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78" r:id="rId3"/>
    <p:sldId id="366"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367"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68" r:id="rId32"/>
    <p:sldId id="309" r:id="rId33"/>
    <p:sldId id="310" r:id="rId34"/>
    <p:sldId id="374" r:id="rId35"/>
    <p:sldId id="311" r:id="rId36"/>
    <p:sldId id="313" r:id="rId37"/>
    <p:sldId id="314" r:id="rId38"/>
    <p:sldId id="315" r:id="rId39"/>
    <p:sldId id="375" r:id="rId40"/>
    <p:sldId id="376" r:id="rId41"/>
    <p:sldId id="377" r:id="rId42"/>
    <p:sldId id="378" r:id="rId43"/>
    <p:sldId id="316" r:id="rId44"/>
    <p:sldId id="317" r:id="rId45"/>
    <p:sldId id="369" r:id="rId46"/>
    <p:sldId id="318" r:id="rId47"/>
    <p:sldId id="319" r:id="rId48"/>
    <p:sldId id="320" r:id="rId49"/>
    <p:sldId id="322" r:id="rId50"/>
    <p:sldId id="321" r:id="rId51"/>
    <p:sldId id="323" r:id="rId52"/>
    <p:sldId id="324" r:id="rId53"/>
    <p:sldId id="325" r:id="rId54"/>
    <p:sldId id="326" r:id="rId55"/>
    <p:sldId id="327" r:id="rId56"/>
    <p:sldId id="328" r:id="rId57"/>
    <p:sldId id="370" r:id="rId58"/>
    <p:sldId id="348" r:id="rId59"/>
    <p:sldId id="349" r:id="rId60"/>
    <p:sldId id="351" r:id="rId61"/>
    <p:sldId id="352" r:id="rId62"/>
    <p:sldId id="350" r:id="rId63"/>
    <p:sldId id="371" r:id="rId64"/>
    <p:sldId id="353" r:id="rId65"/>
    <p:sldId id="354" r:id="rId66"/>
    <p:sldId id="355" r:id="rId67"/>
    <p:sldId id="372" r:id="rId68"/>
    <p:sldId id="329" r:id="rId69"/>
    <p:sldId id="330" r:id="rId70"/>
    <p:sldId id="356" r:id="rId71"/>
    <p:sldId id="331" r:id="rId72"/>
    <p:sldId id="332" r:id="rId73"/>
    <p:sldId id="334" r:id="rId74"/>
    <p:sldId id="335" r:id="rId75"/>
    <p:sldId id="336" r:id="rId76"/>
    <p:sldId id="338" r:id="rId77"/>
    <p:sldId id="339" r:id="rId78"/>
    <p:sldId id="341" r:id="rId79"/>
    <p:sldId id="342" r:id="rId80"/>
    <p:sldId id="333" r:id="rId81"/>
    <p:sldId id="357" r:id="rId82"/>
    <p:sldId id="358" r:id="rId83"/>
    <p:sldId id="359" r:id="rId84"/>
    <p:sldId id="360" r:id="rId85"/>
    <p:sldId id="361" r:id="rId86"/>
    <p:sldId id="373" r:id="rId87"/>
    <p:sldId id="362" r:id="rId88"/>
    <p:sldId id="363" r:id="rId89"/>
    <p:sldId id="364" r:id="rId90"/>
    <p:sldId id="365" r:id="rId91"/>
    <p:sldId id="345" r:id="rId92"/>
    <p:sldId id="346" r:id="rId93"/>
    <p:sldId id="347" r:id="rId94"/>
    <p:sldId id="276"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66FF"/>
    <a:srgbClr val="9900FF"/>
    <a:srgbClr val="C0C0C0"/>
    <a:srgbClr val="2A4F86"/>
    <a:srgbClr val="8FAFE9"/>
    <a:srgbClr val="EBF018"/>
    <a:srgbClr val="EFF3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autoAdjust="0"/>
  </p:normalViewPr>
  <p:slideViewPr>
    <p:cSldViewPr>
      <p:cViewPr varScale="1">
        <p:scale>
          <a:sx n="93" d="100"/>
          <a:sy n="93" d="100"/>
        </p:scale>
        <p:origin x="75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C503F-D679-4634-9F29-B18859C42AC9}" type="datetimeFigureOut">
              <a:rPr lang="zh-CN" altLang="en-US" smtClean="0"/>
              <a:t>2022/5/19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BC270-D7CD-4753-A510-11F60B48478A}" type="slidenum">
              <a:rPr lang="zh-CN" altLang="en-US" smtClean="0"/>
              <a:t>‹#›</a:t>
            </a:fld>
            <a:endParaRPr lang="zh-CN" altLang="en-US"/>
          </a:p>
        </p:txBody>
      </p:sp>
    </p:spTree>
    <p:extLst>
      <p:ext uri="{BB962C8B-B14F-4D97-AF65-F5344CB8AC3E}">
        <p14:creationId xmlns:p14="http://schemas.microsoft.com/office/powerpoint/2010/main" val="240604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1974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80062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84853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9191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9750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99113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0748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pPr marL="18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zh-CN" altLang="en-US" dirty="0"/>
          </a:p>
        </p:txBody>
      </p:sp>
    </p:spTree>
    <p:extLst>
      <p:ext uri="{BB962C8B-B14F-4D97-AF65-F5344CB8AC3E}">
        <p14:creationId xmlns:p14="http://schemas.microsoft.com/office/powerpoint/2010/main" val="347369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93441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13591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751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60703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pPr marL="18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zh-CN" altLang="en-US" dirty="0"/>
          </a:p>
        </p:txBody>
      </p:sp>
    </p:spTree>
    <p:extLst>
      <p:ext uri="{BB962C8B-B14F-4D97-AF65-F5344CB8AC3E}">
        <p14:creationId xmlns:p14="http://schemas.microsoft.com/office/powerpoint/2010/main" val="384684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2862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103175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8272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8560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76939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76658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7122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27303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77905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075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37691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16806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836820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34509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29855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pPr algn="just">
              <a:lnSpc>
                <a:spcPct val="150000"/>
              </a:lnSpc>
              <a:spcBef>
                <a:spcPct val="0"/>
              </a:spcBef>
              <a:buFontTx/>
              <a:buNone/>
            </a:pPr>
            <a:endParaRPr lang="zh-CN" altLang="zh-CN" dirty="0"/>
          </a:p>
        </p:txBody>
      </p:sp>
    </p:spTree>
    <p:extLst>
      <p:ext uri="{BB962C8B-B14F-4D97-AF65-F5344CB8AC3E}">
        <p14:creationId xmlns:p14="http://schemas.microsoft.com/office/powerpoint/2010/main" val="3001427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pPr algn="just">
              <a:lnSpc>
                <a:spcPct val="150000"/>
              </a:lnSpc>
              <a:spcBef>
                <a:spcPct val="0"/>
              </a:spcBef>
              <a:buFontTx/>
              <a:buNone/>
            </a:pPr>
            <a:endParaRPr lang="zh-CN" altLang="zh-CN" dirty="0"/>
          </a:p>
        </p:txBody>
      </p:sp>
    </p:spTree>
    <p:extLst>
      <p:ext uri="{BB962C8B-B14F-4D97-AF65-F5344CB8AC3E}">
        <p14:creationId xmlns:p14="http://schemas.microsoft.com/office/powerpoint/2010/main" val="3443825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373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9957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25010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7427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882452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98054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82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60499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90313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49629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344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64684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4BC270-D7CD-4753-A510-11F60B48478A}" type="slidenum">
              <a:rPr lang="zh-CN" altLang="en-US" smtClean="0"/>
              <a:t>59</a:t>
            </a:fld>
            <a:endParaRPr lang="zh-CN" altLang="en-US"/>
          </a:p>
        </p:txBody>
      </p:sp>
    </p:spTree>
    <p:extLst>
      <p:ext uri="{BB962C8B-B14F-4D97-AF65-F5344CB8AC3E}">
        <p14:creationId xmlns:p14="http://schemas.microsoft.com/office/powerpoint/2010/main" val="7086029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4BC270-D7CD-4753-A510-11F60B48478A}" type="slidenum">
              <a:rPr lang="zh-CN" altLang="en-US" smtClean="0"/>
              <a:t>60</a:t>
            </a:fld>
            <a:endParaRPr lang="zh-CN" altLang="en-US"/>
          </a:p>
        </p:txBody>
      </p:sp>
    </p:spTree>
    <p:extLst>
      <p:ext uri="{BB962C8B-B14F-4D97-AF65-F5344CB8AC3E}">
        <p14:creationId xmlns:p14="http://schemas.microsoft.com/office/powerpoint/2010/main" val="1889816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8232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4BC270-D7CD-4753-A510-11F60B48478A}" type="slidenum">
              <a:rPr lang="zh-CN" altLang="en-US" smtClean="0"/>
              <a:t>61</a:t>
            </a:fld>
            <a:endParaRPr lang="zh-CN" altLang="en-US"/>
          </a:p>
        </p:txBody>
      </p:sp>
    </p:spTree>
    <p:extLst>
      <p:ext uri="{BB962C8B-B14F-4D97-AF65-F5344CB8AC3E}">
        <p14:creationId xmlns:p14="http://schemas.microsoft.com/office/powerpoint/2010/main" val="837497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48377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9850447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956231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pPr marL="18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zh-CN" altLang="en-US" dirty="0"/>
          </a:p>
        </p:txBody>
      </p:sp>
    </p:spTree>
    <p:extLst>
      <p:ext uri="{BB962C8B-B14F-4D97-AF65-F5344CB8AC3E}">
        <p14:creationId xmlns:p14="http://schemas.microsoft.com/office/powerpoint/2010/main" val="31884865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773972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126831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76533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807090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91145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86224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7433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77479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376650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609001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596188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62753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66449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643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2443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6417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95388" y="766763"/>
            <a:ext cx="445293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2313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7"/>
          <p:cNvSpPr>
            <a:spLocks noChangeArrowheads="1"/>
          </p:cNvSpPr>
          <p:nvPr/>
        </p:nvSpPr>
        <p:spPr bwMode="auto">
          <a:xfrm rot="10800000">
            <a:off x="0" y="6065838"/>
            <a:ext cx="9144000" cy="792162"/>
          </a:xfrm>
          <a:prstGeom prst="rect">
            <a:avLst/>
          </a:prstGeom>
          <a:gradFill rotWithShape="1">
            <a:gsLst>
              <a:gs pos="0">
                <a:schemeClr val="accent1">
                  <a:gamma/>
                  <a:tint val="52157"/>
                  <a:invGamma/>
                  <a:alpha val="20000"/>
                </a:schemeClr>
              </a:gs>
              <a:gs pos="100000">
                <a:schemeClr val="accent1">
                  <a:alpha val="96001"/>
                </a:schemeClr>
              </a:gs>
            </a:gsLst>
            <a:lin ang="0" scaled="1"/>
          </a:gradFill>
          <a:ln w="9525">
            <a:solidFill>
              <a:schemeClr val="bg1"/>
            </a:solidFill>
            <a:miter lim="800000"/>
            <a:headEnd/>
            <a:tailEnd/>
          </a:ln>
          <a:effectLst/>
          <a:extLst/>
        </p:spPr>
        <p:txBody>
          <a:bodyPr wrap="none" anchor="ctr"/>
          <a:lstStyle/>
          <a:p>
            <a:pPr>
              <a:defRPr/>
            </a:pPr>
            <a:endParaRPr lang="zh-CN" altLang="en-US">
              <a:latin typeface="Arial" charset="0"/>
              <a:ea typeface="宋体" charset="-122"/>
            </a:endParaRPr>
          </a:p>
        </p:txBody>
      </p:sp>
      <p:sp>
        <p:nvSpPr>
          <p:cNvPr id="5" name="Rectangle 36"/>
          <p:cNvSpPr>
            <a:spLocks noChangeArrowheads="1"/>
          </p:cNvSpPr>
          <p:nvPr/>
        </p:nvSpPr>
        <p:spPr bwMode="auto">
          <a:xfrm>
            <a:off x="0" y="260350"/>
            <a:ext cx="9144000" cy="792163"/>
          </a:xfrm>
          <a:prstGeom prst="rect">
            <a:avLst/>
          </a:prstGeom>
          <a:gradFill rotWithShape="1">
            <a:gsLst>
              <a:gs pos="0">
                <a:schemeClr val="accent1">
                  <a:gamma/>
                  <a:tint val="52157"/>
                  <a:invGamma/>
                  <a:alpha val="20000"/>
                </a:schemeClr>
              </a:gs>
              <a:gs pos="100000">
                <a:schemeClr val="accent1">
                  <a:alpha val="96001"/>
                </a:schemeClr>
              </a:gs>
            </a:gsLst>
            <a:lin ang="0" scaled="1"/>
          </a:gradFill>
          <a:ln w="9525">
            <a:solidFill>
              <a:schemeClr val="bg1"/>
            </a:solidFill>
            <a:miter lim="800000"/>
            <a:headEnd/>
            <a:tailEnd/>
          </a:ln>
          <a:effectLst/>
          <a:extLst/>
        </p:spPr>
        <p:txBody>
          <a:bodyPr wrap="none" anchor="ctr"/>
          <a:lstStyle/>
          <a:p>
            <a:pPr>
              <a:defRPr/>
            </a:pPr>
            <a:endParaRPr lang="zh-CN" altLang="en-US">
              <a:latin typeface="Arial" charset="0"/>
              <a:ea typeface="宋体" charset="-122"/>
            </a:endParaRPr>
          </a:p>
        </p:txBody>
      </p:sp>
      <p:sp>
        <p:nvSpPr>
          <p:cNvPr id="6" name="Rectangle 19"/>
          <p:cNvSpPr>
            <a:spLocks noChangeArrowheads="1"/>
          </p:cNvSpPr>
          <p:nvPr/>
        </p:nvSpPr>
        <p:spPr bwMode="gray">
          <a:xfrm>
            <a:off x="-36513" y="5138738"/>
            <a:ext cx="431801" cy="1719262"/>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7" name="Rectangle 20"/>
          <p:cNvSpPr>
            <a:spLocks noChangeArrowheads="1"/>
          </p:cNvSpPr>
          <p:nvPr/>
        </p:nvSpPr>
        <p:spPr bwMode="ltGray">
          <a:xfrm>
            <a:off x="-36513" y="4149725"/>
            <a:ext cx="431801" cy="1006475"/>
          </a:xfrm>
          <a:prstGeom prst="rect">
            <a:avLst/>
          </a:prstGeom>
          <a:solidFill>
            <a:schemeClr val="tx2"/>
          </a:solidFill>
          <a:ln w="0" algn="ctr">
            <a:noFill/>
            <a:miter lim="800000"/>
            <a:headEnd/>
            <a:tailEnd/>
          </a:ln>
          <a:effectLst/>
        </p:spPr>
        <p:txBody>
          <a:bodyPr wrap="none" anchor="ctr"/>
          <a:lstStyle/>
          <a:p>
            <a:pPr>
              <a:defRPr/>
            </a:pPr>
            <a:endParaRPr lang="zh-CN" altLang="en-US">
              <a:latin typeface="Arial" charset="0"/>
              <a:ea typeface="宋体" charset="-122"/>
            </a:endParaRPr>
          </a:p>
        </p:txBody>
      </p:sp>
      <p:sp>
        <p:nvSpPr>
          <p:cNvPr id="8" name="Rectangle 21"/>
          <p:cNvSpPr>
            <a:spLocks noChangeArrowheads="1"/>
          </p:cNvSpPr>
          <p:nvPr/>
        </p:nvSpPr>
        <p:spPr bwMode="ltGray">
          <a:xfrm>
            <a:off x="-36513" y="0"/>
            <a:ext cx="431801" cy="2349500"/>
          </a:xfrm>
          <a:prstGeom prst="rect">
            <a:avLst/>
          </a:prstGeom>
          <a:solidFill>
            <a:schemeClr val="bg2"/>
          </a:solidFill>
          <a:ln w="0" algn="ctr">
            <a:noFill/>
            <a:miter lim="800000"/>
            <a:headEnd/>
            <a:tailEnd/>
          </a:ln>
          <a:effectLst/>
        </p:spPr>
        <p:txBody>
          <a:bodyPr wrap="none" anchor="ctr"/>
          <a:lstStyle/>
          <a:p>
            <a:pPr>
              <a:defRPr/>
            </a:pPr>
            <a:endParaRPr lang="zh-CN" altLang="en-US">
              <a:latin typeface="Arial" charset="0"/>
              <a:ea typeface="宋体" charset="-122"/>
            </a:endParaRPr>
          </a:p>
        </p:txBody>
      </p:sp>
      <p:sp>
        <p:nvSpPr>
          <p:cNvPr id="9" name="Rectangle 22"/>
          <p:cNvSpPr>
            <a:spLocks noChangeArrowheads="1"/>
          </p:cNvSpPr>
          <p:nvPr/>
        </p:nvSpPr>
        <p:spPr bwMode="ltGray">
          <a:xfrm>
            <a:off x="-36513" y="2349500"/>
            <a:ext cx="431801" cy="863600"/>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 name="Rectangle 31"/>
          <p:cNvSpPr>
            <a:spLocks noChangeArrowheads="1"/>
          </p:cNvSpPr>
          <p:nvPr/>
        </p:nvSpPr>
        <p:spPr bwMode="ltGray">
          <a:xfrm>
            <a:off x="-36513" y="3200400"/>
            <a:ext cx="431801" cy="9620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3074" name="Rectangle 2"/>
          <p:cNvSpPr>
            <a:spLocks noGrp="1" noChangeArrowheads="1"/>
          </p:cNvSpPr>
          <p:nvPr>
            <p:ph type="ctrTitle"/>
          </p:nvPr>
        </p:nvSpPr>
        <p:spPr bwMode="gray">
          <a:xfrm>
            <a:off x="990600" y="1219200"/>
            <a:ext cx="7239000" cy="685800"/>
          </a:xfrm>
        </p:spPr>
        <p:txBody>
          <a:bodyPr/>
          <a:lstStyle>
            <a:lvl1pPr>
              <a:defRPr sz="4000" b="1">
                <a:solidFill>
                  <a:schemeClr val="tx1"/>
                </a:solidFill>
              </a:defRPr>
            </a:lvl1pPr>
          </a:lstStyle>
          <a:p>
            <a:pPr lvl="0"/>
            <a:r>
              <a:rPr lang="zh-CN" altLang="en-US" noProof="0" dirty="0" smtClean="0"/>
              <a:t>单击此处编辑母版标题样式</a:t>
            </a:r>
          </a:p>
        </p:txBody>
      </p:sp>
      <p:sp>
        <p:nvSpPr>
          <p:cNvPr id="3075" name="Rectangle 3"/>
          <p:cNvSpPr>
            <a:spLocks noGrp="1" noChangeArrowheads="1"/>
          </p:cNvSpPr>
          <p:nvPr>
            <p:ph type="subTitle" idx="1"/>
          </p:nvPr>
        </p:nvSpPr>
        <p:spPr bwMode="gray">
          <a:xfrm>
            <a:off x="1066800" y="1905000"/>
            <a:ext cx="7086600" cy="381000"/>
          </a:xfrm>
        </p:spPr>
        <p:txBody>
          <a:bodyPr/>
          <a:lstStyle>
            <a:lvl1pPr marL="0" indent="0" algn="ctr">
              <a:buFont typeface="Wingdings" pitchFamily="2" charset="2"/>
              <a:buNone/>
              <a:defRPr sz="1800" b="1">
                <a:solidFill>
                  <a:srgbClr val="8FAFE9"/>
                </a:solidFill>
                <a:latin typeface="Verdana" pitchFamily="34" charset="0"/>
              </a:defRPr>
            </a:lvl1pPr>
          </a:lstStyle>
          <a:p>
            <a:pPr lvl="0"/>
            <a:r>
              <a:rPr lang="zh-CN" altLang="en-US" noProof="0" smtClean="0"/>
              <a:t>单击以编辑母版副标题样式</a:t>
            </a:r>
          </a:p>
        </p:txBody>
      </p:sp>
    </p:spTree>
    <p:extLst>
      <p:ext uri="{BB962C8B-B14F-4D97-AF65-F5344CB8AC3E}">
        <p14:creationId xmlns:p14="http://schemas.microsoft.com/office/powerpoint/2010/main" val="3409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7624" y="332656"/>
            <a:ext cx="6695708" cy="563563"/>
          </a:xfrm>
        </p:spPr>
        <p:txBody>
          <a:bodyPr/>
          <a:lstStyle>
            <a:lvl1pPr algn="just">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9452" y="1268760"/>
            <a:ext cx="6911975" cy="4175125"/>
          </a:xfrm>
        </p:spPr>
        <p:txBody>
          <a:bodyPr/>
          <a:lstStyle>
            <a:lvl1pPr>
              <a:defRPr sz="24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400">
                <a:latin typeface="微软雅黑" panose="020B0503020204020204" pitchFamily="34" charset="-122"/>
                <a:ea typeface="微软雅黑" panose="020B0503020204020204" pitchFamily="34" charset="-122"/>
              </a:defRPr>
            </a:lvl4pPr>
            <a:lvl5pPr>
              <a:defRPr sz="2400">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37"/>
          <p:cNvSpPr>
            <a:spLocks noGrp="1" noChangeArrowheads="1"/>
          </p:cNvSpPr>
          <p:nvPr>
            <p:ph type="sldNum" sz="quarter" idx="10"/>
          </p:nvPr>
        </p:nvSpPr>
        <p:spPr>
          <a:ln/>
        </p:spPr>
        <p:txBody>
          <a:bodyPr/>
          <a:lstStyle>
            <a:lvl1pPr>
              <a:defRPr/>
            </a:lvl1pPr>
          </a:lstStyle>
          <a:p>
            <a:fld id="{3673AD15-AA46-4E46-BDD3-752656CE7A89}" type="slidenum">
              <a:rPr lang="zh-CN" altLang="en-US"/>
              <a:pPr/>
              <a:t>‹#›</a:t>
            </a:fld>
            <a:endParaRPr lang="en-US" altLang="zh-CN"/>
          </a:p>
        </p:txBody>
      </p:sp>
    </p:spTree>
    <p:extLst>
      <p:ext uri="{BB962C8B-B14F-4D97-AF65-F5344CB8AC3E}">
        <p14:creationId xmlns:p14="http://schemas.microsoft.com/office/powerpoint/2010/main" val="123560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37"/>
          <p:cNvSpPr>
            <a:spLocks noGrp="1" noChangeArrowheads="1"/>
          </p:cNvSpPr>
          <p:nvPr>
            <p:ph type="sldNum" sz="quarter" idx="10"/>
          </p:nvPr>
        </p:nvSpPr>
        <p:spPr>
          <a:ln/>
        </p:spPr>
        <p:txBody>
          <a:bodyPr/>
          <a:lstStyle>
            <a:lvl1pPr>
              <a:defRPr/>
            </a:lvl1pPr>
          </a:lstStyle>
          <a:p>
            <a:fld id="{0978A15C-25DA-4B1D-B2D8-5C7571720D41}" type="slidenum">
              <a:rPr lang="zh-CN" altLang="en-US"/>
              <a:pPr/>
              <a:t>‹#›</a:t>
            </a:fld>
            <a:endParaRPr lang="en-US" altLang="zh-CN"/>
          </a:p>
        </p:txBody>
      </p:sp>
    </p:spTree>
    <p:extLst>
      <p:ext uri="{BB962C8B-B14F-4D97-AF65-F5344CB8AC3E}">
        <p14:creationId xmlns:p14="http://schemas.microsoft.com/office/powerpoint/2010/main" val="246095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87624" y="338930"/>
            <a:ext cx="6636484" cy="563563"/>
          </a:xfrm>
        </p:spPr>
        <p:txBody>
          <a:bodyPr/>
          <a:lstStyle>
            <a:lvl1pPr algn="just">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68313" y="1341438"/>
            <a:ext cx="3379787" cy="41751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000500" y="1341438"/>
            <a:ext cx="3379788" cy="41751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7"/>
          <p:cNvSpPr>
            <a:spLocks noGrp="1" noChangeArrowheads="1"/>
          </p:cNvSpPr>
          <p:nvPr>
            <p:ph type="sldNum" sz="quarter" idx="10"/>
          </p:nvPr>
        </p:nvSpPr>
        <p:spPr>
          <a:ln/>
        </p:spPr>
        <p:txBody>
          <a:bodyPr/>
          <a:lstStyle>
            <a:lvl1pPr>
              <a:defRPr/>
            </a:lvl1pPr>
          </a:lstStyle>
          <a:p>
            <a:fld id="{F31F5C16-940E-486B-9B9F-D5F64EE90C17}" type="slidenum">
              <a:rPr lang="zh-CN" altLang="en-US"/>
              <a:pPr/>
              <a:t>‹#›</a:t>
            </a:fld>
            <a:endParaRPr lang="en-US" altLang="zh-CN"/>
          </a:p>
        </p:txBody>
      </p:sp>
    </p:spTree>
    <p:extLst>
      <p:ext uri="{BB962C8B-B14F-4D97-AF65-F5344CB8AC3E}">
        <p14:creationId xmlns:p14="http://schemas.microsoft.com/office/powerpoint/2010/main" val="52516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87624" y="188640"/>
            <a:ext cx="7499176" cy="936104"/>
          </a:xfrm>
        </p:spPr>
        <p:txBody>
          <a:bodyPr/>
          <a:lstStyle>
            <a:lvl1pPr algn="just">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7"/>
          <p:cNvSpPr>
            <a:spLocks noGrp="1" noChangeArrowheads="1"/>
          </p:cNvSpPr>
          <p:nvPr>
            <p:ph type="sldNum" sz="quarter" idx="10"/>
          </p:nvPr>
        </p:nvSpPr>
        <p:spPr>
          <a:ln/>
        </p:spPr>
        <p:txBody>
          <a:bodyPr/>
          <a:lstStyle>
            <a:lvl1pPr>
              <a:defRPr/>
            </a:lvl1pPr>
          </a:lstStyle>
          <a:p>
            <a:fld id="{ECE3AFF6-F367-4CA6-AE26-48ADFCCDD47B}" type="slidenum">
              <a:rPr lang="zh-CN" altLang="en-US"/>
              <a:pPr/>
              <a:t>‹#›</a:t>
            </a:fld>
            <a:endParaRPr lang="en-US" altLang="zh-CN"/>
          </a:p>
        </p:txBody>
      </p:sp>
    </p:spTree>
    <p:extLst>
      <p:ext uri="{BB962C8B-B14F-4D97-AF65-F5344CB8AC3E}">
        <p14:creationId xmlns:p14="http://schemas.microsoft.com/office/powerpoint/2010/main" val="38714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37"/>
          <p:cNvSpPr>
            <a:spLocks noGrp="1" noChangeArrowheads="1"/>
          </p:cNvSpPr>
          <p:nvPr>
            <p:ph type="sldNum" sz="quarter" idx="10"/>
          </p:nvPr>
        </p:nvSpPr>
        <p:spPr>
          <a:ln/>
        </p:spPr>
        <p:txBody>
          <a:bodyPr/>
          <a:lstStyle>
            <a:lvl1pPr>
              <a:defRPr/>
            </a:lvl1pPr>
          </a:lstStyle>
          <a:p>
            <a:fld id="{3F8C8B41-5034-4608-BC75-E074CBBEFA65}" type="slidenum">
              <a:rPr lang="zh-CN" altLang="en-US"/>
              <a:pPr/>
              <a:t>‹#›</a:t>
            </a:fld>
            <a:endParaRPr lang="en-US" altLang="zh-CN"/>
          </a:p>
        </p:txBody>
      </p:sp>
    </p:spTree>
    <p:extLst>
      <p:ext uri="{BB962C8B-B14F-4D97-AF65-F5344CB8AC3E}">
        <p14:creationId xmlns:p14="http://schemas.microsoft.com/office/powerpoint/2010/main" val="337127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目录">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187624" y="332656"/>
            <a:ext cx="1248564" cy="568124"/>
          </a:xfrm>
          <a:prstGeom prst="rect">
            <a:avLst/>
          </a:prstGeom>
          <a:noFill/>
          <a:ln w="9525">
            <a:noFill/>
            <a:miter lim="800000"/>
            <a:headEnd/>
            <a:tailEnd/>
          </a:ln>
        </p:spPr>
        <p:txBody>
          <a:bodyPr wrap="square" lIns="74956" tIns="37475" rIns="74956" bIns="37475" rtlCol="0">
            <a:spAutoFit/>
          </a:bodyPr>
          <a:lstStyle/>
          <a:p>
            <a:pPr defTabSz="750917" eaLnBrk="0" fontAlgn="ctr" hangingPunct="0"/>
            <a:r>
              <a:rPr lang="zh-CN" altLang="en-US" sz="3200" b="1" baseline="0" dirty="0">
                <a:solidFill>
                  <a:schemeClr val="bg1"/>
                </a:solidFill>
                <a:latin typeface="Arial" panose="020B0604020202020204" pitchFamily="34" charset="0"/>
                <a:ea typeface="方正兰亭黑简体" panose="02000000000000000000" pitchFamily="2" charset="-122"/>
                <a:cs typeface="Arial" panose="020B0604020202020204" pitchFamily="34" charset="0"/>
              </a:rPr>
              <a:t>目录</a:t>
            </a:r>
          </a:p>
        </p:txBody>
      </p:sp>
      <p:sp>
        <p:nvSpPr>
          <p:cNvPr id="24" name="文本占位符 6"/>
          <p:cNvSpPr>
            <a:spLocks noGrp="1"/>
          </p:cNvSpPr>
          <p:nvPr>
            <p:ph type="body" sz="quarter" idx="10" hasCustomPrompt="1"/>
          </p:nvPr>
        </p:nvSpPr>
        <p:spPr>
          <a:xfrm>
            <a:off x="341112" y="1233487"/>
            <a:ext cx="8480700" cy="4680000"/>
          </a:xfrm>
        </p:spPr>
        <p:txBody>
          <a:bodyPr/>
          <a:lstStyle>
            <a:lvl1pPr marL="342900" marR="0" indent="-342900" algn="just" defTabSz="601025" rtl="0" eaLnBrk="1" fontAlgn="ctr" latinLnBrk="0" hangingPunct="1">
              <a:lnSpc>
                <a:spcPct val="140000"/>
              </a:lnSpc>
              <a:spcBef>
                <a:spcPct val="30000"/>
              </a:spcBef>
              <a:spcAft>
                <a:spcPct val="0"/>
              </a:spcAft>
              <a:buClrTx/>
              <a:buSzPct val="100000"/>
              <a:buFont typeface="+mj-lt"/>
              <a:buAutoNum type="arabicPeriod"/>
              <a:tabLst/>
              <a:defRPr>
                <a:latin typeface="Arial" panose="020B0604020202020204" pitchFamily="34" charset="0"/>
                <a:ea typeface="+mn-ea"/>
                <a:cs typeface="Arial" panose="020B0604020202020204" pitchFamily="34" charset="0"/>
              </a:defRPr>
            </a:lvl1pPr>
            <a:lvl2pPr fontAlgn="ctr">
              <a:buClrTx/>
              <a:buSzPct val="100000"/>
              <a:buFont typeface="Huawei Sans" panose="020C0503030203020204" pitchFamily="34" charset="0"/>
              <a:buChar char="▫"/>
              <a:defRPr>
                <a:latin typeface="Arial" panose="020B0604020202020204" pitchFamily="34" charset="0"/>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90341" lvl="1" indent="-342763">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26494965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195633" y="410400"/>
            <a:ext cx="7370821" cy="640800"/>
          </a:xfrm>
          <a:prstGeom prst="rect">
            <a:avLst/>
          </a:prstGeom>
        </p:spPr>
        <p:txBody>
          <a:bodyPr lIns="100800" tIns="50400" rIns="100800" bIns="50400" anchor="ctr" anchorCtr="0"/>
          <a:lstStyle>
            <a:lvl1pPr fontAlgn="ctr">
              <a:defRPr b="1" baseline="0">
                <a:latin typeface="Arial" panose="020B0604020202020204" pitchFamily="34" charset="0"/>
                <a:ea typeface="方正兰亭黑简体" panose="02000000000000000000" pitchFamily="2" charset="-122"/>
              </a:defRPr>
            </a:lvl1pPr>
          </a:lstStyle>
          <a:p>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333452" y="1247556"/>
            <a:ext cx="8480700" cy="4680000"/>
          </a:xfrm>
          <a:prstGeom prst="rect">
            <a:avLst/>
          </a:prstGeom>
        </p:spPr>
        <p:txBody>
          <a:bodyPr/>
          <a:lstStyle>
            <a:lvl1pPr algn="just" fontAlgn="ctr">
              <a:buClrTx/>
              <a:defRPr baseline="0">
                <a:latin typeface="Arial" panose="020B0604020202020204" pitchFamily="34" charset="0"/>
                <a:ea typeface="方正兰亭黑简体" panose="02000000000000000000" pitchFamily="2" charset="-122"/>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6202200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id="{18ED692C-39CB-4AC0-81F6-D21CDD086EE4}"/>
              </a:ext>
            </a:extLst>
          </p:cNvPr>
          <p:cNvSpPr txBox="1"/>
          <p:nvPr userDrawn="1"/>
        </p:nvSpPr>
        <p:spPr bwMode="auto">
          <a:xfrm>
            <a:off x="1187624" y="332656"/>
            <a:ext cx="2007690" cy="568124"/>
          </a:xfrm>
          <a:prstGeom prst="rect">
            <a:avLst/>
          </a:prstGeom>
          <a:noFill/>
          <a:ln w="9525">
            <a:noFill/>
            <a:miter lim="800000"/>
            <a:headEnd/>
            <a:tailEnd/>
          </a:ln>
        </p:spPr>
        <p:txBody>
          <a:bodyPr wrap="square" lIns="74956" tIns="37475" rIns="74956" bIns="37475" rtlCol="0">
            <a:spAutoFit/>
          </a:bodyPr>
          <a:lstStyle/>
          <a:p>
            <a:pPr defTabSz="750917" eaLnBrk="0" fontAlgn="ctr" hangingPunct="0"/>
            <a:r>
              <a:rPr lang="zh-CN" altLang="en-US" sz="3200" b="1" baseline="0" dirty="0">
                <a:solidFill>
                  <a:schemeClr val="bg1"/>
                </a:solidFill>
                <a:latin typeface="Arial" panose="020B0604020202020204" pitchFamily="34" charset="0"/>
                <a:ea typeface="方正兰亭黑简体" panose="02000000000000000000" pitchFamily="2" charset="-122"/>
                <a:cs typeface="Arial" panose="020B0604020202020204" pitchFamily="34" charset="0"/>
              </a:rPr>
              <a:t>本章总结</a:t>
            </a:r>
          </a:p>
        </p:txBody>
      </p:sp>
      <p:sp>
        <p:nvSpPr>
          <p:cNvPr id="10" name="内容占位符 6"/>
          <p:cNvSpPr>
            <a:spLocks noGrp="1"/>
          </p:cNvSpPr>
          <p:nvPr>
            <p:ph sz="quarter" idx="10"/>
          </p:nvPr>
        </p:nvSpPr>
        <p:spPr>
          <a:xfrm>
            <a:off x="333962" y="1247555"/>
            <a:ext cx="8480700" cy="4680000"/>
          </a:xfrm>
          <a:prstGeom prst="rect">
            <a:avLst/>
          </a:prstGeom>
        </p:spPr>
        <p:txBody>
          <a:bodyPr/>
          <a:lstStyle>
            <a:lvl1pPr algn="just" fontAlgn="ctr">
              <a:buClrTx/>
              <a:defRPr baseline="0">
                <a:latin typeface="Arial" panose="020B0604020202020204" pitchFamily="34" charset="0"/>
                <a:ea typeface="方正兰亭黑简体" panose="02000000000000000000" pitchFamily="2" charset="-122"/>
                <a:cs typeface="Arial" panose="020B0604020202020204" pitchFamily="34" charset="0"/>
              </a:defRPr>
            </a:lvl1pPr>
            <a:lvl2pPr algn="just" fontAlgn="ctr">
              <a:buClrTx/>
              <a:defRPr baseline="0">
                <a:latin typeface="Arial" panose="020B0604020202020204" pitchFamily="34" charset="0"/>
                <a:ea typeface="方正兰亭黑简体" panose="02000000000000000000" pitchFamily="2" charset="-122"/>
                <a:cs typeface="Arial" panose="020B0604020202020204" pitchFamily="34" charset="0"/>
              </a:defRPr>
            </a:lvl2pPr>
            <a:lvl3pPr algn="just" fontAlgn="ctr">
              <a:buClrTx/>
              <a:defRPr baseline="0">
                <a:latin typeface="Arial" panose="020B0604020202020204" pitchFamily="34" charset="0"/>
                <a:ea typeface="方正兰亭黑简体" panose="02000000000000000000" pitchFamily="2" charset="-122"/>
                <a:cs typeface="Arial" panose="020B0604020202020204" pitchFamily="34" charset="0"/>
              </a:defRPr>
            </a:lvl3pPr>
            <a:lvl4pPr algn="just" fontAlgn="ctr">
              <a:buClrTx/>
              <a:defRPr baseline="0">
                <a:latin typeface="Arial" panose="020B0604020202020204" pitchFamily="34" charset="0"/>
                <a:ea typeface="方正兰亭黑简体" panose="02000000000000000000" pitchFamily="2" charset="-122"/>
                <a:cs typeface="Arial" panose="020B0604020202020204" pitchFamily="34" charset="0"/>
              </a:defRPr>
            </a:lvl4pPr>
            <a:lvl5pPr algn="just" fontAlgn="ctr">
              <a:buClrTx/>
              <a:defRPr baseline="0">
                <a:latin typeface="Arial" panose="020B0604020202020204" pitchFamily="34" charset="0"/>
                <a:ea typeface="方正兰亭黑简体" panose="02000000000000000000" pitchFamily="2" charset="-122"/>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4510871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gray">
          <a:xfrm>
            <a:off x="0" y="260350"/>
            <a:ext cx="9144000" cy="720725"/>
          </a:xfrm>
          <a:prstGeom prst="rect">
            <a:avLst/>
          </a:prstGeom>
          <a:solidFill>
            <a:schemeClr val="accent1">
              <a:alpha val="90979"/>
            </a:schemeClr>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27" name="Rectangle 3"/>
          <p:cNvSpPr>
            <a:spLocks noGrp="1" noChangeArrowheads="1"/>
          </p:cNvSpPr>
          <p:nvPr>
            <p:ph type="body" idx="1"/>
          </p:nvPr>
        </p:nvSpPr>
        <p:spPr bwMode="auto">
          <a:xfrm>
            <a:off x="468313" y="1171576"/>
            <a:ext cx="8066087" cy="509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2"/>
          <p:cNvSpPr>
            <a:spLocks noGrp="1" noChangeArrowheads="1"/>
          </p:cNvSpPr>
          <p:nvPr>
            <p:ph type="title"/>
          </p:nvPr>
        </p:nvSpPr>
        <p:spPr bwMode="white">
          <a:xfrm>
            <a:off x="1115616" y="338930"/>
            <a:ext cx="6708492"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9" name="Rectangle 1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0" name="Rectangle 1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1" name="Rectangle 19"/>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2" name="Rectangle 20"/>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3" name="Rectangle 21"/>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grpSp>
        <p:nvGrpSpPr>
          <p:cNvPr id="1034" name="Group 28"/>
          <p:cNvGrpSpPr>
            <a:grpSpLocks/>
          </p:cNvGrpSpPr>
          <p:nvPr/>
        </p:nvGrpSpPr>
        <p:grpSpPr bwMode="auto">
          <a:xfrm>
            <a:off x="179388" y="188913"/>
            <a:ext cx="838200" cy="838200"/>
            <a:chOff x="18" y="144"/>
            <a:chExt cx="510" cy="480"/>
          </a:xfrm>
        </p:grpSpPr>
        <p:sp>
          <p:nvSpPr>
            <p:cNvPr id="1040" name="AutoShape 29"/>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1041" name="AutoShape 30"/>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1042" name="AutoShape 31"/>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sp>
        <p:nvSpPr>
          <p:cNvPr id="1036" name="AutoShape 35"/>
          <p:cNvSpPr>
            <a:spLocks noChangeArrowheads="1"/>
          </p:cNvSpPr>
          <p:nvPr/>
        </p:nvSpPr>
        <p:spPr bwMode="gray">
          <a:xfrm>
            <a:off x="8027988" y="6021388"/>
            <a:ext cx="609600" cy="533400"/>
          </a:xfrm>
          <a:prstGeom prst="hexagon">
            <a:avLst>
              <a:gd name="adj" fmla="val 28571"/>
              <a:gd name="vf" fmla="val 115470"/>
            </a:avLst>
          </a:prstGeom>
          <a:solidFill>
            <a:srgbClr val="5086C2">
              <a:alpha val="34901"/>
            </a:srgbClr>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37" name="AutoShape 36"/>
          <p:cNvSpPr>
            <a:spLocks noChangeArrowheads="1"/>
          </p:cNvSpPr>
          <p:nvPr/>
        </p:nvSpPr>
        <p:spPr bwMode="gray">
          <a:xfrm>
            <a:off x="8534400" y="5734050"/>
            <a:ext cx="609600" cy="533400"/>
          </a:xfrm>
          <a:prstGeom prst="hexagon">
            <a:avLst>
              <a:gd name="adj" fmla="val 28571"/>
              <a:gd name="vf" fmla="val 115470"/>
            </a:avLst>
          </a:prstGeom>
          <a:solidFill>
            <a:srgbClr val="5086C2">
              <a:alpha val="34901"/>
            </a:srgbClr>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061" name="Rectangle 37"/>
          <p:cNvSpPr>
            <a:spLocks noGrp="1" noChangeArrowheads="1"/>
          </p:cNvSpPr>
          <p:nvPr>
            <p:ph type="sldNum" sz="quarter" idx="4"/>
          </p:nvPr>
        </p:nvSpPr>
        <p:spPr bwMode="auto">
          <a:xfrm>
            <a:off x="8286750" y="6386513"/>
            <a:ext cx="4572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solidFill>
                  <a:srgbClr val="FFFFFF"/>
                </a:solidFill>
                <a:latin typeface="Verdana" panose="020B0604030504040204" pitchFamily="34" charset="0"/>
                <a:ea typeface="宋体" panose="02010600030101010101" pitchFamily="2" charset="-122"/>
              </a:defRPr>
            </a:lvl1pPr>
          </a:lstStyle>
          <a:p>
            <a:fld id="{EC6D3494-854A-4BD5-BF16-476CFE004E2C}" type="slidenum">
              <a:rPr lang="zh-CN" altLang="en-US"/>
              <a:pPr/>
              <a:t>‹#›</a:t>
            </a:fld>
            <a:endParaRPr lang="en-US" altLang="zh-CN"/>
          </a:p>
        </p:txBody>
      </p:sp>
      <p:sp>
        <p:nvSpPr>
          <p:cNvPr id="1039" name="AutoShape 38"/>
          <p:cNvSpPr>
            <a:spLocks noChangeArrowheads="1"/>
          </p:cNvSpPr>
          <p:nvPr/>
        </p:nvSpPr>
        <p:spPr bwMode="gray">
          <a:xfrm>
            <a:off x="8534400" y="6324600"/>
            <a:ext cx="609600" cy="533400"/>
          </a:xfrm>
          <a:prstGeom prst="hexagon">
            <a:avLst>
              <a:gd name="adj" fmla="val 28571"/>
              <a:gd name="vf" fmla="val 115470"/>
            </a:avLst>
          </a:prstGeom>
          <a:solidFill>
            <a:srgbClr val="5086C2">
              <a:alpha val="34901"/>
            </a:srgbClr>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60" r:id="rId6"/>
    <p:sldLayoutId id="2147483766" r:id="rId7"/>
    <p:sldLayoutId id="2147483768" r:id="rId8"/>
    <p:sldLayoutId id="2147483769" r:id="rId9"/>
  </p:sldLayoutIdLst>
  <p:txStyles>
    <p:titleStyle>
      <a:lvl1pPr algn="just"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Clr>
          <a:schemeClr val="tx1"/>
        </a:buClr>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5"/>
          <p:cNvGrpSpPr>
            <a:grpSpLocks/>
          </p:cNvGrpSpPr>
          <p:nvPr/>
        </p:nvGrpSpPr>
        <p:grpSpPr bwMode="auto">
          <a:xfrm>
            <a:off x="8027988" y="6019800"/>
            <a:ext cx="838200" cy="838200"/>
            <a:chOff x="18" y="144"/>
            <a:chExt cx="510" cy="480"/>
          </a:xfrm>
        </p:grpSpPr>
        <p:sp>
          <p:nvSpPr>
            <p:cNvPr id="2" name="AutoShape 16"/>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1" name="AutoShape 17"/>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3082" name="AutoShape 18"/>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3075" name="Group 19"/>
          <p:cNvGrpSpPr>
            <a:grpSpLocks/>
          </p:cNvGrpSpPr>
          <p:nvPr/>
        </p:nvGrpSpPr>
        <p:grpSpPr bwMode="auto">
          <a:xfrm>
            <a:off x="7596188" y="188913"/>
            <a:ext cx="958850" cy="976312"/>
            <a:chOff x="4967" y="391"/>
            <a:chExt cx="604" cy="615"/>
          </a:xfrm>
        </p:grpSpPr>
        <p:sp>
          <p:nvSpPr>
            <p:cNvPr id="3078" name="Oval 20"/>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3079" name="Picture 21"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标题 12"/>
          <p:cNvSpPr>
            <a:spLocks noGrp="1"/>
          </p:cNvSpPr>
          <p:nvPr>
            <p:ph type="ctrTitle"/>
          </p:nvPr>
        </p:nvSpPr>
        <p:spPr>
          <a:xfrm>
            <a:off x="2267744" y="2663349"/>
            <a:ext cx="6125108" cy="685800"/>
          </a:xfrm>
        </p:spPr>
        <p:txBody>
          <a:bodyPr/>
          <a:lstStyle/>
          <a:p>
            <a:r>
              <a:rPr lang="zh-CN" altLang="en-US" dirty="0" smtClean="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章  </a:t>
            </a:r>
            <a:r>
              <a:rPr lang="en-US" altLang="zh-CN" dirty="0" smtClean="0">
                <a:latin typeface="微软雅黑" panose="020B0503020204020204" pitchFamily="34" charset="-122"/>
                <a:ea typeface="微软雅黑" panose="020B0503020204020204" pitchFamily="34" charset="-122"/>
              </a:rPr>
              <a:t>Python</a:t>
            </a:r>
            <a:r>
              <a:rPr lang="zh-CN" altLang="en-US" dirty="0" smtClean="0">
                <a:latin typeface="微软雅黑" panose="020B0503020204020204" pitchFamily="34" charset="-122"/>
                <a:ea typeface="微软雅黑" panose="020B0503020204020204" pitchFamily="34" charset="-122"/>
              </a:rPr>
              <a:t>数据处理</a:t>
            </a:r>
          </a:p>
        </p:txBody>
      </p:sp>
      <p:sp>
        <p:nvSpPr>
          <p:cNvPr id="3077" name="副标题 13"/>
          <p:cNvSpPr>
            <a:spLocks noGrp="1"/>
          </p:cNvSpPr>
          <p:nvPr>
            <p:ph type="subTitle" idx="1"/>
          </p:nvPr>
        </p:nvSpPr>
        <p:spPr>
          <a:xfrm>
            <a:off x="1118716" y="4149080"/>
            <a:ext cx="7086600" cy="381000"/>
          </a:xfrm>
        </p:spPr>
        <p:txBody>
          <a:bodyPr/>
          <a:lstStyle/>
          <a:p>
            <a:endParaRPr lang="zh-CN" altLang="en-US" sz="2400" dirty="0" smtClean="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文件的打开模式</a:t>
            </a:r>
            <a:endParaRPr lang="zh-CN" altLang="en-US" dirty="0">
              <a:latin typeface="Arial Unicode MS" panose="020B0604020202020204" pitchFamily="34" charset="-122"/>
              <a:sym typeface="Huawei Sans" panose="020C0503030203020204" pitchFamily="34" charset="0"/>
            </a:endParaRPr>
          </a:p>
        </p:txBody>
      </p:sp>
      <p:graphicFrame>
        <p:nvGraphicFramePr>
          <p:cNvPr id="5" name="object 10"/>
          <p:cNvGraphicFramePr>
            <a:graphicFrameLocks noGrp="1"/>
          </p:cNvGraphicFramePr>
          <p:nvPr>
            <p:extLst>
              <p:ext uri="{D42A27DB-BD31-4B8C-83A1-F6EECF244321}">
                <p14:modId xmlns:p14="http://schemas.microsoft.com/office/powerpoint/2010/main" val="3901947832"/>
              </p:ext>
            </p:extLst>
          </p:nvPr>
        </p:nvGraphicFramePr>
        <p:xfrm>
          <a:off x="827584" y="1772816"/>
          <a:ext cx="7632848" cy="3847642"/>
        </p:xfrm>
        <a:graphic>
          <a:graphicData uri="http://schemas.openxmlformats.org/drawingml/2006/table">
            <a:tbl>
              <a:tblPr firstRow="1" bandRow="1">
                <a:tableStyleId>{21E4AEA4-8DFA-4A89-87EB-49C32662AFE0}</a:tableStyleId>
              </a:tblPr>
              <a:tblGrid>
                <a:gridCol w="1835380">
                  <a:extLst>
                    <a:ext uri="{9D8B030D-6E8A-4147-A177-3AD203B41FA5}">
                      <a16:colId xmlns:a16="http://schemas.microsoft.com/office/drawing/2014/main" val="20000"/>
                    </a:ext>
                  </a:extLst>
                </a:gridCol>
                <a:gridCol w="5797468">
                  <a:extLst>
                    <a:ext uri="{9D8B030D-6E8A-4147-A177-3AD203B41FA5}">
                      <a16:colId xmlns:a16="http://schemas.microsoft.com/office/drawing/2014/main" val="20001"/>
                    </a:ext>
                  </a:extLst>
                </a:gridCol>
              </a:tblGrid>
              <a:tr h="444809">
                <a:tc>
                  <a:txBody>
                    <a:bodyPr/>
                    <a:lstStyle/>
                    <a:p>
                      <a:pPr algn="ctr">
                        <a:lnSpc>
                          <a:spcPct val="100000"/>
                        </a:lnSpc>
                        <a:spcBef>
                          <a:spcPts val="470"/>
                        </a:spcBef>
                      </a:pPr>
                      <a:r>
                        <a:rPr sz="1600" b="1" baseline="0" dirty="0">
                          <a:latin typeface="Arial" panose="020B0604020202020204" pitchFamily="34" charset="0"/>
                          <a:ea typeface="方正兰亭黑简体" panose="02000000000000000000" pitchFamily="2" charset="-122"/>
                          <a:cs typeface="微软雅黑"/>
                        </a:rPr>
                        <a:t>文件的打开模式</a:t>
                      </a:r>
                    </a:p>
                  </a:txBody>
                  <a:tcPr marL="0" marR="0" marT="44768" marB="0" anchor="ctr"/>
                </a:tc>
                <a:tc>
                  <a:txBody>
                    <a:bodyPr/>
                    <a:lstStyle/>
                    <a:p>
                      <a:pPr algn="ctr">
                        <a:lnSpc>
                          <a:spcPct val="100000"/>
                        </a:lnSpc>
                        <a:spcBef>
                          <a:spcPts val="470"/>
                        </a:spcBef>
                      </a:pPr>
                      <a:r>
                        <a:rPr sz="1600" b="1" baseline="0" dirty="0">
                          <a:latin typeface="Arial" panose="020B0604020202020204" pitchFamily="34" charset="0"/>
                          <a:ea typeface="方正兰亭黑简体" panose="02000000000000000000" pitchFamily="2" charset="-122"/>
                          <a:cs typeface="微软雅黑"/>
                        </a:rPr>
                        <a:t>描述</a:t>
                      </a:r>
                    </a:p>
                  </a:txBody>
                  <a:tcPr marL="0" marR="0" marT="44768" marB="0" anchor="ctr"/>
                </a:tc>
                <a:extLst>
                  <a:ext uri="{0D108BD9-81ED-4DB2-BD59-A6C34878D82A}">
                    <a16:rowId xmlns:a16="http://schemas.microsoft.com/office/drawing/2014/main" val="10000"/>
                  </a:ext>
                </a:extLst>
              </a:tr>
              <a:tr h="484346">
                <a:tc>
                  <a:txBody>
                    <a:bodyPr/>
                    <a:lstStyle/>
                    <a:p>
                      <a:pPr algn="ctr">
                        <a:lnSpc>
                          <a:spcPct val="100000"/>
                        </a:lnSpc>
                        <a:spcBef>
                          <a:spcPts val="450"/>
                        </a:spcBef>
                      </a:pPr>
                      <a:r>
                        <a:rPr sz="1600" b="0" spc="-5"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rPr>
                        <a:t>'r'</a:t>
                      </a:r>
                      <a:endParaRPr sz="1600" b="0"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endParaRPr>
                    </a:p>
                  </a:txBody>
                  <a:tcPr marL="0" marR="0" marT="42863" marB="0" anchor="ctr"/>
                </a:tc>
                <a:tc>
                  <a:txBody>
                    <a:bodyPr/>
                    <a:lstStyle/>
                    <a:p>
                      <a:pPr marL="170180">
                        <a:lnSpc>
                          <a:spcPct val="100000"/>
                        </a:lnSpc>
                        <a:spcBef>
                          <a:spcPts val="765"/>
                        </a:spcBef>
                      </a:pPr>
                      <a:r>
                        <a:rPr sz="1600" b="0" baseline="0" dirty="0">
                          <a:solidFill>
                            <a:schemeClr val="tx1"/>
                          </a:solidFill>
                          <a:latin typeface="Arial" panose="020B0604020202020204" pitchFamily="34" charset="0"/>
                          <a:ea typeface="方正兰亭黑简体" panose="02000000000000000000" pitchFamily="2" charset="-122"/>
                          <a:cs typeface="微软雅黑"/>
                        </a:rPr>
                        <a:t>只读模式，默认值，如果文件不存在，返回</a:t>
                      </a:r>
                      <a:r>
                        <a:rPr sz="1600" b="0" spc="-5" baseline="0" dirty="0">
                          <a:solidFill>
                            <a:schemeClr val="tx1"/>
                          </a:solidFill>
                          <a:latin typeface="Arial" panose="020B0604020202020204" pitchFamily="34" charset="0"/>
                          <a:ea typeface="方正兰亭黑简体" panose="02000000000000000000" pitchFamily="2" charset="-122"/>
                          <a:cs typeface="微软雅黑"/>
                        </a:rPr>
                        <a:t>FileNotFoundError</a:t>
                      </a:r>
                      <a:endParaRPr sz="1600" b="0" baseline="0" dirty="0">
                        <a:solidFill>
                          <a:schemeClr val="tx1"/>
                        </a:solidFill>
                        <a:latin typeface="Arial" panose="020B0604020202020204" pitchFamily="34" charset="0"/>
                        <a:ea typeface="方正兰亭黑简体" panose="02000000000000000000" pitchFamily="2" charset="-122"/>
                        <a:cs typeface="微软雅黑"/>
                      </a:endParaRPr>
                    </a:p>
                  </a:txBody>
                  <a:tcPr marL="0" marR="0" marT="72866" marB="0" anchor="ctr"/>
                </a:tc>
                <a:extLst>
                  <a:ext uri="{0D108BD9-81ED-4DB2-BD59-A6C34878D82A}">
                    <a16:rowId xmlns:a16="http://schemas.microsoft.com/office/drawing/2014/main" val="10001"/>
                  </a:ext>
                </a:extLst>
              </a:tr>
              <a:tr h="484346">
                <a:tc>
                  <a:txBody>
                    <a:bodyPr/>
                    <a:lstStyle/>
                    <a:p>
                      <a:pPr algn="ctr">
                        <a:lnSpc>
                          <a:spcPct val="100000"/>
                        </a:lnSpc>
                        <a:spcBef>
                          <a:spcPts val="450"/>
                        </a:spcBef>
                      </a:pPr>
                      <a:r>
                        <a:rPr sz="1600" b="0" spc="-5"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rPr>
                        <a:t>'w'</a:t>
                      </a:r>
                      <a:endParaRPr sz="1600" b="0"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endParaRPr>
                    </a:p>
                  </a:txBody>
                  <a:tcPr marL="0" marR="0" marT="42863" marB="0" anchor="ctr"/>
                </a:tc>
                <a:tc>
                  <a:txBody>
                    <a:bodyPr/>
                    <a:lstStyle/>
                    <a:p>
                      <a:pPr marL="170180">
                        <a:lnSpc>
                          <a:spcPct val="100000"/>
                        </a:lnSpc>
                        <a:spcBef>
                          <a:spcPts val="765"/>
                        </a:spcBef>
                      </a:pPr>
                      <a:r>
                        <a:rPr sz="1600" b="0" baseline="0" dirty="0">
                          <a:solidFill>
                            <a:schemeClr val="tx1"/>
                          </a:solidFill>
                          <a:latin typeface="Arial" panose="020B0604020202020204" pitchFamily="34" charset="0"/>
                          <a:ea typeface="方正兰亭黑简体" panose="02000000000000000000" pitchFamily="2" charset="-122"/>
                          <a:cs typeface="微软雅黑"/>
                        </a:rPr>
                        <a:t>覆盖写模式，文件不存在则创建，存在则完全覆盖</a:t>
                      </a:r>
                    </a:p>
                  </a:txBody>
                  <a:tcPr marL="0" marR="0" marT="72866" marB="0" anchor="ctr"/>
                </a:tc>
                <a:extLst>
                  <a:ext uri="{0D108BD9-81ED-4DB2-BD59-A6C34878D82A}">
                    <a16:rowId xmlns:a16="http://schemas.microsoft.com/office/drawing/2014/main" val="10002"/>
                  </a:ext>
                </a:extLst>
              </a:tr>
              <a:tr h="468154">
                <a:tc>
                  <a:txBody>
                    <a:bodyPr/>
                    <a:lstStyle/>
                    <a:p>
                      <a:pPr algn="ctr">
                        <a:lnSpc>
                          <a:spcPct val="100000"/>
                        </a:lnSpc>
                        <a:spcBef>
                          <a:spcPts val="434"/>
                        </a:spcBef>
                      </a:pPr>
                      <a:r>
                        <a:rPr sz="1600" b="0" spc="-5"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rPr>
                        <a:t>'x'</a:t>
                      </a:r>
                      <a:endParaRPr sz="1600" b="0"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endParaRPr>
                    </a:p>
                  </a:txBody>
                  <a:tcPr marL="0" marR="0" marT="41433" marB="0" anchor="ctr"/>
                </a:tc>
                <a:tc>
                  <a:txBody>
                    <a:bodyPr/>
                    <a:lstStyle/>
                    <a:p>
                      <a:pPr marL="170180">
                        <a:lnSpc>
                          <a:spcPct val="100000"/>
                        </a:lnSpc>
                        <a:spcBef>
                          <a:spcPts val="595"/>
                        </a:spcBef>
                      </a:pPr>
                      <a:r>
                        <a:rPr sz="1600" b="0" baseline="0" dirty="0">
                          <a:solidFill>
                            <a:schemeClr val="tx1"/>
                          </a:solidFill>
                          <a:latin typeface="Arial" panose="020B0604020202020204" pitchFamily="34" charset="0"/>
                          <a:ea typeface="方正兰亭黑简体" panose="02000000000000000000" pitchFamily="2" charset="-122"/>
                          <a:cs typeface="微软雅黑"/>
                        </a:rPr>
                        <a:t>创建写模式，文件不存在则创建，存在则返回</a:t>
                      </a:r>
                      <a:r>
                        <a:rPr sz="1600" b="0" spc="-5" baseline="0" dirty="0">
                          <a:solidFill>
                            <a:schemeClr val="tx1"/>
                          </a:solidFill>
                          <a:latin typeface="Arial" panose="020B0604020202020204" pitchFamily="34" charset="0"/>
                          <a:ea typeface="方正兰亭黑简体" panose="02000000000000000000" pitchFamily="2" charset="-122"/>
                          <a:cs typeface="微软雅黑"/>
                        </a:rPr>
                        <a:t>FileExistsError</a:t>
                      </a:r>
                      <a:endParaRPr sz="1600" b="0" baseline="0" dirty="0">
                        <a:solidFill>
                          <a:schemeClr val="tx1"/>
                        </a:solidFill>
                        <a:latin typeface="Arial" panose="020B0604020202020204" pitchFamily="34" charset="0"/>
                        <a:ea typeface="方正兰亭黑简体" panose="02000000000000000000" pitchFamily="2" charset="-122"/>
                        <a:cs typeface="微软雅黑"/>
                      </a:endParaRPr>
                    </a:p>
                  </a:txBody>
                  <a:tcPr marL="0" marR="0" marT="56674" marB="0" anchor="ctr"/>
                </a:tc>
                <a:extLst>
                  <a:ext uri="{0D108BD9-81ED-4DB2-BD59-A6C34878D82A}">
                    <a16:rowId xmlns:a16="http://schemas.microsoft.com/office/drawing/2014/main" val="10003"/>
                  </a:ext>
                </a:extLst>
              </a:tr>
              <a:tr h="484346">
                <a:tc>
                  <a:txBody>
                    <a:bodyPr/>
                    <a:lstStyle/>
                    <a:p>
                      <a:pPr algn="ctr">
                        <a:lnSpc>
                          <a:spcPct val="100000"/>
                        </a:lnSpc>
                        <a:spcBef>
                          <a:spcPts val="450"/>
                        </a:spcBef>
                      </a:pPr>
                      <a:r>
                        <a:rPr sz="1600" b="0" spc="-5"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rPr>
                        <a:t>'a'</a:t>
                      </a:r>
                      <a:endParaRPr sz="1600" b="0"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endParaRPr>
                    </a:p>
                  </a:txBody>
                  <a:tcPr marL="0" marR="0" marT="42863" marB="0" anchor="ctr"/>
                </a:tc>
                <a:tc>
                  <a:txBody>
                    <a:bodyPr/>
                    <a:lstStyle/>
                    <a:p>
                      <a:pPr marL="170180">
                        <a:lnSpc>
                          <a:spcPct val="100000"/>
                        </a:lnSpc>
                        <a:spcBef>
                          <a:spcPts val="765"/>
                        </a:spcBef>
                      </a:pPr>
                      <a:r>
                        <a:rPr sz="1600" b="0" baseline="0" dirty="0">
                          <a:solidFill>
                            <a:schemeClr val="tx1"/>
                          </a:solidFill>
                          <a:latin typeface="Arial" panose="020B0604020202020204" pitchFamily="34" charset="0"/>
                          <a:ea typeface="方正兰亭黑简体" panose="02000000000000000000" pitchFamily="2" charset="-122"/>
                          <a:cs typeface="微软雅黑"/>
                        </a:rPr>
                        <a:t>追加写模式，文件不存在则创建，存在则在文件最后追加内容</a:t>
                      </a:r>
                    </a:p>
                  </a:txBody>
                  <a:tcPr marL="0" marR="0" marT="72866" marB="0" anchor="ctr"/>
                </a:tc>
                <a:extLst>
                  <a:ext uri="{0D108BD9-81ED-4DB2-BD59-A6C34878D82A}">
                    <a16:rowId xmlns:a16="http://schemas.microsoft.com/office/drawing/2014/main" val="257029484"/>
                  </a:ext>
                </a:extLst>
              </a:tr>
              <a:tr h="427599">
                <a:tc>
                  <a:txBody>
                    <a:bodyPr/>
                    <a:lstStyle/>
                    <a:p>
                      <a:pPr algn="ctr">
                        <a:lnSpc>
                          <a:spcPct val="100000"/>
                        </a:lnSpc>
                        <a:spcBef>
                          <a:spcPts val="450"/>
                        </a:spcBef>
                      </a:pPr>
                      <a:r>
                        <a:rPr sz="1600" b="0" spc="-5"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rPr>
                        <a:t>'b'</a:t>
                      </a:r>
                      <a:endParaRPr sz="1600" b="0"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endParaRPr>
                    </a:p>
                  </a:txBody>
                  <a:tcPr marL="0" marR="0" marT="42863" marB="0" anchor="ctr"/>
                </a:tc>
                <a:tc>
                  <a:txBody>
                    <a:bodyPr/>
                    <a:lstStyle/>
                    <a:p>
                      <a:pPr marL="170180">
                        <a:lnSpc>
                          <a:spcPct val="100000"/>
                        </a:lnSpc>
                        <a:spcBef>
                          <a:spcPts val="765"/>
                        </a:spcBef>
                      </a:pPr>
                      <a:r>
                        <a:rPr sz="1600" b="0" baseline="0" dirty="0">
                          <a:solidFill>
                            <a:schemeClr val="tx1"/>
                          </a:solidFill>
                          <a:latin typeface="Arial" panose="020B0604020202020204" pitchFamily="34" charset="0"/>
                          <a:ea typeface="方正兰亭黑简体" panose="02000000000000000000" pitchFamily="2" charset="-122"/>
                          <a:cs typeface="微软雅黑"/>
                        </a:rPr>
                        <a:t>二进制文件模式</a:t>
                      </a:r>
                    </a:p>
                  </a:txBody>
                  <a:tcPr marL="0" marR="0" marT="72866" marB="0" anchor="ctr"/>
                </a:tc>
                <a:extLst>
                  <a:ext uri="{0D108BD9-81ED-4DB2-BD59-A6C34878D82A}">
                    <a16:rowId xmlns:a16="http://schemas.microsoft.com/office/drawing/2014/main" val="37394333"/>
                  </a:ext>
                </a:extLst>
              </a:tr>
              <a:tr h="527021">
                <a:tc>
                  <a:txBody>
                    <a:bodyPr/>
                    <a:lstStyle/>
                    <a:p>
                      <a:pPr algn="ctr">
                        <a:lnSpc>
                          <a:spcPct val="100000"/>
                        </a:lnSpc>
                        <a:spcBef>
                          <a:spcPts val="450"/>
                        </a:spcBef>
                      </a:pPr>
                      <a:r>
                        <a:rPr sz="1600" b="0" spc="-5"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rPr>
                        <a:t>'t'</a:t>
                      </a:r>
                      <a:endParaRPr sz="1600" b="0" baseline="0" dirty="0">
                        <a:solidFill>
                          <a:schemeClr val="tx1"/>
                        </a:solidFill>
                        <a:latin typeface="Arial" panose="020B0604020202020204" pitchFamily="34" charset="0"/>
                        <a:ea typeface="方正兰亭黑简体" panose="02000000000000000000" pitchFamily="2" charset="-122"/>
                        <a:cs typeface="Arial" panose="020B0604020202020204" pitchFamily="34" charset="0"/>
                      </a:endParaRPr>
                    </a:p>
                  </a:txBody>
                  <a:tcPr marL="0" marR="0" marT="42863" marB="0" anchor="ctr"/>
                </a:tc>
                <a:tc>
                  <a:txBody>
                    <a:bodyPr/>
                    <a:lstStyle/>
                    <a:p>
                      <a:pPr marL="170180">
                        <a:lnSpc>
                          <a:spcPct val="100000"/>
                        </a:lnSpc>
                        <a:spcBef>
                          <a:spcPts val="765"/>
                        </a:spcBef>
                      </a:pPr>
                      <a:r>
                        <a:rPr sz="1600" b="0" baseline="0" dirty="0">
                          <a:solidFill>
                            <a:schemeClr val="tx1"/>
                          </a:solidFill>
                          <a:latin typeface="Arial" panose="020B0604020202020204" pitchFamily="34" charset="0"/>
                          <a:ea typeface="方正兰亭黑简体" panose="02000000000000000000" pitchFamily="2" charset="-122"/>
                          <a:cs typeface="微软雅黑"/>
                        </a:rPr>
                        <a:t>文本文件模式，默认值</a:t>
                      </a:r>
                    </a:p>
                  </a:txBody>
                  <a:tcPr marL="0" marR="0" marT="72866" marB="0" anchor="ctr"/>
                </a:tc>
                <a:extLst>
                  <a:ext uri="{0D108BD9-81ED-4DB2-BD59-A6C34878D82A}">
                    <a16:rowId xmlns:a16="http://schemas.microsoft.com/office/drawing/2014/main" val="4275977285"/>
                  </a:ext>
                </a:extLst>
              </a:tr>
              <a:tr h="527021">
                <a:tc>
                  <a:txBody>
                    <a:bodyPr/>
                    <a:lstStyle/>
                    <a:p>
                      <a:pPr marL="0" indent="0" algn="ctr" defTabSz="914400" rtl="0" eaLnBrk="1" latinLnBrk="0" hangingPunct="1">
                        <a:lnSpc>
                          <a:spcPct val="100000"/>
                        </a:lnSpc>
                        <a:spcBef>
                          <a:spcPts val="765"/>
                        </a:spcBef>
                        <a:spcAft>
                          <a:spcPts val="0"/>
                        </a:spcAft>
                      </a:pPr>
                      <a:r>
                        <a:rPr lang="en-US" sz="1600" b="0" kern="1200" baseline="0" dirty="0">
                          <a:solidFill>
                            <a:schemeClr val="tx1"/>
                          </a:solidFill>
                          <a:latin typeface="Arial" panose="020B0604020202020204" pitchFamily="34" charset="0"/>
                          <a:ea typeface="方正兰亭黑简体" panose="02000000000000000000" pitchFamily="2" charset="-122"/>
                          <a:cs typeface="微软雅黑"/>
                        </a:rPr>
                        <a:t>+</a:t>
                      </a:r>
                      <a:endParaRPr lang="zh-CN" sz="1600" b="0" kern="1200" baseline="0" dirty="0">
                        <a:solidFill>
                          <a:schemeClr val="tx1"/>
                        </a:solidFill>
                        <a:latin typeface="Arial" panose="020B0604020202020204" pitchFamily="34" charset="0"/>
                        <a:ea typeface="方正兰亭黑简体" panose="02000000000000000000" pitchFamily="2" charset="-122"/>
                        <a:cs typeface="微软雅黑"/>
                      </a:endParaRPr>
                    </a:p>
                  </a:txBody>
                  <a:tcPr marL="68580" marR="68580" marT="0" marB="0" anchor="ctr"/>
                </a:tc>
                <a:tc>
                  <a:txBody>
                    <a:bodyPr/>
                    <a:lstStyle/>
                    <a:p>
                      <a:pPr marL="0" indent="0" algn="l" defTabSz="914400" rtl="0" eaLnBrk="1" latinLnBrk="0" hangingPunct="1">
                        <a:lnSpc>
                          <a:spcPct val="100000"/>
                        </a:lnSpc>
                        <a:spcBef>
                          <a:spcPts val="765"/>
                        </a:spcBef>
                        <a:spcAft>
                          <a:spcPts val="0"/>
                        </a:spcAft>
                      </a:pPr>
                      <a:r>
                        <a:rPr lang="en-US" altLang="zh-CN" sz="1600" b="0" kern="1200" baseline="0" dirty="0" smtClean="0">
                          <a:solidFill>
                            <a:schemeClr val="tx1"/>
                          </a:solidFill>
                          <a:latin typeface="Arial" panose="020B0604020202020204" pitchFamily="34" charset="0"/>
                          <a:ea typeface="方正兰亭黑简体" panose="02000000000000000000" pitchFamily="2" charset="-122"/>
                          <a:cs typeface="微软雅黑"/>
                        </a:rPr>
                        <a:t>  </a:t>
                      </a:r>
                      <a:r>
                        <a:rPr lang="zh-CN" sz="1600" b="0" kern="1200" baseline="0" dirty="0" smtClean="0">
                          <a:solidFill>
                            <a:schemeClr val="tx1"/>
                          </a:solidFill>
                          <a:latin typeface="Arial" panose="020B0604020202020204" pitchFamily="34" charset="0"/>
                          <a:ea typeface="方正兰亭黑简体" panose="02000000000000000000" pitchFamily="2" charset="-122"/>
                          <a:cs typeface="微软雅黑"/>
                        </a:rPr>
                        <a:t>与</a:t>
                      </a:r>
                      <a:r>
                        <a:rPr lang="en-US" sz="1600" b="0" kern="1200" baseline="0" dirty="0">
                          <a:solidFill>
                            <a:schemeClr val="tx1"/>
                          </a:solidFill>
                          <a:latin typeface="Arial" panose="020B0604020202020204" pitchFamily="34" charset="0"/>
                          <a:ea typeface="方正兰亭黑简体" panose="02000000000000000000" pitchFamily="2" charset="-122"/>
                          <a:cs typeface="微软雅黑"/>
                        </a:rPr>
                        <a:t>r</a:t>
                      </a:r>
                      <a:r>
                        <a:rPr lang="zh-CN" sz="1600" b="0" kern="1200" baseline="0" dirty="0">
                          <a:solidFill>
                            <a:schemeClr val="tx1"/>
                          </a:solidFill>
                          <a:latin typeface="Arial" panose="020B0604020202020204" pitchFamily="34" charset="0"/>
                          <a:ea typeface="方正兰亭黑简体" panose="02000000000000000000" pitchFamily="2" charset="-122"/>
                          <a:cs typeface="微软雅黑"/>
                        </a:rPr>
                        <a:t>、</a:t>
                      </a:r>
                      <a:r>
                        <a:rPr lang="en-US" sz="1600" b="0" kern="1200" baseline="0" dirty="0">
                          <a:solidFill>
                            <a:schemeClr val="tx1"/>
                          </a:solidFill>
                          <a:latin typeface="Arial" panose="020B0604020202020204" pitchFamily="34" charset="0"/>
                          <a:ea typeface="方正兰亭黑简体" panose="02000000000000000000" pitchFamily="2" charset="-122"/>
                          <a:cs typeface="微软雅黑"/>
                        </a:rPr>
                        <a:t>w</a:t>
                      </a:r>
                      <a:r>
                        <a:rPr lang="zh-CN" sz="1600" b="0" kern="1200" baseline="0" dirty="0">
                          <a:solidFill>
                            <a:schemeClr val="tx1"/>
                          </a:solidFill>
                          <a:latin typeface="Arial" panose="020B0604020202020204" pitchFamily="34" charset="0"/>
                          <a:ea typeface="方正兰亭黑简体" panose="02000000000000000000" pitchFamily="2" charset="-122"/>
                          <a:cs typeface="微软雅黑"/>
                        </a:rPr>
                        <a:t>、</a:t>
                      </a:r>
                      <a:r>
                        <a:rPr lang="en-US" sz="1600" b="0" kern="1200" baseline="0" dirty="0">
                          <a:solidFill>
                            <a:schemeClr val="tx1"/>
                          </a:solidFill>
                          <a:latin typeface="Arial" panose="020B0604020202020204" pitchFamily="34" charset="0"/>
                          <a:ea typeface="方正兰亭黑简体" panose="02000000000000000000" pitchFamily="2" charset="-122"/>
                          <a:cs typeface="微软雅黑"/>
                        </a:rPr>
                        <a:t>x</a:t>
                      </a:r>
                      <a:r>
                        <a:rPr lang="zh-CN" sz="1600" b="0" kern="1200" baseline="0" dirty="0">
                          <a:solidFill>
                            <a:schemeClr val="tx1"/>
                          </a:solidFill>
                          <a:latin typeface="Arial" panose="020B0604020202020204" pitchFamily="34" charset="0"/>
                          <a:ea typeface="方正兰亭黑简体" panose="02000000000000000000" pitchFamily="2" charset="-122"/>
                          <a:cs typeface="微软雅黑"/>
                        </a:rPr>
                        <a:t>、</a:t>
                      </a:r>
                      <a:r>
                        <a:rPr lang="en-US" sz="1600" b="0" kern="1200" baseline="0" dirty="0">
                          <a:solidFill>
                            <a:schemeClr val="tx1"/>
                          </a:solidFill>
                          <a:latin typeface="Arial" panose="020B0604020202020204" pitchFamily="34" charset="0"/>
                          <a:ea typeface="方正兰亭黑简体" panose="02000000000000000000" pitchFamily="2" charset="-122"/>
                          <a:cs typeface="微软雅黑"/>
                        </a:rPr>
                        <a:t>a</a:t>
                      </a:r>
                      <a:r>
                        <a:rPr lang="zh-CN" sz="1600" b="0" kern="1200" baseline="0" dirty="0">
                          <a:solidFill>
                            <a:schemeClr val="tx1"/>
                          </a:solidFill>
                          <a:latin typeface="Arial" panose="020B0604020202020204" pitchFamily="34" charset="0"/>
                          <a:ea typeface="方正兰亭黑简体" panose="02000000000000000000" pitchFamily="2" charset="-122"/>
                          <a:cs typeface="微软雅黑"/>
                        </a:rPr>
                        <a:t>连用，同时以读写模式打开</a:t>
                      </a:r>
                    </a:p>
                  </a:txBody>
                  <a:tcPr marL="68580" marR="68580" marT="0" marB="0" anchor="ctr"/>
                </a:tc>
                <a:extLst>
                  <a:ext uri="{0D108BD9-81ED-4DB2-BD59-A6C34878D82A}">
                    <a16:rowId xmlns:a16="http://schemas.microsoft.com/office/drawing/2014/main" val="2520012697"/>
                  </a:ext>
                </a:extLst>
              </a:tr>
            </a:tbl>
          </a:graphicData>
        </a:graphic>
      </p:graphicFrame>
    </p:spTree>
    <p:extLst>
      <p:ext uri="{BB962C8B-B14F-4D97-AF65-F5344CB8AC3E}">
        <p14:creationId xmlns:p14="http://schemas.microsoft.com/office/powerpoint/2010/main" val="897165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文件的使用</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585461"/>
          </a:xfrm>
        </p:spPr>
        <p:txBody>
          <a:bodyPr/>
          <a:lstStyle/>
          <a:p>
            <a:r>
              <a:rPr lang="zh-CN" altLang="en-US" dirty="0">
                <a:sym typeface="Huawei Sans" panose="020C0503030203020204" pitchFamily="34" charset="0"/>
              </a:rPr>
              <a:t>举例</a:t>
            </a:r>
          </a:p>
        </p:txBody>
      </p:sp>
      <p:sp>
        <p:nvSpPr>
          <p:cNvPr id="7" name="object 3"/>
          <p:cNvSpPr/>
          <p:nvPr/>
        </p:nvSpPr>
        <p:spPr>
          <a:xfrm>
            <a:off x="3010625" y="3115695"/>
            <a:ext cx="147314" cy="113385"/>
          </a:xfrm>
          <a:prstGeom prst="rect">
            <a:avLst/>
          </a:prstGeom>
          <a:blipFill>
            <a:blip r:embed="rId3" cstate="print"/>
            <a:stretch>
              <a:fillRect/>
            </a:stretch>
          </a:blipFill>
        </p:spPr>
        <p:txBody>
          <a:bodyPr wrap="square" lIns="0" tIns="0" rIns="0" bIns="0" rtlCol="0"/>
          <a:lstStyle/>
          <a:p>
            <a:endParaRPr sz="1650" dirty="0">
              <a:ea typeface="方正兰亭黑简体" panose="02000000000000000000" pitchFamily="2" charset="-122"/>
            </a:endParaRPr>
          </a:p>
        </p:txBody>
      </p:sp>
      <p:sp>
        <p:nvSpPr>
          <p:cNvPr id="8" name="object 9"/>
          <p:cNvSpPr txBox="1"/>
          <p:nvPr/>
        </p:nvSpPr>
        <p:spPr>
          <a:xfrm>
            <a:off x="714472" y="3411524"/>
            <a:ext cx="2534126" cy="378950"/>
          </a:xfrm>
          <a:prstGeom prst="rect">
            <a:avLst/>
          </a:prstGeom>
        </p:spPr>
        <p:txBody>
          <a:bodyPr vert="horz" wrap="square" lIns="0" tIns="123825" rIns="0" bIns="0" rtlCol="0">
            <a:spAutoFit/>
          </a:bodyPr>
          <a:lstStyle/>
          <a:p>
            <a:pPr marL="9525">
              <a:spcBef>
                <a:spcPts val="975"/>
              </a:spcBef>
            </a:pPr>
            <a:r>
              <a:rPr sz="1650" spc="-4" dirty="0">
                <a:solidFill>
                  <a:srgbClr val="EB5C01"/>
                </a:solidFill>
                <a:ea typeface="方正兰亭黑简体" panose="02000000000000000000" pitchFamily="2" charset="-122"/>
                <a:cs typeface="Arial" panose="020B0604020202020204" pitchFamily="34" charset="0"/>
              </a:rPr>
              <a:t>#</a:t>
            </a:r>
            <a:r>
              <a:rPr sz="1650" spc="-4" dirty="0" err="1">
                <a:solidFill>
                  <a:srgbClr val="EB5C01"/>
                </a:solidFill>
                <a:ea typeface="方正兰亭黑简体" panose="02000000000000000000" pitchFamily="2" charset="-122"/>
                <a:cs typeface="微软雅黑"/>
              </a:rPr>
              <a:t>文本形式打开文件</a:t>
            </a:r>
            <a:endParaRPr lang="en-US" sz="1650" spc="-4" dirty="0">
              <a:solidFill>
                <a:srgbClr val="EB5C01"/>
              </a:solidFill>
              <a:ea typeface="方正兰亭黑简体" panose="02000000000000000000" pitchFamily="2" charset="-122"/>
              <a:cs typeface="微软雅黑"/>
            </a:endParaRPr>
          </a:p>
        </p:txBody>
      </p:sp>
      <p:sp>
        <p:nvSpPr>
          <p:cNvPr id="9" name="object 10"/>
          <p:cNvSpPr txBox="1"/>
          <p:nvPr/>
        </p:nvSpPr>
        <p:spPr>
          <a:xfrm>
            <a:off x="3627419" y="3411524"/>
            <a:ext cx="2534126" cy="378950"/>
          </a:xfrm>
          <a:prstGeom prst="rect">
            <a:avLst/>
          </a:prstGeom>
        </p:spPr>
        <p:txBody>
          <a:bodyPr vert="horz" wrap="square" lIns="0" tIns="123825" rIns="0" bIns="0" rtlCol="0">
            <a:spAutoFit/>
          </a:bodyPr>
          <a:lstStyle/>
          <a:p>
            <a:pPr marL="9525">
              <a:spcBef>
                <a:spcPts val="975"/>
              </a:spcBef>
            </a:pPr>
            <a:r>
              <a:rPr sz="1650" spc="-4" dirty="0">
                <a:solidFill>
                  <a:srgbClr val="EB5C01"/>
                </a:solidFill>
                <a:ea typeface="方正兰亭黑简体" panose="02000000000000000000" pitchFamily="2" charset="-122"/>
                <a:cs typeface="Arial" panose="020B0604020202020204" pitchFamily="34" charset="0"/>
              </a:rPr>
              <a:t>#</a:t>
            </a:r>
            <a:r>
              <a:rPr sz="1650" spc="-4" dirty="0" err="1">
                <a:solidFill>
                  <a:srgbClr val="EB5C01"/>
                </a:solidFill>
                <a:ea typeface="方正兰亭黑简体" panose="02000000000000000000" pitchFamily="2" charset="-122"/>
                <a:cs typeface="微软雅黑"/>
              </a:rPr>
              <a:t>二进制形式打开文件</a:t>
            </a:r>
            <a:endParaRPr lang="en-US" sz="1650" spc="-4" dirty="0">
              <a:solidFill>
                <a:srgbClr val="EB5C01"/>
              </a:solidFill>
              <a:ea typeface="方正兰亭黑简体" panose="02000000000000000000" pitchFamily="2" charset="-122"/>
              <a:cs typeface="微软雅黑"/>
            </a:endParaRPr>
          </a:p>
        </p:txBody>
      </p:sp>
      <p:pic>
        <p:nvPicPr>
          <p:cNvPr id="2" name="图片 1"/>
          <p:cNvPicPr>
            <a:picLocks noChangeAspect="1"/>
          </p:cNvPicPr>
          <p:nvPr/>
        </p:nvPicPr>
        <p:blipFill>
          <a:blip r:embed="rId4"/>
          <a:stretch>
            <a:fillRect/>
          </a:stretch>
        </p:blipFill>
        <p:spPr>
          <a:xfrm>
            <a:off x="714472" y="2380452"/>
            <a:ext cx="2587802" cy="1119291"/>
          </a:xfrm>
          <a:prstGeom prst="rect">
            <a:avLst/>
          </a:prstGeom>
        </p:spPr>
      </p:pic>
      <p:pic>
        <p:nvPicPr>
          <p:cNvPr id="3" name="图片 2"/>
          <p:cNvPicPr>
            <a:picLocks noChangeAspect="1"/>
          </p:cNvPicPr>
          <p:nvPr/>
        </p:nvPicPr>
        <p:blipFill>
          <a:blip r:embed="rId5"/>
          <a:stretch>
            <a:fillRect/>
          </a:stretch>
        </p:blipFill>
        <p:spPr>
          <a:xfrm>
            <a:off x="714472" y="3960448"/>
            <a:ext cx="2638237" cy="805862"/>
          </a:xfrm>
          <a:prstGeom prst="rect">
            <a:avLst/>
          </a:prstGeom>
        </p:spPr>
      </p:pic>
      <p:pic>
        <p:nvPicPr>
          <p:cNvPr id="4" name="图片 3"/>
          <p:cNvPicPr>
            <a:picLocks noChangeAspect="1"/>
          </p:cNvPicPr>
          <p:nvPr/>
        </p:nvPicPr>
        <p:blipFill>
          <a:blip r:embed="rId6"/>
          <a:stretch>
            <a:fillRect/>
          </a:stretch>
        </p:blipFill>
        <p:spPr>
          <a:xfrm>
            <a:off x="3627418" y="3960448"/>
            <a:ext cx="2534126" cy="725284"/>
          </a:xfrm>
          <a:prstGeom prst="rect">
            <a:avLst/>
          </a:prstGeom>
        </p:spPr>
      </p:pic>
      <p:pic>
        <p:nvPicPr>
          <p:cNvPr id="5" name="图片 4"/>
          <p:cNvPicPr>
            <a:picLocks noChangeAspect="1"/>
          </p:cNvPicPr>
          <p:nvPr/>
        </p:nvPicPr>
        <p:blipFill>
          <a:blip r:embed="rId7"/>
          <a:stretch>
            <a:fillRect/>
          </a:stretch>
        </p:blipFill>
        <p:spPr>
          <a:xfrm>
            <a:off x="714472" y="5005381"/>
            <a:ext cx="1956386" cy="251209"/>
          </a:xfrm>
          <a:prstGeom prst="rect">
            <a:avLst/>
          </a:prstGeom>
        </p:spPr>
      </p:pic>
      <p:pic>
        <p:nvPicPr>
          <p:cNvPr id="6" name="图片 5"/>
          <p:cNvPicPr>
            <a:picLocks noChangeAspect="1"/>
          </p:cNvPicPr>
          <p:nvPr/>
        </p:nvPicPr>
        <p:blipFill>
          <a:blip r:embed="rId8"/>
          <a:stretch>
            <a:fillRect/>
          </a:stretch>
        </p:blipFill>
        <p:spPr>
          <a:xfrm>
            <a:off x="3609505" y="5005381"/>
            <a:ext cx="4408309" cy="414395"/>
          </a:xfrm>
          <a:prstGeom prst="rect">
            <a:avLst/>
          </a:prstGeom>
        </p:spPr>
      </p:pic>
    </p:spTree>
    <p:extLst>
      <p:ext uri="{BB962C8B-B14F-4D97-AF65-F5344CB8AC3E}">
        <p14:creationId xmlns:p14="http://schemas.microsoft.com/office/powerpoint/2010/main" val="287037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文件的读取</a:t>
            </a:r>
            <a:endParaRPr lang="zh-CN" altLang="en-US" dirty="0">
              <a:latin typeface="Arial Unicode MS" panose="020B0604020202020204" pitchFamily="34" charset="-122"/>
              <a:sym typeface="Huawei Sans" panose="020C0503030203020204" pitchFamily="34" charset="0"/>
            </a:endParaRPr>
          </a:p>
        </p:txBody>
      </p:sp>
      <p:graphicFrame>
        <p:nvGraphicFramePr>
          <p:cNvPr id="5" name="object 10"/>
          <p:cNvGraphicFramePr>
            <a:graphicFrameLocks noGrp="1"/>
          </p:cNvGraphicFramePr>
          <p:nvPr>
            <p:extLst>
              <p:ext uri="{D42A27DB-BD31-4B8C-83A1-F6EECF244321}">
                <p14:modId xmlns:p14="http://schemas.microsoft.com/office/powerpoint/2010/main" val="598608680"/>
              </p:ext>
            </p:extLst>
          </p:nvPr>
        </p:nvGraphicFramePr>
        <p:xfrm>
          <a:off x="724420" y="1772816"/>
          <a:ext cx="7877499" cy="3617847"/>
        </p:xfrm>
        <a:graphic>
          <a:graphicData uri="http://schemas.openxmlformats.org/drawingml/2006/table">
            <a:tbl>
              <a:tblPr firstRow="1" bandRow="1">
                <a:tableStyleId>{21E4AEA4-8DFA-4A89-87EB-49C32662AFE0}</a:tableStyleId>
              </a:tblPr>
              <a:tblGrid>
                <a:gridCol w="2129633">
                  <a:extLst>
                    <a:ext uri="{9D8B030D-6E8A-4147-A177-3AD203B41FA5}">
                      <a16:colId xmlns:a16="http://schemas.microsoft.com/office/drawing/2014/main" val="20000"/>
                    </a:ext>
                  </a:extLst>
                </a:gridCol>
                <a:gridCol w="5747866">
                  <a:extLst>
                    <a:ext uri="{9D8B030D-6E8A-4147-A177-3AD203B41FA5}">
                      <a16:colId xmlns:a16="http://schemas.microsoft.com/office/drawing/2014/main" val="20001"/>
                    </a:ext>
                  </a:extLst>
                </a:gridCol>
              </a:tblGrid>
              <a:tr h="467229">
                <a:tc>
                  <a:txBody>
                    <a:bodyPr/>
                    <a:lstStyle/>
                    <a:p>
                      <a:pPr algn="ctr">
                        <a:lnSpc>
                          <a:spcPct val="100000"/>
                        </a:lnSpc>
                        <a:spcBef>
                          <a:spcPts val="470"/>
                        </a:spcBef>
                      </a:pPr>
                      <a:r>
                        <a:rPr sz="1600" b="1" dirty="0">
                          <a:latin typeface="方正兰亭黑简体" panose="02000000000000000000" pitchFamily="2" charset="-122"/>
                          <a:cs typeface="微软雅黑"/>
                        </a:rPr>
                        <a:t>操作方法</a:t>
                      </a:r>
                    </a:p>
                  </a:txBody>
                  <a:tcPr marL="0" marR="0" marT="44768" marB="0" anchor="ctr"/>
                </a:tc>
                <a:tc>
                  <a:txBody>
                    <a:bodyPr/>
                    <a:lstStyle/>
                    <a:p>
                      <a:pPr algn="ctr">
                        <a:lnSpc>
                          <a:spcPct val="100000"/>
                        </a:lnSpc>
                        <a:spcBef>
                          <a:spcPts val="470"/>
                        </a:spcBef>
                      </a:pPr>
                      <a:r>
                        <a:rPr sz="1600" b="1" dirty="0">
                          <a:latin typeface="方正兰亭黑简体" panose="02000000000000000000" pitchFamily="2" charset="-122"/>
                          <a:cs typeface="微软雅黑"/>
                        </a:rPr>
                        <a:t>描述</a:t>
                      </a:r>
                    </a:p>
                  </a:txBody>
                  <a:tcPr marL="0" marR="0" marT="44768" marB="0" anchor="ctr"/>
                </a:tc>
                <a:extLst>
                  <a:ext uri="{0D108BD9-81ED-4DB2-BD59-A6C34878D82A}">
                    <a16:rowId xmlns:a16="http://schemas.microsoft.com/office/drawing/2014/main" val="10000"/>
                  </a:ext>
                </a:extLst>
              </a:tr>
              <a:tr h="974996">
                <a:tc>
                  <a:txBody>
                    <a:bodyPr/>
                    <a:lstStyle/>
                    <a:p>
                      <a:pPr lvl="0" algn="just">
                        <a:lnSpc>
                          <a:spcPct val="100000"/>
                        </a:lnSpc>
                        <a:spcBef>
                          <a:spcPts val="1605"/>
                        </a:spcBef>
                      </a:pPr>
                      <a:r>
                        <a:rPr lang="en-US" sz="1600" b="0" spc="-5" dirty="0" smtClean="0">
                          <a:latin typeface="Arial" panose="020B0604020202020204" pitchFamily="34" charset="0"/>
                          <a:cs typeface="Arial" panose="020B0604020202020204" pitchFamily="34" charset="0"/>
                        </a:rPr>
                        <a:t>    </a:t>
                      </a:r>
                      <a:r>
                        <a:rPr sz="1600" b="0" spc="-5" dirty="0" smtClean="0">
                          <a:latin typeface="Arial" panose="020B0604020202020204" pitchFamily="34" charset="0"/>
                          <a:cs typeface="Arial" panose="020B0604020202020204" pitchFamily="34" charset="0"/>
                        </a:rPr>
                        <a:t>&lt;</a:t>
                      </a:r>
                      <a:r>
                        <a:rPr sz="1600" b="0" spc="-5" dirty="0">
                          <a:latin typeface="Arial" panose="020B0604020202020204" pitchFamily="34" charset="0"/>
                          <a:cs typeface="Arial" panose="020B0604020202020204" pitchFamily="34" charset="0"/>
                        </a:rPr>
                        <a:t>f&gt;.read(size=-1)</a:t>
                      </a:r>
                      <a:endParaRPr sz="1600" b="0" dirty="0">
                        <a:latin typeface="Arial" panose="020B0604020202020204" pitchFamily="34" charset="0"/>
                        <a:cs typeface="Arial" panose="020B0604020202020204" pitchFamily="34" charset="0"/>
                      </a:endParaRPr>
                    </a:p>
                  </a:txBody>
                  <a:tcPr marL="0" marR="0" marT="0" marB="0" anchor="ctr"/>
                </a:tc>
                <a:tc>
                  <a:txBody>
                    <a:bodyPr/>
                    <a:lstStyle/>
                    <a:p>
                      <a:pPr marL="170180">
                        <a:lnSpc>
                          <a:spcPct val="100000"/>
                        </a:lnSpc>
                        <a:spcBef>
                          <a:spcPts val="600"/>
                        </a:spcBef>
                      </a:pPr>
                      <a:r>
                        <a:rPr sz="1600" b="0" dirty="0">
                          <a:latin typeface="方正兰亭黑简体" panose="02000000000000000000" pitchFamily="2" charset="-122"/>
                          <a:cs typeface="微软雅黑"/>
                        </a:rPr>
                        <a:t>读入全部内容，如果给出参数，读入前</a:t>
                      </a:r>
                      <a:r>
                        <a:rPr sz="1600" b="0" spc="-5" dirty="0">
                          <a:latin typeface="方正兰亭黑简体" panose="02000000000000000000" pitchFamily="2" charset="-122"/>
                          <a:cs typeface="微软雅黑"/>
                        </a:rPr>
                        <a:t>size</a:t>
                      </a:r>
                      <a:r>
                        <a:rPr sz="1600" b="0" dirty="0">
                          <a:latin typeface="方正兰亭黑简体" panose="02000000000000000000" pitchFamily="2" charset="-122"/>
                          <a:cs typeface="微软雅黑"/>
                        </a:rPr>
                        <a:t>长度</a:t>
                      </a:r>
                    </a:p>
                    <a:p>
                      <a:pPr marL="170180">
                        <a:lnSpc>
                          <a:spcPct val="100000"/>
                        </a:lnSpc>
                        <a:spcBef>
                          <a:spcPts val="600"/>
                        </a:spcBef>
                      </a:pPr>
                      <a:r>
                        <a:rPr sz="1600" b="0" dirty="0">
                          <a:solidFill>
                            <a:srgbClr val="C00000"/>
                          </a:solidFill>
                          <a:latin typeface="Arial" panose="020B0604020202020204" pitchFamily="34" charset="0"/>
                          <a:cs typeface="Arial" panose="020B0604020202020204" pitchFamily="34" charset="0"/>
                        </a:rPr>
                        <a:t>&gt;&gt;&gt;</a:t>
                      </a:r>
                      <a:r>
                        <a:rPr sz="1600" b="0" dirty="0">
                          <a:latin typeface="Arial" panose="020B0604020202020204" pitchFamily="34" charset="0"/>
                          <a:cs typeface="Arial" panose="020B0604020202020204" pitchFamily="34" charset="0"/>
                        </a:rPr>
                        <a:t>s =</a:t>
                      </a:r>
                      <a:r>
                        <a:rPr sz="1600" b="0" spc="-35" dirty="0">
                          <a:latin typeface="Arial" panose="020B0604020202020204" pitchFamily="34" charset="0"/>
                          <a:cs typeface="Arial" panose="020B0604020202020204" pitchFamily="34" charset="0"/>
                        </a:rPr>
                        <a:t> </a:t>
                      </a:r>
                      <a:r>
                        <a:rPr sz="1600" b="0" dirty="0">
                          <a:latin typeface="Arial" panose="020B0604020202020204" pitchFamily="34" charset="0"/>
                          <a:cs typeface="Arial" panose="020B0604020202020204" pitchFamily="34" charset="0"/>
                        </a:rPr>
                        <a:t>f.read(2)</a:t>
                      </a:r>
                    </a:p>
                    <a:p>
                      <a:pPr marL="159385">
                        <a:lnSpc>
                          <a:spcPct val="100000"/>
                        </a:lnSpc>
                        <a:spcBef>
                          <a:spcPts val="600"/>
                        </a:spcBef>
                      </a:pPr>
                      <a:r>
                        <a:rPr lang="zh-CN" altLang="en-US" sz="1600" b="0" dirty="0" smtClean="0">
                          <a:solidFill>
                            <a:srgbClr val="0010FF"/>
                          </a:solidFill>
                          <a:latin typeface="方正兰亭黑简体" panose="02000000000000000000" pitchFamily="2" charset="-122"/>
                          <a:cs typeface="微软雅黑"/>
                        </a:rPr>
                        <a:t>人工</a:t>
                      </a:r>
                      <a:endParaRPr sz="1600" b="0" dirty="0">
                        <a:latin typeface="方正兰亭黑简体" panose="02000000000000000000" pitchFamily="2" charset="-122"/>
                        <a:cs typeface="微软雅黑"/>
                      </a:endParaRPr>
                    </a:p>
                  </a:txBody>
                  <a:tcPr marL="0" marR="0" marT="72866" marB="0" anchor="ctr"/>
                </a:tc>
                <a:extLst>
                  <a:ext uri="{0D108BD9-81ED-4DB2-BD59-A6C34878D82A}">
                    <a16:rowId xmlns:a16="http://schemas.microsoft.com/office/drawing/2014/main" val="10001"/>
                  </a:ext>
                </a:extLst>
              </a:tr>
              <a:tr h="974996">
                <a:tc>
                  <a:txBody>
                    <a:bodyPr/>
                    <a:lstStyle/>
                    <a:p>
                      <a:pPr>
                        <a:lnSpc>
                          <a:spcPct val="100000"/>
                        </a:lnSpc>
                      </a:pPr>
                      <a:endParaRPr sz="1600" b="0" dirty="0">
                        <a:latin typeface="Arial" panose="020B0604020202020204" pitchFamily="34" charset="0"/>
                        <a:cs typeface="Arial" panose="020B0604020202020204" pitchFamily="34" charset="0"/>
                      </a:endParaRPr>
                    </a:p>
                    <a:p>
                      <a:pPr marL="635" algn="ctr">
                        <a:lnSpc>
                          <a:spcPct val="100000"/>
                        </a:lnSpc>
                        <a:spcBef>
                          <a:spcPts val="1605"/>
                        </a:spcBef>
                      </a:pPr>
                      <a:r>
                        <a:rPr sz="1600" b="0" spc="-5" dirty="0">
                          <a:latin typeface="Arial" panose="020B0604020202020204" pitchFamily="34" charset="0"/>
                          <a:cs typeface="Arial" panose="020B0604020202020204" pitchFamily="34" charset="0"/>
                        </a:rPr>
                        <a:t>&lt;f&gt;.readline(size=-1)</a:t>
                      </a:r>
                      <a:endParaRPr sz="1600" b="0" dirty="0">
                        <a:latin typeface="Arial" panose="020B0604020202020204" pitchFamily="34" charset="0"/>
                        <a:cs typeface="Arial" panose="020B0604020202020204" pitchFamily="34" charset="0"/>
                      </a:endParaRPr>
                    </a:p>
                  </a:txBody>
                  <a:tcPr marL="0" marR="0" marT="0" marB="0" anchor="ctr"/>
                </a:tc>
                <a:tc>
                  <a:txBody>
                    <a:bodyPr/>
                    <a:lstStyle/>
                    <a:p>
                      <a:pPr marL="170180">
                        <a:lnSpc>
                          <a:spcPct val="100000"/>
                        </a:lnSpc>
                        <a:spcBef>
                          <a:spcPts val="600"/>
                        </a:spcBef>
                      </a:pPr>
                      <a:r>
                        <a:rPr sz="1600" b="0" dirty="0">
                          <a:latin typeface="方正兰亭黑简体" panose="02000000000000000000" pitchFamily="2" charset="-122"/>
                          <a:cs typeface="微软雅黑"/>
                        </a:rPr>
                        <a:t>读入一行内容，如果给出参数，读入该行前</a:t>
                      </a:r>
                      <a:r>
                        <a:rPr sz="1600" b="0" spc="-5" dirty="0">
                          <a:latin typeface="方正兰亭黑简体" panose="02000000000000000000" pitchFamily="2" charset="-122"/>
                          <a:cs typeface="微软雅黑"/>
                        </a:rPr>
                        <a:t>size</a:t>
                      </a:r>
                      <a:r>
                        <a:rPr sz="1600" b="0" dirty="0">
                          <a:latin typeface="方正兰亭黑简体" panose="02000000000000000000" pitchFamily="2" charset="-122"/>
                          <a:cs typeface="微软雅黑"/>
                        </a:rPr>
                        <a:t>长度</a:t>
                      </a:r>
                    </a:p>
                    <a:p>
                      <a:pPr marL="170180">
                        <a:lnSpc>
                          <a:spcPct val="100000"/>
                        </a:lnSpc>
                        <a:spcBef>
                          <a:spcPts val="600"/>
                        </a:spcBef>
                      </a:pPr>
                      <a:r>
                        <a:rPr sz="1600" b="0" dirty="0">
                          <a:solidFill>
                            <a:srgbClr val="C00000"/>
                          </a:solidFill>
                          <a:latin typeface="Arial" panose="020B0604020202020204" pitchFamily="34" charset="0"/>
                          <a:cs typeface="Arial" panose="020B0604020202020204" pitchFamily="34" charset="0"/>
                        </a:rPr>
                        <a:t>&gt;&gt;&gt;</a:t>
                      </a:r>
                      <a:r>
                        <a:rPr sz="1600" b="0" dirty="0">
                          <a:latin typeface="Arial" panose="020B0604020202020204" pitchFamily="34" charset="0"/>
                          <a:cs typeface="Arial" panose="020B0604020202020204" pitchFamily="34" charset="0"/>
                        </a:rPr>
                        <a:t>s =</a:t>
                      </a:r>
                      <a:r>
                        <a:rPr sz="1600" b="0" spc="-30" dirty="0">
                          <a:latin typeface="Arial" panose="020B0604020202020204" pitchFamily="34" charset="0"/>
                          <a:cs typeface="Arial" panose="020B0604020202020204" pitchFamily="34" charset="0"/>
                        </a:rPr>
                        <a:t> </a:t>
                      </a:r>
                      <a:r>
                        <a:rPr sz="1600" b="0" spc="-5" dirty="0">
                          <a:latin typeface="Arial" panose="020B0604020202020204" pitchFamily="34" charset="0"/>
                          <a:cs typeface="Arial" panose="020B0604020202020204" pitchFamily="34" charset="0"/>
                        </a:rPr>
                        <a:t>f.readline()</a:t>
                      </a:r>
                      <a:endParaRPr sz="1600" b="0" dirty="0">
                        <a:latin typeface="Arial" panose="020B0604020202020204" pitchFamily="34" charset="0"/>
                        <a:cs typeface="Arial" panose="020B0604020202020204" pitchFamily="34" charset="0"/>
                      </a:endParaRPr>
                    </a:p>
                    <a:p>
                      <a:pPr marL="160020">
                        <a:lnSpc>
                          <a:spcPct val="100000"/>
                        </a:lnSpc>
                        <a:spcBef>
                          <a:spcPts val="600"/>
                        </a:spcBef>
                      </a:pPr>
                      <a:r>
                        <a:rPr lang="zh-CN" altLang="en-US" sz="1600" b="0" dirty="0" smtClean="0">
                          <a:solidFill>
                            <a:srgbClr val="0010FF"/>
                          </a:solidFill>
                          <a:latin typeface="方正兰亭黑简体" panose="02000000000000000000" pitchFamily="2" charset="-122"/>
                          <a:cs typeface="微软雅黑"/>
                        </a:rPr>
                        <a:t>人工智能正在改变生活。</a:t>
                      </a:r>
                      <a:endParaRPr sz="1600" b="0" dirty="0">
                        <a:latin typeface="方正兰亭黑简体" panose="02000000000000000000" pitchFamily="2" charset="-122"/>
                        <a:cs typeface="微软雅黑"/>
                      </a:endParaRPr>
                    </a:p>
                  </a:txBody>
                  <a:tcPr marL="0" marR="0" marT="72866" marB="0" anchor="ctr"/>
                </a:tc>
                <a:extLst>
                  <a:ext uri="{0D108BD9-81ED-4DB2-BD59-A6C34878D82A}">
                    <a16:rowId xmlns:a16="http://schemas.microsoft.com/office/drawing/2014/main" val="10002"/>
                  </a:ext>
                </a:extLst>
              </a:tr>
              <a:tr h="1177720">
                <a:tc>
                  <a:txBody>
                    <a:bodyPr/>
                    <a:lstStyle/>
                    <a:p>
                      <a:pPr marR="21590">
                        <a:lnSpc>
                          <a:spcPct val="100000"/>
                        </a:lnSpc>
                      </a:pPr>
                      <a:endParaRPr sz="1600" b="0" dirty="0">
                        <a:latin typeface="Arial" panose="020B0604020202020204" pitchFamily="34" charset="0"/>
                        <a:cs typeface="Arial" panose="020B0604020202020204" pitchFamily="34" charset="0"/>
                      </a:endParaRPr>
                    </a:p>
                    <a:p>
                      <a:pPr marR="21590">
                        <a:lnSpc>
                          <a:spcPct val="100000"/>
                        </a:lnSpc>
                        <a:spcBef>
                          <a:spcPts val="5"/>
                        </a:spcBef>
                      </a:pPr>
                      <a:endParaRPr sz="1600" b="0" dirty="0">
                        <a:latin typeface="Arial" panose="020B0604020202020204" pitchFamily="34" charset="0"/>
                        <a:cs typeface="Arial" panose="020B0604020202020204" pitchFamily="34" charset="0"/>
                      </a:endParaRPr>
                    </a:p>
                    <a:p>
                      <a:pPr algn="ctr">
                        <a:lnSpc>
                          <a:spcPct val="100000"/>
                        </a:lnSpc>
                      </a:pPr>
                      <a:r>
                        <a:rPr sz="1600" b="0" spc="-5" dirty="0">
                          <a:latin typeface="Arial" panose="020B0604020202020204" pitchFamily="34" charset="0"/>
                          <a:cs typeface="Arial" panose="020B0604020202020204" pitchFamily="34" charset="0"/>
                        </a:rPr>
                        <a:t>&lt;f&gt;.readlines(hint=-1)</a:t>
                      </a:r>
                      <a:endParaRPr sz="1600" b="0" dirty="0">
                        <a:latin typeface="Arial" panose="020B0604020202020204" pitchFamily="34" charset="0"/>
                        <a:cs typeface="Arial" panose="020B0604020202020204" pitchFamily="34" charset="0"/>
                      </a:endParaRPr>
                    </a:p>
                  </a:txBody>
                  <a:tcPr marL="0" marR="0" marT="0" marB="0" anchor="ctr"/>
                </a:tc>
                <a:tc>
                  <a:txBody>
                    <a:bodyPr/>
                    <a:lstStyle/>
                    <a:p>
                      <a:pPr marL="170180">
                        <a:lnSpc>
                          <a:spcPct val="100000"/>
                        </a:lnSpc>
                        <a:spcBef>
                          <a:spcPts val="600"/>
                        </a:spcBef>
                      </a:pPr>
                      <a:r>
                        <a:rPr sz="1600" b="0" dirty="0" err="1">
                          <a:latin typeface="方正兰亭黑简体" panose="02000000000000000000" pitchFamily="2" charset="-122"/>
                          <a:cs typeface="微软雅黑"/>
                        </a:rPr>
                        <a:t>读入文件所有行，</a:t>
                      </a:r>
                      <a:r>
                        <a:rPr sz="1600" b="0" dirty="0" err="1" smtClean="0">
                          <a:latin typeface="方正兰亭黑简体" panose="02000000000000000000" pitchFamily="2" charset="-122"/>
                          <a:cs typeface="微软雅黑"/>
                        </a:rPr>
                        <a:t>以每行为元素形成列表</a:t>
                      </a:r>
                      <a:r>
                        <a:rPr lang="zh-CN" altLang="en-US" sz="1600" b="0" dirty="0" smtClean="0">
                          <a:latin typeface="方正兰亭黑简体" panose="02000000000000000000" pitchFamily="2" charset="-122"/>
                          <a:cs typeface="微软雅黑"/>
                        </a:rPr>
                        <a:t>，</a:t>
                      </a:r>
                      <a:r>
                        <a:rPr sz="1600" b="0" dirty="0" err="1" smtClean="0">
                          <a:latin typeface="方正兰亭黑简体" panose="02000000000000000000" pitchFamily="2" charset="-122"/>
                          <a:cs typeface="微软雅黑"/>
                        </a:rPr>
                        <a:t>如果给出参数</a:t>
                      </a:r>
                      <a:r>
                        <a:rPr sz="1600" b="0" dirty="0" err="1">
                          <a:latin typeface="方正兰亭黑简体" panose="02000000000000000000" pitchFamily="2" charset="-122"/>
                          <a:cs typeface="微软雅黑"/>
                        </a:rPr>
                        <a:t>，读入前</a:t>
                      </a:r>
                      <a:r>
                        <a:rPr sz="1600" b="0" spc="-5" dirty="0" err="1">
                          <a:latin typeface="方正兰亭黑简体" panose="02000000000000000000" pitchFamily="2" charset="-122"/>
                          <a:cs typeface="微软雅黑"/>
                        </a:rPr>
                        <a:t>hint</a:t>
                      </a:r>
                      <a:r>
                        <a:rPr sz="1600" b="0" dirty="0" err="1">
                          <a:latin typeface="方正兰亭黑简体" panose="02000000000000000000" pitchFamily="2" charset="-122"/>
                          <a:cs typeface="微软雅黑"/>
                        </a:rPr>
                        <a:t>行</a:t>
                      </a:r>
                      <a:endParaRPr sz="1600" b="0" dirty="0">
                        <a:latin typeface="方正兰亭黑简体" panose="02000000000000000000" pitchFamily="2" charset="-122"/>
                        <a:cs typeface="微软雅黑"/>
                      </a:endParaRPr>
                    </a:p>
                    <a:p>
                      <a:pPr marL="170180">
                        <a:lnSpc>
                          <a:spcPct val="100000"/>
                        </a:lnSpc>
                        <a:spcBef>
                          <a:spcPts val="600"/>
                        </a:spcBef>
                      </a:pPr>
                      <a:r>
                        <a:rPr sz="1600" b="0" dirty="0">
                          <a:solidFill>
                            <a:srgbClr val="C00000"/>
                          </a:solidFill>
                          <a:latin typeface="Arial" panose="020B0604020202020204" pitchFamily="34" charset="0"/>
                          <a:cs typeface="Arial" panose="020B0604020202020204" pitchFamily="34" charset="0"/>
                        </a:rPr>
                        <a:t>&gt;&gt;&gt;</a:t>
                      </a:r>
                      <a:r>
                        <a:rPr sz="1600" b="0" dirty="0">
                          <a:latin typeface="Arial" panose="020B0604020202020204" pitchFamily="34" charset="0"/>
                          <a:cs typeface="Arial" panose="020B0604020202020204" pitchFamily="34" charset="0"/>
                        </a:rPr>
                        <a:t>s =</a:t>
                      </a:r>
                      <a:r>
                        <a:rPr sz="1600" b="0" spc="-30" dirty="0">
                          <a:latin typeface="Arial" panose="020B0604020202020204" pitchFamily="34" charset="0"/>
                          <a:cs typeface="Arial" panose="020B0604020202020204" pitchFamily="34" charset="0"/>
                        </a:rPr>
                        <a:t> </a:t>
                      </a:r>
                      <a:r>
                        <a:rPr sz="1600" b="0" spc="-5" dirty="0">
                          <a:latin typeface="Arial" panose="020B0604020202020204" pitchFamily="34" charset="0"/>
                          <a:cs typeface="Arial" panose="020B0604020202020204" pitchFamily="34" charset="0"/>
                        </a:rPr>
                        <a:t>f.readlines()</a:t>
                      </a:r>
                      <a:endParaRPr sz="1600" b="0" dirty="0">
                        <a:latin typeface="Arial" panose="020B0604020202020204" pitchFamily="34" charset="0"/>
                        <a:cs typeface="Arial" panose="020B0604020202020204" pitchFamily="34" charset="0"/>
                      </a:endParaRPr>
                    </a:p>
                    <a:p>
                      <a:pPr marL="159385">
                        <a:lnSpc>
                          <a:spcPct val="100000"/>
                        </a:lnSpc>
                        <a:spcBef>
                          <a:spcPts val="600"/>
                        </a:spcBef>
                      </a:pPr>
                      <a:r>
                        <a:rPr sz="1600" b="0" dirty="0" smtClean="0">
                          <a:solidFill>
                            <a:srgbClr val="0010FF"/>
                          </a:solidFill>
                          <a:latin typeface="Arial" panose="020B0604020202020204" pitchFamily="34" charset="0"/>
                          <a:cs typeface="Arial" panose="020B0604020202020204" pitchFamily="34" charset="0"/>
                        </a:rPr>
                        <a:t>['</a:t>
                      </a:r>
                      <a:r>
                        <a:rPr lang="zh-CN" altLang="en-US" sz="1600" b="0" dirty="0" smtClean="0">
                          <a:solidFill>
                            <a:srgbClr val="0010FF"/>
                          </a:solidFill>
                          <a:latin typeface="方正兰亭黑简体" panose="02000000000000000000" pitchFamily="2" charset="-122"/>
                          <a:cs typeface="微软雅黑"/>
                        </a:rPr>
                        <a:t>人工智能正在改变生活。</a:t>
                      </a:r>
                      <a:r>
                        <a:rPr sz="1600" b="0" dirty="0" smtClean="0">
                          <a:solidFill>
                            <a:srgbClr val="0010FF"/>
                          </a:solidFill>
                          <a:latin typeface="Arial" panose="020B0604020202020204" pitchFamily="34" charset="0"/>
                          <a:cs typeface="Arial" panose="020B0604020202020204" pitchFamily="34" charset="0"/>
                        </a:rPr>
                        <a:t>']</a:t>
                      </a:r>
                      <a:endParaRPr sz="1600" b="0" dirty="0">
                        <a:latin typeface="Arial" panose="020B0604020202020204" pitchFamily="34" charset="0"/>
                        <a:cs typeface="Arial" panose="020B0604020202020204" pitchFamily="34" charset="0"/>
                      </a:endParaRPr>
                    </a:p>
                  </a:txBody>
                  <a:tcPr marL="0" marR="0" marT="72866"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5494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文件的全文本遍历</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611560" y="1844824"/>
            <a:ext cx="3024336" cy="928361"/>
          </a:xfrm>
        </p:spPr>
        <p:txBody>
          <a:bodyPr/>
          <a:lstStyle/>
          <a:p>
            <a:r>
              <a:rPr lang="zh-CN" altLang="en-US" sz="1800" dirty="0" smtClean="0">
                <a:sym typeface="Huawei Sans" panose="020C0503030203020204" pitchFamily="34" charset="0"/>
              </a:rPr>
              <a:t>方法一</a:t>
            </a:r>
            <a:endParaRPr lang="en-US" altLang="zh-CN" sz="1800" dirty="0" smtClean="0">
              <a:sym typeface="Huawei Sans" panose="020C0503030203020204" pitchFamily="34" charset="0"/>
            </a:endParaRPr>
          </a:p>
          <a:p>
            <a:pPr lvl="1"/>
            <a:r>
              <a:rPr lang="zh-CN" altLang="en-US" sz="1800" spc="-4" dirty="0">
                <a:latin typeface="方正兰亭黑简体" panose="02000000000000000000" pitchFamily="2" charset="-122"/>
                <a:cs typeface="微软雅黑"/>
              </a:rPr>
              <a:t>一次读入，统一处理</a:t>
            </a:r>
            <a:endParaRPr lang="zh-CN" altLang="en-US" sz="1800" dirty="0">
              <a:latin typeface="方正兰亭黑简体" panose="02000000000000000000" pitchFamily="2" charset="-122"/>
              <a:cs typeface="微软雅黑"/>
            </a:endParaRPr>
          </a:p>
          <a:p>
            <a:pPr lvl="1"/>
            <a:endParaRPr lang="zh-CN" altLang="en-US" sz="1800" dirty="0">
              <a:sym typeface="Huawei Sans" panose="020C0503030203020204" pitchFamily="34" charset="0"/>
            </a:endParaRPr>
          </a:p>
        </p:txBody>
      </p:sp>
      <p:sp>
        <p:nvSpPr>
          <p:cNvPr id="8" name="文本占位符 16"/>
          <p:cNvSpPr txBox="1">
            <a:spLocks/>
          </p:cNvSpPr>
          <p:nvPr/>
        </p:nvSpPr>
        <p:spPr bwMode="auto">
          <a:xfrm>
            <a:off x="4211960" y="1844824"/>
            <a:ext cx="3096344" cy="928361"/>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42900" indent="-342900">
              <a:spcBef>
                <a:spcPct val="20000"/>
              </a:spcBef>
              <a:buSzPct val="100000"/>
              <a:buFont typeface="Wingdings" panose="05000000000000000000" pitchFamily="2" charset="2"/>
              <a:buChar char="v"/>
            </a:pPr>
            <a:r>
              <a:rPr lang="zh-CN" altLang="en-US" sz="1800" dirty="0">
                <a:sym typeface="Huawei Sans" panose="020C0503030203020204" pitchFamily="34" charset="0"/>
              </a:rPr>
              <a:t>方法二</a:t>
            </a:r>
            <a:endParaRPr lang="en-US" altLang="zh-CN" sz="1800" dirty="0">
              <a:sym typeface="Huawei Sans" panose="020C0503030203020204" pitchFamily="34" charset="0"/>
            </a:endParaRPr>
          </a:p>
          <a:p>
            <a:pPr lvl="1"/>
            <a:r>
              <a:rPr lang="zh-CN" altLang="en-US" sz="1800" spc="-4" dirty="0">
                <a:latin typeface="方正兰亭黑简体" panose="02000000000000000000" pitchFamily="2" charset="-122"/>
                <a:cs typeface="微软雅黑"/>
              </a:rPr>
              <a:t>按数量读入，分别处理</a:t>
            </a:r>
          </a:p>
        </p:txBody>
      </p:sp>
      <p:pic>
        <p:nvPicPr>
          <p:cNvPr id="3" name="图片 2"/>
          <p:cNvPicPr>
            <a:picLocks noChangeAspect="1"/>
          </p:cNvPicPr>
          <p:nvPr/>
        </p:nvPicPr>
        <p:blipFill>
          <a:blip r:embed="rId3"/>
          <a:stretch>
            <a:fillRect/>
          </a:stretch>
        </p:blipFill>
        <p:spPr>
          <a:xfrm>
            <a:off x="4499992" y="3045297"/>
            <a:ext cx="2018805" cy="1486286"/>
          </a:xfrm>
          <a:prstGeom prst="rect">
            <a:avLst/>
          </a:prstGeom>
        </p:spPr>
      </p:pic>
      <p:pic>
        <p:nvPicPr>
          <p:cNvPr id="4" name="图片 3"/>
          <p:cNvPicPr>
            <a:picLocks noChangeAspect="1"/>
          </p:cNvPicPr>
          <p:nvPr/>
        </p:nvPicPr>
        <p:blipFill>
          <a:blip r:embed="rId4"/>
          <a:stretch>
            <a:fillRect/>
          </a:stretch>
        </p:blipFill>
        <p:spPr>
          <a:xfrm>
            <a:off x="971600" y="3045297"/>
            <a:ext cx="2069492" cy="1043024"/>
          </a:xfrm>
          <a:prstGeom prst="rect">
            <a:avLst/>
          </a:prstGeom>
        </p:spPr>
      </p:pic>
    </p:spTree>
    <p:extLst>
      <p:ext uri="{BB962C8B-B14F-4D97-AF65-F5344CB8AC3E}">
        <p14:creationId xmlns:p14="http://schemas.microsoft.com/office/powerpoint/2010/main" val="234496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文件的按行遍历</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539552" y="1875213"/>
            <a:ext cx="3230435" cy="933683"/>
          </a:xfrm>
        </p:spPr>
        <p:txBody>
          <a:bodyPr/>
          <a:lstStyle/>
          <a:p>
            <a:r>
              <a:rPr lang="zh-CN" altLang="en-US" sz="1800" dirty="0" smtClean="0">
                <a:sym typeface="Huawei Sans" panose="020C0503030203020204" pitchFamily="34" charset="0"/>
              </a:rPr>
              <a:t>方法一</a:t>
            </a:r>
            <a:endParaRPr lang="en-US" altLang="zh-CN" sz="1800" dirty="0" smtClean="0">
              <a:sym typeface="Huawei Sans" panose="020C0503030203020204" pitchFamily="34" charset="0"/>
            </a:endParaRPr>
          </a:p>
          <a:p>
            <a:pPr lvl="1"/>
            <a:r>
              <a:rPr lang="zh-CN" altLang="en-US" sz="1800" dirty="0">
                <a:sym typeface="Huawei Sans" panose="020C0503030203020204" pitchFamily="34" charset="0"/>
              </a:rPr>
              <a:t>一次读入，分行</a:t>
            </a:r>
            <a:r>
              <a:rPr lang="zh-CN" altLang="en-US" sz="1800" dirty="0" smtClean="0">
                <a:sym typeface="Huawei Sans" panose="020C0503030203020204" pitchFamily="34" charset="0"/>
              </a:rPr>
              <a:t>处理</a:t>
            </a:r>
            <a:endParaRPr lang="zh-CN" altLang="en-US" sz="1800" dirty="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827584" y="3035410"/>
            <a:ext cx="2167850" cy="1194998"/>
          </a:xfrm>
          <a:prstGeom prst="rect">
            <a:avLst/>
          </a:prstGeom>
        </p:spPr>
      </p:pic>
      <p:sp>
        <p:nvSpPr>
          <p:cNvPr id="9" name="文本占位符 16"/>
          <p:cNvSpPr txBox="1">
            <a:spLocks/>
          </p:cNvSpPr>
          <p:nvPr/>
        </p:nvSpPr>
        <p:spPr bwMode="auto">
          <a:xfrm>
            <a:off x="3995936" y="1873500"/>
            <a:ext cx="2972104" cy="933683"/>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42900" indent="-342900">
              <a:spcBef>
                <a:spcPct val="20000"/>
              </a:spcBef>
              <a:buSzPct val="100000"/>
              <a:buFont typeface="Wingdings" panose="05000000000000000000" pitchFamily="2" charset="2"/>
              <a:buChar char="v"/>
            </a:pPr>
            <a:r>
              <a:rPr lang="zh-CN" altLang="en-US" sz="1800" dirty="0">
                <a:sym typeface="Huawei Sans" panose="020C0503030203020204" pitchFamily="34" charset="0"/>
              </a:rPr>
              <a:t>方法二</a:t>
            </a:r>
            <a:endParaRPr lang="en-US" altLang="zh-CN" sz="1800" dirty="0">
              <a:sym typeface="Huawei Sans" panose="020C0503030203020204" pitchFamily="34" charset="0"/>
            </a:endParaRPr>
          </a:p>
          <a:p>
            <a:pPr lvl="1">
              <a:buFont typeface="Arial" panose="020B0604020202020204" pitchFamily="34" charset="0"/>
              <a:buChar char="•"/>
            </a:pPr>
            <a:r>
              <a:rPr lang="zh-CN" altLang="en-US" sz="1800" dirty="0">
                <a:sym typeface="Huawei Sans" panose="020C0503030203020204" pitchFamily="34" charset="0"/>
              </a:rPr>
              <a:t>分行读入，逐行处理</a:t>
            </a:r>
          </a:p>
        </p:txBody>
      </p:sp>
      <p:pic>
        <p:nvPicPr>
          <p:cNvPr id="3" name="图片 2"/>
          <p:cNvPicPr>
            <a:picLocks noChangeAspect="1"/>
          </p:cNvPicPr>
          <p:nvPr/>
        </p:nvPicPr>
        <p:blipFill>
          <a:blip r:embed="rId4"/>
          <a:stretch>
            <a:fillRect/>
          </a:stretch>
        </p:blipFill>
        <p:spPr>
          <a:xfrm>
            <a:off x="4283968" y="3035410"/>
            <a:ext cx="2049698" cy="1194998"/>
          </a:xfrm>
          <a:prstGeom prst="rect">
            <a:avLst/>
          </a:prstGeom>
        </p:spPr>
      </p:pic>
    </p:spTree>
    <p:extLst>
      <p:ext uri="{BB962C8B-B14F-4D97-AF65-F5344CB8AC3E}">
        <p14:creationId xmlns:p14="http://schemas.microsoft.com/office/powerpoint/2010/main" val="29883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文件的写入（</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graphicFrame>
        <p:nvGraphicFramePr>
          <p:cNvPr id="5" name="object 10"/>
          <p:cNvGraphicFramePr>
            <a:graphicFrameLocks noGrp="1"/>
          </p:cNvGraphicFramePr>
          <p:nvPr>
            <p:extLst>
              <p:ext uri="{D42A27DB-BD31-4B8C-83A1-F6EECF244321}">
                <p14:modId xmlns:p14="http://schemas.microsoft.com/office/powerpoint/2010/main" val="2762068482"/>
              </p:ext>
            </p:extLst>
          </p:nvPr>
        </p:nvGraphicFramePr>
        <p:xfrm>
          <a:off x="726949" y="1925749"/>
          <a:ext cx="7722108" cy="3853487"/>
        </p:xfrm>
        <a:graphic>
          <a:graphicData uri="http://schemas.openxmlformats.org/drawingml/2006/table">
            <a:tbl>
              <a:tblPr firstRow="1" bandRow="1">
                <a:tableStyleId>{21E4AEA4-8DFA-4A89-87EB-49C32662AFE0}</a:tableStyleId>
              </a:tblPr>
              <a:tblGrid>
                <a:gridCol w="2332883">
                  <a:extLst>
                    <a:ext uri="{9D8B030D-6E8A-4147-A177-3AD203B41FA5}">
                      <a16:colId xmlns:a16="http://schemas.microsoft.com/office/drawing/2014/main" val="20000"/>
                    </a:ext>
                  </a:extLst>
                </a:gridCol>
                <a:gridCol w="5389225">
                  <a:extLst>
                    <a:ext uri="{9D8B030D-6E8A-4147-A177-3AD203B41FA5}">
                      <a16:colId xmlns:a16="http://schemas.microsoft.com/office/drawing/2014/main" val="20001"/>
                    </a:ext>
                  </a:extLst>
                </a:gridCol>
              </a:tblGrid>
              <a:tr h="481223">
                <a:tc>
                  <a:txBody>
                    <a:bodyPr/>
                    <a:lstStyle/>
                    <a:p>
                      <a:pPr algn="ctr">
                        <a:lnSpc>
                          <a:spcPct val="100000"/>
                        </a:lnSpc>
                        <a:spcBef>
                          <a:spcPts val="470"/>
                        </a:spcBef>
                      </a:pPr>
                      <a:r>
                        <a:rPr sz="1800" b="1" baseline="0" dirty="0">
                          <a:latin typeface="Arial" panose="020B0604020202020204" pitchFamily="34" charset="0"/>
                          <a:ea typeface="方正兰亭黑简体" panose="02000000000000000000" pitchFamily="2" charset="-122"/>
                          <a:cs typeface="微软雅黑"/>
                        </a:rPr>
                        <a:t>操作方法</a:t>
                      </a:r>
                    </a:p>
                  </a:txBody>
                  <a:tcPr marL="0" marR="0" marT="44768" marB="0" anchor="ctr"/>
                </a:tc>
                <a:tc>
                  <a:txBody>
                    <a:bodyPr/>
                    <a:lstStyle/>
                    <a:p>
                      <a:pPr algn="ctr">
                        <a:lnSpc>
                          <a:spcPct val="100000"/>
                        </a:lnSpc>
                        <a:spcBef>
                          <a:spcPts val="470"/>
                        </a:spcBef>
                      </a:pPr>
                      <a:r>
                        <a:rPr sz="1800" b="1" baseline="0" dirty="0">
                          <a:latin typeface="Arial" panose="020B0604020202020204" pitchFamily="34" charset="0"/>
                          <a:ea typeface="方正兰亭黑简体" panose="02000000000000000000" pitchFamily="2" charset="-122"/>
                          <a:cs typeface="微软雅黑"/>
                        </a:rPr>
                        <a:t>描述</a:t>
                      </a:r>
                    </a:p>
                  </a:txBody>
                  <a:tcPr marL="0" marR="0" marT="44768" marB="0" anchor="ctr"/>
                </a:tc>
                <a:extLst>
                  <a:ext uri="{0D108BD9-81ED-4DB2-BD59-A6C34878D82A}">
                    <a16:rowId xmlns:a16="http://schemas.microsoft.com/office/drawing/2014/main" val="10000"/>
                  </a:ext>
                </a:extLst>
              </a:tr>
              <a:tr h="819833">
                <a:tc>
                  <a:txBody>
                    <a:bodyPr/>
                    <a:lstStyle/>
                    <a:p>
                      <a:pPr lvl="1" algn="just">
                        <a:lnSpc>
                          <a:spcPct val="100000"/>
                        </a:lnSpc>
                      </a:pP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p>
                      <a:pPr lvl="1" algn="just">
                        <a:lnSpc>
                          <a:spcPct val="100000"/>
                        </a:lnSpc>
                        <a:spcBef>
                          <a:spcPts val="1605"/>
                        </a:spcBef>
                      </a:pPr>
                      <a:r>
                        <a:rPr sz="1500" b="0" spc="-5" baseline="0" dirty="0">
                          <a:latin typeface="Arial" panose="020B0604020202020204" pitchFamily="34" charset="0"/>
                          <a:ea typeface="方正兰亭黑简体" panose="02000000000000000000" pitchFamily="2" charset="-122"/>
                          <a:cs typeface="Arial" panose="020B0604020202020204" pitchFamily="34" charset="0"/>
                        </a:rPr>
                        <a:t>&lt;f&gt;.write(s)</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0" marB="0" anchor="ctr"/>
                </a:tc>
                <a:tc>
                  <a:txBody>
                    <a:bodyPr/>
                    <a:lstStyle/>
                    <a:p>
                      <a:pPr marL="627197" lvl="1">
                        <a:lnSpc>
                          <a:spcPct val="100000"/>
                        </a:lnSpc>
                        <a:spcBef>
                          <a:spcPts val="765"/>
                        </a:spcBef>
                      </a:pPr>
                      <a:r>
                        <a:rPr sz="1500" b="0" baseline="0" dirty="0">
                          <a:latin typeface="Arial" panose="020B0604020202020204" pitchFamily="34" charset="0"/>
                          <a:ea typeface="方正兰亭黑简体" panose="02000000000000000000" pitchFamily="2" charset="-122"/>
                          <a:cs typeface="微软雅黑"/>
                        </a:rPr>
                        <a:t>向文件写入一个字符串或字节流</a:t>
                      </a:r>
                    </a:p>
                    <a:p>
                      <a:pPr marL="627197" lvl="1">
                        <a:lnSpc>
                          <a:spcPct val="100000"/>
                        </a:lnSpc>
                        <a:spcBef>
                          <a:spcPts val="1240"/>
                        </a:spcBef>
                      </a:pPr>
                      <a:r>
                        <a:rPr sz="1500" b="0" spc="-5" baseline="0" dirty="0">
                          <a:solidFill>
                            <a:srgbClr val="C00000"/>
                          </a:solidFill>
                          <a:latin typeface="Arial" panose="020B0604020202020204" pitchFamily="34" charset="0"/>
                          <a:ea typeface="方正兰亭黑简体" panose="02000000000000000000" pitchFamily="2" charset="-122"/>
                          <a:cs typeface="Arial" panose="020B0604020202020204" pitchFamily="34" charset="0"/>
                        </a:rPr>
                        <a:t>&gt;&gt;&gt;</a:t>
                      </a:r>
                      <a:r>
                        <a:rPr sz="1500" b="0" spc="-5" baseline="0" dirty="0" err="1">
                          <a:latin typeface="Arial" panose="020B0604020202020204" pitchFamily="34" charset="0"/>
                          <a:ea typeface="方正兰亭黑简体" panose="02000000000000000000" pitchFamily="2" charset="-122"/>
                          <a:cs typeface="Arial" panose="020B0604020202020204" pitchFamily="34" charset="0"/>
                        </a:rPr>
                        <a:t>f.write</a:t>
                      </a:r>
                      <a:r>
                        <a:rPr sz="1500" b="0" spc="-5" baseline="0" dirty="0" smtClean="0">
                          <a:latin typeface="Arial" panose="020B0604020202020204" pitchFamily="34" charset="0"/>
                          <a:ea typeface="方正兰亭黑简体" panose="02000000000000000000" pitchFamily="2" charset="-122"/>
                          <a:cs typeface="Arial" panose="020B0604020202020204" pitchFamily="34" charset="0"/>
                        </a:rPr>
                        <a:t>(</a:t>
                      </a:r>
                      <a:r>
                        <a:rPr sz="1500" b="0" spc="-5"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a:t>
                      </a:r>
                      <a:r>
                        <a:rPr lang="zh-CN" altLang="en-US" sz="1500" b="0" spc="-5"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幸福都是奋斗出来的</a:t>
                      </a:r>
                      <a:r>
                        <a:rPr sz="1500" b="0" spc="-5"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a:t>
                      </a:r>
                      <a:r>
                        <a:rPr sz="1500" b="0" spc="-5" baseline="0" dirty="0" smtClean="0">
                          <a:latin typeface="Arial" panose="020B0604020202020204" pitchFamily="34" charset="0"/>
                          <a:ea typeface="方正兰亭黑简体" panose="02000000000000000000" pitchFamily="2" charset="-122"/>
                          <a:cs typeface="Arial" panose="020B0604020202020204" pitchFamily="34" charset="0"/>
                        </a:rPr>
                        <a: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72866" marB="0" anchor="ctr"/>
                </a:tc>
                <a:extLst>
                  <a:ext uri="{0D108BD9-81ED-4DB2-BD59-A6C34878D82A}">
                    <a16:rowId xmlns:a16="http://schemas.microsoft.com/office/drawing/2014/main" val="10001"/>
                  </a:ext>
                </a:extLst>
              </a:tr>
              <a:tr h="1389627">
                <a:tc>
                  <a:txBody>
                    <a:bodyPr/>
                    <a:lstStyle/>
                    <a:p>
                      <a:pPr lvl="1" algn="just">
                        <a:lnSpc>
                          <a:spcPct val="100000"/>
                        </a:lnSpc>
                      </a:pP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p>
                      <a:pPr lvl="1" algn="just">
                        <a:lnSpc>
                          <a:spcPct val="100000"/>
                        </a:lnSpc>
                      </a:pP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p>
                      <a:pPr marL="457652" lvl="1" algn="just">
                        <a:lnSpc>
                          <a:spcPct val="100000"/>
                        </a:lnSpc>
                      </a:pPr>
                      <a:r>
                        <a:rPr sz="1500" b="0" spc="-5" baseline="0" dirty="0">
                          <a:latin typeface="Arial" panose="020B0604020202020204" pitchFamily="34" charset="0"/>
                          <a:ea typeface="方正兰亭黑简体" panose="02000000000000000000" pitchFamily="2" charset="-122"/>
                          <a:cs typeface="Arial" panose="020B0604020202020204" pitchFamily="34" charset="0"/>
                        </a:rPr>
                        <a:t>&lt;f&gt;.writelines(lines)</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0" marB="0" anchor="ctr"/>
                </a:tc>
                <a:tc>
                  <a:txBody>
                    <a:bodyPr/>
                    <a:lstStyle/>
                    <a:p>
                      <a:pPr marL="627197" lvl="1">
                        <a:lnSpc>
                          <a:spcPct val="100000"/>
                        </a:lnSpc>
                        <a:spcBef>
                          <a:spcPts val="765"/>
                        </a:spcBef>
                      </a:pPr>
                      <a:r>
                        <a:rPr sz="1500" b="0" baseline="0" dirty="0">
                          <a:latin typeface="Arial" panose="020B0604020202020204" pitchFamily="34" charset="0"/>
                          <a:ea typeface="方正兰亭黑简体" panose="02000000000000000000" pitchFamily="2" charset="-122"/>
                          <a:cs typeface="微软雅黑"/>
                        </a:rPr>
                        <a:t>将一个元素全为字符串的列表写入文件</a:t>
                      </a:r>
                    </a:p>
                    <a:p>
                      <a:pPr marL="627197" lvl="1">
                        <a:lnSpc>
                          <a:spcPct val="100000"/>
                        </a:lnSpc>
                        <a:spcBef>
                          <a:spcPts val="1240"/>
                        </a:spcBef>
                      </a:pPr>
                      <a:r>
                        <a:rPr sz="1500" b="0" baseline="0" dirty="0">
                          <a:solidFill>
                            <a:srgbClr val="C00000"/>
                          </a:solidFill>
                          <a:latin typeface="Arial" panose="020B0604020202020204" pitchFamily="34" charset="0"/>
                          <a:ea typeface="方正兰亭黑简体" panose="02000000000000000000" pitchFamily="2" charset="-122"/>
                          <a:cs typeface="Arial" panose="020B0604020202020204" pitchFamily="34" charset="0"/>
                        </a:rPr>
                        <a:t>&gt;&gt;&gt;</a:t>
                      </a:r>
                      <a:r>
                        <a:rPr sz="1500" b="0" baseline="0" dirty="0">
                          <a:latin typeface="Arial" panose="020B0604020202020204" pitchFamily="34" charset="0"/>
                          <a:ea typeface="方正兰亭黑简体" panose="02000000000000000000" pitchFamily="2" charset="-122"/>
                          <a:cs typeface="Arial" panose="020B0604020202020204" pitchFamily="34" charset="0"/>
                        </a:rPr>
                        <a:t>ls</a:t>
                      </a:r>
                      <a:r>
                        <a:rPr sz="1500" b="0" spc="-40" baseline="0" dirty="0">
                          <a:latin typeface="Arial" panose="020B0604020202020204" pitchFamily="34" charset="0"/>
                          <a:ea typeface="方正兰亭黑简体" panose="02000000000000000000" pitchFamily="2" charset="-122"/>
                          <a:cs typeface="Arial" panose="020B0604020202020204" pitchFamily="34" charset="0"/>
                        </a:rPr>
                        <a:t> </a:t>
                      </a:r>
                      <a:r>
                        <a:rPr sz="1500" b="0" baseline="0" dirty="0">
                          <a:latin typeface="Arial" panose="020B0604020202020204" pitchFamily="34" charset="0"/>
                          <a:ea typeface="方正兰亭黑简体" panose="02000000000000000000" pitchFamily="2" charset="-122"/>
                          <a:cs typeface="Arial" panose="020B0604020202020204" pitchFamily="34" charset="0"/>
                        </a:rPr>
                        <a:t>=</a:t>
                      </a:r>
                      <a:r>
                        <a:rPr sz="1500" b="0" spc="-35" baseline="0" dirty="0">
                          <a:latin typeface="Arial" panose="020B0604020202020204" pitchFamily="34" charset="0"/>
                          <a:ea typeface="方正兰亭黑简体" panose="02000000000000000000" pitchFamily="2" charset="-122"/>
                          <a:cs typeface="Arial" panose="020B0604020202020204" pitchFamily="34" charset="0"/>
                        </a:rPr>
                        <a:t> </a:t>
                      </a:r>
                      <a:r>
                        <a:rPr sz="1500" b="0" baseline="0" dirty="0" smtClean="0">
                          <a:latin typeface="Arial" panose="020B0604020202020204" pitchFamily="34" charset="0"/>
                          <a:ea typeface="方正兰亭黑简体" panose="02000000000000000000" pitchFamily="2" charset="-122"/>
                          <a:cs typeface="Arial" panose="020B0604020202020204" pitchFamily="34" charset="0"/>
                        </a:rPr>
                        <a:t>[</a:t>
                      </a:r>
                      <a:r>
                        <a:rPr sz="1500" b="0"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a:t>
                      </a:r>
                      <a:r>
                        <a:rPr lang="zh-CN" altLang="en-US" sz="1500" b="0"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亚洲</a:t>
                      </a:r>
                      <a:r>
                        <a:rPr sz="1500" b="0"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a:t>
                      </a:r>
                      <a:r>
                        <a:rPr sz="1500" b="0" baseline="0" dirty="0" smtClean="0">
                          <a:latin typeface="Arial" panose="020B0604020202020204" pitchFamily="34" charset="0"/>
                          <a:ea typeface="方正兰亭黑简体" panose="02000000000000000000" pitchFamily="2" charset="-122"/>
                          <a:cs typeface="Arial" panose="020B0604020202020204" pitchFamily="34" charset="0"/>
                        </a:rPr>
                        <a:t>,</a:t>
                      </a:r>
                      <a:r>
                        <a:rPr sz="1500" b="0" spc="-40" baseline="0" dirty="0" smtClean="0">
                          <a:latin typeface="Arial" panose="020B0604020202020204" pitchFamily="34" charset="0"/>
                          <a:ea typeface="方正兰亭黑简体" panose="02000000000000000000" pitchFamily="2" charset="-122"/>
                          <a:cs typeface="Arial" panose="020B0604020202020204" pitchFamily="34" charset="0"/>
                        </a:rPr>
                        <a:t> </a:t>
                      </a:r>
                      <a:r>
                        <a:rPr sz="1500" b="0"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a:t>
                      </a:r>
                      <a:r>
                        <a:rPr lang="zh-CN" altLang="en-US" sz="1500" b="0"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欧洲</a:t>
                      </a:r>
                      <a:r>
                        <a:rPr sz="1500" b="0"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a:t>
                      </a:r>
                      <a:r>
                        <a:rPr sz="1500" b="0" baseline="0" dirty="0" smtClean="0">
                          <a:latin typeface="Arial" panose="020B0604020202020204" pitchFamily="34" charset="0"/>
                          <a:ea typeface="方正兰亭黑简体" panose="02000000000000000000" pitchFamily="2" charset="-122"/>
                          <a:cs typeface="Arial" panose="020B0604020202020204" pitchFamily="34" charset="0"/>
                        </a:rPr>
                        <a:t>,</a:t>
                      </a:r>
                      <a:r>
                        <a:rPr sz="1500" b="0" spc="-35" baseline="0" dirty="0" smtClean="0">
                          <a:latin typeface="Arial" panose="020B0604020202020204" pitchFamily="34" charset="0"/>
                          <a:ea typeface="方正兰亭黑简体" panose="02000000000000000000" pitchFamily="2" charset="-122"/>
                          <a:cs typeface="Arial" panose="020B0604020202020204" pitchFamily="34" charset="0"/>
                        </a:rPr>
                        <a:t> </a:t>
                      </a:r>
                      <a:r>
                        <a:rPr sz="1500" b="0"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a:t>
                      </a:r>
                      <a:r>
                        <a:rPr lang="zh-CN" altLang="en-US" sz="1500" b="0"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非洲</a:t>
                      </a:r>
                      <a:r>
                        <a:rPr sz="1500" b="0" baseline="0" dirty="0" smtClean="0">
                          <a:solidFill>
                            <a:srgbClr val="1DB41D"/>
                          </a:solidFill>
                          <a:latin typeface="Arial" panose="020B0604020202020204" pitchFamily="34" charset="0"/>
                          <a:ea typeface="方正兰亭黑简体" panose="02000000000000000000" pitchFamily="2" charset="-122"/>
                          <a:cs typeface="Arial" panose="020B0604020202020204" pitchFamily="34" charset="0"/>
                        </a:rPr>
                        <a:t>"</a:t>
                      </a:r>
                      <a:r>
                        <a:rPr sz="1500" b="0" baseline="0" dirty="0" smtClean="0">
                          <a:latin typeface="Arial" panose="020B0604020202020204" pitchFamily="34" charset="0"/>
                          <a:ea typeface="方正兰亭黑简体" panose="02000000000000000000" pitchFamily="2" charset="-122"/>
                          <a:cs typeface="Arial" panose="020B0604020202020204" pitchFamily="34" charset="0"/>
                        </a:rPr>
                        <a: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p>
                      <a:pPr marL="627197" lvl="1">
                        <a:lnSpc>
                          <a:spcPct val="100000"/>
                        </a:lnSpc>
                        <a:spcBef>
                          <a:spcPts val="1295"/>
                        </a:spcBef>
                      </a:pPr>
                      <a:r>
                        <a:rPr sz="1500" b="0" spc="-5" baseline="0" dirty="0">
                          <a:solidFill>
                            <a:srgbClr val="C00000"/>
                          </a:solidFill>
                          <a:latin typeface="Arial" panose="020B0604020202020204" pitchFamily="34" charset="0"/>
                          <a:ea typeface="方正兰亭黑简体" panose="02000000000000000000" pitchFamily="2" charset="-122"/>
                          <a:cs typeface="Arial" panose="020B0604020202020204" pitchFamily="34" charset="0"/>
                        </a:rPr>
                        <a:t>&gt;&gt;&gt;</a:t>
                      </a:r>
                      <a:r>
                        <a:rPr sz="1500" b="0" spc="-5" baseline="0" dirty="0">
                          <a:latin typeface="Arial" panose="020B0604020202020204" pitchFamily="34" charset="0"/>
                          <a:ea typeface="方正兰亭黑简体" panose="02000000000000000000" pitchFamily="2" charset="-122"/>
                          <a:cs typeface="Arial" panose="020B0604020202020204" pitchFamily="34" charset="0"/>
                        </a:rPr>
                        <a:t>f.writelines(ls)</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p>
                      <a:pPr marL="616402" lvl="1">
                        <a:lnSpc>
                          <a:spcPct val="100000"/>
                        </a:lnSpc>
                        <a:spcBef>
                          <a:spcPts val="1300"/>
                        </a:spcBef>
                      </a:pPr>
                      <a:r>
                        <a:rPr lang="zh-CN" altLang="en-US" sz="1500" b="0" baseline="0" dirty="0" smtClean="0">
                          <a:solidFill>
                            <a:srgbClr val="0010FF"/>
                          </a:solidFill>
                          <a:latin typeface="Arial" panose="020B0604020202020204" pitchFamily="34" charset="0"/>
                          <a:ea typeface="方正兰亭黑简体" panose="02000000000000000000" pitchFamily="2" charset="-122"/>
                          <a:cs typeface="微软雅黑"/>
                        </a:rPr>
                        <a:t>亚</a:t>
                      </a:r>
                      <a:r>
                        <a:rPr sz="1500" b="0" baseline="0" dirty="0" smtClean="0">
                          <a:solidFill>
                            <a:srgbClr val="0010FF"/>
                          </a:solidFill>
                          <a:latin typeface="Arial" panose="020B0604020202020204" pitchFamily="34" charset="0"/>
                          <a:ea typeface="方正兰亭黑简体" panose="02000000000000000000" pitchFamily="2" charset="-122"/>
                          <a:cs typeface="微软雅黑"/>
                        </a:rPr>
                        <a:t>国</a:t>
                      </a:r>
                      <a:r>
                        <a:rPr lang="zh-CN" altLang="en-US" sz="1500" b="0" baseline="0" dirty="0" smtClean="0">
                          <a:solidFill>
                            <a:srgbClr val="1DB41D"/>
                          </a:solidFill>
                          <a:latin typeface="Arial" panose="020B0604020202020204" pitchFamily="34" charset="0"/>
                          <a:ea typeface="方正兰亭黑简体" panose="02000000000000000000" pitchFamily="2" charset="-122"/>
                          <a:cs typeface="微软雅黑"/>
                        </a:rPr>
                        <a:t>欧洲</a:t>
                      </a:r>
                      <a:r>
                        <a:rPr lang="zh-CN" altLang="en-US" sz="1500" b="0" baseline="0" dirty="0" smtClean="0">
                          <a:solidFill>
                            <a:srgbClr val="C00000"/>
                          </a:solidFill>
                          <a:latin typeface="Arial" panose="020B0604020202020204" pitchFamily="34" charset="0"/>
                          <a:ea typeface="方正兰亭黑简体" panose="02000000000000000000" pitchFamily="2" charset="-122"/>
                          <a:cs typeface="微软雅黑"/>
                        </a:rPr>
                        <a:t>非洲</a:t>
                      </a:r>
                      <a:endParaRPr sz="1500" b="0" baseline="0" dirty="0">
                        <a:latin typeface="Arial" panose="020B0604020202020204" pitchFamily="34" charset="0"/>
                        <a:ea typeface="方正兰亭黑简体" panose="02000000000000000000" pitchFamily="2" charset="-122"/>
                        <a:cs typeface="微软雅黑"/>
                      </a:endParaRPr>
                    </a:p>
                  </a:txBody>
                  <a:tcPr marL="0" marR="0" marT="72866" marB="0" anchor="ctr"/>
                </a:tc>
                <a:extLst>
                  <a:ext uri="{0D108BD9-81ED-4DB2-BD59-A6C34878D82A}">
                    <a16:rowId xmlns:a16="http://schemas.microsoft.com/office/drawing/2014/main" val="10002"/>
                  </a:ext>
                </a:extLst>
              </a:tr>
              <a:tr h="1082565">
                <a:tc>
                  <a:txBody>
                    <a:bodyPr/>
                    <a:lstStyle/>
                    <a:p>
                      <a:pPr lvl="1" algn="just">
                        <a:lnSpc>
                          <a:spcPct val="100000"/>
                        </a:lnSpc>
                      </a:pP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p>
                      <a:pPr lvl="1" algn="just">
                        <a:lnSpc>
                          <a:spcPct val="100000"/>
                        </a:lnSpc>
                        <a:spcBef>
                          <a:spcPts val="5"/>
                        </a:spcBef>
                      </a:pP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p>
                      <a:pPr lvl="1" algn="just">
                        <a:lnSpc>
                          <a:spcPct val="100000"/>
                        </a:lnSpc>
                      </a:pPr>
                      <a:r>
                        <a:rPr sz="1500" b="0" spc="-5" baseline="0" dirty="0">
                          <a:latin typeface="Arial" panose="020B0604020202020204" pitchFamily="34" charset="0"/>
                          <a:ea typeface="方正兰亭黑简体" panose="02000000000000000000" pitchFamily="2" charset="-122"/>
                          <a:cs typeface="Arial" panose="020B0604020202020204" pitchFamily="34" charset="0"/>
                        </a:rPr>
                        <a:t>&lt;f&gt;.seek(offset)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0" marB="0" anchor="ctr"/>
                </a:tc>
                <a:tc>
                  <a:txBody>
                    <a:bodyPr/>
                    <a:lstStyle/>
                    <a:p>
                      <a:pPr marL="627197" lvl="1">
                        <a:lnSpc>
                          <a:spcPct val="100000"/>
                        </a:lnSpc>
                        <a:spcBef>
                          <a:spcPts val="765"/>
                        </a:spcBef>
                      </a:pPr>
                      <a:r>
                        <a:rPr sz="1500" b="0" baseline="0" dirty="0">
                          <a:latin typeface="Arial" panose="020B0604020202020204" pitchFamily="34" charset="0"/>
                          <a:ea typeface="方正兰亭黑简体" panose="02000000000000000000" pitchFamily="2" charset="-122"/>
                          <a:cs typeface="微软雅黑"/>
                        </a:rPr>
                        <a:t>改变当前文件操作指针的位置</a:t>
                      </a:r>
                      <a:r>
                        <a:rPr sz="1500" b="0" spc="-5" baseline="0" dirty="0">
                          <a:latin typeface="Arial" panose="020B0604020202020204" pitchFamily="34" charset="0"/>
                          <a:ea typeface="方正兰亭黑简体" panose="02000000000000000000" pitchFamily="2" charset="-122"/>
                          <a:cs typeface="微软雅黑"/>
                        </a:rPr>
                        <a:t>，offset</a:t>
                      </a:r>
                      <a:r>
                        <a:rPr sz="1500" b="0" baseline="0" dirty="0">
                          <a:latin typeface="Arial" panose="020B0604020202020204" pitchFamily="34" charset="0"/>
                          <a:ea typeface="方正兰亭黑简体" panose="02000000000000000000" pitchFamily="2" charset="-122"/>
                          <a:cs typeface="微软雅黑"/>
                        </a:rPr>
                        <a:t>含义如下：</a:t>
                      </a:r>
                    </a:p>
                    <a:p>
                      <a:pPr marL="627197" lvl="1">
                        <a:lnSpc>
                          <a:spcPct val="100000"/>
                        </a:lnSpc>
                        <a:spcBef>
                          <a:spcPts val="1080"/>
                        </a:spcBef>
                      </a:pPr>
                      <a:r>
                        <a:rPr sz="1500" b="0" baseline="0" dirty="0">
                          <a:latin typeface="Arial" panose="020B0604020202020204" pitchFamily="34" charset="0"/>
                          <a:ea typeface="方正兰亭黑简体" panose="02000000000000000000" pitchFamily="2" charset="-122"/>
                          <a:cs typeface="微软雅黑"/>
                        </a:rPr>
                        <a:t>0</a:t>
                      </a:r>
                      <a:r>
                        <a:rPr sz="1500" b="0" spc="-10" baseline="0" dirty="0">
                          <a:latin typeface="Arial" panose="020B0604020202020204" pitchFamily="34" charset="0"/>
                          <a:ea typeface="方正兰亭黑简体" panose="02000000000000000000" pitchFamily="2" charset="-122"/>
                          <a:cs typeface="微软雅黑"/>
                        </a:rPr>
                        <a:t> </a:t>
                      </a:r>
                      <a:r>
                        <a:rPr sz="1500" b="0" baseline="0" dirty="0">
                          <a:latin typeface="Arial" panose="020B0604020202020204" pitchFamily="34" charset="0"/>
                          <a:ea typeface="方正兰亭黑简体" panose="02000000000000000000" pitchFamily="2" charset="-122"/>
                          <a:cs typeface="微软雅黑"/>
                        </a:rPr>
                        <a:t>– 文件开头；</a:t>
                      </a:r>
                      <a:r>
                        <a:rPr sz="1500" b="0" spc="-5" baseline="0" dirty="0">
                          <a:latin typeface="Arial" panose="020B0604020202020204" pitchFamily="34" charset="0"/>
                          <a:ea typeface="方正兰亭黑简体" panose="02000000000000000000" pitchFamily="2" charset="-122"/>
                          <a:cs typeface="微软雅黑"/>
                        </a:rPr>
                        <a:t> </a:t>
                      </a:r>
                      <a:r>
                        <a:rPr sz="1500" b="0" baseline="0" dirty="0">
                          <a:latin typeface="Arial" panose="020B0604020202020204" pitchFamily="34" charset="0"/>
                          <a:ea typeface="方正兰亭黑简体" panose="02000000000000000000" pitchFamily="2" charset="-122"/>
                          <a:cs typeface="微软雅黑"/>
                        </a:rPr>
                        <a:t>1</a:t>
                      </a:r>
                      <a:r>
                        <a:rPr sz="1500" b="0" spc="-5" baseline="0" dirty="0">
                          <a:latin typeface="Arial" panose="020B0604020202020204" pitchFamily="34" charset="0"/>
                          <a:ea typeface="方正兰亭黑简体" panose="02000000000000000000" pitchFamily="2" charset="-122"/>
                          <a:cs typeface="微软雅黑"/>
                        </a:rPr>
                        <a:t> </a:t>
                      </a:r>
                      <a:r>
                        <a:rPr sz="1500" b="0" baseline="0" dirty="0">
                          <a:latin typeface="Arial" panose="020B0604020202020204" pitchFamily="34" charset="0"/>
                          <a:ea typeface="方正兰亭黑简体" panose="02000000000000000000" pitchFamily="2" charset="-122"/>
                          <a:cs typeface="微软雅黑"/>
                        </a:rPr>
                        <a:t>– 当前位置； 2</a:t>
                      </a:r>
                      <a:r>
                        <a:rPr sz="1500" b="0" spc="-10" baseline="0" dirty="0">
                          <a:latin typeface="Arial" panose="020B0604020202020204" pitchFamily="34" charset="0"/>
                          <a:ea typeface="方正兰亭黑简体" panose="02000000000000000000" pitchFamily="2" charset="-122"/>
                          <a:cs typeface="微软雅黑"/>
                        </a:rPr>
                        <a:t> </a:t>
                      </a:r>
                      <a:r>
                        <a:rPr sz="1500" b="0" baseline="0" dirty="0">
                          <a:latin typeface="Arial" panose="020B0604020202020204" pitchFamily="34" charset="0"/>
                          <a:ea typeface="方正兰亭黑简体" panose="02000000000000000000" pitchFamily="2" charset="-122"/>
                          <a:cs typeface="微软雅黑"/>
                        </a:rPr>
                        <a:t>– 文件结尾</a:t>
                      </a:r>
                    </a:p>
                    <a:p>
                      <a:pPr marL="627197" lvl="1">
                        <a:lnSpc>
                          <a:spcPct val="100000"/>
                        </a:lnSpc>
                        <a:spcBef>
                          <a:spcPts val="1240"/>
                        </a:spcBef>
                        <a:tabLst>
                          <a:tab pos="1926589" algn="l"/>
                        </a:tabLst>
                      </a:pPr>
                      <a:r>
                        <a:rPr sz="1500" b="0" spc="-5" baseline="0" dirty="0">
                          <a:solidFill>
                            <a:srgbClr val="C00000"/>
                          </a:solidFill>
                          <a:latin typeface="Arial" panose="020B0604020202020204" pitchFamily="34" charset="0"/>
                          <a:ea typeface="方正兰亭黑简体" panose="02000000000000000000" pitchFamily="2" charset="-122"/>
                          <a:cs typeface="Arial" panose="020B0604020202020204" pitchFamily="34" charset="0"/>
                        </a:rPr>
                        <a:t>&gt;&gt;&gt;</a:t>
                      </a:r>
                      <a:r>
                        <a:rPr sz="1500" b="0" spc="-5" baseline="0" dirty="0">
                          <a:latin typeface="Arial" panose="020B0604020202020204" pitchFamily="34" charset="0"/>
                          <a:ea typeface="方正兰亭黑简体" panose="02000000000000000000" pitchFamily="2" charset="-122"/>
                          <a:cs typeface="Arial" panose="020B0604020202020204" pitchFamily="34" charset="0"/>
                        </a:rPr>
                        <a:t>f.seek(0)	</a:t>
                      </a:r>
                      <a:r>
                        <a:rPr sz="1500" b="0" baseline="0" dirty="0">
                          <a:solidFill>
                            <a:srgbClr val="C00000"/>
                          </a:solidFill>
                          <a:latin typeface="Arial" panose="020B0604020202020204" pitchFamily="34" charset="0"/>
                          <a:ea typeface="方正兰亭黑简体" panose="02000000000000000000" pitchFamily="2" charset="-122"/>
                          <a:cs typeface="Arial" panose="020B0604020202020204" pitchFamily="34" charset="0"/>
                        </a:rPr>
                        <a:t>#</a:t>
                      </a:r>
                      <a:r>
                        <a:rPr sz="1500" b="0" baseline="0" dirty="0">
                          <a:solidFill>
                            <a:srgbClr val="C00000"/>
                          </a:solidFill>
                          <a:latin typeface="Arial" panose="020B0604020202020204" pitchFamily="34" charset="0"/>
                          <a:ea typeface="方正兰亭黑简体" panose="02000000000000000000" pitchFamily="2" charset="-122"/>
                          <a:cs typeface="微软雅黑"/>
                        </a:rPr>
                        <a:t>回到文件开头</a:t>
                      </a:r>
                      <a:endParaRPr sz="1500" b="0" baseline="0" dirty="0">
                        <a:latin typeface="Arial" panose="020B0604020202020204" pitchFamily="34" charset="0"/>
                        <a:ea typeface="方正兰亭黑简体" panose="02000000000000000000" pitchFamily="2" charset="-122"/>
                        <a:cs typeface="微软雅黑"/>
                      </a:endParaRPr>
                    </a:p>
                  </a:txBody>
                  <a:tcPr marL="0" marR="0" marT="72866"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17380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文件的写入（</a:t>
            </a:r>
            <a:r>
              <a:rPr lang="en-US" altLang="zh-CN" dirty="0" smtClean="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625616" y="1520205"/>
            <a:ext cx="8480700" cy="914463"/>
          </a:xfrm>
        </p:spPr>
        <p:txBody>
          <a:bodyPr/>
          <a:lstStyle/>
          <a:p>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写一</a:t>
            </a:r>
            <a:r>
              <a:rPr lang="zh-CN" altLang="en-US" dirty="0">
                <a:sym typeface="Huawei Sans" panose="020C0503030203020204" pitchFamily="34" charset="0"/>
              </a:rPr>
              <a:t>个字符串列</a:t>
            </a:r>
            <a:r>
              <a:rPr lang="zh-CN" altLang="en-US" dirty="0" smtClean="0">
                <a:sym typeface="Huawei Sans" panose="020C0503030203020204" pitchFamily="34" charset="0"/>
              </a:rPr>
              <a:t>表到文件</a:t>
            </a:r>
            <a:endParaRPr lang="zh-CN" altLang="en-US" dirty="0">
              <a:sym typeface="Huawei Sans" panose="020C0503030203020204" pitchFamily="34" charset="0"/>
            </a:endParaRPr>
          </a:p>
          <a:p>
            <a:pPr lvl="1"/>
            <a:endParaRPr lang="zh-CN" altLang="en-US" dirty="0">
              <a:sym typeface="Huawei Sans" panose="020C0503030203020204" pitchFamily="34" charset="0"/>
            </a:endParaRPr>
          </a:p>
        </p:txBody>
      </p:sp>
      <p:sp>
        <p:nvSpPr>
          <p:cNvPr id="5" name="object 5"/>
          <p:cNvSpPr/>
          <p:nvPr/>
        </p:nvSpPr>
        <p:spPr>
          <a:xfrm>
            <a:off x="3545760" y="3645194"/>
            <a:ext cx="147314" cy="113385"/>
          </a:xfrm>
          <a:prstGeom prst="rect">
            <a:avLst/>
          </a:prstGeom>
          <a:blipFill>
            <a:blip r:embed="rId3" cstate="print"/>
            <a:stretch>
              <a:fillRect/>
            </a:stretch>
          </a:blipFill>
        </p:spPr>
        <p:txBody>
          <a:bodyPr wrap="square" lIns="0" tIns="0" rIns="0" bIns="0" rtlCol="0"/>
          <a:lstStyle/>
          <a:p>
            <a:endParaRPr dirty="0">
              <a:latin typeface="Arial" panose="020B0604020202020204" pitchFamily="34" charset="0"/>
            </a:endParaRPr>
          </a:p>
        </p:txBody>
      </p:sp>
      <p:pic>
        <p:nvPicPr>
          <p:cNvPr id="2" name="图片 1"/>
          <p:cNvPicPr>
            <a:picLocks noChangeAspect="1"/>
          </p:cNvPicPr>
          <p:nvPr/>
        </p:nvPicPr>
        <p:blipFill>
          <a:blip r:embed="rId4"/>
          <a:stretch>
            <a:fillRect/>
          </a:stretch>
        </p:blipFill>
        <p:spPr>
          <a:xfrm>
            <a:off x="820866" y="2715847"/>
            <a:ext cx="2752327" cy="1542971"/>
          </a:xfrm>
          <a:prstGeom prst="rect">
            <a:avLst/>
          </a:prstGeom>
        </p:spPr>
      </p:pic>
      <p:sp>
        <p:nvSpPr>
          <p:cNvPr id="9" name="object 12"/>
          <p:cNvSpPr/>
          <p:nvPr/>
        </p:nvSpPr>
        <p:spPr>
          <a:xfrm>
            <a:off x="820866" y="3497579"/>
            <a:ext cx="1414843" cy="480060"/>
          </a:xfrm>
          <a:custGeom>
            <a:avLst/>
            <a:gdLst/>
            <a:ahLst/>
            <a:cxnLst/>
            <a:rect l="l" t="t" r="r" b="b"/>
            <a:pathLst>
              <a:path w="2087879" h="432435">
                <a:moveTo>
                  <a:pt x="0" y="0"/>
                </a:moveTo>
                <a:lnTo>
                  <a:pt x="2087880" y="0"/>
                </a:lnTo>
                <a:lnTo>
                  <a:pt x="2087880" y="432054"/>
                </a:lnTo>
                <a:lnTo>
                  <a:pt x="0" y="432054"/>
                </a:lnTo>
                <a:lnTo>
                  <a:pt x="0" y="0"/>
                </a:lnTo>
                <a:close/>
              </a:path>
            </a:pathLst>
          </a:custGeom>
          <a:ln w="38100">
            <a:solidFill>
              <a:srgbClr val="FF921A"/>
            </a:solidFill>
          </a:ln>
        </p:spPr>
        <p:txBody>
          <a:bodyPr wrap="square" lIns="0" tIns="0" rIns="0" bIns="0" rtlCol="0"/>
          <a:lstStyle/>
          <a:p>
            <a:endParaRPr dirty="0">
              <a:latin typeface="Arial" panose="020B0604020202020204" pitchFamily="34" charset="0"/>
            </a:endParaRPr>
          </a:p>
        </p:txBody>
      </p:sp>
      <p:pic>
        <p:nvPicPr>
          <p:cNvPr id="3" name="图片 2"/>
          <p:cNvPicPr>
            <a:picLocks noChangeAspect="1"/>
          </p:cNvPicPr>
          <p:nvPr/>
        </p:nvPicPr>
        <p:blipFill>
          <a:blip r:embed="rId5"/>
          <a:stretch>
            <a:fillRect/>
          </a:stretch>
        </p:blipFill>
        <p:spPr>
          <a:xfrm>
            <a:off x="899592" y="4479809"/>
            <a:ext cx="2236556" cy="821426"/>
          </a:xfrm>
          <a:prstGeom prst="rect">
            <a:avLst/>
          </a:prstGeom>
        </p:spPr>
      </p:pic>
      <p:sp>
        <p:nvSpPr>
          <p:cNvPr id="10" name="object 13"/>
          <p:cNvSpPr txBox="1"/>
          <p:nvPr/>
        </p:nvSpPr>
        <p:spPr>
          <a:xfrm>
            <a:off x="2366461" y="3570360"/>
            <a:ext cx="1875473" cy="239970"/>
          </a:xfrm>
          <a:prstGeom prst="rect">
            <a:avLst/>
          </a:prstGeom>
        </p:spPr>
        <p:txBody>
          <a:bodyPr vert="horz" wrap="square" lIns="0" tIns="9049" rIns="0" bIns="0" rtlCol="0">
            <a:spAutoFit/>
          </a:bodyPr>
          <a:lstStyle/>
          <a:p>
            <a:pPr marL="14288">
              <a:spcBef>
                <a:spcPts val="71"/>
              </a:spcBef>
            </a:pPr>
            <a:r>
              <a:rPr sz="1500" dirty="0" err="1">
                <a:solidFill>
                  <a:srgbClr val="C00000"/>
                </a:solidFill>
                <a:latin typeface="方正兰亭黑简体" panose="02000000000000000000" pitchFamily="2" charset="-122"/>
                <a:ea typeface="方正兰亭黑简体" panose="02000000000000000000" pitchFamily="2" charset="-122"/>
                <a:cs typeface="微软雅黑"/>
              </a:rPr>
              <a:t>没有任何输出</a:t>
            </a:r>
            <a:endParaRPr sz="1500" dirty="0">
              <a:ea typeface="方正兰亭黑简体" panose="02000000000000000000" pitchFamily="2" charset="-122"/>
              <a:cs typeface="Arial" panose="020B0604020202020204" pitchFamily="34" charset="0"/>
            </a:endParaRPr>
          </a:p>
        </p:txBody>
      </p:sp>
      <p:pic>
        <p:nvPicPr>
          <p:cNvPr id="4" name="图片 3"/>
          <p:cNvPicPr>
            <a:picLocks noChangeAspect="1"/>
          </p:cNvPicPr>
          <p:nvPr/>
        </p:nvPicPr>
        <p:blipFill>
          <a:blip r:embed="rId6"/>
          <a:stretch>
            <a:fillRect/>
          </a:stretch>
        </p:blipFill>
        <p:spPr>
          <a:xfrm>
            <a:off x="4797987" y="2715847"/>
            <a:ext cx="2594177" cy="1650143"/>
          </a:xfrm>
          <a:prstGeom prst="rect">
            <a:avLst/>
          </a:prstGeom>
        </p:spPr>
      </p:pic>
      <p:sp>
        <p:nvSpPr>
          <p:cNvPr id="13" name="object 12"/>
          <p:cNvSpPr/>
          <p:nvPr/>
        </p:nvSpPr>
        <p:spPr>
          <a:xfrm>
            <a:off x="4716016" y="3450314"/>
            <a:ext cx="1100495" cy="194880"/>
          </a:xfrm>
          <a:custGeom>
            <a:avLst/>
            <a:gdLst/>
            <a:ahLst/>
            <a:cxnLst/>
            <a:rect l="l" t="t" r="r" b="b"/>
            <a:pathLst>
              <a:path w="2087879" h="432435">
                <a:moveTo>
                  <a:pt x="0" y="0"/>
                </a:moveTo>
                <a:lnTo>
                  <a:pt x="2087880" y="0"/>
                </a:lnTo>
                <a:lnTo>
                  <a:pt x="2087880" y="432054"/>
                </a:lnTo>
                <a:lnTo>
                  <a:pt x="0" y="432054"/>
                </a:lnTo>
                <a:lnTo>
                  <a:pt x="0" y="0"/>
                </a:lnTo>
                <a:close/>
              </a:path>
            </a:pathLst>
          </a:custGeom>
          <a:ln w="38100">
            <a:solidFill>
              <a:srgbClr val="FF921A"/>
            </a:solidFill>
          </a:ln>
        </p:spPr>
        <p:txBody>
          <a:bodyPr wrap="square" lIns="0" tIns="0" rIns="0" bIns="0" rtlCol="0"/>
          <a:lstStyle/>
          <a:p>
            <a:endParaRPr dirty="0">
              <a:latin typeface="Arial" panose="020B0604020202020204" pitchFamily="34" charset="0"/>
            </a:endParaRPr>
          </a:p>
        </p:txBody>
      </p:sp>
      <p:pic>
        <p:nvPicPr>
          <p:cNvPr id="11" name="图片 10"/>
          <p:cNvPicPr>
            <a:picLocks noChangeAspect="1"/>
          </p:cNvPicPr>
          <p:nvPr/>
        </p:nvPicPr>
        <p:blipFill>
          <a:blip r:embed="rId7"/>
          <a:stretch>
            <a:fillRect/>
          </a:stretch>
        </p:blipFill>
        <p:spPr>
          <a:xfrm>
            <a:off x="4881043" y="4626166"/>
            <a:ext cx="1093146" cy="264356"/>
          </a:xfrm>
          <a:prstGeom prst="rect">
            <a:avLst/>
          </a:prstGeom>
        </p:spPr>
      </p:pic>
    </p:spTree>
    <p:extLst>
      <p:ext uri="{BB962C8B-B14F-4D97-AF65-F5344CB8AC3E}">
        <p14:creationId xmlns:p14="http://schemas.microsoft.com/office/powerpoint/2010/main" val="145747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数据处理</a:t>
            </a:r>
            <a:endParaRPr lang="zh-CN" altLang="en-US" dirty="0"/>
          </a:p>
        </p:txBody>
      </p:sp>
      <p:sp>
        <p:nvSpPr>
          <p:cNvPr id="5" name="副标题 4"/>
          <p:cNvSpPr>
            <a:spLocks noGrp="1"/>
          </p:cNvSpPr>
          <p:nvPr>
            <p:ph type="subTitle" idx="1"/>
          </p:nvPr>
        </p:nvSpPr>
        <p:spPr>
          <a:xfrm>
            <a:off x="990600" y="2636912"/>
            <a:ext cx="7086600" cy="792088"/>
          </a:xfrm>
        </p:spPr>
        <p:txBody>
          <a:bodyPr/>
          <a:lstStyle/>
          <a:p>
            <a:r>
              <a:rPr lang="en-US" altLang="zh-CN" sz="3600" dirty="0" smtClean="0"/>
              <a:t>4.2 </a:t>
            </a:r>
            <a:r>
              <a:rPr lang="zh-CN" altLang="en-US" sz="3600" dirty="0" smtClean="0"/>
              <a:t>数据格式</a:t>
            </a:r>
            <a:endParaRPr lang="zh-CN" altLang="en-US" sz="3600" dirty="0"/>
          </a:p>
        </p:txBody>
      </p:sp>
    </p:spTree>
    <p:extLst>
      <p:ext uri="{BB962C8B-B14F-4D97-AF65-F5344CB8AC3E}">
        <p14:creationId xmlns:p14="http://schemas.microsoft.com/office/powerpoint/2010/main" val="1500973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数据格式化</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1043608" y="1412776"/>
            <a:ext cx="7770544" cy="4514780"/>
          </a:xfrm>
        </p:spPr>
        <p:txBody>
          <a:bodyPr/>
          <a:lstStyle/>
          <a:p>
            <a:pPr>
              <a:lnSpc>
                <a:spcPct val="150000"/>
              </a:lnSpc>
            </a:pPr>
            <a:r>
              <a:rPr lang="zh-CN" altLang="en-US" dirty="0" smtClean="0">
                <a:sym typeface="Huawei Sans" panose="020C0503030203020204" pitchFamily="34" charset="0"/>
              </a:rPr>
              <a:t>数据的维度</a:t>
            </a:r>
            <a:endParaRPr lang="en-US" altLang="zh-CN" dirty="0" smtClean="0">
              <a:sym typeface="Huawei Sans" panose="020C0503030203020204" pitchFamily="34" charset="0"/>
            </a:endParaRPr>
          </a:p>
          <a:p>
            <a:pPr>
              <a:lnSpc>
                <a:spcPct val="150000"/>
              </a:lnSpc>
            </a:pPr>
            <a:r>
              <a:rPr lang="zh-CN" altLang="en-US" dirty="0" smtClean="0">
                <a:sym typeface="Huawei Sans" panose="020C0503030203020204" pitchFamily="34" charset="0"/>
              </a:rPr>
              <a:t>一维</a:t>
            </a:r>
            <a:r>
              <a:rPr lang="zh-CN" altLang="en-US" dirty="0">
                <a:sym typeface="Huawei Sans" panose="020C0503030203020204" pitchFamily="34" charset="0"/>
              </a:rPr>
              <a:t>数据格式化</a:t>
            </a:r>
            <a:endParaRPr lang="en-US" altLang="zh-CN" dirty="0">
              <a:sym typeface="Huawei Sans" panose="020C0503030203020204" pitchFamily="34" charset="0"/>
            </a:endParaRPr>
          </a:p>
          <a:p>
            <a:pPr>
              <a:lnSpc>
                <a:spcPct val="150000"/>
              </a:lnSpc>
            </a:pPr>
            <a:r>
              <a:rPr lang="zh-CN" altLang="en-US" dirty="0" smtClean="0">
                <a:sym typeface="Huawei Sans" panose="020C0503030203020204" pitchFamily="34" charset="0"/>
              </a:rPr>
              <a:t>二维数据格式化</a:t>
            </a:r>
            <a:endParaRPr lang="en-US" altLang="zh-CN" dirty="0" smtClean="0">
              <a:sym typeface="Huawei Sans" panose="020C0503030203020204" pitchFamily="34" charset="0"/>
            </a:endParaRPr>
          </a:p>
          <a:p>
            <a:pPr>
              <a:lnSpc>
                <a:spcPct val="150000"/>
              </a:lnSpc>
            </a:pPr>
            <a:r>
              <a:rPr lang="zh-CN" altLang="en-US" dirty="0">
                <a:sym typeface="Huawei Sans" panose="020C0503030203020204" pitchFamily="34" charset="0"/>
              </a:rPr>
              <a:t>高</a:t>
            </a:r>
            <a:r>
              <a:rPr lang="zh-CN" altLang="en-US" dirty="0" smtClean="0">
                <a:sym typeface="Huawei Sans" panose="020C0503030203020204" pitchFamily="34" charset="0"/>
              </a:rPr>
              <a:t>维数据格式化</a:t>
            </a:r>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702610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数据的维度</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827584" y="1700808"/>
            <a:ext cx="7986568" cy="3179133"/>
          </a:xfrm>
        </p:spPr>
        <p:txBody>
          <a:bodyPr/>
          <a:lstStyle/>
          <a:p>
            <a:pPr>
              <a:lnSpc>
                <a:spcPct val="150000"/>
              </a:lnSpc>
            </a:pPr>
            <a:r>
              <a:rPr lang="zh-CN" altLang="en-US" dirty="0" smtClean="0">
                <a:sym typeface="Huawei Sans" panose="020C0503030203020204" pitchFamily="34" charset="0"/>
              </a:rPr>
              <a:t>维</a:t>
            </a:r>
            <a:r>
              <a:rPr lang="zh-CN" altLang="en-US" dirty="0">
                <a:sym typeface="Huawei Sans" panose="020C0503030203020204" pitchFamily="34" charset="0"/>
              </a:rPr>
              <a:t>度：一组数据的</a:t>
            </a:r>
            <a:r>
              <a:rPr lang="zh-CN" altLang="en-US" dirty="0" smtClean="0">
                <a:sym typeface="Huawei Sans" panose="020C0503030203020204" pitchFamily="34" charset="0"/>
              </a:rPr>
              <a:t>组织形式</a:t>
            </a:r>
            <a:endParaRPr lang="en-US" altLang="zh-CN" dirty="0" smtClean="0">
              <a:sym typeface="Huawei Sans" panose="020C0503030203020204" pitchFamily="34" charset="0"/>
            </a:endParaRPr>
          </a:p>
          <a:p>
            <a:pPr>
              <a:lnSpc>
                <a:spcPct val="150000"/>
              </a:lnSpc>
            </a:pPr>
            <a:r>
              <a:rPr lang="zh-CN" altLang="en-US" dirty="0" smtClean="0">
                <a:sym typeface="Huawei Sans" panose="020C0503030203020204" pitchFamily="34" charset="0"/>
              </a:rPr>
              <a:t>分类</a:t>
            </a:r>
            <a:endParaRPr lang="en-US" altLang="zh-CN" dirty="0" smtClean="0">
              <a:sym typeface="Huawei Sans" panose="020C0503030203020204" pitchFamily="34" charset="0"/>
            </a:endParaRPr>
          </a:p>
          <a:p>
            <a:pPr lvl="1">
              <a:lnSpc>
                <a:spcPct val="150000"/>
              </a:lnSpc>
            </a:pPr>
            <a:r>
              <a:rPr lang="zh-CN" altLang="en-US" dirty="0">
                <a:sym typeface="Huawei Sans" panose="020C0503030203020204" pitchFamily="34" charset="0"/>
              </a:rPr>
              <a:t>一</a:t>
            </a:r>
            <a:r>
              <a:rPr lang="zh-CN" altLang="en-US" dirty="0" smtClean="0">
                <a:sym typeface="Huawei Sans" panose="020C0503030203020204" pitchFamily="34" charset="0"/>
              </a:rPr>
              <a:t>维数据</a:t>
            </a:r>
            <a:endParaRPr lang="en-US" altLang="zh-CN" dirty="0" smtClean="0">
              <a:sym typeface="Huawei Sans" panose="020C0503030203020204" pitchFamily="34" charset="0"/>
            </a:endParaRPr>
          </a:p>
          <a:p>
            <a:pPr lvl="1">
              <a:lnSpc>
                <a:spcPct val="150000"/>
              </a:lnSpc>
            </a:pPr>
            <a:r>
              <a:rPr lang="zh-CN" altLang="en-US" dirty="0">
                <a:sym typeface="Huawei Sans" panose="020C0503030203020204" pitchFamily="34" charset="0"/>
              </a:rPr>
              <a:t>二</a:t>
            </a:r>
            <a:r>
              <a:rPr lang="zh-CN" altLang="en-US" dirty="0" smtClean="0">
                <a:sym typeface="Huawei Sans" panose="020C0503030203020204" pitchFamily="34" charset="0"/>
              </a:rPr>
              <a:t>维数据</a:t>
            </a:r>
            <a:endParaRPr lang="en-US" altLang="zh-CN" dirty="0" smtClean="0">
              <a:sym typeface="Huawei Sans" panose="020C0503030203020204" pitchFamily="34" charset="0"/>
            </a:endParaRPr>
          </a:p>
          <a:p>
            <a:pPr lvl="1">
              <a:lnSpc>
                <a:spcPct val="150000"/>
              </a:lnSpc>
            </a:pPr>
            <a:r>
              <a:rPr lang="zh-CN" altLang="en-US" dirty="0" smtClean="0">
                <a:sym typeface="Huawei Sans" panose="020C0503030203020204" pitchFamily="34" charset="0"/>
              </a:rPr>
              <a:t>多维数据</a:t>
            </a:r>
            <a:endParaRPr lang="en-US" altLang="zh-CN" dirty="0" smtClean="0">
              <a:sym typeface="Huawei Sans" panose="020C0503030203020204" pitchFamily="34" charset="0"/>
            </a:endParaRPr>
          </a:p>
          <a:p>
            <a:pPr lvl="1">
              <a:lnSpc>
                <a:spcPct val="150000"/>
              </a:lnSpc>
            </a:pPr>
            <a:r>
              <a:rPr lang="zh-CN" altLang="en-US" dirty="0">
                <a:sym typeface="Huawei Sans" panose="020C0503030203020204" pitchFamily="34" charset="0"/>
              </a:rPr>
              <a:t>高</a:t>
            </a:r>
            <a:r>
              <a:rPr lang="zh-CN" altLang="en-US" dirty="0" smtClean="0">
                <a:sym typeface="Huawei Sans" panose="020C0503030203020204" pitchFamily="34" charset="0"/>
              </a:rPr>
              <a:t>维数据</a:t>
            </a:r>
            <a:endParaRPr lang="en-US" altLang="zh-CN" dirty="0" smtClean="0">
              <a:sym typeface="Huawei Sans" panose="020C0503030203020204" pitchFamily="34" charset="0"/>
            </a:endParaRPr>
          </a:p>
          <a:p>
            <a:pPr>
              <a:lnSpc>
                <a:spcPct val="150000"/>
              </a:lnSpc>
            </a:pPr>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172452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55576" y="1412776"/>
            <a:ext cx="8138244" cy="4968552"/>
          </a:xfrm>
        </p:spPr>
        <p:txBody>
          <a:bodyPr/>
          <a:lstStyle/>
          <a:p>
            <a:r>
              <a:rPr lang="zh-CN" altLang="en-US" dirty="0" smtClean="0">
                <a:latin typeface="Arial Unicode MS" panose="020B0604020202020204" pitchFamily="34" charset="-122"/>
                <a:ea typeface="方正兰亭黑简体" panose="02000000000000000000" pitchFamily="2" charset="-122"/>
                <a:sym typeface="Huawei Sans" panose="020C0503030203020204" pitchFamily="34" charset="0"/>
              </a:rPr>
              <a:t>文件操作</a:t>
            </a:r>
            <a:endParaRPr lang="en-US" altLang="zh-CN" dirty="0" smtClean="0">
              <a:latin typeface="Arial Unicode MS" panose="020B0604020202020204" pitchFamily="34" charset="-122"/>
              <a:ea typeface="方正兰亭黑简体" panose="02000000000000000000" pitchFamily="2" charset="-122"/>
              <a:sym typeface="Huawei Sans" panose="020C0503030203020204" pitchFamily="34" charset="0"/>
            </a:endParaRPr>
          </a:p>
          <a:p>
            <a:r>
              <a:rPr lang="zh-CN" altLang="en-US" dirty="0" smtClean="0">
                <a:latin typeface="Arial Unicode MS" panose="020B0604020202020204" pitchFamily="34" charset="-122"/>
                <a:ea typeface="方正兰亭黑简体" panose="02000000000000000000" pitchFamily="2" charset="-122"/>
                <a:sym typeface="Huawei Sans" panose="020C0503030203020204" pitchFamily="34" charset="0"/>
              </a:rPr>
              <a:t>数据格式化</a:t>
            </a:r>
            <a:endParaRPr lang="en-US" altLang="zh-CN" dirty="0" smtClean="0">
              <a:latin typeface="Arial Unicode MS" panose="020B0604020202020204" pitchFamily="34" charset="-122"/>
              <a:ea typeface="方正兰亭黑简体" panose="02000000000000000000" pitchFamily="2" charset="-122"/>
              <a:sym typeface="Huawei Sans" panose="020C0503030203020204" pitchFamily="34" charset="0"/>
            </a:endParaRPr>
          </a:p>
          <a:p>
            <a:r>
              <a:rPr lang="zh-CN" altLang="en-US" dirty="0" smtClean="0">
                <a:latin typeface="Arial Unicode MS" panose="020B0604020202020204" pitchFamily="34" charset="-122"/>
                <a:ea typeface="方正兰亭黑简体" panose="02000000000000000000" pitchFamily="2" charset="-122"/>
                <a:sym typeface="Huawei Sans" panose="020C0503030203020204" pitchFamily="34" charset="0"/>
              </a:rPr>
              <a:t>常用标准库</a:t>
            </a:r>
            <a:endParaRPr lang="en-US" altLang="zh-CN" dirty="0" smtClean="0">
              <a:latin typeface="Arial Unicode MS" panose="020B0604020202020204" pitchFamily="34" charset="-122"/>
              <a:ea typeface="方正兰亭黑简体" panose="02000000000000000000" pitchFamily="2" charset="-122"/>
              <a:sym typeface="Huawei Sans" panose="020C0503030203020204" pitchFamily="34" charset="0"/>
            </a:endParaRPr>
          </a:p>
          <a:p>
            <a:r>
              <a:rPr lang="zh-CN" altLang="en-US" dirty="0" smtClean="0">
                <a:latin typeface="Arial Unicode MS" panose="020B0604020202020204" pitchFamily="34" charset="-122"/>
                <a:ea typeface="方正兰亭黑简体" panose="02000000000000000000" pitchFamily="2" charset="-122"/>
                <a:sym typeface="Huawei Sans" panose="020C0503030203020204" pitchFamily="34" charset="0"/>
              </a:rPr>
              <a:t>科学计算</a:t>
            </a:r>
            <a:endParaRPr lang="en-US" altLang="zh-CN" dirty="0" smtClean="0">
              <a:latin typeface="Arial Unicode MS" panose="020B0604020202020204" pitchFamily="34" charset="-122"/>
              <a:ea typeface="方正兰亭黑简体" panose="02000000000000000000" pitchFamily="2" charset="-122"/>
              <a:sym typeface="Huawei Sans" panose="020C0503030203020204" pitchFamily="34" charset="0"/>
            </a:endParaRPr>
          </a:p>
          <a:p>
            <a:r>
              <a:rPr lang="zh-CN" altLang="en-US" dirty="0" smtClean="0">
                <a:latin typeface="Arial Unicode MS" panose="020B0604020202020204" pitchFamily="34" charset="-122"/>
                <a:ea typeface="方正兰亭黑简体" panose="02000000000000000000" pitchFamily="2" charset="-122"/>
                <a:sym typeface="Huawei Sans" panose="020C0503030203020204" pitchFamily="34" charset="0"/>
              </a:rPr>
              <a:t>数据获取</a:t>
            </a:r>
            <a:endParaRPr lang="en-US" altLang="zh-CN" dirty="0" smtClean="0">
              <a:latin typeface="Arial Unicode MS" panose="020B0604020202020204" pitchFamily="34" charset="-122"/>
              <a:ea typeface="方正兰亭黑简体" panose="02000000000000000000" pitchFamily="2" charset="-122"/>
              <a:sym typeface="Huawei Sans" panose="020C0503030203020204" pitchFamily="34" charset="0"/>
            </a:endParaRPr>
          </a:p>
          <a:p>
            <a:r>
              <a:rPr lang="zh-CN" altLang="en-US" dirty="0" smtClean="0">
                <a:latin typeface="Arial Unicode MS" panose="020B0604020202020204" pitchFamily="34" charset="-122"/>
                <a:ea typeface="方正兰亭黑简体" panose="02000000000000000000" pitchFamily="2" charset="-122"/>
                <a:sym typeface="Huawei Sans" panose="020C0503030203020204" pitchFamily="34" charset="0"/>
              </a:rPr>
              <a:t>数据分析</a:t>
            </a:r>
            <a:endParaRPr lang="en-US" altLang="zh-CN" dirty="0" smtClean="0">
              <a:latin typeface="Arial Unicode MS" panose="020B0604020202020204" pitchFamily="34" charset="-122"/>
              <a:ea typeface="方正兰亭黑简体" panose="02000000000000000000" pitchFamily="2" charset="-122"/>
              <a:sym typeface="Huawei Sans" panose="020C0503030203020204" pitchFamily="34" charset="0"/>
            </a:endParaRPr>
          </a:p>
          <a:p>
            <a:r>
              <a:rPr lang="zh-CN" altLang="en-US" dirty="0" smtClean="0">
                <a:latin typeface="Arial Unicode MS" panose="020B0604020202020204" pitchFamily="34" charset="-122"/>
                <a:ea typeface="方正兰亭黑简体" panose="02000000000000000000" pitchFamily="2" charset="-122"/>
                <a:sym typeface="Huawei Sans" panose="020C0503030203020204" pitchFamily="34" charset="0"/>
              </a:rPr>
              <a:t>数据可视化</a:t>
            </a:r>
            <a:endParaRPr lang="en-US" altLang="zh-CN" dirty="0" smtClean="0">
              <a:latin typeface="Arial Unicode MS" panose="020B0604020202020204" pitchFamily="34" charset="-122"/>
              <a:ea typeface="方正兰亭黑简体" panose="02000000000000000000" pitchFamily="2" charset="-122"/>
              <a:sym typeface="Huawei Sans" panose="020C0503030203020204" pitchFamily="34" charset="0"/>
            </a:endParaRPr>
          </a:p>
          <a:p>
            <a:r>
              <a:rPr lang="zh-CN" altLang="en-US" dirty="0" smtClean="0">
                <a:latin typeface="Arial Unicode MS" panose="020B0604020202020204" pitchFamily="34" charset="-122"/>
                <a:ea typeface="方正兰亭黑简体" panose="02000000000000000000" pitchFamily="2" charset="-122"/>
                <a:sym typeface="Huawei Sans" panose="020C0503030203020204" pitchFamily="34" charset="0"/>
              </a:rPr>
              <a:t>与</a:t>
            </a:r>
            <a:r>
              <a:rPr lang="en-US" altLang="zh-CN" dirty="0" smtClean="0">
                <a:latin typeface="Arial Unicode MS" panose="020B0604020202020204" pitchFamily="34" charset="-122"/>
                <a:ea typeface="方正兰亭黑简体" panose="02000000000000000000" pitchFamily="2" charset="-122"/>
                <a:sym typeface="Huawei Sans" panose="020C0503030203020204" pitchFamily="34" charset="0"/>
              </a:rPr>
              <a:t>AI</a:t>
            </a:r>
            <a:r>
              <a:rPr lang="zh-CN" altLang="en-US" dirty="0" smtClean="0">
                <a:latin typeface="Arial Unicode MS" panose="020B0604020202020204" pitchFamily="34" charset="-122"/>
                <a:ea typeface="方正兰亭黑简体" panose="02000000000000000000" pitchFamily="2" charset="-122"/>
                <a:sym typeface="Huawei Sans" panose="020C0503030203020204" pitchFamily="34" charset="0"/>
              </a:rPr>
              <a:t>相关的库</a:t>
            </a:r>
            <a:endParaRPr lang="zh-CN" altLang="en-US" dirty="0">
              <a:latin typeface="Arial Unicode MS" panose="020B0604020202020204" pitchFamily="34" charset="-122"/>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78527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一维数据</a:t>
            </a:r>
            <a:endParaRPr lang="zh-CN" altLang="en-US" dirty="0">
              <a:latin typeface="Arial Unicode MS" panose="020B0604020202020204" pitchFamily="34" charset="-122"/>
              <a:sym typeface="Huawei Sans" panose="020C0503030203020204" pitchFamily="34" charset="0"/>
            </a:endParaRPr>
          </a:p>
        </p:txBody>
      </p:sp>
      <p:sp>
        <p:nvSpPr>
          <p:cNvPr id="5" name="文本占位符 16"/>
          <p:cNvSpPr txBox="1">
            <a:spLocks/>
          </p:cNvSpPr>
          <p:nvPr/>
        </p:nvSpPr>
        <p:spPr bwMode="auto">
          <a:xfrm>
            <a:off x="558865" y="1772816"/>
            <a:ext cx="8480700" cy="1106767"/>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2000" dirty="0">
                <a:latin typeface="Arial" panose="020B0604020202020204" pitchFamily="34" charset="0"/>
                <a:cs typeface="Arial" panose="020B0604020202020204" pitchFamily="34" charset="0"/>
                <a:sym typeface="Huawei Sans" panose="020C0503030203020204" pitchFamily="34" charset="0"/>
              </a:rPr>
              <a:t>由一组有序或无序数据构成，采用线性方式组织</a:t>
            </a:r>
            <a:endParaRPr lang="en-US" altLang="zh-CN" sz="2000" dirty="0">
              <a:latin typeface="Arial" panose="020B0604020202020204" pitchFamily="34" charset="0"/>
              <a:cs typeface="Arial" panose="020B0604020202020204" pitchFamily="34" charset="0"/>
              <a:sym typeface="Huawei Sans" panose="020C0503030203020204" pitchFamily="34" charset="0"/>
            </a:endParaRPr>
          </a:p>
          <a:p>
            <a:r>
              <a:rPr lang="zh-CN" altLang="en-US" sz="2000" dirty="0">
                <a:latin typeface="Arial" panose="020B0604020202020204" pitchFamily="34" charset="0"/>
                <a:cs typeface="Arial" panose="020B0604020202020204" pitchFamily="34" charset="0"/>
                <a:sym typeface="Huawei Sans" panose="020C0503030203020204" pitchFamily="34" charset="0"/>
              </a:rPr>
              <a:t>对应列表、集合等概念</a:t>
            </a:r>
          </a:p>
          <a:p>
            <a:pPr lvl="1"/>
            <a:endParaRPr lang="zh-CN" altLang="en-US" sz="1800" dirty="0">
              <a:latin typeface="Arial" panose="020B0604020202020204" pitchFamily="34" charset="0"/>
              <a:sym typeface="Huawei Sans" panose="020C0503030203020204" pitchFamily="34" charset="0"/>
            </a:endParaRPr>
          </a:p>
          <a:p>
            <a:pPr marL="0" indent="0">
              <a:buNone/>
            </a:pPr>
            <a:endParaRPr lang="en-US" altLang="zh-CN" sz="2000" dirty="0">
              <a:latin typeface="Arial" panose="020B0604020202020204" pitchFamily="34" charset="0"/>
              <a:cs typeface="Arial" panose="020B0604020202020204" pitchFamily="34" charset="0"/>
              <a:sym typeface="Huawei Sans" panose="020C0503030203020204" pitchFamily="34" charset="0"/>
            </a:endParaRPr>
          </a:p>
        </p:txBody>
      </p:sp>
      <p:sp>
        <p:nvSpPr>
          <p:cNvPr id="3" name="矩形 2"/>
          <p:cNvSpPr/>
          <p:nvPr/>
        </p:nvSpPr>
        <p:spPr>
          <a:xfrm>
            <a:off x="827584" y="3284984"/>
            <a:ext cx="5599619" cy="948978"/>
          </a:xfrm>
          <a:prstGeom prst="rect">
            <a:avLst/>
          </a:prstGeom>
        </p:spPr>
        <p:txBody>
          <a:bodyPr wrap="square">
            <a:spAutoFit/>
          </a:bodyPr>
          <a:lstStyle/>
          <a:p>
            <a:pPr marL="9525">
              <a:spcBef>
                <a:spcPts val="75"/>
              </a:spcBef>
            </a:pPr>
            <a:r>
              <a:rPr lang="en-US" altLang="zh-CN" b="1" dirty="0">
                <a:solidFill>
                  <a:srgbClr val="EB5C01"/>
                </a:solidFill>
                <a:cs typeface="Arial" panose="020B0604020202020204" pitchFamily="34" charset="0"/>
              </a:rPr>
              <a:t>1, 1, 2, 3, 5, 8, 13, 21, 34 … …</a:t>
            </a:r>
          </a:p>
          <a:p>
            <a:pPr marL="9525">
              <a:spcBef>
                <a:spcPts val="75"/>
              </a:spcBef>
            </a:pPr>
            <a:endParaRPr lang="en-US" altLang="zh-CN" b="1" dirty="0">
              <a:solidFill>
                <a:srgbClr val="EB5C01"/>
              </a:solidFill>
              <a:cs typeface="Arial" panose="020B0604020202020204" pitchFamily="34" charset="0"/>
            </a:endParaRPr>
          </a:p>
          <a:p>
            <a:pPr marL="9525">
              <a:spcBef>
                <a:spcPts val="75"/>
              </a:spcBef>
            </a:pPr>
            <a:r>
              <a:rPr lang="en-US" altLang="zh-CN" b="1" dirty="0">
                <a:solidFill>
                  <a:srgbClr val="EB5C01"/>
                </a:solidFill>
                <a:cs typeface="Arial" panose="020B0604020202020204" pitchFamily="34" charset="0"/>
              </a:rPr>
              <a:t>90, 87, 65, 78, 98, 100, 54, 82, 76, 85 … …</a:t>
            </a:r>
            <a:endParaRPr lang="zh-CN" altLang="en-US" dirty="0">
              <a:solidFill>
                <a:srgbClr val="EB5C01"/>
              </a:solidFill>
              <a:cs typeface="Arial" panose="020B0604020202020204" pitchFamily="34" charset="0"/>
            </a:endParaRPr>
          </a:p>
        </p:txBody>
      </p:sp>
    </p:spTree>
    <p:extLst>
      <p:ext uri="{BB962C8B-B14F-4D97-AF65-F5344CB8AC3E}">
        <p14:creationId xmlns:p14="http://schemas.microsoft.com/office/powerpoint/2010/main" val="40716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二</a:t>
            </a:r>
            <a:r>
              <a:rPr lang="zh-CN" altLang="en-US" dirty="0" smtClean="0">
                <a:latin typeface="Arial Unicode MS" panose="020B0604020202020204" pitchFamily="34" charset="-122"/>
                <a:sym typeface="Huawei Sans" panose="020C0503030203020204" pitchFamily="34" charset="0"/>
              </a:rPr>
              <a:t>维数据</a:t>
            </a:r>
            <a:endParaRPr lang="zh-CN" altLang="en-US" dirty="0">
              <a:latin typeface="Arial Unicode MS" panose="020B0604020202020204" pitchFamily="34" charset="-122"/>
              <a:sym typeface="Huawei Sans" panose="020C0503030203020204" pitchFamily="34" charset="0"/>
            </a:endParaRPr>
          </a:p>
        </p:txBody>
      </p:sp>
      <p:sp>
        <p:nvSpPr>
          <p:cNvPr id="5" name="文本占位符 16"/>
          <p:cNvSpPr txBox="1">
            <a:spLocks/>
          </p:cNvSpPr>
          <p:nvPr/>
        </p:nvSpPr>
        <p:spPr bwMode="auto">
          <a:xfrm>
            <a:off x="611560" y="1687006"/>
            <a:ext cx="8274600" cy="1106767"/>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2000" dirty="0">
                <a:latin typeface="Arial" panose="020B0604020202020204" pitchFamily="34" charset="0"/>
                <a:cs typeface="Arial" panose="020B0604020202020204" pitchFamily="34" charset="0"/>
                <a:sym typeface="Huawei Sans" panose="020C0503030203020204" pitchFamily="34" charset="0"/>
              </a:rPr>
              <a:t>由多个一维数据构成，是一维数据的组合形式</a:t>
            </a:r>
          </a:p>
          <a:p>
            <a:r>
              <a:rPr lang="zh-CN" altLang="en-US" sz="2000" dirty="0">
                <a:latin typeface="Arial" panose="020B0604020202020204" pitchFamily="34" charset="0"/>
                <a:cs typeface="Arial" panose="020B0604020202020204" pitchFamily="34" charset="0"/>
                <a:sym typeface="Huawei Sans" panose="020C0503030203020204" pitchFamily="34" charset="0"/>
              </a:rPr>
              <a:t>表格是典型的二维数据</a:t>
            </a:r>
          </a:p>
          <a:p>
            <a:r>
              <a:rPr lang="zh-CN" altLang="en-US" sz="2000" dirty="0">
                <a:latin typeface="Arial" panose="020B0604020202020204" pitchFamily="34" charset="0"/>
                <a:cs typeface="Arial" panose="020B0604020202020204" pitchFamily="34" charset="0"/>
                <a:sym typeface="Huawei Sans" panose="020C0503030203020204" pitchFamily="34" charset="0"/>
              </a:rPr>
              <a:t>其中，表头是二维数据的一部分</a:t>
            </a:r>
          </a:p>
          <a:p>
            <a:pPr lvl="1"/>
            <a:endParaRPr lang="zh-CN" altLang="en-US" sz="1800" dirty="0">
              <a:latin typeface="Arial" panose="020B0604020202020204" pitchFamily="34" charset="0"/>
              <a:sym typeface="Huawei Sans" panose="020C0503030203020204" pitchFamily="34" charset="0"/>
            </a:endParaRPr>
          </a:p>
          <a:p>
            <a:endParaRPr lang="en-US" altLang="zh-CN" sz="2000" dirty="0">
              <a:latin typeface="Arial" panose="020B0604020202020204" pitchFamily="34" charset="0"/>
              <a:cs typeface="Arial" panose="020B0604020202020204" pitchFamily="34" charset="0"/>
              <a:sym typeface="Huawei Sans" panose="020C0503030203020204" pitchFamily="34" charset="0"/>
            </a:endParaRPr>
          </a:p>
        </p:txBody>
      </p:sp>
      <p:graphicFrame>
        <p:nvGraphicFramePr>
          <p:cNvPr id="7" name="object 10"/>
          <p:cNvGraphicFramePr>
            <a:graphicFrameLocks noGrp="1"/>
          </p:cNvGraphicFramePr>
          <p:nvPr>
            <p:extLst>
              <p:ext uri="{D42A27DB-BD31-4B8C-83A1-F6EECF244321}">
                <p14:modId xmlns:p14="http://schemas.microsoft.com/office/powerpoint/2010/main" val="506506461"/>
              </p:ext>
            </p:extLst>
          </p:nvPr>
        </p:nvGraphicFramePr>
        <p:xfrm>
          <a:off x="1195633" y="3645024"/>
          <a:ext cx="4666515" cy="1728220"/>
        </p:xfrm>
        <a:graphic>
          <a:graphicData uri="http://schemas.openxmlformats.org/drawingml/2006/table">
            <a:tbl>
              <a:tblPr firstRow="1" bandRow="1">
                <a:tableStyleId>{69CF1AB2-1976-4502-BF36-3FF5EA218861}</a:tableStyleId>
              </a:tblPr>
              <a:tblGrid>
                <a:gridCol w="606578">
                  <a:extLst>
                    <a:ext uri="{9D8B030D-6E8A-4147-A177-3AD203B41FA5}">
                      <a16:colId xmlns:a16="http://schemas.microsoft.com/office/drawing/2014/main" val="20000"/>
                    </a:ext>
                  </a:extLst>
                </a:gridCol>
                <a:gridCol w="1091867">
                  <a:extLst>
                    <a:ext uri="{9D8B030D-6E8A-4147-A177-3AD203B41FA5}">
                      <a16:colId xmlns:a16="http://schemas.microsoft.com/office/drawing/2014/main" val="20001"/>
                    </a:ext>
                  </a:extLst>
                </a:gridCol>
                <a:gridCol w="773510">
                  <a:extLst>
                    <a:ext uri="{9D8B030D-6E8A-4147-A177-3AD203B41FA5}">
                      <a16:colId xmlns:a16="http://schemas.microsoft.com/office/drawing/2014/main" val="1260800510"/>
                    </a:ext>
                  </a:extLst>
                </a:gridCol>
                <a:gridCol w="617220">
                  <a:extLst>
                    <a:ext uri="{9D8B030D-6E8A-4147-A177-3AD203B41FA5}">
                      <a16:colId xmlns:a16="http://schemas.microsoft.com/office/drawing/2014/main" val="2946910711"/>
                    </a:ext>
                  </a:extLst>
                </a:gridCol>
                <a:gridCol w="699516">
                  <a:extLst>
                    <a:ext uri="{9D8B030D-6E8A-4147-A177-3AD203B41FA5}">
                      <a16:colId xmlns:a16="http://schemas.microsoft.com/office/drawing/2014/main" val="1467575907"/>
                    </a:ext>
                  </a:extLst>
                </a:gridCol>
                <a:gridCol w="877824">
                  <a:extLst>
                    <a:ext uri="{9D8B030D-6E8A-4147-A177-3AD203B41FA5}">
                      <a16:colId xmlns:a16="http://schemas.microsoft.com/office/drawing/2014/main" val="3677257778"/>
                    </a:ext>
                  </a:extLst>
                </a:gridCol>
              </a:tblGrid>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mn-cs"/>
                        </a:rPr>
                        <a:t>序号</a:t>
                      </a:r>
                      <a:endParaRPr kumimoji="0" lang="zh-CN" altLang="zh-CN" sz="1500" b="1" u="none" strike="noStrike" kern="1200" cap="none" normalizeH="0" baseline="0" dirty="0">
                        <a:ln>
                          <a:noFill/>
                        </a:ln>
                        <a:solidFill>
                          <a:schemeClr val="dk1"/>
                        </a:solidFill>
                        <a:effectLst/>
                        <a:latin typeface="微软雅黑" panose="020B0503020204020204" pitchFamily="34" charset="-122"/>
                        <a:ea typeface="微软雅黑" panose="020B0503020204020204" pitchFamily="34" charset="-122"/>
                        <a:cs typeface="+mn-cs"/>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b="1"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mn-cs"/>
                        </a:rPr>
                        <a:t>学号</a:t>
                      </a:r>
                      <a:endParaRPr kumimoji="0" lang="zh-CN" altLang="zh-CN" sz="1500" b="1" u="none" strike="noStrike" kern="1200" cap="none" normalizeH="0" baseline="0" dirty="0">
                        <a:ln>
                          <a:noFill/>
                        </a:ln>
                        <a:solidFill>
                          <a:schemeClr val="dk1"/>
                        </a:solidFill>
                        <a:effectLst/>
                        <a:latin typeface="微软雅黑" panose="020B0503020204020204" pitchFamily="34" charset="-122"/>
                        <a:ea typeface="微软雅黑" panose="020B0503020204020204" pitchFamily="34" charset="-122"/>
                        <a:cs typeface="+mn-cs"/>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b="1" u="none" strike="noStrike" kern="1200" cap="none" normalizeH="0" baseline="0" dirty="0" smtClean="0">
                          <a:ln>
                            <a:noFill/>
                          </a:ln>
                          <a:solidFill>
                            <a:schemeClr val="dk1"/>
                          </a:solidFill>
                          <a:effectLst/>
                          <a:latin typeface="+mn-lt"/>
                          <a:ea typeface="+mn-ea"/>
                          <a:cs typeface="+mn-cs"/>
                        </a:rPr>
                        <a:t>姓名</a:t>
                      </a:r>
                      <a:endParaRPr kumimoji="0" lang="zh-CN" altLang="zh-CN" sz="1500" b="1" u="none" strike="noStrike" kern="1200" cap="none" normalizeH="0" baseline="0" dirty="0">
                        <a:ln>
                          <a:noFill/>
                        </a:ln>
                        <a:solidFill>
                          <a:schemeClr val="dk1"/>
                        </a:solidFill>
                        <a:effectLst/>
                        <a:latin typeface="+mn-lt"/>
                        <a:ea typeface="+mn-ea"/>
                        <a:cs typeface="+mn-cs"/>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u="none" strike="noStrike" cap="none" normalizeH="0" baseline="0" dirty="0" smtClean="0">
                          <a:ln>
                            <a:noFill/>
                          </a:ln>
                          <a:effectLst/>
                        </a:rPr>
                        <a:t>高数</a:t>
                      </a:r>
                      <a:endParaRPr kumimoji="0" lang="zh-CN" altLang="zh-CN" sz="15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u="none" strike="noStrike" cap="none" normalizeH="0" baseline="0" dirty="0" smtClean="0">
                          <a:ln>
                            <a:noFill/>
                          </a:ln>
                          <a:effectLst/>
                        </a:rPr>
                        <a:t>英语</a:t>
                      </a:r>
                      <a:endParaRPr kumimoji="0" lang="zh-CN" altLang="zh-CN" sz="15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u="none" strike="noStrike" cap="none" normalizeH="0" baseline="0" dirty="0" smtClean="0">
                          <a:ln>
                            <a:noFill/>
                          </a:ln>
                          <a:effectLst/>
                        </a:rPr>
                        <a:t>程序设计</a:t>
                      </a:r>
                      <a:endParaRPr kumimoji="0" lang="zh-CN" altLang="zh-CN" sz="15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0"/>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1</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20191001</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u="none" strike="noStrike" cap="none" normalizeH="0" baseline="0" dirty="0" smtClean="0">
                          <a:ln>
                            <a:noFill/>
                          </a:ln>
                          <a:effectLst/>
                        </a:rPr>
                        <a:t>张三</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98</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88</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94</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2</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20191002</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u="none" strike="noStrike" cap="none" normalizeH="0" baseline="0" dirty="0" smtClean="0">
                          <a:ln>
                            <a:noFill/>
                          </a:ln>
                          <a:effectLst/>
                        </a:rPr>
                        <a:t>李四</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87</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90</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76</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3</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20191003</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u="none" strike="noStrike" cap="none" normalizeH="0" baseline="0" dirty="0" smtClean="0">
                          <a:ln>
                            <a:noFill/>
                          </a:ln>
                          <a:effectLst/>
                        </a:rPr>
                        <a:t>王五</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79</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84</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87</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4</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20191004</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u="none" strike="noStrike" cap="none" normalizeH="0" baseline="0" dirty="0" smtClean="0">
                          <a:ln>
                            <a:noFill/>
                          </a:ln>
                          <a:effectLst/>
                        </a:rPr>
                        <a:t>赵六</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64</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68</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500" u="none" strike="noStrike" cap="none" normalizeH="0" baseline="0" dirty="0" smtClean="0">
                          <a:ln>
                            <a:noFill/>
                          </a:ln>
                          <a:effectLst/>
                        </a:rPr>
                        <a:t>75</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bl>
          </a:graphicData>
        </a:graphic>
      </p:graphicFrame>
    </p:spTree>
    <p:extLst>
      <p:ext uri="{BB962C8B-B14F-4D97-AF65-F5344CB8AC3E}">
        <p14:creationId xmlns:p14="http://schemas.microsoft.com/office/powerpoint/2010/main" val="399085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多维数据</a:t>
            </a:r>
            <a:endParaRPr lang="zh-CN" altLang="en-US" dirty="0">
              <a:latin typeface="Arial Unicode MS" panose="020B0604020202020204" pitchFamily="34" charset="-122"/>
              <a:sym typeface="Huawei Sans" panose="020C0503030203020204" pitchFamily="34" charset="0"/>
            </a:endParaRPr>
          </a:p>
        </p:txBody>
      </p:sp>
      <p:sp>
        <p:nvSpPr>
          <p:cNvPr id="5" name="文本占位符 16"/>
          <p:cNvSpPr txBox="1">
            <a:spLocks/>
          </p:cNvSpPr>
          <p:nvPr/>
        </p:nvSpPr>
        <p:spPr bwMode="auto">
          <a:xfrm>
            <a:off x="394111" y="1751048"/>
            <a:ext cx="8480700" cy="411395"/>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Arial" panose="020B0604020202020204" pitchFamily="34" charset="0"/>
                <a:cs typeface="Arial" panose="020B0604020202020204" pitchFamily="34" charset="0"/>
                <a:sym typeface="Huawei Sans" panose="020C0503030203020204" pitchFamily="34" charset="0"/>
              </a:rPr>
              <a:t>由一维或二维数据在新维度上扩展形成</a:t>
            </a:r>
          </a:p>
          <a:p>
            <a:pPr lvl="1"/>
            <a:endParaRPr lang="zh-CN" altLang="en-US" sz="1600" dirty="0">
              <a:latin typeface="Arial" panose="020B0604020202020204" pitchFamily="34" charset="0"/>
              <a:sym typeface="Huawei Sans" panose="020C0503030203020204" pitchFamily="34" charset="0"/>
            </a:endParaRPr>
          </a:p>
          <a:p>
            <a:endParaRPr lang="en-US" altLang="zh-CN" sz="1800" dirty="0">
              <a:latin typeface="Arial" panose="020B0604020202020204" pitchFamily="34" charset="0"/>
              <a:cs typeface="Arial" panose="020B0604020202020204" pitchFamily="34" charset="0"/>
              <a:sym typeface="Huawei Sans" panose="020C0503030203020204" pitchFamily="34" charset="0"/>
            </a:endParaRPr>
          </a:p>
        </p:txBody>
      </p:sp>
      <p:sp>
        <p:nvSpPr>
          <p:cNvPr id="8" name="object 3"/>
          <p:cNvSpPr/>
          <p:nvPr/>
        </p:nvSpPr>
        <p:spPr>
          <a:xfrm>
            <a:off x="2933572" y="3533079"/>
            <a:ext cx="147314" cy="113385"/>
          </a:xfrm>
          <a:prstGeom prst="rect">
            <a:avLst/>
          </a:prstGeom>
          <a:blipFill>
            <a:blip r:embed="rId3" cstate="print"/>
            <a:stretch>
              <a:fillRect/>
            </a:stretch>
          </a:blipFill>
        </p:spPr>
        <p:txBody>
          <a:bodyPr wrap="square" lIns="0" tIns="0" rIns="0" bIns="0" rtlCol="0"/>
          <a:lstStyle/>
          <a:p>
            <a:endParaRPr dirty="0">
              <a:latin typeface="Arial" panose="020B0604020202020204" pitchFamily="34" charset="0"/>
            </a:endParaRPr>
          </a:p>
        </p:txBody>
      </p:sp>
      <p:sp>
        <p:nvSpPr>
          <p:cNvPr id="10" name="object 5"/>
          <p:cNvSpPr/>
          <p:nvPr/>
        </p:nvSpPr>
        <p:spPr>
          <a:xfrm>
            <a:off x="3950672" y="3172897"/>
            <a:ext cx="147314" cy="113385"/>
          </a:xfrm>
          <a:prstGeom prst="rect">
            <a:avLst/>
          </a:prstGeom>
          <a:blipFill>
            <a:blip r:embed="rId3" cstate="print"/>
            <a:stretch>
              <a:fillRect/>
            </a:stretch>
          </a:blipFill>
        </p:spPr>
        <p:txBody>
          <a:bodyPr wrap="square" lIns="0" tIns="0" rIns="0" bIns="0" rtlCol="0"/>
          <a:lstStyle/>
          <a:p>
            <a:endParaRPr dirty="0">
              <a:latin typeface="Arial" panose="020B0604020202020204" pitchFamily="34" charset="0"/>
            </a:endParaRPr>
          </a:p>
        </p:txBody>
      </p:sp>
      <p:sp>
        <p:nvSpPr>
          <p:cNvPr id="14" name="object 13"/>
          <p:cNvSpPr txBox="1"/>
          <p:nvPr/>
        </p:nvSpPr>
        <p:spPr>
          <a:xfrm>
            <a:off x="5149295" y="2799437"/>
            <a:ext cx="523399" cy="286617"/>
          </a:xfrm>
          <a:prstGeom prst="rect">
            <a:avLst/>
          </a:prstGeom>
        </p:spPr>
        <p:txBody>
          <a:bodyPr vert="horz" wrap="square" lIns="0" tIns="9525" rIns="0" bIns="0" rtlCol="0">
            <a:spAutoFit/>
          </a:bodyPr>
          <a:lstStyle/>
          <a:p>
            <a:pPr marL="9525">
              <a:spcBef>
                <a:spcPts val="75"/>
              </a:spcBef>
            </a:pPr>
            <a:r>
              <a:rPr spc="4" dirty="0">
                <a:solidFill>
                  <a:srgbClr val="EB5C01"/>
                </a:solidFill>
                <a:cs typeface="Arial" panose="020B0604020202020204" pitchFamily="34" charset="0"/>
              </a:rPr>
              <a:t>20</a:t>
            </a:r>
            <a:r>
              <a:rPr lang="en-US" dirty="0">
                <a:solidFill>
                  <a:srgbClr val="EB5C01"/>
                </a:solidFill>
                <a:cs typeface="Arial" panose="020B0604020202020204" pitchFamily="34" charset="0"/>
              </a:rPr>
              <a:t>20</a:t>
            </a:r>
            <a:endParaRPr dirty="0">
              <a:solidFill>
                <a:srgbClr val="EB5C01"/>
              </a:solidFill>
              <a:cs typeface="Arial" panose="020B0604020202020204" pitchFamily="34" charset="0"/>
            </a:endParaRPr>
          </a:p>
        </p:txBody>
      </p:sp>
      <p:graphicFrame>
        <p:nvGraphicFramePr>
          <p:cNvPr id="19" name="object 10"/>
          <p:cNvGraphicFramePr>
            <a:graphicFrameLocks noGrp="1"/>
          </p:cNvGraphicFramePr>
          <p:nvPr>
            <p:extLst/>
          </p:nvPr>
        </p:nvGraphicFramePr>
        <p:xfrm>
          <a:off x="4758008" y="3273688"/>
          <a:ext cx="3973372" cy="1728220"/>
        </p:xfrm>
        <a:graphic>
          <a:graphicData uri="http://schemas.openxmlformats.org/drawingml/2006/table">
            <a:tbl>
              <a:tblPr firstRow="1" bandRow="1">
                <a:tableStyleId>{69CF1AB2-1976-4502-BF36-3FF5EA218861}</a:tableStyleId>
              </a:tblPr>
              <a:tblGrid>
                <a:gridCol w="510566">
                  <a:extLst>
                    <a:ext uri="{9D8B030D-6E8A-4147-A177-3AD203B41FA5}">
                      <a16:colId xmlns:a16="http://schemas.microsoft.com/office/drawing/2014/main" val="20000"/>
                    </a:ext>
                  </a:extLst>
                </a:gridCol>
                <a:gridCol w="973836">
                  <a:extLst>
                    <a:ext uri="{9D8B030D-6E8A-4147-A177-3AD203B41FA5}">
                      <a16:colId xmlns:a16="http://schemas.microsoft.com/office/drawing/2014/main" val="20001"/>
                    </a:ext>
                  </a:extLst>
                </a:gridCol>
                <a:gridCol w="644652">
                  <a:extLst>
                    <a:ext uri="{9D8B030D-6E8A-4147-A177-3AD203B41FA5}">
                      <a16:colId xmlns:a16="http://schemas.microsoft.com/office/drawing/2014/main" val="1260800510"/>
                    </a:ext>
                  </a:extLst>
                </a:gridCol>
                <a:gridCol w="548640">
                  <a:extLst>
                    <a:ext uri="{9D8B030D-6E8A-4147-A177-3AD203B41FA5}">
                      <a16:colId xmlns:a16="http://schemas.microsoft.com/office/drawing/2014/main" val="2946910711"/>
                    </a:ext>
                  </a:extLst>
                </a:gridCol>
                <a:gridCol w="480060">
                  <a:extLst>
                    <a:ext uri="{9D8B030D-6E8A-4147-A177-3AD203B41FA5}">
                      <a16:colId xmlns:a16="http://schemas.microsoft.com/office/drawing/2014/main" val="1467575907"/>
                    </a:ext>
                  </a:extLst>
                </a:gridCol>
                <a:gridCol w="815618">
                  <a:extLst>
                    <a:ext uri="{9D8B030D-6E8A-4147-A177-3AD203B41FA5}">
                      <a16:colId xmlns:a16="http://schemas.microsoft.com/office/drawing/2014/main" val="3677257778"/>
                    </a:ext>
                  </a:extLst>
                </a:gridCol>
              </a:tblGrid>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序号</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学号</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姓名</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高数</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英语</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程序设计</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0"/>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1</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20191001</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张三</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76</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90</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89</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20191002</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李四</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83</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88</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74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3</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20191003</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王五</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87</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90</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92</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赵六</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78</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98</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87</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bl>
          </a:graphicData>
        </a:graphic>
      </p:graphicFrame>
      <p:sp>
        <p:nvSpPr>
          <p:cNvPr id="13" name="object 12"/>
          <p:cNvSpPr txBox="1"/>
          <p:nvPr/>
        </p:nvSpPr>
        <p:spPr>
          <a:xfrm>
            <a:off x="3522726" y="2811798"/>
            <a:ext cx="523399" cy="286617"/>
          </a:xfrm>
          <a:prstGeom prst="rect">
            <a:avLst/>
          </a:prstGeom>
        </p:spPr>
        <p:txBody>
          <a:bodyPr vert="horz" wrap="square" lIns="0" tIns="9525" rIns="0" bIns="0" rtlCol="0">
            <a:spAutoFit/>
          </a:bodyPr>
          <a:lstStyle/>
          <a:p>
            <a:pPr marL="9525">
              <a:spcBef>
                <a:spcPts val="75"/>
              </a:spcBef>
            </a:pPr>
            <a:r>
              <a:rPr spc="4" dirty="0">
                <a:solidFill>
                  <a:srgbClr val="EB5C01"/>
                </a:solidFill>
                <a:cs typeface="Arial" panose="020B0604020202020204" pitchFamily="34" charset="0"/>
              </a:rPr>
              <a:t>20</a:t>
            </a:r>
            <a:r>
              <a:rPr dirty="0">
                <a:solidFill>
                  <a:srgbClr val="EB5C01"/>
                </a:solidFill>
                <a:cs typeface="Arial" panose="020B0604020202020204" pitchFamily="34" charset="0"/>
              </a:rPr>
              <a:t>1</a:t>
            </a:r>
            <a:r>
              <a:rPr lang="en-US" dirty="0">
                <a:solidFill>
                  <a:srgbClr val="EB5C01"/>
                </a:solidFill>
                <a:cs typeface="Arial" panose="020B0604020202020204" pitchFamily="34" charset="0"/>
              </a:rPr>
              <a:t>9</a:t>
            </a:r>
            <a:endParaRPr dirty="0">
              <a:solidFill>
                <a:srgbClr val="EB5C01"/>
              </a:solidFill>
              <a:cs typeface="Arial" panose="020B0604020202020204" pitchFamily="34" charset="0"/>
            </a:endParaRPr>
          </a:p>
        </p:txBody>
      </p:sp>
      <p:sp>
        <p:nvSpPr>
          <p:cNvPr id="15" name="object 14"/>
          <p:cNvSpPr/>
          <p:nvPr/>
        </p:nvSpPr>
        <p:spPr>
          <a:xfrm>
            <a:off x="4326059" y="2902289"/>
            <a:ext cx="521970" cy="124778"/>
          </a:xfrm>
          <a:custGeom>
            <a:avLst/>
            <a:gdLst/>
            <a:ahLst/>
            <a:cxnLst/>
            <a:rect l="l" t="t" r="r" b="b"/>
            <a:pathLst>
              <a:path w="695960" h="166370">
                <a:moveTo>
                  <a:pt x="0" y="41529"/>
                </a:moveTo>
                <a:lnTo>
                  <a:pt x="612648" y="41529"/>
                </a:lnTo>
                <a:lnTo>
                  <a:pt x="612648" y="0"/>
                </a:lnTo>
                <a:lnTo>
                  <a:pt x="695706" y="83058"/>
                </a:lnTo>
                <a:lnTo>
                  <a:pt x="612648" y="166116"/>
                </a:lnTo>
                <a:lnTo>
                  <a:pt x="612648" y="124587"/>
                </a:lnTo>
                <a:lnTo>
                  <a:pt x="0" y="124587"/>
                </a:lnTo>
                <a:lnTo>
                  <a:pt x="0" y="41529"/>
                </a:lnTo>
                <a:close/>
              </a:path>
            </a:pathLst>
          </a:custGeom>
          <a:ln w="25146">
            <a:solidFill>
              <a:srgbClr val="FF921A"/>
            </a:solidFill>
          </a:ln>
        </p:spPr>
        <p:txBody>
          <a:bodyPr wrap="square" lIns="0" tIns="0" rIns="0" bIns="0" rtlCol="0"/>
          <a:lstStyle/>
          <a:p>
            <a:endParaRPr dirty="0">
              <a:solidFill>
                <a:srgbClr val="EB5C01"/>
              </a:solidFill>
              <a:latin typeface="Arial" panose="020B0604020202020204" pitchFamily="34" charset="0"/>
            </a:endParaRPr>
          </a:p>
        </p:txBody>
      </p:sp>
      <p:sp>
        <p:nvSpPr>
          <p:cNvPr id="17" name="object 15"/>
          <p:cNvSpPr txBox="1"/>
          <p:nvPr/>
        </p:nvSpPr>
        <p:spPr>
          <a:xfrm>
            <a:off x="4196757" y="2564148"/>
            <a:ext cx="780574" cy="239970"/>
          </a:xfrm>
          <a:prstGeom prst="rect">
            <a:avLst/>
          </a:prstGeom>
        </p:spPr>
        <p:txBody>
          <a:bodyPr vert="horz" wrap="square" lIns="0" tIns="9049" rIns="0" bIns="0" rtlCol="0">
            <a:spAutoFit/>
          </a:bodyPr>
          <a:lstStyle/>
          <a:p>
            <a:pPr marL="9525">
              <a:spcBef>
                <a:spcPts val="71"/>
              </a:spcBef>
            </a:pPr>
            <a:r>
              <a:rPr sz="1500" spc="-4" dirty="0">
                <a:solidFill>
                  <a:srgbClr val="EB5C01"/>
                </a:solidFill>
                <a:latin typeface="方正兰亭黑简体" panose="02000000000000000000" pitchFamily="2" charset="-122"/>
                <a:cs typeface="微软雅黑"/>
              </a:rPr>
              <a:t>时间维度</a:t>
            </a:r>
            <a:endParaRPr sz="1500" dirty="0">
              <a:solidFill>
                <a:srgbClr val="EB5C01"/>
              </a:solidFill>
              <a:latin typeface="方正兰亭黑简体" panose="02000000000000000000" pitchFamily="2" charset="-122"/>
              <a:cs typeface="微软雅黑"/>
            </a:endParaRPr>
          </a:p>
        </p:txBody>
      </p:sp>
      <p:graphicFrame>
        <p:nvGraphicFramePr>
          <p:cNvPr id="18" name="object 10"/>
          <p:cNvGraphicFramePr>
            <a:graphicFrameLocks noGrp="1"/>
          </p:cNvGraphicFramePr>
          <p:nvPr>
            <p:extLst/>
          </p:nvPr>
        </p:nvGraphicFramePr>
        <p:xfrm>
          <a:off x="394111" y="3273688"/>
          <a:ext cx="3973372" cy="1728220"/>
        </p:xfrm>
        <a:graphic>
          <a:graphicData uri="http://schemas.openxmlformats.org/drawingml/2006/table">
            <a:tbl>
              <a:tblPr firstRow="1" bandRow="1">
                <a:tableStyleId>{69CF1AB2-1976-4502-BF36-3FF5EA218861}</a:tableStyleId>
              </a:tblPr>
              <a:tblGrid>
                <a:gridCol w="510566">
                  <a:extLst>
                    <a:ext uri="{9D8B030D-6E8A-4147-A177-3AD203B41FA5}">
                      <a16:colId xmlns:a16="http://schemas.microsoft.com/office/drawing/2014/main" val="20000"/>
                    </a:ext>
                  </a:extLst>
                </a:gridCol>
                <a:gridCol w="973836">
                  <a:extLst>
                    <a:ext uri="{9D8B030D-6E8A-4147-A177-3AD203B41FA5}">
                      <a16:colId xmlns:a16="http://schemas.microsoft.com/office/drawing/2014/main" val="20001"/>
                    </a:ext>
                  </a:extLst>
                </a:gridCol>
                <a:gridCol w="644652">
                  <a:extLst>
                    <a:ext uri="{9D8B030D-6E8A-4147-A177-3AD203B41FA5}">
                      <a16:colId xmlns:a16="http://schemas.microsoft.com/office/drawing/2014/main" val="1260800510"/>
                    </a:ext>
                  </a:extLst>
                </a:gridCol>
                <a:gridCol w="548640">
                  <a:extLst>
                    <a:ext uri="{9D8B030D-6E8A-4147-A177-3AD203B41FA5}">
                      <a16:colId xmlns:a16="http://schemas.microsoft.com/office/drawing/2014/main" val="2946910711"/>
                    </a:ext>
                  </a:extLst>
                </a:gridCol>
                <a:gridCol w="480060">
                  <a:extLst>
                    <a:ext uri="{9D8B030D-6E8A-4147-A177-3AD203B41FA5}">
                      <a16:colId xmlns:a16="http://schemas.microsoft.com/office/drawing/2014/main" val="1467575907"/>
                    </a:ext>
                  </a:extLst>
                </a:gridCol>
                <a:gridCol w="815618">
                  <a:extLst>
                    <a:ext uri="{9D8B030D-6E8A-4147-A177-3AD203B41FA5}">
                      <a16:colId xmlns:a16="http://schemas.microsoft.com/office/drawing/2014/main" val="3677257778"/>
                    </a:ext>
                  </a:extLst>
                </a:gridCol>
              </a:tblGrid>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序号</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学号</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姓名</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高数</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英语</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程序设计</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0"/>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1</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20191001</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张三</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98</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88</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20191002</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李四</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87</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90</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76</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3</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20191003</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王五</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79</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87</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3456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赵六</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64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68</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75</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bl>
          </a:graphicData>
        </a:graphic>
      </p:graphicFrame>
    </p:spTree>
    <p:extLst>
      <p:ext uri="{BB962C8B-B14F-4D97-AF65-F5344CB8AC3E}">
        <p14:creationId xmlns:p14="http://schemas.microsoft.com/office/powerpoint/2010/main" val="125444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5"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高维数据</a:t>
            </a:r>
          </a:p>
        </p:txBody>
      </p:sp>
      <p:sp>
        <p:nvSpPr>
          <p:cNvPr id="5" name="文本占位符 16"/>
          <p:cNvSpPr txBox="1">
            <a:spLocks/>
          </p:cNvSpPr>
          <p:nvPr/>
        </p:nvSpPr>
        <p:spPr bwMode="auto">
          <a:xfrm>
            <a:off x="395536" y="1727984"/>
            <a:ext cx="8480700" cy="600711"/>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Arial" panose="020B0604020202020204" pitchFamily="34" charset="0"/>
                <a:cs typeface="Arial" panose="020B0604020202020204" pitchFamily="34" charset="0"/>
                <a:sym typeface="Huawei Sans" panose="020C0503030203020204" pitchFamily="34" charset="0"/>
              </a:rPr>
              <a:t>利用最基本的二元关系展示数据间的复杂结构</a:t>
            </a:r>
          </a:p>
        </p:txBody>
      </p:sp>
      <p:sp>
        <p:nvSpPr>
          <p:cNvPr id="32" name="object 16"/>
          <p:cNvSpPr txBox="1"/>
          <p:nvPr/>
        </p:nvSpPr>
        <p:spPr>
          <a:xfrm>
            <a:off x="4881043" y="3005480"/>
            <a:ext cx="704850" cy="286617"/>
          </a:xfrm>
          <a:prstGeom prst="rect">
            <a:avLst/>
          </a:prstGeom>
        </p:spPr>
        <p:txBody>
          <a:bodyPr vert="horz" wrap="square" lIns="0" tIns="9525" rIns="0" bIns="0" rtlCol="0">
            <a:spAutoFit/>
          </a:bodyPr>
          <a:lstStyle/>
          <a:p>
            <a:pPr marL="9525">
              <a:spcBef>
                <a:spcPts val="75"/>
              </a:spcBef>
            </a:pPr>
            <a:r>
              <a:rPr dirty="0">
                <a:latin typeface="方正兰亭黑简体" panose="02000000000000000000" pitchFamily="2" charset="-122"/>
                <a:cs typeface="微软雅黑"/>
              </a:rPr>
              <a:t>键值对</a:t>
            </a:r>
          </a:p>
        </p:txBody>
      </p:sp>
      <p:pic>
        <p:nvPicPr>
          <p:cNvPr id="4" name="图片 3"/>
          <p:cNvPicPr>
            <a:picLocks noChangeAspect="1"/>
          </p:cNvPicPr>
          <p:nvPr/>
        </p:nvPicPr>
        <p:blipFill>
          <a:blip r:embed="rId3"/>
          <a:stretch>
            <a:fillRect/>
          </a:stretch>
        </p:blipFill>
        <p:spPr>
          <a:xfrm>
            <a:off x="1195632" y="2434068"/>
            <a:ext cx="3232351" cy="3680123"/>
          </a:xfrm>
          <a:prstGeom prst="rect">
            <a:avLst/>
          </a:prstGeom>
        </p:spPr>
      </p:pic>
    </p:spTree>
    <p:extLst>
      <p:ext uri="{BB962C8B-B14F-4D97-AF65-F5344CB8AC3E}">
        <p14:creationId xmlns:p14="http://schemas.microsoft.com/office/powerpoint/2010/main" val="396360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一</a:t>
            </a:r>
            <a:r>
              <a:rPr lang="zh-CN" altLang="en-US" dirty="0" smtClean="0">
                <a:latin typeface="Arial Unicode MS" panose="020B0604020202020204" pitchFamily="34" charset="-122"/>
                <a:sym typeface="Huawei Sans" panose="020C0503030203020204" pitchFamily="34" charset="0"/>
              </a:rPr>
              <a:t>维数据格式化</a:t>
            </a:r>
            <a:endParaRPr lang="zh-CN" altLang="en-US" dirty="0">
              <a:latin typeface="Arial Unicode MS" panose="020B0604020202020204" pitchFamily="34" charset="-122"/>
              <a:sym typeface="Huawei Sans" panose="020C0503030203020204" pitchFamily="34" charset="0"/>
            </a:endParaRPr>
          </a:p>
        </p:txBody>
      </p:sp>
      <p:sp>
        <p:nvSpPr>
          <p:cNvPr id="4" name="文本占位符 16"/>
          <p:cNvSpPr txBox="1">
            <a:spLocks/>
          </p:cNvSpPr>
          <p:nvPr/>
        </p:nvSpPr>
        <p:spPr bwMode="auto">
          <a:xfrm>
            <a:off x="333452" y="1978354"/>
            <a:ext cx="8480700" cy="1032308"/>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Arial" panose="020B0604020202020204" pitchFamily="34" charset="0"/>
                <a:cs typeface="Arial" panose="020B0604020202020204" pitchFamily="34" charset="0"/>
                <a:sym typeface="Huawei Sans" panose="020C0503030203020204" pitchFamily="34" charset="0"/>
              </a:rPr>
              <a:t>如果数据间有序：使用列表类型</a:t>
            </a:r>
          </a:p>
          <a:p>
            <a:pPr lvl="1"/>
            <a:r>
              <a:rPr lang="en-US" altLang="zh-CN" sz="1600" dirty="0">
                <a:latin typeface="Arial" panose="020B0604020202020204" pitchFamily="34" charset="0"/>
                <a:cs typeface="Arial" panose="020B0604020202020204" pitchFamily="34" charset="0"/>
                <a:sym typeface="Huawei Sans" panose="020C0503030203020204" pitchFamily="34" charset="0"/>
              </a:rPr>
              <a:t>ls = [3.1, 3.3, 3.6, 3.8]</a:t>
            </a:r>
          </a:p>
        </p:txBody>
      </p:sp>
      <p:sp>
        <p:nvSpPr>
          <p:cNvPr id="6" name="文本占位符 16"/>
          <p:cNvSpPr txBox="1">
            <a:spLocks/>
          </p:cNvSpPr>
          <p:nvPr/>
        </p:nvSpPr>
        <p:spPr bwMode="auto">
          <a:xfrm>
            <a:off x="333453" y="3130188"/>
            <a:ext cx="4686604" cy="1101199"/>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Arial" panose="020B0604020202020204" pitchFamily="34" charset="0"/>
                <a:cs typeface="Arial" panose="020B0604020202020204" pitchFamily="34" charset="0"/>
                <a:sym typeface="Huawei Sans" panose="020C0503030203020204" pitchFamily="34" charset="0"/>
              </a:rPr>
              <a:t>如果数据间无序：使用集合类型</a:t>
            </a:r>
          </a:p>
          <a:p>
            <a:pPr lvl="1"/>
            <a:r>
              <a:rPr lang="en-US" altLang="zh-CN" sz="1600" dirty="0" err="1">
                <a:latin typeface="Arial" panose="020B0604020202020204" pitchFamily="34" charset="0"/>
                <a:cs typeface="Arial" panose="020B0604020202020204" pitchFamily="34" charset="0"/>
                <a:sym typeface="Huawei Sans" panose="020C0503030203020204" pitchFamily="34" charset="0"/>
              </a:rPr>
              <a:t>st</a:t>
            </a:r>
            <a:r>
              <a:rPr lang="en-US" altLang="zh-CN" sz="1600" dirty="0">
                <a:latin typeface="Arial" panose="020B0604020202020204" pitchFamily="34" charset="0"/>
                <a:cs typeface="Arial" panose="020B0604020202020204" pitchFamily="34" charset="0"/>
                <a:sym typeface="Huawei Sans" panose="020C0503030203020204" pitchFamily="34" charset="0"/>
              </a:rPr>
              <a:t> = {3.1, 3.3, 3.6, 3.8}</a:t>
            </a:r>
          </a:p>
          <a:p>
            <a:endParaRPr lang="en-US" altLang="zh-CN" sz="1800" dirty="0">
              <a:latin typeface="Arial" panose="020B0604020202020204" pitchFamily="34" charset="0"/>
              <a:cs typeface="Arial" panose="020B0604020202020204" pitchFamily="34" charset="0"/>
              <a:sym typeface="Huawei Sans" panose="020C0503030203020204" pitchFamily="34" charset="0"/>
            </a:endParaRPr>
          </a:p>
        </p:txBody>
      </p:sp>
      <p:sp>
        <p:nvSpPr>
          <p:cNvPr id="3" name="矩形 2"/>
          <p:cNvSpPr/>
          <p:nvPr/>
        </p:nvSpPr>
        <p:spPr>
          <a:xfrm>
            <a:off x="585686" y="4483793"/>
            <a:ext cx="3817071" cy="346249"/>
          </a:xfrm>
          <a:prstGeom prst="rect">
            <a:avLst/>
          </a:prstGeom>
        </p:spPr>
        <p:txBody>
          <a:bodyPr wrap="none">
            <a:spAutoFit/>
          </a:bodyPr>
          <a:lstStyle/>
          <a:p>
            <a:r>
              <a:rPr lang="en-US" altLang="zh-CN" sz="1650" dirty="0">
                <a:solidFill>
                  <a:srgbClr val="EB5C01"/>
                </a:solidFill>
                <a:cs typeface="Arial" panose="020B0604020202020204" pitchFamily="34" charset="0"/>
                <a:sym typeface="Huawei Sans" panose="020C0503030203020204" pitchFamily="34" charset="0"/>
              </a:rPr>
              <a:t>for</a:t>
            </a:r>
            <a:r>
              <a:rPr lang="zh-CN" altLang="en-US" sz="1650" dirty="0">
                <a:solidFill>
                  <a:srgbClr val="EB5C01"/>
                </a:solidFill>
                <a:cs typeface="Arial" panose="020B0604020202020204" pitchFamily="34" charset="0"/>
                <a:sym typeface="Huawei Sans" panose="020C0503030203020204" pitchFamily="34" charset="0"/>
              </a:rPr>
              <a:t>循环遍历数据，对每个数据进行处理</a:t>
            </a:r>
          </a:p>
        </p:txBody>
      </p:sp>
    </p:spTree>
    <p:extLst>
      <p:ext uri="{BB962C8B-B14F-4D97-AF65-F5344CB8AC3E}">
        <p14:creationId xmlns:p14="http://schemas.microsoft.com/office/powerpoint/2010/main" val="3237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一维数据</a:t>
            </a:r>
            <a:r>
              <a:rPr lang="zh-CN" altLang="en-US" dirty="0" smtClean="0">
                <a:latin typeface="Arial Unicode MS" panose="020B0604020202020204" pitchFamily="34" charset="-122"/>
                <a:sym typeface="Huawei Sans" panose="020C0503030203020204" pitchFamily="34" charset="0"/>
              </a:rPr>
              <a:t>存储</a:t>
            </a:r>
            <a:endParaRPr lang="zh-CN" altLang="en-US" dirty="0">
              <a:latin typeface="Arial Unicode MS" panose="020B0604020202020204" pitchFamily="34" charset="-122"/>
              <a:sym typeface="Huawei Sans" panose="020C0503030203020204" pitchFamily="34" charset="0"/>
            </a:endParaRPr>
          </a:p>
        </p:txBody>
      </p:sp>
      <p:sp>
        <p:nvSpPr>
          <p:cNvPr id="4" name="文本占位符 16"/>
          <p:cNvSpPr txBox="1">
            <a:spLocks/>
          </p:cNvSpPr>
          <p:nvPr/>
        </p:nvSpPr>
        <p:spPr bwMode="auto">
          <a:xfrm>
            <a:off x="471163" y="1330770"/>
            <a:ext cx="4598587" cy="1287823"/>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49" dirty="0">
                <a:latin typeface="Arial" panose="020B0604020202020204" pitchFamily="34" charset="0"/>
                <a:cs typeface="Arial" panose="020B0604020202020204" pitchFamily="34" charset="0"/>
                <a:sym typeface="Huawei Sans" panose="020C0503030203020204" pitchFamily="34" charset="0"/>
              </a:rPr>
              <a:t>存储方式一：空格分隔</a:t>
            </a:r>
          </a:p>
          <a:p>
            <a:pPr lvl="1"/>
            <a:r>
              <a:rPr lang="zh-CN" altLang="en-US" sz="1499" dirty="0">
                <a:latin typeface="Arial" panose="020B0604020202020204" pitchFamily="34" charset="0"/>
                <a:sym typeface="Huawei Sans" panose="020C0503030203020204" pitchFamily="34" charset="0"/>
              </a:rPr>
              <a:t>使用一个或多个空格分隔进行存储，不换行</a:t>
            </a:r>
          </a:p>
          <a:p>
            <a:pPr lvl="1"/>
            <a:r>
              <a:rPr lang="zh-CN" altLang="en-US" sz="1499" dirty="0">
                <a:latin typeface="Arial" panose="020B0604020202020204" pitchFamily="34" charset="0"/>
                <a:sym typeface="Huawei Sans" panose="020C0503030203020204" pitchFamily="34" charset="0"/>
              </a:rPr>
              <a:t>缺点：数据中不能存在空格</a:t>
            </a:r>
          </a:p>
          <a:p>
            <a:endParaRPr lang="en-US" altLang="zh-CN" sz="1649" dirty="0">
              <a:latin typeface="Arial" panose="020B0604020202020204" pitchFamily="34" charset="0"/>
              <a:cs typeface="Arial" panose="020B0604020202020204" pitchFamily="34" charset="0"/>
              <a:sym typeface="Huawei Sans" panose="020C0503030203020204" pitchFamily="34" charset="0"/>
            </a:endParaRPr>
          </a:p>
        </p:txBody>
      </p:sp>
      <p:sp>
        <p:nvSpPr>
          <p:cNvPr id="5" name="文本占位符 16"/>
          <p:cNvSpPr txBox="1">
            <a:spLocks/>
          </p:cNvSpPr>
          <p:nvPr/>
        </p:nvSpPr>
        <p:spPr bwMode="auto">
          <a:xfrm>
            <a:off x="471163" y="3172346"/>
            <a:ext cx="8480700" cy="1176894"/>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49" dirty="0">
                <a:latin typeface="Arial" panose="020B0604020202020204" pitchFamily="34" charset="0"/>
                <a:cs typeface="Arial" panose="020B0604020202020204" pitchFamily="34" charset="0"/>
                <a:sym typeface="Huawei Sans" panose="020C0503030203020204" pitchFamily="34" charset="0"/>
              </a:rPr>
              <a:t>存储方式二：逗号分隔</a:t>
            </a:r>
          </a:p>
          <a:p>
            <a:pPr lvl="1"/>
            <a:r>
              <a:rPr lang="zh-CN" altLang="en-US" sz="1499" dirty="0">
                <a:latin typeface="Arial" panose="020B0604020202020204" pitchFamily="34" charset="0"/>
                <a:sym typeface="Huawei Sans" panose="020C0503030203020204" pitchFamily="34" charset="0"/>
              </a:rPr>
              <a:t>使用英文半角逗号分隔数据进行存储，不换行</a:t>
            </a:r>
          </a:p>
          <a:p>
            <a:pPr lvl="1"/>
            <a:r>
              <a:rPr lang="zh-CN" altLang="en-US" sz="1499" dirty="0">
                <a:latin typeface="Arial" panose="020B0604020202020204" pitchFamily="34" charset="0"/>
                <a:sym typeface="Huawei Sans" panose="020C0503030203020204" pitchFamily="34" charset="0"/>
              </a:rPr>
              <a:t>缺点：数据中不能有英文逗号</a:t>
            </a:r>
          </a:p>
          <a:p>
            <a:endParaRPr lang="en-US" altLang="zh-CN" sz="1649" dirty="0">
              <a:latin typeface="Arial" panose="020B0604020202020204" pitchFamily="34" charset="0"/>
              <a:cs typeface="Arial" panose="020B0604020202020204" pitchFamily="34" charset="0"/>
              <a:sym typeface="Huawei Sans" panose="020C0503030203020204" pitchFamily="34" charset="0"/>
            </a:endParaRPr>
          </a:p>
        </p:txBody>
      </p:sp>
      <p:sp>
        <p:nvSpPr>
          <p:cNvPr id="6" name="矩形 5"/>
          <p:cNvSpPr/>
          <p:nvPr/>
        </p:nvSpPr>
        <p:spPr>
          <a:xfrm>
            <a:off x="258793" y="2702348"/>
            <a:ext cx="5334549" cy="338554"/>
          </a:xfrm>
          <a:prstGeom prst="rect">
            <a:avLst/>
          </a:prstGeom>
        </p:spPr>
        <p:txBody>
          <a:bodyPr wrap="square">
            <a:spAutoFit/>
          </a:bodyPr>
          <a:lstStyle/>
          <a:p>
            <a:pPr lvl="1"/>
            <a:r>
              <a:rPr lang="zh-CN" altLang="en-US" sz="1600" dirty="0" smtClean="0">
                <a:solidFill>
                  <a:srgbClr val="0000FF"/>
                </a:solidFill>
                <a:latin typeface="Arial" panose="020B0604020202020204" pitchFamily="34" charset="0"/>
                <a:sym typeface="Huawei Sans" panose="020C0503030203020204" pitchFamily="34" charset="0"/>
              </a:rPr>
              <a:t>亚洲  欧洲  北美洲  南美洲  南极洲  非洲  大洋洲</a:t>
            </a:r>
            <a:endParaRPr lang="zh-CN" altLang="en-US" sz="1600" dirty="0">
              <a:solidFill>
                <a:srgbClr val="0000FF"/>
              </a:solidFill>
              <a:latin typeface="Arial" panose="020B0604020202020204" pitchFamily="34" charset="0"/>
              <a:sym typeface="Huawei Sans" panose="020C0503030203020204" pitchFamily="34" charset="0"/>
            </a:endParaRPr>
          </a:p>
        </p:txBody>
      </p:sp>
      <p:sp>
        <p:nvSpPr>
          <p:cNvPr id="9" name="文本占位符 16"/>
          <p:cNvSpPr txBox="1">
            <a:spLocks/>
          </p:cNvSpPr>
          <p:nvPr/>
        </p:nvSpPr>
        <p:spPr bwMode="auto">
          <a:xfrm>
            <a:off x="395536" y="4885983"/>
            <a:ext cx="8480700" cy="1176894"/>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49" dirty="0">
                <a:latin typeface="Arial" panose="020B0604020202020204" pitchFamily="34" charset="0"/>
                <a:cs typeface="Arial" panose="020B0604020202020204" pitchFamily="34" charset="0"/>
                <a:sym typeface="Huawei Sans" panose="020C0503030203020204" pitchFamily="34" charset="0"/>
              </a:rPr>
              <a:t>存储方式三：其他方式</a:t>
            </a:r>
          </a:p>
          <a:p>
            <a:pPr lvl="1"/>
            <a:r>
              <a:rPr lang="zh-CN" altLang="en-US" sz="1499" dirty="0">
                <a:latin typeface="Arial" panose="020B0604020202020204" pitchFamily="34" charset="0"/>
                <a:sym typeface="Huawei Sans" panose="020C0503030203020204" pitchFamily="34" charset="0"/>
              </a:rPr>
              <a:t>使用其他符号或符号组合分隔，建议采用特殊符号</a:t>
            </a:r>
          </a:p>
          <a:p>
            <a:pPr lvl="1"/>
            <a:r>
              <a:rPr lang="zh-CN" altLang="en-US" sz="1499" dirty="0">
                <a:latin typeface="Arial" panose="020B0604020202020204" pitchFamily="34" charset="0"/>
                <a:sym typeface="Huawei Sans" panose="020C0503030203020204" pitchFamily="34" charset="0"/>
              </a:rPr>
              <a:t>缺点：需要根据数据特点定义，通用性较差</a:t>
            </a:r>
          </a:p>
          <a:p>
            <a:endParaRPr lang="en-US" altLang="zh-CN" sz="1649" dirty="0">
              <a:latin typeface="Arial" panose="020B0604020202020204" pitchFamily="34" charset="0"/>
              <a:cs typeface="Arial" panose="020B0604020202020204" pitchFamily="34" charset="0"/>
              <a:sym typeface="Huawei Sans" panose="020C0503030203020204" pitchFamily="34" charset="0"/>
            </a:endParaRPr>
          </a:p>
        </p:txBody>
      </p:sp>
      <p:sp>
        <p:nvSpPr>
          <p:cNvPr id="10" name="矩形 9"/>
          <p:cNvSpPr/>
          <p:nvPr/>
        </p:nvSpPr>
        <p:spPr>
          <a:xfrm>
            <a:off x="286283" y="4529644"/>
            <a:ext cx="4942553" cy="338554"/>
          </a:xfrm>
          <a:prstGeom prst="rect">
            <a:avLst/>
          </a:prstGeom>
        </p:spPr>
        <p:txBody>
          <a:bodyPr wrap="square">
            <a:spAutoFit/>
          </a:bodyPr>
          <a:lstStyle/>
          <a:p>
            <a:pPr lvl="1"/>
            <a:r>
              <a:rPr lang="zh-CN" altLang="en-US" sz="1600" dirty="0" smtClean="0">
                <a:solidFill>
                  <a:srgbClr val="0000FF"/>
                </a:solidFill>
                <a:latin typeface="Arial" panose="020B0604020202020204" pitchFamily="34" charset="0"/>
                <a:sym typeface="Huawei Sans" panose="020C0503030203020204" pitchFamily="34" charset="0"/>
              </a:rPr>
              <a:t>亚洲</a:t>
            </a:r>
            <a:r>
              <a:rPr lang="en-US" altLang="zh-CN" sz="1600" dirty="0" smtClean="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欧洲</a:t>
            </a:r>
            <a:r>
              <a:rPr lang="en-US" altLang="zh-CN" sz="1600" dirty="0" smtClean="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北美洲</a:t>
            </a:r>
            <a:r>
              <a:rPr lang="en-US" altLang="zh-CN" sz="1600" dirty="0" smtClean="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南美洲</a:t>
            </a:r>
            <a:r>
              <a:rPr lang="en-US" altLang="zh-CN" sz="1600" dirty="0" smtClean="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南极洲</a:t>
            </a:r>
            <a:r>
              <a:rPr lang="en-US" altLang="zh-CN" sz="1600" dirty="0" smtClean="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非洲</a:t>
            </a:r>
            <a:r>
              <a:rPr lang="en-US" altLang="zh-CN" sz="1600" dirty="0" smtClean="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大洋洲</a:t>
            </a:r>
            <a:endParaRPr lang="zh-CN" altLang="en-US" sz="1600" dirty="0">
              <a:solidFill>
                <a:srgbClr val="0000FF"/>
              </a:solidFill>
              <a:latin typeface="Arial" panose="020B0604020202020204" pitchFamily="34" charset="0"/>
              <a:sym typeface="Huawei Sans" panose="020C0503030203020204" pitchFamily="34" charset="0"/>
            </a:endParaRPr>
          </a:p>
        </p:txBody>
      </p:sp>
      <p:sp>
        <p:nvSpPr>
          <p:cNvPr id="11" name="矩形 10"/>
          <p:cNvSpPr/>
          <p:nvPr/>
        </p:nvSpPr>
        <p:spPr>
          <a:xfrm>
            <a:off x="242584" y="6237312"/>
            <a:ext cx="5622581" cy="338554"/>
          </a:xfrm>
          <a:prstGeom prst="rect">
            <a:avLst/>
          </a:prstGeom>
        </p:spPr>
        <p:txBody>
          <a:bodyPr wrap="square">
            <a:spAutoFit/>
          </a:bodyPr>
          <a:lstStyle/>
          <a:p>
            <a:pPr lvl="1"/>
            <a:r>
              <a:rPr lang="zh-CN" altLang="en-US" sz="1600" dirty="0" smtClean="0">
                <a:solidFill>
                  <a:srgbClr val="0000FF"/>
                </a:solidFill>
                <a:latin typeface="Arial" panose="020B0604020202020204" pitchFamily="34" charset="0"/>
                <a:sym typeface="Huawei Sans" panose="020C0503030203020204" pitchFamily="34" charset="0"/>
              </a:rPr>
              <a:t>亚洲</a:t>
            </a:r>
            <a:r>
              <a:rPr lang="en-US" altLang="zh-CN" sz="1600" dirty="0" smtClean="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欧洲</a:t>
            </a:r>
            <a:r>
              <a:rPr lang="en-US" altLang="zh-CN" sz="1600" dirty="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北美洲</a:t>
            </a:r>
            <a:r>
              <a:rPr lang="en-US" altLang="zh-CN" sz="1600" dirty="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南美洲</a:t>
            </a:r>
            <a:r>
              <a:rPr lang="en-US" altLang="zh-CN" sz="1600" dirty="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南极洲</a:t>
            </a:r>
            <a:r>
              <a:rPr lang="en-US" altLang="zh-CN" sz="1600" dirty="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非洲</a:t>
            </a:r>
            <a:r>
              <a:rPr lang="en-US" altLang="zh-CN" sz="1600" dirty="0">
                <a:solidFill>
                  <a:srgbClr val="0000FF"/>
                </a:solidFill>
                <a:latin typeface="Arial" panose="020B0604020202020204" pitchFamily="34" charset="0"/>
                <a:sym typeface="Huawei Sans" panose="020C0503030203020204" pitchFamily="34" charset="0"/>
              </a:rPr>
              <a:t>$</a:t>
            </a:r>
            <a:r>
              <a:rPr lang="zh-CN" altLang="en-US" sz="1600" dirty="0" smtClean="0">
                <a:solidFill>
                  <a:srgbClr val="0000FF"/>
                </a:solidFill>
                <a:latin typeface="Arial" panose="020B0604020202020204" pitchFamily="34" charset="0"/>
                <a:sym typeface="Huawei Sans" panose="020C0503030203020204" pitchFamily="34" charset="0"/>
              </a:rPr>
              <a:t>大洋洲</a:t>
            </a:r>
            <a:endParaRPr lang="zh-CN" altLang="en-US" sz="1600" dirty="0">
              <a:solidFill>
                <a:srgbClr val="0000FF"/>
              </a:solidFill>
              <a:latin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78269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一</a:t>
            </a:r>
            <a:r>
              <a:rPr lang="zh-CN" altLang="en-US" dirty="0" smtClean="0">
                <a:latin typeface="Arial Unicode MS" panose="020B0604020202020204" pitchFamily="34" charset="-122"/>
                <a:sym typeface="Huawei Sans" panose="020C0503030203020204" pitchFamily="34" charset="0"/>
              </a:rPr>
              <a:t>维数据处理</a:t>
            </a:r>
            <a:endParaRPr lang="zh-CN" altLang="en-US" dirty="0">
              <a:latin typeface="Arial Unicode MS" panose="020B0604020202020204" pitchFamily="34" charset="-122"/>
              <a:sym typeface="Huawei Sans" panose="020C0503030203020204" pitchFamily="34" charset="0"/>
            </a:endParaRPr>
          </a:p>
        </p:txBody>
      </p:sp>
      <p:sp>
        <p:nvSpPr>
          <p:cNvPr id="4" name="文本占位符 16"/>
          <p:cNvSpPr txBox="1">
            <a:spLocks/>
          </p:cNvSpPr>
          <p:nvPr/>
        </p:nvSpPr>
        <p:spPr bwMode="auto">
          <a:xfrm>
            <a:off x="333453" y="1871756"/>
            <a:ext cx="4271807" cy="514600"/>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49" dirty="0">
                <a:latin typeface="Arial" panose="020B0604020202020204" pitchFamily="34" charset="0"/>
                <a:cs typeface="Arial" panose="020B0604020202020204" pitchFamily="34" charset="0"/>
                <a:sym typeface="Huawei Sans" panose="020C0503030203020204" pitchFamily="34" charset="0"/>
              </a:rPr>
              <a:t>从空格分隔的文件中读入数据</a:t>
            </a:r>
          </a:p>
          <a:p>
            <a:endParaRPr lang="en-US" altLang="zh-CN" sz="1649" dirty="0">
              <a:latin typeface="Arial" panose="020B0604020202020204" pitchFamily="34" charset="0"/>
              <a:cs typeface="Arial" panose="020B0604020202020204" pitchFamily="34" charset="0"/>
              <a:sym typeface="Huawei Sans" panose="020C0503030203020204" pitchFamily="34" charset="0"/>
            </a:endParaRPr>
          </a:p>
        </p:txBody>
      </p:sp>
      <p:sp>
        <p:nvSpPr>
          <p:cNvPr id="5" name="文本占位符 16"/>
          <p:cNvSpPr txBox="1">
            <a:spLocks/>
          </p:cNvSpPr>
          <p:nvPr/>
        </p:nvSpPr>
        <p:spPr bwMode="auto">
          <a:xfrm>
            <a:off x="333452" y="3809361"/>
            <a:ext cx="3909176" cy="515603"/>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49" dirty="0">
                <a:latin typeface="Arial" panose="020B0604020202020204" pitchFamily="34" charset="0"/>
                <a:cs typeface="Arial" panose="020B0604020202020204" pitchFamily="34" charset="0"/>
                <a:sym typeface="Huawei Sans" panose="020C0503030203020204" pitchFamily="34" charset="0"/>
              </a:rPr>
              <a:t>从特殊符号分隔的文件中读入数据</a:t>
            </a:r>
          </a:p>
        </p:txBody>
      </p:sp>
      <p:sp>
        <p:nvSpPr>
          <p:cNvPr id="10" name="object 9"/>
          <p:cNvSpPr txBox="1"/>
          <p:nvPr/>
        </p:nvSpPr>
        <p:spPr>
          <a:xfrm>
            <a:off x="800099" y="2406962"/>
            <a:ext cx="2534126" cy="727283"/>
          </a:xfrm>
          <a:prstGeom prst="rect">
            <a:avLst/>
          </a:prstGeom>
        </p:spPr>
        <p:txBody>
          <a:bodyPr vert="horz" wrap="square" lIns="0" tIns="9049" rIns="0" bIns="0" rtlCol="0">
            <a:spAutoFit/>
          </a:bodyPr>
          <a:lstStyle/>
          <a:p>
            <a:pPr marL="9525">
              <a:spcBef>
                <a:spcPts val="71"/>
              </a:spcBef>
            </a:pPr>
            <a:r>
              <a:rPr sz="1500" spc="-4" dirty="0">
                <a:cs typeface="Arial" panose="020B0604020202020204" pitchFamily="34" charset="0"/>
              </a:rPr>
              <a:t>txt =</a:t>
            </a:r>
            <a:r>
              <a:rPr sz="1500" spc="-15" dirty="0">
                <a:cs typeface="Arial" panose="020B0604020202020204" pitchFamily="34" charset="0"/>
              </a:rPr>
              <a:t> </a:t>
            </a:r>
            <a:r>
              <a:rPr sz="1500" spc="-4" dirty="0">
                <a:solidFill>
                  <a:srgbClr val="900090"/>
                </a:solidFill>
                <a:cs typeface="Arial" panose="020B0604020202020204" pitchFamily="34" charset="0"/>
              </a:rPr>
              <a:t>open</a:t>
            </a:r>
            <a:r>
              <a:rPr sz="1500" spc="-4" dirty="0">
                <a:cs typeface="Arial" panose="020B0604020202020204" pitchFamily="34" charset="0"/>
              </a:rPr>
              <a:t>(fname).read()</a:t>
            </a:r>
            <a:endParaRPr lang="en-US" sz="1500" spc="-4" dirty="0">
              <a:cs typeface="Arial" panose="020B0604020202020204" pitchFamily="34" charset="0"/>
            </a:endParaRPr>
          </a:p>
          <a:p>
            <a:pPr marL="9525">
              <a:spcBef>
                <a:spcPts val="71"/>
              </a:spcBef>
            </a:pPr>
            <a:r>
              <a:rPr lang="en-US" altLang="zh-CN" sz="1500" spc="-4" dirty="0">
                <a:cs typeface="Arial" panose="020B0604020202020204" pitchFamily="34" charset="0"/>
              </a:rPr>
              <a:t>ls =</a:t>
            </a:r>
            <a:r>
              <a:rPr lang="en-US" altLang="zh-CN" sz="1500" spc="-30" dirty="0">
                <a:cs typeface="Arial" panose="020B0604020202020204" pitchFamily="34" charset="0"/>
              </a:rPr>
              <a:t> </a:t>
            </a:r>
            <a:r>
              <a:rPr lang="en-US" altLang="zh-CN" sz="1500" spc="-4" dirty="0" err="1">
                <a:cs typeface="Arial" panose="020B0604020202020204" pitchFamily="34" charset="0"/>
              </a:rPr>
              <a:t>txt.split</a:t>
            </a:r>
            <a:r>
              <a:rPr lang="en-US" altLang="zh-CN" sz="1500" spc="-4" dirty="0">
                <a:cs typeface="Arial" panose="020B0604020202020204" pitchFamily="34" charset="0"/>
              </a:rPr>
              <a:t>()</a:t>
            </a:r>
          </a:p>
          <a:p>
            <a:pPr marL="9525">
              <a:spcBef>
                <a:spcPts val="71"/>
              </a:spcBef>
            </a:pPr>
            <a:r>
              <a:rPr lang="en-US" altLang="zh-CN" sz="1500" spc="-4" dirty="0" err="1">
                <a:cs typeface="Arial" panose="020B0604020202020204" pitchFamily="34" charset="0"/>
              </a:rPr>
              <a:t>f.close</a:t>
            </a:r>
            <a:r>
              <a:rPr lang="en-US" altLang="zh-CN" sz="1500" spc="-4" dirty="0">
                <a:cs typeface="Arial" panose="020B0604020202020204" pitchFamily="34" charset="0"/>
              </a:rPr>
              <a:t>()</a:t>
            </a:r>
            <a:endParaRPr sz="1500" dirty="0">
              <a:cs typeface="Arial" panose="020B0604020202020204" pitchFamily="34" charset="0"/>
            </a:endParaRPr>
          </a:p>
        </p:txBody>
      </p:sp>
      <p:sp>
        <p:nvSpPr>
          <p:cNvPr id="11" name="object 9"/>
          <p:cNvSpPr txBox="1"/>
          <p:nvPr/>
        </p:nvSpPr>
        <p:spPr>
          <a:xfrm>
            <a:off x="878477" y="4352254"/>
            <a:ext cx="2534126" cy="727283"/>
          </a:xfrm>
          <a:prstGeom prst="rect">
            <a:avLst/>
          </a:prstGeom>
        </p:spPr>
        <p:txBody>
          <a:bodyPr vert="horz" wrap="square" lIns="0" tIns="9049" rIns="0" bIns="0" rtlCol="0">
            <a:spAutoFit/>
          </a:bodyPr>
          <a:lstStyle/>
          <a:p>
            <a:pPr marL="9525">
              <a:spcBef>
                <a:spcPts val="71"/>
              </a:spcBef>
            </a:pPr>
            <a:r>
              <a:rPr sz="1500" spc="-4" dirty="0">
                <a:cs typeface="Arial" panose="020B0604020202020204" pitchFamily="34" charset="0"/>
              </a:rPr>
              <a:t>txt =</a:t>
            </a:r>
            <a:r>
              <a:rPr sz="1500" spc="-15" dirty="0">
                <a:cs typeface="Arial" panose="020B0604020202020204" pitchFamily="34" charset="0"/>
              </a:rPr>
              <a:t> </a:t>
            </a:r>
            <a:r>
              <a:rPr sz="1500" spc="-4" dirty="0">
                <a:solidFill>
                  <a:srgbClr val="900090"/>
                </a:solidFill>
                <a:cs typeface="Arial" panose="020B0604020202020204" pitchFamily="34" charset="0"/>
              </a:rPr>
              <a:t>open</a:t>
            </a:r>
            <a:r>
              <a:rPr sz="1500" spc="-4" dirty="0">
                <a:cs typeface="Arial" panose="020B0604020202020204" pitchFamily="34" charset="0"/>
              </a:rPr>
              <a:t>(fname).read()</a:t>
            </a:r>
            <a:endParaRPr lang="en-US" sz="1500" spc="-4" dirty="0">
              <a:cs typeface="Arial" panose="020B0604020202020204" pitchFamily="34" charset="0"/>
            </a:endParaRPr>
          </a:p>
          <a:p>
            <a:pPr marL="9525">
              <a:spcBef>
                <a:spcPts val="71"/>
              </a:spcBef>
            </a:pPr>
            <a:r>
              <a:rPr lang="en-US" altLang="zh-CN" sz="1500" spc="-4" dirty="0">
                <a:cs typeface="Arial" panose="020B0604020202020204" pitchFamily="34" charset="0"/>
              </a:rPr>
              <a:t>ls =</a:t>
            </a:r>
            <a:r>
              <a:rPr lang="en-US" altLang="zh-CN" sz="1500" spc="-30" dirty="0">
                <a:cs typeface="Arial" panose="020B0604020202020204" pitchFamily="34" charset="0"/>
              </a:rPr>
              <a:t> </a:t>
            </a:r>
            <a:r>
              <a:rPr lang="en-US" altLang="zh-CN" sz="1500" spc="-4" dirty="0" err="1">
                <a:cs typeface="Arial" panose="020B0604020202020204" pitchFamily="34" charset="0"/>
              </a:rPr>
              <a:t>txt.split</a:t>
            </a:r>
            <a:r>
              <a:rPr lang="en-US" altLang="zh-CN" sz="1500" spc="-4" dirty="0">
                <a:cs typeface="Arial" panose="020B0604020202020204" pitchFamily="34" charset="0"/>
              </a:rPr>
              <a:t>(</a:t>
            </a:r>
            <a:r>
              <a:rPr lang="en-US" altLang="zh-CN" sz="1500" spc="-4" dirty="0">
                <a:solidFill>
                  <a:srgbClr val="1DB41D"/>
                </a:solidFill>
                <a:cs typeface="Arial" panose="020B0604020202020204" pitchFamily="34" charset="0"/>
              </a:rPr>
              <a:t>"$"</a:t>
            </a:r>
            <a:r>
              <a:rPr lang="en-US" altLang="zh-CN" sz="1500" spc="-4" dirty="0">
                <a:cs typeface="Arial" panose="020B0604020202020204" pitchFamily="34" charset="0"/>
              </a:rPr>
              <a:t>)</a:t>
            </a:r>
          </a:p>
          <a:p>
            <a:pPr marL="9525">
              <a:spcBef>
                <a:spcPts val="71"/>
              </a:spcBef>
            </a:pPr>
            <a:r>
              <a:rPr lang="en-US" altLang="zh-CN" sz="1500" spc="-4" dirty="0" err="1">
                <a:cs typeface="Arial" panose="020B0604020202020204" pitchFamily="34" charset="0"/>
              </a:rPr>
              <a:t>f.close</a:t>
            </a:r>
            <a:r>
              <a:rPr lang="en-US" altLang="zh-CN" sz="1500" spc="-4" dirty="0">
                <a:cs typeface="Arial" panose="020B0604020202020204" pitchFamily="34" charset="0"/>
              </a:rPr>
              <a:t>()</a:t>
            </a:r>
            <a:endParaRPr sz="1500" dirty="0">
              <a:cs typeface="Arial" panose="020B0604020202020204" pitchFamily="34" charset="0"/>
            </a:endParaRPr>
          </a:p>
        </p:txBody>
      </p:sp>
      <p:sp>
        <p:nvSpPr>
          <p:cNvPr id="12" name="文本占位符 16"/>
          <p:cNvSpPr txBox="1">
            <a:spLocks/>
          </p:cNvSpPr>
          <p:nvPr/>
        </p:nvSpPr>
        <p:spPr bwMode="auto">
          <a:xfrm>
            <a:off x="4154338" y="1871756"/>
            <a:ext cx="4271807" cy="514600"/>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49" dirty="0">
                <a:latin typeface="Arial" panose="020B0604020202020204" pitchFamily="34" charset="0"/>
                <a:cs typeface="Arial" panose="020B0604020202020204" pitchFamily="34" charset="0"/>
                <a:sym typeface="Huawei Sans" panose="020C0503030203020204" pitchFamily="34" charset="0"/>
              </a:rPr>
              <a:t>采用空格分隔方式将数据写入文件</a:t>
            </a:r>
          </a:p>
        </p:txBody>
      </p:sp>
      <p:sp>
        <p:nvSpPr>
          <p:cNvPr id="2" name="矩形 1"/>
          <p:cNvSpPr/>
          <p:nvPr/>
        </p:nvSpPr>
        <p:spPr>
          <a:xfrm>
            <a:off x="4273610" y="2406962"/>
            <a:ext cx="4572000" cy="1361911"/>
          </a:xfrm>
          <a:prstGeom prst="rect">
            <a:avLst/>
          </a:prstGeom>
        </p:spPr>
        <p:txBody>
          <a:bodyPr>
            <a:spAutoFit/>
          </a:bodyPr>
          <a:lstStyle/>
          <a:p>
            <a:pPr marL="286226"/>
            <a:r>
              <a:rPr lang="en-US" altLang="zh-CN" sz="1500" spc="-4" dirty="0">
                <a:solidFill>
                  <a:srgbClr val="000000"/>
                </a:solidFill>
                <a:cs typeface="Arial" panose="020B0604020202020204" pitchFamily="34" charset="0"/>
              </a:rPr>
              <a:t>ls = [</a:t>
            </a:r>
            <a:r>
              <a:rPr lang="en-US" altLang="zh-CN" sz="1500" spc="-4" dirty="0">
                <a:solidFill>
                  <a:srgbClr val="1DB41D"/>
                </a:solidFill>
                <a:cs typeface="Arial" panose="020B0604020202020204" pitchFamily="34" charset="0"/>
              </a:rPr>
              <a:t>‘</a:t>
            </a:r>
            <a:r>
              <a:rPr lang="zh-CN" altLang="en-US" sz="1500" spc="-4" dirty="0">
                <a:solidFill>
                  <a:srgbClr val="1DB41D"/>
                </a:solidFill>
                <a:latin typeface="方正兰亭黑简体" panose="02000000000000000000" pitchFamily="2" charset="-122"/>
                <a:cs typeface="Arial" panose="020B0604020202020204" pitchFamily="34" charset="0"/>
              </a:rPr>
              <a:t>亚洲</a:t>
            </a:r>
            <a:r>
              <a:rPr lang="en-US" altLang="zh-CN" sz="1500" spc="-4" dirty="0">
                <a:solidFill>
                  <a:srgbClr val="1DB41D"/>
                </a:solidFill>
                <a:cs typeface="Arial" panose="020B0604020202020204" pitchFamily="34" charset="0"/>
              </a:rPr>
              <a:t>’</a:t>
            </a:r>
            <a:r>
              <a:rPr lang="en-US" altLang="zh-CN" sz="1500" spc="-4" dirty="0">
                <a:solidFill>
                  <a:srgbClr val="000000"/>
                </a:solidFill>
                <a:cs typeface="Arial" panose="020B0604020202020204" pitchFamily="34" charset="0"/>
              </a:rPr>
              <a:t>,</a:t>
            </a:r>
            <a:r>
              <a:rPr lang="zh-CN" altLang="en-US" sz="1500" dirty="0">
                <a:solidFill>
                  <a:srgbClr val="000000"/>
                </a:solidFill>
                <a:cs typeface="Arial" panose="020B0604020202020204" pitchFamily="34" charset="0"/>
              </a:rPr>
              <a:t> </a:t>
            </a:r>
            <a:r>
              <a:rPr lang="en-US" altLang="zh-CN" sz="1500" spc="-4" dirty="0">
                <a:solidFill>
                  <a:srgbClr val="1DB41D"/>
                </a:solidFill>
                <a:cs typeface="Arial" panose="020B0604020202020204" pitchFamily="34" charset="0"/>
              </a:rPr>
              <a:t>‘</a:t>
            </a:r>
            <a:r>
              <a:rPr lang="zh-CN" altLang="en-US" sz="1500" spc="-4" dirty="0">
                <a:solidFill>
                  <a:srgbClr val="1DB41D"/>
                </a:solidFill>
                <a:latin typeface="方正兰亭黑简体" panose="02000000000000000000" pitchFamily="2" charset="-122"/>
                <a:cs typeface="Arial" panose="020B0604020202020204" pitchFamily="34" charset="0"/>
              </a:rPr>
              <a:t>欧洲</a:t>
            </a:r>
            <a:r>
              <a:rPr lang="en-US" altLang="zh-CN" sz="1500" spc="-4" dirty="0">
                <a:solidFill>
                  <a:srgbClr val="1DB41D"/>
                </a:solidFill>
                <a:cs typeface="Arial" panose="020B0604020202020204" pitchFamily="34" charset="0"/>
              </a:rPr>
              <a:t>’</a:t>
            </a:r>
            <a:r>
              <a:rPr lang="en-US" altLang="zh-CN" sz="1500" spc="-4" dirty="0">
                <a:solidFill>
                  <a:srgbClr val="000000"/>
                </a:solidFill>
                <a:cs typeface="Arial" panose="020B0604020202020204" pitchFamily="34" charset="0"/>
              </a:rPr>
              <a:t>,</a:t>
            </a:r>
            <a:r>
              <a:rPr lang="zh-CN" altLang="en-US" sz="1500" dirty="0">
                <a:solidFill>
                  <a:srgbClr val="000000"/>
                </a:solidFill>
                <a:cs typeface="Arial" panose="020B0604020202020204" pitchFamily="34" charset="0"/>
              </a:rPr>
              <a:t> </a:t>
            </a:r>
            <a:r>
              <a:rPr lang="en-US" altLang="zh-CN" sz="1500" spc="-4" dirty="0">
                <a:solidFill>
                  <a:srgbClr val="1DB41D"/>
                </a:solidFill>
                <a:cs typeface="Arial" panose="020B0604020202020204" pitchFamily="34" charset="0"/>
              </a:rPr>
              <a:t>‘</a:t>
            </a:r>
            <a:r>
              <a:rPr lang="zh-CN" altLang="en-US" sz="1500" spc="-4" dirty="0">
                <a:solidFill>
                  <a:srgbClr val="1DB41D"/>
                </a:solidFill>
                <a:latin typeface="方正兰亭黑简体" panose="02000000000000000000" pitchFamily="2" charset="-122"/>
                <a:cs typeface="Arial" panose="020B0604020202020204" pitchFamily="34" charset="0"/>
              </a:rPr>
              <a:t>非洲</a:t>
            </a:r>
            <a:r>
              <a:rPr lang="en-US" altLang="zh-CN" sz="1500" spc="-4" dirty="0">
                <a:solidFill>
                  <a:srgbClr val="1DB41D"/>
                </a:solidFill>
                <a:cs typeface="Arial" panose="020B0604020202020204" pitchFamily="34" charset="0"/>
              </a:rPr>
              <a:t>'</a:t>
            </a:r>
            <a:r>
              <a:rPr lang="en-US" altLang="zh-CN" sz="1500" spc="-4" dirty="0">
                <a:solidFill>
                  <a:srgbClr val="000000"/>
                </a:solidFill>
                <a:cs typeface="Arial" panose="020B0604020202020204" pitchFamily="34" charset="0"/>
              </a:rPr>
              <a:t>]</a:t>
            </a:r>
            <a:endParaRPr lang="zh-CN" altLang="en-US" sz="1500" dirty="0">
              <a:cs typeface="Arial" panose="020B0604020202020204" pitchFamily="34" charset="0"/>
            </a:endParaRPr>
          </a:p>
          <a:p>
            <a:pPr marL="287179">
              <a:spcBef>
                <a:spcPts val="904"/>
              </a:spcBef>
            </a:pPr>
            <a:r>
              <a:rPr lang="en-US" altLang="zh-CN" sz="1500" spc="-4" dirty="0">
                <a:solidFill>
                  <a:srgbClr val="000000"/>
                </a:solidFill>
                <a:cs typeface="Arial" panose="020B0604020202020204" pitchFamily="34" charset="0"/>
              </a:rPr>
              <a:t>f = </a:t>
            </a:r>
            <a:r>
              <a:rPr lang="en-US" altLang="zh-CN" sz="1500" spc="-4" dirty="0">
                <a:solidFill>
                  <a:srgbClr val="900090"/>
                </a:solidFill>
                <a:cs typeface="Arial" panose="020B0604020202020204" pitchFamily="34" charset="0"/>
              </a:rPr>
              <a:t>open</a:t>
            </a:r>
            <a:r>
              <a:rPr lang="en-US" altLang="zh-CN" sz="1500" spc="-4" dirty="0">
                <a:solidFill>
                  <a:srgbClr val="000000"/>
                </a:solidFill>
                <a:cs typeface="Arial" panose="020B0604020202020204" pitchFamily="34" charset="0"/>
              </a:rPr>
              <a:t>(</a:t>
            </a:r>
            <a:r>
              <a:rPr lang="en-US" altLang="zh-CN" sz="1500" spc="-4" dirty="0" err="1">
                <a:solidFill>
                  <a:srgbClr val="000000"/>
                </a:solidFill>
                <a:cs typeface="Arial" panose="020B0604020202020204" pitchFamily="34" charset="0"/>
              </a:rPr>
              <a:t>fname</a:t>
            </a:r>
            <a:r>
              <a:rPr lang="en-US" altLang="zh-CN" sz="1500" spc="-4" dirty="0">
                <a:solidFill>
                  <a:srgbClr val="000000"/>
                </a:solidFill>
                <a:cs typeface="Arial" panose="020B0604020202020204" pitchFamily="34" charset="0"/>
              </a:rPr>
              <a:t>, </a:t>
            </a:r>
            <a:r>
              <a:rPr lang="en-US" altLang="zh-CN" sz="1500" spc="-4" dirty="0">
                <a:solidFill>
                  <a:srgbClr val="1DB41D"/>
                </a:solidFill>
                <a:cs typeface="Arial" panose="020B0604020202020204" pitchFamily="34" charset="0"/>
              </a:rPr>
              <a:t>'w'</a:t>
            </a:r>
            <a:r>
              <a:rPr lang="en-US" altLang="zh-CN" sz="1500" spc="-4" dirty="0">
                <a:solidFill>
                  <a:srgbClr val="000000"/>
                </a:solidFill>
                <a:cs typeface="Arial" panose="020B0604020202020204" pitchFamily="34" charset="0"/>
              </a:rPr>
              <a:t>)</a:t>
            </a:r>
          </a:p>
          <a:p>
            <a:pPr marL="287179">
              <a:spcBef>
                <a:spcPts val="904"/>
              </a:spcBef>
            </a:pPr>
            <a:r>
              <a:rPr lang="en-US" altLang="zh-CN" sz="1500" dirty="0" err="1">
                <a:cs typeface="Arial" panose="020B0604020202020204" pitchFamily="34" charset="0"/>
              </a:rPr>
              <a:t>f.write</a:t>
            </a:r>
            <a:r>
              <a:rPr lang="en-US" altLang="zh-CN" sz="1500" dirty="0">
                <a:cs typeface="Arial" panose="020B0604020202020204" pitchFamily="34" charset="0"/>
              </a:rPr>
              <a:t>(' '.join(ls))</a:t>
            </a:r>
          </a:p>
          <a:p>
            <a:pPr marL="287179">
              <a:spcBef>
                <a:spcPts val="904"/>
              </a:spcBef>
            </a:pPr>
            <a:r>
              <a:rPr lang="en-US" altLang="zh-CN" sz="1500" spc="-4" dirty="0" err="1">
                <a:cs typeface="Arial" panose="020B0604020202020204" pitchFamily="34" charset="0"/>
              </a:rPr>
              <a:t>f.close</a:t>
            </a:r>
            <a:r>
              <a:rPr lang="en-US" altLang="zh-CN" sz="1500" spc="-4" dirty="0">
                <a:cs typeface="Arial" panose="020B0604020202020204" pitchFamily="34" charset="0"/>
              </a:rPr>
              <a:t>()</a:t>
            </a:r>
            <a:endParaRPr lang="en-US" altLang="zh-CN" sz="1500" dirty="0">
              <a:cs typeface="Arial" panose="020B0604020202020204" pitchFamily="34" charset="0"/>
            </a:endParaRPr>
          </a:p>
        </p:txBody>
      </p:sp>
      <p:sp>
        <p:nvSpPr>
          <p:cNvPr id="13" name="文本占位符 16"/>
          <p:cNvSpPr txBox="1">
            <a:spLocks/>
          </p:cNvSpPr>
          <p:nvPr/>
        </p:nvSpPr>
        <p:spPr bwMode="auto">
          <a:xfrm>
            <a:off x="4154338" y="3809361"/>
            <a:ext cx="4271807" cy="514600"/>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49" dirty="0">
                <a:latin typeface="Arial" panose="020B0604020202020204" pitchFamily="34" charset="0"/>
                <a:cs typeface="Arial" panose="020B0604020202020204" pitchFamily="34" charset="0"/>
                <a:sym typeface="Huawei Sans" panose="020C0503030203020204" pitchFamily="34" charset="0"/>
              </a:rPr>
              <a:t>采用特殊分隔方式将数据写入文件</a:t>
            </a:r>
          </a:p>
        </p:txBody>
      </p:sp>
      <p:sp>
        <p:nvSpPr>
          <p:cNvPr id="14" name="矩形 13"/>
          <p:cNvSpPr/>
          <p:nvPr/>
        </p:nvSpPr>
        <p:spPr>
          <a:xfrm>
            <a:off x="4274085" y="4352254"/>
            <a:ext cx="4572000" cy="1361911"/>
          </a:xfrm>
          <a:prstGeom prst="rect">
            <a:avLst/>
          </a:prstGeom>
        </p:spPr>
        <p:txBody>
          <a:bodyPr>
            <a:spAutoFit/>
          </a:bodyPr>
          <a:lstStyle/>
          <a:p>
            <a:pPr marL="286226"/>
            <a:r>
              <a:rPr lang="en-US" altLang="zh-CN" sz="1500" spc="-4" dirty="0">
                <a:solidFill>
                  <a:srgbClr val="000000"/>
                </a:solidFill>
                <a:cs typeface="Arial" panose="020B0604020202020204" pitchFamily="34" charset="0"/>
              </a:rPr>
              <a:t>ls = [</a:t>
            </a:r>
            <a:r>
              <a:rPr lang="en-US" altLang="zh-CN" sz="1500" spc="-4" dirty="0">
                <a:solidFill>
                  <a:srgbClr val="1DB41D"/>
                </a:solidFill>
                <a:cs typeface="Arial" panose="020B0604020202020204" pitchFamily="34" charset="0"/>
              </a:rPr>
              <a:t>‘</a:t>
            </a:r>
            <a:r>
              <a:rPr lang="zh-CN" altLang="en-US" sz="1500" spc="-4" dirty="0">
                <a:solidFill>
                  <a:srgbClr val="1DB41D"/>
                </a:solidFill>
                <a:latin typeface="方正兰亭黑简体" panose="02000000000000000000" pitchFamily="2" charset="-122"/>
                <a:cs typeface="Arial" panose="020B0604020202020204" pitchFamily="34" charset="0"/>
              </a:rPr>
              <a:t>亚洲</a:t>
            </a:r>
            <a:r>
              <a:rPr lang="en-US" altLang="zh-CN" sz="1500" spc="-4" dirty="0">
                <a:solidFill>
                  <a:srgbClr val="1DB41D"/>
                </a:solidFill>
                <a:cs typeface="Arial" panose="020B0604020202020204" pitchFamily="34" charset="0"/>
              </a:rPr>
              <a:t>’</a:t>
            </a:r>
            <a:r>
              <a:rPr lang="en-US" altLang="zh-CN" sz="1500" spc="-4" dirty="0">
                <a:solidFill>
                  <a:srgbClr val="000000"/>
                </a:solidFill>
                <a:cs typeface="Arial" panose="020B0604020202020204" pitchFamily="34" charset="0"/>
              </a:rPr>
              <a:t>,</a:t>
            </a:r>
            <a:r>
              <a:rPr lang="zh-CN" altLang="en-US" sz="1500" dirty="0">
                <a:solidFill>
                  <a:srgbClr val="000000"/>
                </a:solidFill>
                <a:cs typeface="Arial" panose="020B0604020202020204" pitchFamily="34" charset="0"/>
              </a:rPr>
              <a:t> </a:t>
            </a:r>
            <a:r>
              <a:rPr lang="en-US" altLang="zh-CN" sz="1500" spc="-4" dirty="0">
                <a:solidFill>
                  <a:srgbClr val="1DB41D"/>
                </a:solidFill>
                <a:cs typeface="Arial" panose="020B0604020202020204" pitchFamily="34" charset="0"/>
              </a:rPr>
              <a:t>‘</a:t>
            </a:r>
            <a:r>
              <a:rPr lang="zh-CN" altLang="en-US" sz="1500" spc="-4" dirty="0">
                <a:solidFill>
                  <a:srgbClr val="1DB41D"/>
                </a:solidFill>
                <a:latin typeface="方正兰亭黑简体" panose="02000000000000000000" pitchFamily="2" charset="-122"/>
                <a:cs typeface="Arial" panose="020B0604020202020204" pitchFamily="34" charset="0"/>
              </a:rPr>
              <a:t>欧洲</a:t>
            </a:r>
            <a:r>
              <a:rPr lang="en-US" altLang="zh-CN" sz="1500" spc="-4" dirty="0">
                <a:solidFill>
                  <a:srgbClr val="1DB41D"/>
                </a:solidFill>
                <a:cs typeface="Arial" panose="020B0604020202020204" pitchFamily="34" charset="0"/>
              </a:rPr>
              <a:t>’</a:t>
            </a:r>
            <a:r>
              <a:rPr lang="en-US" altLang="zh-CN" sz="1500" spc="-4" dirty="0">
                <a:solidFill>
                  <a:srgbClr val="000000"/>
                </a:solidFill>
                <a:cs typeface="Arial" panose="020B0604020202020204" pitchFamily="34" charset="0"/>
              </a:rPr>
              <a:t>,</a:t>
            </a:r>
            <a:r>
              <a:rPr lang="zh-CN" altLang="en-US" sz="1500" dirty="0">
                <a:solidFill>
                  <a:srgbClr val="000000"/>
                </a:solidFill>
                <a:cs typeface="Arial" panose="020B0604020202020204" pitchFamily="34" charset="0"/>
              </a:rPr>
              <a:t> </a:t>
            </a:r>
            <a:r>
              <a:rPr lang="en-US" altLang="zh-CN" sz="1500" spc="-4" dirty="0">
                <a:solidFill>
                  <a:srgbClr val="1DB41D"/>
                </a:solidFill>
                <a:cs typeface="Arial" panose="020B0604020202020204" pitchFamily="34" charset="0"/>
              </a:rPr>
              <a:t>‘</a:t>
            </a:r>
            <a:r>
              <a:rPr lang="zh-CN" altLang="en-US" sz="1500" spc="-4" dirty="0">
                <a:solidFill>
                  <a:srgbClr val="1DB41D"/>
                </a:solidFill>
                <a:latin typeface="方正兰亭黑简体" panose="02000000000000000000" pitchFamily="2" charset="-122"/>
                <a:cs typeface="Arial" panose="020B0604020202020204" pitchFamily="34" charset="0"/>
              </a:rPr>
              <a:t>非洲</a:t>
            </a:r>
            <a:r>
              <a:rPr lang="en-US" altLang="zh-CN" sz="1500" spc="-4" dirty="0">
                <a:solidFill>
                  <a:srgbClr val="1DB41D"/>
                </a:solidFill>
                <a:cs typeface="Arial" panose="020B0604020202020204" pitchFamily="34" charset="0"/>
              </a:rPr>
              <a:t>'</a:t>
            </a:r>
            <a:r>
              <a:rPr lang="en-US" altLang="zh-CN" sz="1500" spc="-4" dirty="0">
                <a:solidFill>
                  <a:srgbClr val="000000"/>
                </a:solidFill>
                <a:cs typeface="Arial" panose="020B0604020202020204" pitchFamily="34" charset="0"/>
              </a:rPr>
              <a:t>]</a:t>
            </a:r>
            <a:endParaRPr lang="zh-CN" altLang="en-US" sz="1500" dirty="0">
              <a:cs typeface="Arial" panose="020B0604020202020204" pitchFamily="34" charset="0"/>
            </a:endParaRPr>
          </a:p>
          <a:p>
            <a:pPr marL="287179">
              <a:spcBef>
                <a:spcPts val="904"/>
              </a:spcBef>
            </a:pPr>
            <a:r>
              <a:rPr lang="en-US" altLang="zh-CN" sz="1500" spc="-4" dirty="0">
                <a:solidFill>
                  <a:srgbClr val="000000"/>
                </a:solidFill>
                <a:cs typeface="Arial" panose="020B0604020202020204" pitchFamily="34" charset="0"/>
              </a:rPr>
              <a:t>f = </a:t>
            </a:r>
            <a:r>
              <a:rPr lang="en-US" altLang="zh-CN" sz="1500" spc="-4" dirty="0">
                <a:solidFill>
                  <a:srgbClr val="900090"/>
                </a:solidFill>
                <a:cs typeface="Arial" panose="020B0604020202020204" pitchFamily="34" charset="0"/>
              </a:rPr>
              <a:t>open</a:t>
            </a:r>
            <a:r>
              <a:rPr lang="en-US" altLang="zh-CN" sz="1500" spc="-4" dirty="0">
                <a:solidFill>
                  <a:srgbClr val="000000"/>
                </a:solidFill>
                <a:cs typeface="Arial" panose="020B0604020202020204" pitchFamily="34" charset="0"/>
              </a:rPr>
              <a:t>(</a:t>
            </a:r>
            <a:r>
              <a:rPr lang="en-US" altLang="zh-CN" sz="1500" spc="-4" dirty="0" err="1">
                <a:solidFill>
                  <a:srgbClr val="000000"/>
                </a:solidFill>
                <a:cs typeface="Arial" panose="020B0604020202020204" pitchFamily="34" charset="0"/>
              </a:rPr>
              <a:t>fname</a:t>
            </a:r>
            <a:r>
              <a:rPr lang="en-US" altLang="zh-CN" sz="1500" spc="-4" dirty="0">
                <a:solidFill>
                  <a:srgbClr val="000000"/>
                </a:solidFill>
                <a:cs typeface="Arial" panose="020B0604020202020204" pitchFamily="34" charset="0"/>
              </a:rPr>
              <a:t>, </a:t>
            </a:r>
            <a:r>
              <a:rPr lang="en-US" altLang="zh-CN" sz="1500" spc="-4" dirty="0">
                <a:solidFill>
                  <a:srgbClr val="1DB41D"/>
                </a:solidFill>
                <a:cs typeface="Arial" panose="020B0604020202020204" pitchFamily="34" charset="0"/>
              </a:rPr>
              <a:t>'w'</a:t>
            </a:r>
            <a:r>
              <a:rPr lang="en-US" altLang="zh-CN" sz="1500" spc="-4" dirty="0">
                <a:solidFill>
                  <a:srgbClr val="000000"/>
                </a:solidFill>
                <a:cs typeface="Arial" panose="020B0604020202020204" pitchFamily="34" charset="0"/>
              </a:rPr>
              <a:t>)</a:t>
            </a:r>
          </a:p>
          <a:p>
            <a:pPr marL="287179">
              <a:spcBef>
                <a:spcPts val="904"/>
              </a:spcBef>
            </a:pPr>
            <a:r>
              <a:rPr lang="en-US" altLang="zh-CN" sz="1500" dirty="0" err="1">
                <a:cs typeface="Arial" panose="020B0604020202020204" pitchFamily="34" charset="0"/>
              </a:rPr>
              <a:t>f.write</a:t>
            </a:r>
            <a:r>
              <a:rPr lang="en-US" altLang="zh-CN" sz="1500" dirty="0">
                <a:cs typeface="Arial" panose="020B0604020202020204" pitchFamily="34" charset="0"/>
              </a:rPr>
              <a:t>(‘$'.join(ls))</a:t>
            </a:r>
          </a:p>
          <a:p>
            <a:pPr marL="287179">
              <a:spcBef>
                <a:spcPts val="904"/>
              </a:spcBef>
            </a:pPr>
            <a:r>
              <a:rPr lang="en-US" altLang="zh-CN" sz="1500" spc="-4" dirty="0" err="1">
                <a:cs typeface="Arial" panose="020B0604020202020204" pitchFamily="34" charset="0"/>
              </a:rPr>
              <a:t>f.close</a:t>
            </a:r>
            <a:r>
              <a:rPr lang="en-US" altLang="zh-CN" sz="1500" spc="-4" dirty="0">
                <a:cs typeface="Arial" panose="020B0604020202020204" pitchFamily="34" charset="0"/>
              </a:rPr>
              <a:t>()</a:t>
            </a:r>
            <a:endParaRPr lang="en-US" altLang="zh-CN" sz="1500" dirty="0">
              <a:cs typeface="Arial" panose="020B0604020202020204" pitchFamily="34" charset="0"/>
            </a:endParaRPr>
          </a:p>
        </p:txBody>
      </p:sp>
    </p:spTree>
    <p:extLst>
      <p:ext uri="{BB962C8B-B14F-4D97-AF65-F5344CB8AC3E}">
        <p14:creationId xmlns:p14="http://schemas.microsoft.com/office/powerpoint/2010/main" val="268145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1" grpId="0"/>
      <p:bldP spid="12" grpId="0"/>
      <p:bldP spid="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二维数据格式化（</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95536" y="1556792"/>
            <a:ext cx="8480700" cy="2096762"/>
          </a:xfrm>
        </p:spPr>
        <p:txBody>
          <a:bodyPr/>
          <a:lstStyle/>
          <a:p>
            <a:r>
              <a:rPr lang="zh-CN" altLang="en-US" sz="2000" dirty="0">
                <a:sym typeface="Huawei Sans" panose="020C0503030203020204" pitchFamily="34" charset="0"/>
              </a:rPr>
              <a:t>二</a:t>
            </a:r>
            <a:r>
              <a:rPr lang="zh-CN" altLang="en-US" sz="2000" dirty="0" smtClean="0">
                <a:sym typeface="Huawei Sans" panose="020C0503030203020204" pitchFamily="34" charset="0"/>
              </a:rPr>
              <a:t>维列表</a:t>
            </a:r>
            <a:endParaRPr lang="en-US" altLang="zh-CN" sz="2000" dirty="0" smtClean="0">
              <a:sym typeface="Huawei Sans" panose="020C0503030203020204" pitchFamily="34" charset="0"/>
            </a:endParaRPr>
          </a:p>
          <a:p>
            <a:r>
              <a:rPr lang="en-US" altLang="zh-CN" sz="2000" dirty="0" smtClean="0">
                <a:sym typeface="Huawei Sans" panose="020C0503030203020204" pitchFamily="34" charset="0"/>
              </a:rPr>
              <a:t>CSV</a:t>
            </a:r>
            <a:r>
              <a:rPr lang="zh-CN" altLang="en-US" sz="2000" dirty="0">
                <a:sym typeface="Huawei Sans" panose="020C0503030203020204" pitchFamily="34" charset="0"/>
              </a:rPr>
              <a:t>数据存储</a:t>
            </a:r>
            <a:r>
              <a:rPr lang="zh-CN" altLang="en-US" sz="2000" dirty="0" smtClean="0">
                <a:sym typeface="Huawei Sans" panose="020C0503030203020204" pitchFamily="34" charset="0"/>
              </a:rPr>
              <a:t>格式</a:t>
            </a:r>
            <a:endParaRPr lang="en-US" altLang="zh-CN" sz="2000" dirty="0" smtClean="0">
              <a:sym typeface="Huawei Sans" panose="020C0503030203020204" pitchFamily="34" charset="0"/>
            </a:endParaRPr>
          </a:p>
          <a:p>
            <a:pPr lvl="1"/>
            <a:r>
              <a:rPr lang="en-US" altLang="zh-CN" sz="1800" dirty="0">
                <a:sym typeface="Huawei Sans" panose="020C0503030203020204" pitchFamily="34" charset="0"/>
              </a:rPr>
              <a:t>CSV: Comma-Separated Values</a:t>
            </a:r>
          </a:p>
          <a:p>
            <a:pPr lvl="1"/>
            <a:r>
              <a:rPr lang="zh-CN" altLang="en-US" sz="1800" dirty="0" smtClean="0">
                <a:sym typeface="Huawei Sans" panose="020C0503030203020204" pitchFamily="34" charset="0"/>
              </a:rPr>
              <a:t>国际</a:t>
            </a:r>
            <a:r>
              <a:rPr lang="zh-CN" altLang="en-US" sz="1800" dirty="0">
                <a:sym typeface="Huawei Sans" panose="020C0503030203020204" pitchFamily="34" charset="0"/>
              </a:rPr>
              <a:t>通用的一二维数据存储格式，一般</a:t>
            </a:r>
            <a:r>
              <a:rPr lang="en-US" altLang="zh-CN" sz="1800" dirty="0">
                <a:sym typeface="Huawei Sans" panose="020C0503030203020204" pitchFamily="34" charset="0"/>
              </a:rPr>
              <a:t>.csv</a:t>
            </a:r>
            <a:r>
              <a:rPr lang="zh-CN" altLang="en-US" sz="1800" dirty="0">
                <a:sym typeface="Huawei Sans" panose="020C0503030203020204" pitchFamily="34" charset="0"/>
              </a:rPr>
              <a:t>扩展名</a:t>
            </a:r>
          </a:p>
          <a:p>
            <a:pPr lvl="1"/>
            <a:r>
              <a:rPr lang="zh-CN" altLang="en-US" sz="1800" dirty="0" smtClean="0">
                <a:sym typeface="Huawei Sans" panose="020C0503030203020204" pitchFamily="34" charset="0"/>
              </a:rPr>
              <a:t>每</a:t>
            </a:r>
            <a:r>
              <a:rPr lang="zh-CN" altLang="en-US" sz="1800" dirty="0">
                <a:sym typeface="Huawei Sans" panose="020C0503030203020204" pitchFamily="34" charset="0"/>
              </a:rPr>
              <a:t>行一个一维数据，采用逗号分隔，无空行</a:t>
            </a:r>
          </a:p>
          <a:p>
            <a:endParaRPr lang="en-US" altLang="zh-CN" sz="2000" dirty="0" smtClean="0">
              <a:sym typeface="Huawei Sans" panose="020C0503030203020204" pitchFamily="34" charset="0"/>
            </a:endParaRPr>
          </a:p>
          <a:p>
            <a:endParaRPr lang="en-US" altLang="zh-CN" sz="2000" dirty="0" smtClean="0">
              <a:sym typeface="Huawei Sans" panose="020C0503030203020204" pitchFamily="34" charset="0"/>
            </a:endParaRPr>
          </a:p>
        </p:txBody>
      </p:sp>
      <p:sp>
        <p:nvSpPr>
          <p:cNvPr id="4" name="object 2"/>
          <p:cNvSpPr txBox="1"/>
          <p:nvPr/>
        </p:nvSpPr>
        <p:spPr>
          <a:xfrm>
            <a:off x="5350850" y="3966658"/>
            <a:ext cx="3215604" cy="1930144"/>
          </a:xfrm>
          <a:prstGeom prst="rect">
            <a:avLst/>
          </a:prstGeom>
        </p:spPr>
        <p:txBody>
          <a:bodyPr vert="horz" wrap="square" lIns="0" tIns="9525" rIns="0" bIns="0" rtlCol="0">
            <a:spAutoFit/>
          </a:bodyPr>
          <a:lstStyle/>
          <a:p>
            <a:pPr marL="9525">
              <a:spcBef>
                <a:spcPts val="75"/>
              </a:spcBef>
            </a:pPr>
            <a:r>
              <a:rPr lang="zh-CN" altLang="en-US" sz="1600" dirty="0">
                <a:ea typeface="方正兰亭黑简体" panose="02000000000000000000" pitchFamily="2" charset="-122"/>
                <a:cs typeface="Arial" panose="020B0604020202020204" pitchFamily="34" charset="0"/>
              </a:rPr>
              <a:t>序号</a:t>
            </a:r>
            <a:r>
              <a:rPr sz="1600" dirty="0">
                <a:ea typeface="方正兰亭黑简体" panose="02000000000000000000" pitchFamily="2" charset="-122"/>
                <a:cs typeface="Arial" panose="020B0604020202020204" pitchFamily="34" charset="0"/>
              </a:rPr>
              <a:t>,</a:t>
            </a:r>
            <a:r>
              <a:rPr lang="zh-CN" altLang="en-US" sz="1600" dirty="0">
                <a:ea typeface="方正兰亭黑简体" panose="02000000000000000000" pitchFamily="2" charset="-122"/>
                <a:cs typeface="Arial" panose="020B0604020202020204" pitchFamily="34" charset="0"/>
              </a:rPr>
              <a:t>学号</a:t>
            </a:r>
            <a:r>
              <a:rPr sz="1600" dirty="0">
                <a:ea typeface="方正兰亭黑简体" panose="02000000000000000000" pitchFamily="2" charset="-122"/>
                <a:cs typeface="Arial" panose="020B0604020202020204" pitchFamily="34" charset="0"/>
              </a:rPr>
              <a:t>,</a:t>
            </a:r>
            <a:r>
              <a:rPr lang="zh-CN" altLang="en-US" sz="1600" dirty="0">
                <a:ea typeface="方正兰亭黑简体" panose="02000000000000000000" pitchFamily="2" charset="-122"/>
                <a:cs typeface="Arial" panose="020B0604020202020204" pitchFamily="34" charset="0"/>
              </a:rPr>
              <a:t>姓名</a:t>
            </a:r>
            <a:r>
              <a:rPr sz="1600" dirty="0">
                <a:ea typeface="方正兰亭黑简体" panose="02000000000000000000" pitchFamily="2" charset="-122"/>
                <a:cs typeface="Arial" panose="020B0604020202020204" pitchFamily="34" charset="0"/>
              </a:rPr>
              <a:t>,</a:t>
            </a:r>
            <a:r>
              <a:rPr lang="zh-CN" altLang="en-US" sz="1600" dirty="0">
                <a:ea typeface="方正兰亭黑简体" panose="02000000000000000000" pitchFamily="2" charset="-122"/>
                <a:cs typeface="Arial" panose="020B0604020202020204" pitchFamily="34" charset="0"/>
              </a:rPr>
              <a:t>高数</a:t>
            </a:r>
            <a:r>
              <a:rPr lang="en-US" altLang="zh-CN" sz="1600" dirty="0">
                <a:ea typeface="方正兰亭黑简体" panose="02000000000000000000" pitchFamily="2" charset="-122"/>
                <a:cs typeface="Arial" panose="020B0604020202020204" pitchFamily="34" charset="0"/>
              </a:rPr>
              <a:t>,</a:t>
            </a:r>
            <a:r>
              <a:rPr lang="zh-CN" altLang="en-US" sz="1600" dirty="0">
                <a:ea typeface="方正兰亭黑简体" panose="02000000000000000000" pitchFamily="2" charset="-122"/>
                <a:cs typeface="Arial" panose="020B0604020202020204" pitchFamily="34" charset="0"/>
              </a:rPr>
              <a:t>英语</a:t>
            </a:r>
            <a:r>
              <a:rPr lang="en-US" altLang="zh-CN" sz="1600" dirty="0">
                <a:ea typeface="方正兰亭黑简体" panose="02000000000000000000" pitchFamily="2" charset="-122"/>
                <a:cs typeface="Arial" panose="020B0604020202020204" pitchFamily="34" charset="0"/>
              </a:rPr>
              <a:t>,</a:t>
            </a:r>
            <a:r>
              <a:rPr lang="zh-CN" altLang="en-US" sz="1600" dirty="0">
                <a:ea typeface="方正兰亭黑简体" panose="02000000000000000000" pitchFamily="2" charset="-122"/>
                <a:cs typeface="Arial" panose="020B0604020202020204" pitchFamily="34" charset="0"/>
              </a:rPr>
              <a:t>程序设计</a:t>
            </a:r>
            <a:endParaRPr sz="1600" dirty="0">
              <a:ea typeface="方正兰亭黑简体" panose="02000000000000000000" pitchFamily="2" charset="-122"/>
              <a:cs typeface="微软雅黑"/>
            </a:endParaRPr>
          </a:p>
          <a:p>
            <a:pPr marL="9525" marR="3810" algn="just">
              <a:lnSpc>
                <a:spcPct val="170000"/>
              </a:lnSpc>
            </a:pPr>
            <a:r>
              <a:rPr lang="en-US" sz="1600" dirty="0" smtClean="0">
                <a:ea typeface="方正兰亭黑简体" panose="02000000000000000000" pitchFamily="2" charset="-122"/>
                <a:cs typeface="Arial" panose="020B0604020202020204" pitchFamily="34" charset="0"/>
              </a:rPr>
              <a:t>1,20191001,</a:t>
            </a:r>
            <a:r>
              <a:rPr lang="zh-CN" altLang="en-US" sz="1600" dirty="0" smtClean="0">
                <a:ea typeface="方正兰亭黑简体" panose="02000000000000000000" pitchFamily="2" charset="-122"/>
                <a:cs typeface="Arial" panose="020B0604020202020204" pitchFamily="34" charset="0"/>
              </a:rPr>
              <a:t>张三</a:t>
            </a:r>
            <a:r>
              <a:rPr lang="en-US" altLang="zh-CN" sz="1600" dirty="0" smtClean="0">
                <a:ea typeface="方正兰亭黑简体" panose="02000000000000000000" pitchFamily="2" charset="-122"/>
                <a:cs typeface="Arial" panose="020B0604020202020204" pitchFamily="34" charset="0"/>
              </a:rPr>
              <a:t>,98,88,94</a:t>
            </a:r>
            <a:r>
              <a:rPr sz="1600" dirty="0">
                <a:ea typeface="方正兰亭黑简体" panose="02000000000000000000" pitchFamily="2" charset="-122"/>
                <a:cs typeface="Arial" panose="020B0604020202020204" pitchFamily="34" charset="0"/>
              </a:rPr>
              <a:t> </a:t>
            </a:r>
            <a:endParaRPr lang="en-US" sz="1600" dirty="0">
              <a:ea typeface="方正兰亭黑简体" panose="02000000000000000000" pitchFamily="2" charset="-122"/>
              <a:cs typeface="Arial" panose="020B0604020202020204" pitchFamily="34" charset="0"/>
            </a:endParaRPr>
          </a:p>
          <a:p>
            <a:pPr marL="9525" marR="3810" algn="just">
              <a:lnSpc>
                <a:spcPct val="170000"/>
              </a:lnSpc>
            </a:pPr>
            <a:r>
              <a:rPr lang="en-US" sz="1600" dirty="0" smtClean="0">
                <a:ea typeface="方正兰亭黑简体" panose="02000000000000000000" pitchFamily="2" charset="-122"/>
                <a:cs typeface="微软雅黑"/>
              </a:rPr>
              <a:t>2,20191002,</a:t>
            </a:r>
            <a:r>
              <a:rPr lang="zh-CN" altLang="en-US" sz="1600" dirty="0" smtClean="0">
                <a:ea typeface="方正兰亭黑简体" panose="02000000000000000000" pitchFamily="2" charset="-122"/>
                <a:cs typeface="微软雅黑"/>
              </a:rPr>
              <a:t>李四</a:t>
            </a:r>
            <a:r>
              <a:rPr lang="en-US" altLang="zh-CN" sz="1600" dirty="0" smtClean="0">
                <a:ea typeface="方正兰亭黑简体" panose="02000000000000000000" pitchFamily="2" charset="-122"/>
                <a:cs typeface="微软雅黑"/>
              </a:rPr>
              <a:t>,87,90,76</a:t>
            </a:r>
            <a:r>
              <a:rPr sz="1600" dirty="0">
                <a:ea typeface="方正兰亭黑简体" panose="02000000000000000000" pitchFamily="2" charset="-122"/>
                <a:cs typeface="Arial" panose="020B0604020202020204" pitchFamily="34" charset="0"/>
              </a:rPr>
              <a:t> </a:t>
            </a:r>
            <a:endParaRPr lang="en-US" sz="1600" dirty="0">
              <a:ea typeface="方正兰亭黑简体" panose="02000000000000000000" pitchFamily="2" charset="-122"/>
              <a:cs typeface="Arial" panose="020B0604020202020204" pitchFamily="34" charset="0"/>
            </a:endParaRPr>
          </a:p>
          <a:p>
            <a:pPr marL="9525" marR="3810" algn="just">
              <a:lnSpc>
                <a:spcPct val="170000"/>
              </a:lnSpc>
            </a:pPr>
            <a:r>
              <a:rPr lang="en-US" sz="1600" dirty="0" smtClean="0">
                <a:ea typeface="方正兰亭黑简体" panose="02000000000000000000" pitchFamily="2" charset="-122"/>
                <a:cs typeface="Arial" panose="020B0604020202020204" pitchFamily="34" charset="0"/>
              </a:rPr>
              <a:t>3,20191003,</a:t>
            </a:r>
            <a:r>
              <a:rPr lang="zh-CN" altLang="en-US" sz="1600" dirty="0" smtClean="0">
                <a:ea typeface="方正兰亭黑简体" panose="02000000000000000000" pitchFamily="2" charset="-122"/>
                <a:cs typeface="Arial" panose="020B0604020202020204" pitchFamily="34" charset="0"/>
              </a:rPr>
              <a:t>王五</a:t>
            </a:r>
            <a:r>
              <a:rPr lang="en-US" altLang="zh-CN" sz="1600" dirty="0" smtClean="0">
                <a:ea typeface="方正兰亭黑简体" panose="02000000000000000000" pitchFamily="2" charset="-122"/>
                <a:cs typeface="Arial" panose="020B0604020202020204" pitchFamily="34" charset="0"/>
              </a:rPr>
              <a:t>,79,84,87</a:t>
            </a:r>
            <a:endParaRPr lang="en-US" sz="1600" dirty="0">
              <a:ea typeface="方正兰亭黑简体" panose="02000000000000000000" pitchFamily="2" charset="-122"/>
              <a:cs typeface="Arial" panose="020B0604020202020204" pitchFamily="34" charset="0"/>
            </a:endParaRPr>
          </a:p>
          <a:p>
            <a:pPr marL="9525" marR="3810" algn="just">
              <a:lnSpc>
                <a:spcPct val="170000"/>
              </a:lnSpc>
            </a:pPr>
            <a:r>
              <a:rPr lang="en-US" sz="1600" dirty="0" smtClean="0">
                <a:ea typeface="方正兰亭黑简体" panose="02000000000000000000" pitchFamily="2" charset="-122"/>
                <a:cs typeface="Arial" panose="020B0604020202020204" pitchFamily="34" charset="0"/>
              </a:rPr>
              <a:t>4,20191004,</a:t>
            </a:r>
            <a:r>
              <a:rPr lang="zh-CN" altLang="en-US" sz="1600" dirty="0" smtClean="0">
                <a:ea typeface="方正兰亭黑简体" panose="02000000000000000000" pitchFamily="2" charset="-122"/>
                <a:cs typeface="Arial" panose="020B0604020202020204" pitchFamily="34" charset="0"/>
              </a:rPr>
              <a:t>赵六</a:t>
            </a:r>
            <a:r>
              <a:rPr lang="en-US" altLang="zh-CN" sz="1600" dirty="0" smtClean="0">
                <a:ea typeface="方正兰亭黑简体" panose="02000000000000000000" pitchFamily="2" charset="-122"/>
                <a:cs typeface="Arial" panose="020B0604020202020204" pitchFamily="34" charset="0"/>
              </a:rPr>
              <a:t>,64,68,75</a:t>
            </a:r>
            <a:endParaRPr lang="en-US" sz="1600" dirty="0">
              <a:ea typeface="方正兰亭黑简体" panose="02000000000000000000" pitchFamily="2" charset="-122"/>
              <a:cs typeface="Arial" panose="020B0604020202020204" pitchFamily="34" charset="0"/>
            </a:endParaRPr>
          </a:p>
        </p:txBody>
      </p:sp>
      <p:sp>
        <p:nvSpPr>
          <p:cNvPr id="6" name="object 5"/>
          <p:cNvSpPr/>
          <p:nvPr/>
        </p:nvSpPr>
        <p:spPr>
          <a:xfrm>
            <a:off x="4776514" y="4694798"/>
            <a:ext cx="270034" cy="270034"/>
          </a:xfrm>
          <a:custGeom>
            <a:avLst/>
            <a:gdLst/>
            <a:ahLst/>
            <a:cxnLst/>
            <a:rect l="l" t="t" r="r" b="b"/>
            <a:pathLst>
              <a:path w="360045" h="360044">
                <a:moveTo>
                  <a:pt x="0" y="89916"/>
                </a:moveTo>
                <a:lnTo>
                  <a:pt x="179832" y="89916"/>
                </a:lnTo>
                <a:lnTo>
                  <a:pt x="179832" y="0"/>
                </a:lnTo>
                <a:lnTo>
                  <a:pt x="359664" y="179832"/>
                </a:lnTo>
                <a:lnTo>
                  <a:pt x="179832" y="359664"/>
                </a:lnTo>
                <a:lnTo>
                  <a:pt x="179832" y="269748"/>
                </a:lnTo>
                <a:lnTo>
                  <a:pt x="0" y="269748"/>
                </a:lnTo>
                <a:lnTo>
                  <a:pt x="0" y="89916"/>
                </a:lnTo>
                <a:close/>
              </a:path>
            </a:pathLst>
          </a:custGeom>
          <a:ln w="25146">
            <a:solidFill>
              <a:srgbClr val="FF921A"/>
            </a:solidFill>
          </a:ln>
        </p:spPr>
        <p:txBody>
          <a:bodyPr wrap="square" lIns="0" tIns="0" rIns="0" bIns="0" rtlCol="0"/>
          <a:lstStyle/>
          <a:p>
            <a:endParaRPr/>
          </a:p>
        </p:txBody>
      </p:sp>
      <p:graphicFrame>
        <p:nvGraphicFramePr>
          <p:cNvPr id="7" name="object 10"/>
          <p:cNvGraphicFramePr>
            <a:graphicFrameLocks noGrp="1"/>
          </p:cNvGraphicFramePr>
          <p:nvPr>
            <p:extLst/>
          </p:nvPr>
        </p:nvGraphicFramePr>
        <p:xfrm>
          <a:off x="600431" y="4055932"/>
          <a:ext cx="3973372" cy="1600200"/>
        </p:xfrm>
        <a:graphic>
          <a:graphicData uri="http://schemas.openxmlformats.org/drawingml/2006/table">
            <a:tbl>
              <a:tblPr firstRow="1" bandRow="1">
                <a:tableStyleId>{69CF1AB2-1976-4502-BF36-3FF5EA218861}</a:tableStyleId>
              </a:tblPr>
              <a:tblGrid>
                <a:gridCol w="510566">
                  <a:extLst>
                    <a:ext uri="{9D8B030D-6E8A-4147-A177-3AD203B41FA5}">
                      <a16:colId xmlns:a16="http://schemas.microsoft.com/office/drawing/2014/main" val="20000"/>
                    </a:ext>
                  </a:extLst>
                </a:gridCol>
                <a:gridCol w="973836">
                  <a:extLst>
                    <a:ext uri="{9D8B030D-6E8A-4147-A177-3AD203B41FA5}">
                      <a16:colId xmlns:a16="http://schemas.microsoft.com/office/drawing/2014/main" val="20001"/>
                    </a:ext>
                  </a:extLst>
                </a:gridCol>
                <a:gridCol w="644652">
                  <a:extLst>
                    <a:ext uri="{9D8B030D-6E8A-4147-A177-3AD203B41FA5}">
                      <a16:colId xmlns:a16="http://schemas.microsoft.com/office/drawing/2014/main" val="1260800510"/>
                    </a:ext>
                  </a:extLst>
                </a:gridCol>
                <a:gridCol w="548640">
                  <a:extLst>
                    <a:ext uri="{9D8B030D-6E8A-4147-A177-3AD203B41FA5}">
                      <a16:colId xmlns:a16="http://schemas.microsoft.com/office/drawing/2014/main" val="2946910711"/>
                    </a:ext>
                  </a:extLst>
                </a:gridCol>
                <a:gridCol w="480060">
                  <a:extLst>
                    <a:ext uri="{9D8B030D-6E8A-4147-A177-3AD203B41FA5}">
                      <a16:colId xmlns:a16="http://schemas.microsoft.com/office/drawing/2014/main" val="1467575907"/>
                    </a:ext>
                  </a:extLst>
                </a:gridCol>
                <a:gridCol w="815618">
                  <a:extLst>
                    <a:ext uri="{9D8B030D-6E8A-4147-A177-3AD203B41FA5}">
                      <a16:colId xmlns:a16="http://schemas.microsoft.com/office/drawing/2014/main" val="3677257778"/>
                    </a:ext>
                  </a:extLst>
                </a:gridCol>
              </a:tblGrid>
              <a:tr h="30861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序号</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学号</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姓名</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高数</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英语</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程序设计</a:t>
                      </a:r>
                      <a:endParaRPr kumimoji="0" lang="zh-CN" altLang="zh-CN" sz="1400" b="0"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0"/>
                  </a:ext>
                </a:extLst>
              </a:tr>
              <a:tr h="30861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1</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20191001</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张三</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98</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88</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30861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20191002</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李四</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87</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90</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76</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30861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3</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20191003</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王五</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79</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87</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30861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20191004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Arial" panose="020B0604020202020204" pitchFamily="34" charset="0"/>
                          <a:ea typeface="方正兰亭黑简体" panose="02000000000000000000" pitchFamily="2" charset="-122"/>
                        </a:rPr>
                        <a:t>赵六</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64</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68</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u="none" strike="noStrike" cap="none" normalizeH="0" baseline="0" dirty="0" smtClean="0">
                          <a:ln>
                            <a:noFill/>
                          </a:ln>
                          <a:effectLst/>
                          <a:latin typeface="Arial" panose="020B0604020202020204" pitchFamily="34" charset="0"/>
                          <a:ea typeface="方正兰亭黑简体" panose="02000000000000000000" pitchFamily="2" charset="-122"/>
                        </a:rPr>
                        <a:t>75</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bl>
          </a:graphicData>
        </a:graphic>
      </p:graphicFrame>
    </p:spTree>
    <p:extLst>
      <p:ext uri="{BB962C8B-B14F-4D97-AF65-F5344CB8AC3E}">
        <p14:creationId xmlns:p14="http://schemas.microsoft.com/office/powerpoint/2010/main" val="196735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二维数据格式化</a:t>
            </a:r>
            <a:r>
              <a:rPr lang="zh-CN" altLang="en-US" dirty="0" smtClean="0">
                <a:latin typeface="Arial Unicode MS" panose="020B0604020202020204" pitchFamily="34" charset="-122"/>
                <a:sym typeface="Huawei Sans" panose="020C0503030203020204" pitchFamily="34" charset="0"/>
              </a:rPr>
              <a:t>（</a:t>
            </a:r>
            <a:r>
              <a:rPr lang="en-US" altLang="zh-CN" dirty="0" smtClean="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556792"/>
            <a:ext cx="8480700" cy="1729156"/>
          </a:xfrm>
        </p:spPr>
        <p:txBody>
          <a:bodyPr/>
          <a:lstStyle/>
          <a:p>
            <a:r>
              <a:rPr lang="en-US" altLang="zh-CN" sz="2000" dirty="0">
                <a:sym typeface="Huawei Sans" panose="020C0503030203020204" pitchFamily="34" charset="0"/>
              </a:rPr>
              <a:t>CSV</a:t>
            </a:r>
            <a:r>
              <a:rPr lang="zh-CN" altLang="en-US" sz="2000" dirty="0">
                <a:sym typeface="Huawei Sans" panose="020C0503030203020204" pitchFamily="34" charset="0"/>
              </a:rPr>
              <a:t>数据存储</a:t>
            </a:r>
            <a:r>
              <a:rPr lang="zh-CN" altLang="en-US" sz="2000" dirty="0" smtClean="0">
                <a:sym typeface="Huawei Sans" panose="020C0503030203020204" pitchFamily="34" charset="0"/>
              </a:rPr>
              <a:t>格式</a:t>
            </a:r>
            <a:endParaRPr lang="en-US" altLang="zh-CN" sz="2000" dirty="0" smtClean="0">
              <a:sym typeface="Huawei Sans" panose="020C0503030203020204" pitchFamily="34" charset="0"/>
            </a:endParaRPr>
          </a:p>
          <a:p>
            <a:pPr lvl="1"/>
            <a:r>
              <a:rPr lang="zh-CN" altLang="en-US" sz="2000" dirty="0">
                <a:sym typeface="Huawei Sans" panose="020C0503030203020204" pitchFamily="34" charset="0"/>
              </a:rPr>
              <a:t>如果某个元素缺失，逗号仍要</a:t>
            </a:r>
            <a:r>
              <a:rPr lang="zh-CN" altLang="en-US" sz="2000" dirty="0" smtClean="0">
                <a:sym typeface="Huawei Sans" panose="020C0503030203020204" pitchFamily="34" charset="0"/>
              </a:rPr>
              <a:t>保留</a:t>
            </a:r>
            <a:endParaRPr lang="zh-CN" altLang="en-US" sz="2000" dirty="0">
              <a:sym typeface="Huawei Sans" panose="020C0503030203020204" pitchFamily="34" charset="0"/>
            </a:endParaRPr>
          </a:p>
          <a:p>
            <a:pPr lvl="1"/>
            <a:r>
              <a:rPr lang="zh-CN" altLang="en-US" sz="2000" dirty="0">
                <a:sym typeface="Huawei Sans" panose="020C0503030203020204" pitchFamily="34" charset="0"/>
              </a:rPr>
              <a:t>二维数据的表头可以作为数据存储，也可以另行</a:t>
            </a:r>
            <a:r>
              <a:rPr lang="zh-CN" altLang="en-US" sz="2000" dirty="0" smtClean="0">
                <a:sym typeface="Huawei Sans" panose="020C0503030203020204" pitchFamily="34" charset="0"/>
              </a:rPr>
              <a:t>存储</a:t>
            </a:r>
            <a:endParaRPr lang="zh-CN" altLang="en-US" sz="2000" dirty="0">
              <a:sym typeface="Huawei Sans" panose="020C0503030203020204" pitchFamily="34" charset="0"/>
            </a:endParaRPr>
          </a:p>
          <a:p>
            <a:pPr lvl="1"/>
            <a:r>
              <a:rPr lang="zh-CN" altLang="en-US" sz="2000" dirty="0">
                <a:sym typeface="Huawei Sans" panose="020C0503030203020204" pitchFamily="34" charset="0"/>
              </a:rPr>
              <a:t>逗号为英文半角逗号，逗号与数据之间无额外空格</a:t>
            </a:r>
          </a:p>
          <a:p>
            <a:endParaRPr lang="en-US" altLang="zh-CN" sz="2000" dirty="0" smtClean="0">
              <a:sym typeface="Huawei Sans" panose="020C0503030203020204" pitchFamily="34" charset="0"/>
            </a:endParaRPr>
          </a:p>
          <a:p>
            <a:endParaRPr lang="en-US" altLang="zh-CN" sz="2000" dirty="0" smtClean="0">
              <a:sym typeface="Huawei Sans" panose="020C0503030203020204" pitchFamily="34" charset="0"/>
            </a:endParaRPr>
          </a:p>
        </p:txBody>
      </p:sp>
      <p:sp>
        <p:nvSpPr>
          <p:cNvPr id="7" name="文本占位符 16"/>
          <p:cNvSpPr txBox="1">
            <a:spLocks/>
          </p:cNvSpPr>
          <p:nvPr/>
        </p:nvSpPr>
        <p:spPr bwMode="auto">
          <a:xfrm>
            <a:off x="539552" y="3501008"/>
            <a:ext cx="8480700" cy="1729156"/>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sym typeface="Huawei Sans" panose="020C0503030203020204" pitchFamily="34" charset="0"/>
              </a:rPr>
              <a:t>按行存或者按列存都可以，具体由程序决定</a:t>
            </a:r>
          </a:p>
          <a:p>
            <a:r>
              <a:rPr lang="zh-CN" altLang="en-US" sz="1800" dirty="0">
                <a:sym typeface="Huawei Sans" panose="020C0503030203020204" pitchFamily="34" charset="0"/>
              </a:rPr>
              <a:t>一般索引习惯：</a:t>
            </a:r>
            <a:r>
              <a:rPr lang="en-US" altLang="zh-CN" sz="1800" dirty="0">
                <a:sym typeface="Huawei Sans" panose="020C0503030203020204" pitchFamily="34" charset="0"/>
              </a:rPr>
              <a:t>ls[row][column]</a:t>
            </a:r>
            <a:r>
              <a:rPr lang="zh-CN" altLang="en-US" sz="1800" dirty="0">
                <a:sym typeface="Huawei Sans" panose="020C0503030203020204" pitchFamily="34" charset="0"/>
              </a:rPr>
              <a:t>，先行后列</a:t>
            </a:r>
          </a:p>
          <a:p>
            <a:r>
              <a:rPr lang="zh-CN" altLang="en-US" sz="1800" dirty="0">
                <a:sym typeface="Huawei Sans" panose="020C0503030203020204" pitchFamily="34" charset="0"/>
              </a:rPr>
              <a:t>根据一般习惯，外层列表每个元素是一行，按行存</a:t>
            </a:r>
          </a:p>
          <a:p>
            <a:endParaRPr lang="en-US" altLang="zh-CN" sz="1800" dirty="0">
              <a:sym typeface="Huawei Sans" panose="020C0503030203020204" pitchFamily="34" charset="0"/>
            </a:endParaRPr>
          </a:p>
          <a:p>
            <a:endParaRPr lang="en-US" altLang="zh-CN" sz="1800" dirty="0">
              <a:sym typeface="Huawei Sans" panose="020C0503030203020204" pitchFamily="34" charset="0"/>
            </a:endParaRPr>
          </a:p>
        </p:txBody>
      </p:sp>
    </p:spTree>
    <p:extLst>
      <p:ext uri="{BB962C8B-B14F-4D97-AF65-F5344CB8AC3E}">
        <p14:creationId xmlns:p14="http://schemas.microsoft.com/office/powerpoint/2010/main" val="97337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二维数据</a:t>
            </a:r>
            <a:r>
              <a:rPr lang="zh-CN" altLang="en-US" dirty="0">
                <a:latin typeface="Arial Unicode MS" panose="020B0604020202020204" pitchFamily="34" charset="-122"/>
                <a:sym typeface="Huawei Sans" panose="020C0503030203020204" pitchFamily="34" charset="0"/>
              </a:rPr>
              <a:t>处理</a:t>
            </a:r>
          </a:p>
        </p:txBody>
      </p:sp>
      <p:sp>
        <p:nvSpPr>
          <p:cNvPr id="17" name="文本占位符 16"/>
          <p:cNvSpPr>
            <a:spLocks noGrp="1"/>
          </p:cNvSpPr>
          <p:nvPr>
            <p:ph type="body" sz="quarter" idx="10"/>
          </p:nvPr>
        </p:nvSpPr>
        <p:spPr>
          <a:xfrm>
            <a:off x="333452" y="1792918"/>
            <a:ext cx="3518468" cy="582890"/>
          </a:xfrm>
        </p:spPr>
        <p:txBody>
          <a:bodyPr/>
          <a:lstStyle/>
          <a:p>
            <a:pPr>
              <a:buFont typeface="Arial" panose="020B0604020202020204" pitchFamily="34" charset="0"/>
              <a:buChar char="•"/>
            </a:pPr>
            <a:r>
              <a:rPr lang="zh-CN" altLang="en-US" sz="1800" dirty="0">
                <a:sym typeface="Huawei Sans" panose="020C0503030203020204" pitchFamily="34" charset="0"/>
              </a:rPr>
              <a:t>从</a:t>
            </a:r>
            <a:r>
              <a:rPr lang="en-US" altLang="zh-CN" sz="1800" dirty="0">
                <a:sym typeface="Huawei Sans" panose="020C0503030203020204" pitchFamily="34" charset="0"/>
              </a:rPr>
              <a:t>CSV</a:t>
            </a:r>
            <a:r>
              <a:rPr lang="zh-CN" altLang="en-US" sz="1800" dirty="0">
                <a:sym typeface="Huawei Sans" panose="020C0503030203020204" pitchFamily="34" charset="0"/>
              </a:rPr>
              <a:t>格式的文件中读入数据</a:t>
            </a:r>
          </a:p>
          <a:p>
            <a:pPr>
              <a:buFont typeface="Arial" panose="020B0604020202020204" pitchFamily="34" charset="0"/>
              <a:buChar char="•"/>
            </a:pPr>
            <a:endParaRPr lang="en-US" altLang="zh-CN" sz="1800" dirty="0" smtClean="0">
              <a:sym typeface="Huawei Sans" panose="020C0503030203020204" pitchFamily="34" charset="0"/>
            </a:endParaRPr>
          </a:p>
          <a:p>
            <a:pPr>
              <a:buFont typeface="Arial" panose="020B0604020202020204" pitchFamily="34" charset="0"/>
              <a:buChar char="•"/>
            </a:pPr>
            <a:endParaRPr lang="en-US" altLang="zh-CN" sz="1800" dirty="0" smtClean="0">
              <a:sym typeface="Huawei Sans" panose="020C0503030203020204" pitchFamily="34" charset="0"/>
            </a:endParaRPr>
          </a:p>
        </p:txBody>
      </p:sp>
      <p:sp>
        <p:nvSpPr>
          <p:cNvPr id="6" name="文本占位符 16"/>
          <p:cNvSpPr txBox="1">
            <a:spLocks/>
          </p:cNvSpPr>
          <p:nvPr/>
        </p:nvSpPr>
        <p:spPr bwMode="auto">
          <a:xfrm>
            <a:off x="4283968" y="1749277"/>
            <a:ext cx="3222911" cy="582890"/>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sym typeface="Huawei Sans" panose="020C0503030203020204" pitchFamily="34" charset="0"/>
              </a:rPr>
              <a:t>将数据写入</a:t>
            </a:r>
            <a:r>
              <a:rPr lang="en-US" altLang="zh-CN" sz="1800" dirty="0">
                <a:sym typeface="Huawei Sans" panose="020C0503030203020204" pitchFamily="34" charset="0"/>
              </a:rPr>
              <a:t>CSV</a:t>
            </a:r>
            <a:r>
              <a:rPr lang="zh-CN" altLang="en-US" sz="1800" dirty="0">
                <a:sym typeface="Huawei Sans" panose="020C0503030203020204" pitchFamily="34" charset="0"/>
              </a:rPr>
              <a:t>格式的文件</a:t>
            </a:r>
            <a:endParaRPr lang="en-US" altLang="zh-CN" sz="1800" dirty="0">
              <a:sym typeface="Huawei Sans" panose="020C0503030203020204" pitchFamily="34" charset="0"/>
            </a:endParaRPr>
          </a:p>
          <a:p>
            <a:endParaRPr lang="en-US" altLang="zh-CN" sz="1800" dirty="0">
              <a:sym typeface="Huawei Sans" panose="020C0503030203020204" pitchFamily="34" charset="0"/>
            </a:endParaRPr>
          </a:p>
        </p:txBody>
      </p:sp>
      <p:sp>
        <p:nvSpPr>
          <p:cNvPr id="9" name="文本占位符 16"/>
          <p:cNvSpPr txBox="1">
            <a:spLocks/>
          </p:cNvSpPr>
          <p:nvPr/>
        </p:nvSpPr>
        <p:spPr bwMode="auto">
          <a:xfrm>
            <a:off x="463298" y="4925059"/>
            <a:ext cx="3222911" cy="582890"/>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sym typeface="Huawei Sans" panose="020C0503030203020204" pitchFamily="34" charset="0"/>
              </a:rPr>
              <a:t>采用二层循环</a:t>
            </a:r>
            <a:endParaRPr lang="en-US" altLang="zh-CN" sz="1800" dirty="0">
              <a:sym typeface="Huawei Sans" panose="020C0503030203020204" pitchFamily="34" charset="0"/>
            </a:endParaRPr>
          </a:p>
          <a:p>
            <a:endParaRPr lang="en-US" altLang="zh-CN" sz="1800" dirty="0">
              <a:sym typeface="Huawei Sans" panose="020C0503030203020204" pitchFamily="34" charset="0"/>
            </a:endParaRPr>
          </a:p>
        </p:txBody>
      </p:sp>
      <p:pic>
        <p:nvPicPr>
          <p:cNvPr id="4" name="图片 3"/>
          <p:cNvPicPr>
            <a:picLocks noChangeAspect="1"/>
          </p:cNvPicPr>
          <p:nvPr/>
        </p:nvPicPr>
        <p:blipFill>
          <a:blip r:embed="rId3"/>
          <a:stretch>
            <a:fillRect/>
          </a:stretch>
        </p:blipFill>
        <p:spPr>
          <a:xfrm>
            <a:off x="756703" y="2651518"/>
            <a:ext cx="2933752" cy="1997831"/>
          </a:xfrm>
          <a:prstGeom prst="rect">
            <a:avLst/>
          </a:prstGeom>
        </p:spPr>
      </p:pic>
      <p:pic>
        <p:nvPicPr>
          <p:cNvPr id="7" name="图片 6"/>
          <p:cNvPicPr>
            <a:picLocks noChangeAspect="1"/>
          </p:cNvPicPr>
          <p:nvPr/>
        </p:nvPicPr>
        <p:blipFill>
          <a:blip r:embed="rId4"/>
          <a:stretch>
            <a:fillRect/>
          </a:stretch>
        </p:blipFill>
        <p:spPr>
          <a:xfrm>
            <a:off x="4283968" y="2708920"/>
            <a:ext cx="4152796" cy="1224643"/>
          </a:xfrm>
          <a:prstGeom prst="rect">
            <a:avLst/>
          </a:prstGeom>
        </p:spPr>
      </p:pic>
      <p:pic>
        <p:nvPicPr>
          <p:cNvPr id="11" name="图片 10"/>
          <p:cNvPicPr>
            <a:picLocks noChangeAspect="1"/>
          </p:cNvPicPr>
          <p:nvPr/>
        </p:nvPicPr>
        <p:blipFill>
          <a:blip r:embed="rId5"/>
          <a:stretch>
            <a:fillRect/>
          </a:stretch>
        </p:blipFill>
        <p:spPr>
          <a:xfrm>
            <a:off x="2311628" y="5089661"/>
            <a:ext cx="2143726" cy="836576"/>
          </a:xfrm>
          <a:prstGeom prst="rect">
            <a:avLst/>
          </a:prstGeom>
        </p:spPr>
      </p:pic>
    </p:spTree>
    <p:extLst>
      <p:ext uri="{BB962C8B-B14F-4D97-AF65-F5344CB8AC3E}">
        <p14:creationId xmlns:p14="http://schemas.microsoft.com/office/powerpoint/2010/main" val="117046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数据处理</a:t>
            </a:r>
            <a:endParaRPr lang="zh-CN" altLang="en-US" dirty="0"/>
          </a:p>
        </p:txBody>
      </p:sp>
      <p:sp>
        <p:nvSpPr>
          <p:cNvPr id="5" name="副标题 4"/>
          <p:cNvSpPr>
            <a:spLocks noGrp="1"/>
          </p:cNvSpPr>
          <p:nvPr>
            <p:ph type="subTitle" idx="1"/>
          </p:nvPr>
        </p:nvSpPr>
        <p:spPr>
          <a:xfrm>
            <a:off x="990600" y="2636912"/>
            <a:ext cx="7086600" cy="792088"/>
          </a:xfrm>
        </p:spPr>
        <p:txBody>
          <a:bodyPr/>
          <a:lstStyle/>
          <a:p>
            <a:r>
              <a:rPr lang="en-US" altLang="zh-CN" sz="3600" dirty="0" smtClean="0"/>
              <a:t>4.1 </a:t>
            </a:r>
            <a:r>
              <a:rPr lang="zh-CN" altLang="en-US" sz="3600" dirty="0" smtClean="0"/>
              <a:t>文件操作</a:t>
            </a:r>
            <a:endParaRPr lang="zh-CN" altLang="en-US" sz="3600" dirty="0"/>
          </a:p>
        </p:txBody>
      </p:sp>
    </p:spTree>
    <p:extLst>
      <p:ext uri="{BB962C8B-B14F-4D97-AF65-F5344CB8AC3E}">
        <p14:creationId xmlns:p14="http://schemas.microsoft.com/office/powerpoint/2010/main" val="955744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高</a:t>
            </a:r>
            <a:r>
              <a:rPr lang="zh-CN" altLang="en-US" dirty="0" smtClean="0">
                <a:latin typeface="Arial Unicode MS" panose="020B0604020202020204" pitchFamily="34" charset="-122"/>
                <a:sym typeface="Huawei Sans" panose="020C0503030203020204" pitchFamily="34" charset="0"/>
              </a:rPr>
              <a:t>维数据格式化</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p:txBody>
          <a:bodyPr/>
          <a:lstStyle/>
          <a:p>
            <a:r>
              <a:rPr lang="zh-CN" altLang="en-US" sz="2000" dirty="0">
                <a:sym typeface="Huawei Sans" panose="020C0503030203020204" pitchFamily="34" charset="0"/>
              </a:rPr>
              <a:t>键值</a:t>
            </a:r>
            <a:r>
              <a:rPr lang="zh-CN" altLang="en-US" sz="2000" dirty="0" smtClean="0">
                <a:sym typeface="Huawei Sans" panose="020C0503030203020204" pitchFamily="34" charset="0"/>
              </a:rPr>
              <a:t>对是高维数据的特征</a:t>
            </a:r>
            <a:endParaRPr lang="en-US" altLang="zh-CN" sz="2000" dirty="0" smtClean="0">
              <a:sym typeface="Huawei Sans" panose="020C0503030203020204" pitchFamily="34" charset="0"/>
            </a:endParaRPr>
          </a:p>
          <a:p>
            <a:r>
              <a:rPr lang="en-US" altLang="zh-CN" sz="2000" dirty="0" smtClean="0">
                <a:sym typeface="Huawei Sans" panose="020C0503030203020204" pitchFamily="34" charset="0"/>
              </a:rPr>
              <a:t>JSON</a:t>
            </a:r>
            <a:r>
              <a:rPr lang="zh-CN" altLang="en-US" sz="2000" dirty="0" smtClean="0">
                <a:sym typeface="Huawei Sans" panose="020C0503030203020204" pitchFamily="34" charset="0"/>
              </a:rPr>
              <a:t>格式对高维数据进行表达和存储</a:t>
            </a:r>
            <a:endParaRPr lang="en-US" altLang="zh-CN" sz="2000" dirty="0" smtClean="0">
              <a:sym typeface="Huawei Sans" panose="020C0503030203020204" pitchFamily="34" charset="0"/>
            </a:endParaRPr>
          </a:p>
          <a:p>
            <a:r>
              <a:rPr lang="en-US" altLang="zh-CN" sz="2000" dirty="0">
                <a:sym typeface="Huawei Sans" panose="020C0503030203020204" pitchFamily="34" charset="0"/>
              </a:rPr>
              <a:t>JSON</a:t>
            </a:r>
            <a:r>
              <a:rPr lang="zh-CN" altLang="en-US" sz="2000" dirty="0">
                <a:sym typeface="Huawei Sans" panose="020C0503030203020204" pitchFamily="34" charset="0"/>
              </a:rPr>
              <a:t>（</a:t>
            </a:r>
            <a:r>
              <a:rPr lang="en-US" altLang="zh-CN" sz="2000" dirty="0">
                <a:sym typeface="Huawei Sans" panose="020C0503030203020204" pitchFamily="34" charset="0"/>
              </a:rPr>
              <a:t>JavaScript Object Notation</a:t>
            </a:r>
            <a:r>
              <a:rPr lang="zh-CN" altLang="en-US" sz="2000" dirty="0">
                <a:sym typeface="Huawei Sans" panose="020C0503030203020204" pitchFamily="34" charset="0"/>
              </a:rPr>
              <a:t>）是一种轻量级的数据交换</a:t>
            </a:r>
            <a:r>
              <a:rPr lang="zh-CN" altLang="en-US" sz="2000" dirty="0" smtClean="0">
                <a:sym typeface="Huawei Sans" panose="020C0503030203020204" pitchFamily="34" charset="0"/>
              </a:rPr>
              <a:t>格式</a:t>
            </a:r>
            <a:endParaRPr lang="en-US" altLang="zh-CN" sz="2000" dirty="0" smtClean="0">
              <a:sym typeface="Huawei Sans" panose="020C0503030203020204" pitchFamily="34" charset="0"/>
            </a:endParaRPr>
          </a:p>
          <a:p>
            <a:pPr lvl="1"/>
            <a:r>
              <a:rPr lang="zh-CN" altLang="en-US" sz="1800" dirty="0">
                <a:sym typeface="Huawei Sans" panose="020C0503030203020204" pitchFamily="34" charset="0"/>
              </a:rPr>
              <a:t>数据保存在键值对中；</a:t>
            </a:r>
          </a:p>
          <a:p>
            <a:pPr lvl="1"/>
            <a:r>
              <a:rPr lang="zh-CN" altLang="en-US" sz="1800" dirty="0">
                <a:sym typeface="Huawei Sans" panose="020C0503030203020204" pitchFamily="34" charset="0"/>
              </a:rPr>
              <a:t>键值对之间由逗号分隔；</a:t>
            </a:r>
          </a:p>
          <a:p>
            <a:pPr lvl="1"/>
            <a:r>
              <a:rPr lang="zh-CN" altLang="en-US" sz="1800" dirty="0" smtClean="0">
                <a:sym typeface="Huawei Sans" panose="020C0503030203020204" pitchFamily="34" charset="0"/>
              </a:rPr>
              <a:t>大括号</a:t>
            </a:r>
            <a:r>
              <a:rPr lang="zh-CN" altLang="en-US" sz="1800" dirty="0">
                <a:sym typeface="Huawei Sans" panose="020C0503030203020204" pitchFamily="34" charset="0"/>
              </a:rPr>
              <a:t>用于保存键值对数据组成的对象；</a:t>
            </a:r>
          </a:p>
          <a:p>
            <a:pPr lvl="1"/>
            <a:r>
              <a:rPr lang="zh-CN" altLang="en-US" sz="1800" dirty="0">
                <a:sym typeface="Huawei Sans" panose="020C0503030203020204" pitchFamily="34" charset="0"/>
              </a:rPr>
              <a:t>方括号用于保存键值对数据组成的数组。</a:t>
            </a:r>
          </a:p>
          <a:p>
            <a:pPr lvl="1"/>
            <a:endParaRPr lang="en-US" altLang="zh-CN" sz="2000" dirty="0" smtClean="0">
              <a:sym typeface="Huawei Sans" panose="020C0503030203020204" pitchFamily="34" charset="0"/>
            </a:endParaRPr>
          </a:p>
        </p:txBody>
      </p:sp>
      <p:sp>
        <p:nvSpPr>
          <p:cNvPr id="2" name="矩形 1"/>
          <p:cNvSpPr/>
          <p:nvPr/>
        </p:nvSpPr>
        <p:spPr>
          <a:xfrm>
            <a:off x="746043" y="4661114"/>
            <a:ext cx="1507144" cy="438582"/>
          </a:xfrm>
          <a:prstGeom prst="rect">
            <a:avLst/>
          </a:prstGeom>
        </p:spPr>
        <p:txBody>
          <a:bodyPr wrap="none">
            <a:spAutoFit/>
          </a:bodyPr>
          <a:lstStyle/>
          <a:p>
            <a:pPr algn="just">
              <a:lnSpc>
                <a:spcPct val="150000"/>
              </a:lnSpc>
              <a:spcBef>
                <a:spcPct val="0"/>
              </a:spcBef>
              <a:buFontTx/>
              <a:buNone/>
            </a:pPr>
            <a:r>
              <a:rPr lang="en-US" altLang="zh-CN" sz="1500" dirty="0">
                <a:solidFill>
                  <a:srgbClr val="0000FF"/>
                </a:solidFill>
                <a:latin typeface="方正兰亭黑简体" panose="02000000000000000000" pitchFamily="2" charset="-122"/>
                <a:ea typeface="方正兰亭黑简体" panose="02000000000000000000" pitchFamily="2" charset="-122"/>
                <a:cs typeface="Arial" panose="020B0604020202020204" pitchFamily="34" charset="0"/>
              </a:rPr>
              <a:t>"key" : "value"</a:t>
            </a:r>
            <a:endParaRPr lang="zh-CN" altLang="zh-CN" sz="1500" dirty="0">
              <a:solidFill>
                <a:srgbClr val="0000FF"/>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pic>
        <p:nvPicPr>
          <p:cNvPr id="3" name="图片 2"/>
          <p:cNvPicPr>
            <a:picLocks noChangeAspect="1"/>
          </p:cNvPicPr>
          <p:nvPr/>
        </p:nvPicPr>
        <p:blipFill>
          <a:blip r:embed="rId3"/>
          <a:stretch>
            <a:fillRect/>
          </a:stretch>
        </p:blipFill>
        <p:spPr>
          <a:xfrm>
            <a:off x="4716016" y="4437112"/>
            <a:ext cx="2864871" cy="1219777"/>
          </a:xfrm>
          <a:prstGeom prst="rect">
            <a:avLst/>
          </a:prstGeom>
        </p:spPr>
      </p:pic>
    </p:spTree>
    <p:extLst>
      <p:ext uri="{BB962C8B-B14F-4D97-AF65-F5344CB8AC3E}">
        <p14:creationId xmlns:p14="http://schemas.microsoft.com/office/powerpoint/2010/main" val="257508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数据处理</a:t>
            </a:r>
            <a:endParaRPr lang="zh-CN" altLang="en-US" dirty="0"/>
          </a:p>
        </p:txBody>
      </p:sp>
      <p:sp>
        <p:nvSpPr>
          <p:cNvPr id="5" name="副标题 4"/>
          <p:cNvSpPr>
            <a:spLocks noGrp="1"/>
          </p:cNvSpPr>
          <p:nvPr>
            <p:ph type="subTitle" idx="1"/>
          </p:nvPr>
        </p:nvSpPr>
        <p:spPr>
          <a:xfrm>
            <a:off x="990600" y="2636912"/>
            <a:ext cx="7086600" cy="792088"/>
          </a:xfrm>
        </p:spPr>
        <p:txBody>
          <a:bodyPr/>
          <a:lstStyle/>
          <a:p>
            <a:r>
              <a:rPr lang="en-US" altLang="zh-CN" sz="3600" dirty="0" smtClean="0"/>
              <a:t>4.3 </a:t>
            </a:r>
            <a:r>
              <a:rPr lang="zh-CN" altLang="en-US" sz="3600" dirty="0" smtClean="0"/>
              <a:t>常用标准库</a:t>
            </a:r>
            <a:endParaRPr lang="zh-CN" altLang="en-US" sz="3600" dirty="0"/>
          </a:p>
        </p:txBody>
      </p:sp>
    </p:spTree>
    <p:extLst>
      <p:ext uri="{BB962C8B-B14F-4D97-AF65-F5344CB8AC3E}">
        <p14:creationId xmlns:p14="http://schemas.microsoft.com/office/powerpoint/2010/main" val="16857160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常用标准库</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683568" y="1247556"/>
            <a:ext cx="8130584" cy="4680000"/>
          </a:xfrm>
        </p:spPr>
        <p:txBody>
          <a:bodyPr/>
          <a:lstStyle/>
          <a:p>
            <a:r>
              <a:rPr lang="en-US" altLang="zh-CN" dirty="0" smtClean="0">
                <a:sym typeface="Huawei Sans" panose="020C0503030203020204" pitchFamily="34" charset="0"/>
              </a:rPr>
              <a:t>math</a:t>
            </a:r>
          </a:p>
          <a:p>
            <a:r>
              <a:rPr lang="en-US" altLang="zh-CN" dirty="0">
                <a:sym typeface="Huawei Sans" panose="020C0503030203020204" pitchFamily="34" charset="0"/>
              </a:rPr>
              <a:t>r</a:t>
            </a:r>
            <a:r>
              <a:rPr lang="en-US" altLang="zh-CN" dirty="0" smtClean="0">
                <a:sym typeface="Huawei Sans" panose="020C0503030203020204" pitchFamily="34" charset="0"/>
              </a:rPr>
              <a:t>andom</a:t>
            </a:r>
          </a:p>
          <a:p>
            <a:r>
              <a:rPr lang="en-US" altLang="zh-CN" dirty="0" err="1" smtClean="0">
                <a:sym typeface="Huawei Sans" panose="020C0503030203020204" pitchFamily="34" charset="0"/>
              </a:rPr>
              <a:t>json</a:t>
            </a:r>
            <a:endParaRPr lang="en-US" altLang="zh-CN" dirty="0" smtClean="0">
              <a:sym typeface="Huawei Sans" panose="020C0503030203020204" pitchFamily="34" charset="0"/>
            </a:endParaRPr>
          </a:p>
          <a:p>
            <a:pPr lvl="1"/>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3916642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smtClean="0">
                <a:latin typeface="Arial Unicode MS" panose="020B0604020202020204" pitchFamily="34" charset="-122"/>
                <a:sym typeface="Huawei Sans" panose="020C0503030203020204" pitchFamily="34" charset="0"/>
              </a:rPr>
              <a:t>math</a:t>
            </a:r>
            <a:r>
              <a:rPr lang="zh-CN" altLang="en-US" dirty="0" smtClean="0">
                <a:latin typeface="Arial Unicode MS" panose="020B0604020202020204" pitchFamily="34" charset="-122"/>
                <a:sym typeface="Huawei Sans" panose="020C0503030203020204" pitchFamily="34" charset="0"/>
              </a:rPr>
              <a:t>库</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467544" y="1844824"/>
            <a:ext cx="3456384" cy="3510000"/>
          </a:xfrm>
        </p:spPr>
        <p:txBody>
          <a:bodyPr/>
          <a:lstStyle/>
          <a:p>
            <a:r>
              <a:rPr lang="zh-CN" altLang="en-US" sz="2000" dirty="0" smtClean="0">
                <a:sym typeface="Huawei Sans" panose="020C0503030203020204" pitchFamily="34" charset="0"/>
              </a:rPr>
              <a:t>内置数学类函数库</a:t>
            </a:r>
            <a:endParaRPr lang="en-US" altLang="zh-CN" sz="2000" dirty="0" smtClean="0">
              <a:sym typeface="Huawei Sans" panose="020C0503030203020204" pitchFamily="34" charset="0"/>
            </a:endParaRPr>
          </a:p>
          <a:p>
            <a:pPr lvl="1">
              <a:lnSpc>
                <a:spcPct val="190000"/>
              </a:lnSpc>
            </a:pPr>
            <a:r>
              <a:rPr lang="en-US" altLang="zh-CN" sz="1800" dirty="0" smtClean="0">
                <a:sym typeface="Huawei Sans" panose="020C0503030203020204" pitchFamily="34" charset="0"/>
              </a:rPr>
              <a:t>4</a:t>
            </a:r>
            <a:r>
              <a:rPr lang="zh-CN" altLang="en-US" sz="1800" dirty="0" smtClean="0">
                <a:sym typeface="Huawei Sans" panose="020C0503030203020204" pitchFamily="34" charset="0"/>
              </a:rPr>
              <a:t>个数学常数</a:t>
            </a:r>
            <a:endParaRPr lang="en-US" altLang="zh-CN" sz="1800" dirty="0" smtClean="0">
              <a:sym typeface="Huawei Sans" panose="020C0503030203020204" pitchFamily="34" charset="0"/>
            </a:endParaRPr>
          </a:p>
          <a:p>
            <a:pPr lvl="1">
              <a:lnSpc>
                <a:spcPct val="190000"/>
              </a:lnSpc>
            </a:pPr>
            <a:r>
              <a:rPr lang="zh-CN" altLang="en-US" sz="1800" dirty="0" smtClean="0">
                <a:sym typeface="Huawei Sans" panose="020C0503030203020204" pitchFamily="34" charset="0"/>
              </a:rPr>
              <a:t>数值表示函数（</a:t>
            </a:r>
            <a:r>
              <a:rPr lang="en-US" altLang="zh-CN" sz="1800" dirty="0" smtClean="0">
                <a:sym typeface="Huawei Sans" panose="020C0503030203020204" pitchFamily="34" charset="0"/>
              </a:rPr>
              <a:t>16</a:t>
            </a:r>
            <a:r>
              <a:rPr lang="zh-CN" altLang="en-US" sz="1800" dirty="0" smtClean="0">
                <a:sym typeface="Huawei Sans" panose="020C0503030203020204" pitchFamily="34" charset="0"/>
              </a:rPr>
              <a:t>个）</a:t>
            </a:r>
            <a:endParaRPr lang="en-US" altLang="zh-CN" sz="1800" dirty="0" smtClean="0">
              <a:sym typeface="Huawei Sans" panose="020C0503030203020204" pitchFamily="34" charset="0"/>
            </a:endParaRPr>
          </a:p>
          <a:p>
            <a:pPr lvl="1">
              <a:lnSpc>
                <a:spcPct val="190000"/>
              </a:lnSpc>
            </a:pPr>
            <a:r>
              <a:rPr lang="zh-CN" altLang="en-US" sz="1800" dirty="0">
                <a:sym typeface="Huawei Sans" panose="020C0503030203020204" pitchFamily="34" charset="0"/>
              </a:rPr>
              <a:t>幂</a:t>
            </a:r>
            <a:r>
              <a:rPr lang="zh-CN" altLang="en-US" sz="1800" dirty="0" smtClean="0">
                <a:sym typeface="Huawei Sans" panose="020C0503030203020204" pitchFamily="34" charset="0"/>
              </a:rPr>
              <a:t>对数函数（</a:t>
            </a:r>
            <a:r>
              <a:rPr lang="en-US" altLang="zh-CN" sz="1800" dirty="0" smtClean="0">
                <a:sym typeface="Huawei Sans" panose="020C0503030203020204" pitchFamily="34" charset="0"/>
              </a:rPr>
              <a:t>8</a:t>
            </a:r>
            <a:r>
              <a:rPr lang="zh-CN" altLang="en-US" sz="1800" dirty="0" smtClean="0">
                <a:sym typeface="Huawei Sans" panose="020C0503030203020204" pitchFamily="34" charset="0"/>
              </a:rPr>
              <a:t>个）</a:t>
            </a:r>
            <a:endParaRPr lang="en-US" altLang="zh-CN" sz="1800" dirty="0" smtClean="0">
              <a:sym typeface="Huawei Sans" panose="020C0503030203020204" pitchFamily="34" charset="0"/>
            </a:endParaRPr>
          </a:p>
          <a:p>
            <a:pPr lvl="1">
              <a:lnSpc>
                <a:spcPct val="190000"/>
              </a:lnSpc>
            </a:pPr>
            <a:r>
              <a:rPr lang="zh-CN" altLang="en-US" sz="1800" dirty="0">
                <a:sym typeface="Huawei Sans" panose="020C0503030203020204" pitchFamily="34" charset="0"/>
              </a:rPr>
              <a:t>三角</a:t>
            </a:r>
            <a:r>
              <a:rPr lang="zh-CN" altLang="en-US" sz="1800" dirty="0" smtClean="0">
                <a:sym typeface="Huawei Sans" panose="020C0503030203020204" pitchFamily="34" charset="0"/>
              </a:rPr>
              <a:t>对数函数（</a:t>
            </a:r>
            <a:r>
              <a:rPr lang="en-US" altLang="zh-CN" sz="1800" dirty="0" smtClean="0">
                <a:sym typeface="Huawei Sans" panose="020C0503030203020204" pitchFamily="34" charset="0"/>
              </a:rPr>
              <a:t>16</a:t>
            </a:r>
            <a:r>
              <a:rPr lang="zh-CN" altLang="en-US" sz="1800" dirty="0" smtClean="0">
                <a:sym typeface="Huawei Sans" panose="020C0503030203020204" pitchFamily="34" charset="0"/>
              </a:rPr>
              <a:t>个）</a:t>
            </a:r>
            <a:endParaRPr lang="en-US" altLang="zh-CN" sz="1800" dirty="0" smtClean="0">
              <a:sym typeface="Huawei Sans" panose="020C0503030203020204" pitchFamily="34" charset="0"/>
            </a:endParaRPr>
          </a:p>
          <a:p>
            <a:pPr lvl="1">
              <a:lnSpc>
                <a:spcPct val="190000"/>
              </a:lnSpc>
            </a:pPr>
            <a:r>
              <a:rPr lang="zh-CN" altLang="en-US" sz="1800" dirty="0" smtClean="0">
                <a:sym typeface="Huawei Sans" panose="020C0503030203020204" pitchFamily="34" charset="0"/>
              </a:rPr>
              <a:t>高等特殊函数（</a:t>
            </a:r>
            <a:r>
              <a:rPr lang="en-US" altLang="zh-CN" sz="1800" dirty="0" smtClean="0">
                <a:sym typeface="Huawei Sans" panose="020C0503030203020204" pitchFamily="34" charset="0"/>
              </a:rPr>
              <a:t>4</a:t>
            </a:r>
            <a:r>
              <a:rPr lang="zh-CN" altLang="en-US" sz="1800" dirty="0" smtClean="0">
                <a:sym typeface="Huawei Sans" panose="020C0503030203020204" pitchFamily="34" charset="0"/>
              </a:rPr>
              <a:t>个）</a:t>
            </a:r>
            <a:endParaRPr lang="en-US" altLang="zh-CN" sz="1800" dirty="0" smtClean="0">
              <a:sym typeface="Huawei Sans" panose="020C0503030203020204" pitchFamily="34" charset="0"/>
            </a:endParaRPr>
          </a:p>
          <a:p>
            <a:pPr lvl="1"/>
            <a:endParaRPr lang="en-US" altLang="zh-CN" sz="1800" dirty="0" smtClean="0">
              <a:sym typeface="Huawei Sans" panose="020C0503030203020204" pitchFamily="34" charset="0"/>
            </a:endParaRPr>
          </a:p>
          <a:p>
            <a:endParaRPr lang="en-US" altLang="zh-CN" sz="1800" dirty="0" smtClean="0">
              <a:sym typeface="Huawei Sans" panose="020C0503030203020204" pitchFamily="34" charset="0"/>
            </a:endParaRPr>
          </a:p>
        </p:txBody>
      </p:sp>
      <p:sp>
        <p:nvSpPr>
          <p:cNvPr id="4" name="文本占位符 16"/>
          <p:cNvSpPr txBox="1">
            <a:spLocks/>
          </p:cNvSpPr>
          <p:nvPr/>
        </p:nvSpPr>
        <p:spPr bwMode="auto">
          <a:xfrm>
            <a:off x="3694154" y="2312789"/>
            <a:ext cx="4439716" cy="504513"/>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02279" lvl="1" indent="0">
              <a:buNone/>
            </a:pPr>
            <a:r>
              <a:rPr lang="en-US" altLang="zh-CN" sz="1600" dirty="0" err="1">
                <a:sym typeface="Huawei Sans" panose="020C0503030203020204" pitchFamily="34" charset="0"/>
              </a:rPr>
              <a:t>math.pi</a:t>
            </a:r>
            <a:r>
              <a:rPr lang="en-US" altLang="zh-CN" sz="1600" dirty="0">
                <a:sym typeface="Huawei Sans" panose="020C0503030203020204" pitchFamily="34" charset="0"/>
              </a:rPr>
              <a:t>     </a:t>
            </a:r>
            <a:r>
              <a:rPr lang="en-US" altLang="zh-CN" sz="1600" dirty="0" err="1">
                <a:sym typeface="Huawei Sans" panose="020C0503030203020204" pitchFamily="34" charset="0"/>
              </a:rPr>
              <a:t>math.e</a:t>
            </a:r>
            <a:r>
              <a:rPr lang="en-US" altLang="zh-CN" sz="1600" dirty="0">
                <a:sym typeface="Huawei Sans" panose="020C0503030203020204" pitchFamily="34" charset="0"/>
              </a:rPr>
              <a:t>    math.inf    </a:t>
            </a:r>
            <a:r>
              <a:rPr lang="en-US" altLang="zh-CN" sz="1600" dirty="0" err="1">
                <a:sym typeface="Huawei Sans" panose="020C0503030203020204" pitchFamily="34" charset="0"/>
              </a:rPr>
              <a:t>math.nan</a:t>
            </a:r>
            <a:r>
              <a:rPr lang="en-US" altLang="zh-CN" sz="1600" dirty="0">
                <a:sym typeface="Huawei Sans" panose="020C0503030203020204" pitchFamily="34" charset="0"/>
              </a:rPr>
              <a:t>    </a:t>
            </a:r>
          </a:p>
        </p:txBody>
      </p:sp>
      <p:sp>
        <p:nvSpPr>
          <p:cNvPr id="5" name="文本占位符 16"/>
          <p:cNvSpPr txBox="1">
            <a:spLocks/>
          </p:cNvSpPr>
          <p:nvPr/>
        </p:nvSpPr>
        <p:spPr bwMode="auto">
          <a:xfrm>
            <a:off x="3694154" y="2885731"/>
            <a:ext cx="4439716" cy="504513"/>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02279" lvl="1" indent="0">
              <a:buNone/>
            </a:pPr>
            <a:r>
              <a:rPr lang="en-US" altLang="zh-CN" sz="1600" dirty="0" err="1">
                <a:sym typeface="Huawei Sans" panose="020C0503030203020204" pitchFamily="34" charset="0"/>
              </a:rPr>
              <a:t>fabs</a:t>
            </a:r>
            <a:r>
              <a:rPr lang="en-US" altLang="zh-CN" sz="1600" dirty="0">
                <a:sym typeface="Huawei Sans" panose="020C0503030203020204" pitchFamily="34" charset="0"/>
              </a:rPr>
              <a:t>, </a:t>
            </a:r>
            <a:r>
              <a:rPr lang="en-US" altLang="zh-CN" sz="1600" dirty="0" err="1">
                <a:sym typeface="Huawei Sans" panose="020C0503030203020204" pitchFamily="34" charset="0"/>
              </a:rPr>
              <a:t>fmod</a:t>
            </a:r>
            <a:r>
              <a:rPr lang="en-US" altLang="zh-CN" sz="1600" dirty="0">
                <a:sym typeface="Huawei Sans" panose="020C0503030203020204" pitchFamily="34" charset="0"/>
              </a:rPr>
              <a:t>, </a:t>
            </a:r>
            <a:r>
              <a:rPr lang="en-US" altLang="zh-CN" sz="1600" dirty="0" err="1">
                <a:sym typeface="Huawei Sans" panose="020C0503030203020204" pitchFamily="34" charset="0"/>
              </a:rPr>
              <a:t>fsum</a:t>
            </a:r>
            <a:r>
              <a:rPr lang="en-US" altLang="zh-CN" sz="1600" dirty="0">
                <a:sym typeface="Huawei Sans" panose="020C0503030203020204" pitchFamily="34" charset="0"/>
              </a:rPr>
              <a:t>, ceil, floor  …  …</a:t>
            </a:r>
          </a:p>
        </p:txBody>
      </p:sp>
      <p:sp>
        <p:nvSpPr>
          <p:cNvPr id="6" name="文本占位符 16"/>
          <p:cNvSpPr txBox="1">
            <a:spLocks/>
          </p:cNvSpPr>
          <p:nvPr/>
        </p:nvSpPr>
        <p:spPr bwMode="auto">
          <a:xfrm>
            <a:off x="3694154" y="3416446"/>
            <a:ext cx="4439716" cy="504513"/>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02279" lvl="1" indent="0">
              <a:buNone/>
            </a:pPr>
            <a:r>
              <a:rPr lang="en-US" altLang="zh-CN" sz="1600" dirty="0">
                <a:sym typeface="Huawei Sans" panose="020C0503030203020204" pitchFamily="34" charset="0"/>
              </a:rPr>
              <a:t>pow, </a:t>
            </a:r>
            <a:r>
              <a:rPr lang="en-US" altLang="zh-CN" sz="1600" dirty="0" err="1">
                <a:sym typeface="Huawei Sans" panose="020C0503030203020204" pitchFamily="34" charset="0"/>
              </a:rPr>
              <a:t>exp</a:t>
            </a:r>
            <a:r>
              <a:rPr lang="en-US" altLang="zh-CN" sz="1600" dirty="0">
                <a:sym typeface="Huawei Sans" panose="020C0503030203020204" pitchFamily="34" charset="0"/>
              </a:rPr>
              <a:t>, </a:t>
            </a:r>
            <a:r>
              <a:rPr lang="en-US" altLang="zh-CN" sz="1600" dirty="0" err="1">
                <a:sym typeface="Huawei Sans" panose="020C0503030203020204" pitchFamily="34" charset="0"/>
              </a:rPr>
              <a:t>sqrt</a:t>
            </a:r>
            <a:r>
              <a:rPr lang="en-US" altLang="zh-CN" sz="1600" dirty="0">
                <a:sym typeface="Huawei Sans" panose="020C0503030203020204" pitchFamily="34" charset="0"/>
              </a:rPr>
              <a:t>, log  …  …</a:t>
            </a:r>
          </a:p>
        </p:txBody>
      </p:sp>
      <p:sp>
        <p:nvSpPr>
          <p:cNvPr id="7" name="文本占位符 16"/>
          <p:cNvSpPr txBox="1">
            <a:spLocks/>
          </p:cNvSpPr>
          <p:nvPr/>
        </p:nvSpPr>
        <p:spPr bwMode="auto">
          <a:xfrm>
            <a:off x="3694154" y="4023913"/>
            <a:ext cx="4439716" cy="504513"/>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02279" lvl="1" indent="0">
              <a:buNone/>
            </a:pPr>
            <a:r>
              <a:rPr lang="en-US" altLang="zh-CN" sz="1600" dirty="0">
                <a:sym typeface="Huawei Sans" panose="020C0503030203020204" pitchFamily="34" charset="0"/>
              </a:rPr>
              <a:t>sin, cos, tan, </a:t>
            </a:r>
            <a:r>
              <a:rPr lang="en-US" altLang="zh-CN" sz="1600" dirty="0" err="1">
                <a:sym typeface="Huawei Sans" panose="020C0503030203020204" pitchFamily="34" charset="0"/>
              </a:rPr>
              <a:t>asin</a:t>
            </a:r>
            <a:r>
              <a:rPr lang="en-US" altLang="zh-CN" sz="1600" dirty="0">
                <a:sym typeface="Huawei Sans" panose="020C0503030203020204" pitchFamily="34" charset="0"/>
              </a:rPr>
              <a:t>  …  …</a:t>
            </a:r>
          </a:p>
        </p:txBody>
      </p:sp>
      <p:sp>
        <p:nvSpPr>
          <p:cNvPr id="8" name="文本占位符 16"/>
          <p:cNvSpPr txBox="1">
            <a:spLocks/>
          </p:cNvSpPr>
          <p:nvPr/>
        </p:nvSpPr>
        <p:spPr bwMode="auto">
          <a:xfrm>
            <a:off x="3694154" y="4631380"/>
            <a:ext cx="4439716" cy="504513"/>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02279" lvl="1" indent="0">
              <a:buNone/>
            </a:pPr>
            <a:r>
              <a:rPr lang="en-US" altLang="zh-CN" sz="1600" dirty="0">
                <a:sym typeface="Huawei Sans" panose="020C0503030203020204" pitchFamily="34" charset="0"/>
              </a:rPr>
              <a:t>erf, </a:t>
            </a:r>
            <a:r>
              <a:rPr lang="en-US" altLang="zh-CN" sz="1600" dirty="0" err="1">
                <a:sym typeface="Huawei Sans" panose="020C0503030203020204" pitchFamily="34" charset="0"/>
              </a:rPr>
              <a:t>erfc</a:t>
            </a:r>
            <a:r>
              <a:rPr lang="en-US" altLang="zh-CN" sz="1600" dirty="0">
                <a:sym typeface="Huawei Sans" panose="020C0503030203020204" pitchFamily="34" charset="0"/>
              </a:rPr>
              <a:t>, gamma, </a:t>
            </a:r>
            <a:r>
              <a:rPr lang="en-US" altLang="zh-CN" sz="1600" dirty="0" err="1">
                <a:sym typeface="Huawei Sans" panose="020C0503030203020204" pitchFamily="34" charset="0"/>
              </a:rPr>
              <a:t>lgamma</a:t>
            </a:r>
            <a:r>
              <a:rPr lang="en-US" altLang="zh-CN" sz="1600" dirty="0">
                <a:sym typeface="Huawei Sans" panose="020C0503030203020204" pitchFamily="34" charset="0"/>
              </a:rPr>
              <a:t> </a:t>
            </a:r>
          </a:p>
        </p:txBody>
      </p:sp>
    </p:spTree>
    <p:extLst>
      <p:ext uri="{BB962C8B-B14F-4D97-AF65-F5344CB8AC3E}">
        <p14:creationId xmlns:p14="http://schemas.microsoft.com/office/powerpoint/2010/main" val="300834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math</a:t>
            </a:r>
            <a:r>
              <a:rPr lang="zh-CN" altLang="en-US" dirty="0" smtClean="0"/>
              <a:t>库的使用</a:t>
            </a:r>
            <a:endParaRPr lang="zh-CN" altLang="en-US" dirty="0"/>
          </a:p>
        </p:txBody>
      </p:sp>
      <p:sp>
        <p:nvSpPr>
          <p:cNvPr id="3" name="文本占位符 2"/>
          <p:cNvSpPr>
            <a:spLocks noGrp="1"/>
          </p:cNvSpPr>
          <p:nvPr>
            <p:ph type="body" sz="quarter" idx="10"/>
          </p:nvPr>
        </p:nvSpPr>
        <p:spPr>
          <a:xfrm>
            <a:off x="333452" y="1247556"/>
            <a:ext cx="8480700" cy="1389356"/>
          </a:xfrm>
        </p:spPr>
        <p:txBody>
          <a:bodyPr/>
          <a:lstStyle/>
          <a:p>
            <a:r>
              <a:rPr lang="en-US" altLang="zh-CN" sz="2000" kern="100" dirty="0">
                <a:latin typeface="微软雅黑" panose="020B0503020204020204" pitchFamily="34" charset="-122"/>
                <a:ea typeface="微软雅黑" panose="020B0503020204020204" pitchFamily="34" charset="-122"/>
                <a:cs typeface="Courier New" panose="02070309020205020404" pitchFamily="49" charset="0"/>
              </a:rPr>
              <a:t>(1)</a:t>
            </a:r>
            <a:r>
              <a:rPr lang="zh-CN" altLang="zh-CN" sz="2000" kern="100" dirty="0">
                <a:latin typeface="微软雅黑" panose="020B0503020204020204" pitchFamily="34" charset="-122"/>
                <a:ea typeface="微软雅黑" panose="020B0503020204020204" pitchFamily="34" charset="-122"/>
                <a:cs typeface="Courier New" panose="02070309020205020404" pitchFamily="49" charset="0"/>
              </a:rPr>
              <a:t>直接引用</a:t>
            </a:r>
            <a:r>
              <a:rPr lang="en-US" altLang="zh-CN" sz="2000" kern="100" dirty="0">
                <a:latin typeface="微软雅黑" panose="020B0503020204020204" pitchFamily="34" charset="-122"/>
                <a:ea typeface="微软雅黑" panose="020B0503020204020204" pitchFamily="34" charset="-122"/>
                <a:cs typeface="Courier New" panose="02070309020205020404" pitchFamily="49" charset="0"/>
              </a:rPr>
              <a:t>math</a:t>
            </a:r>
            <a:r>
              <a:rPr lang="zh-CN" altLang="zh-CN" sz="2000" kern="100" dirty="0">
                <a:latin typeface="微软雅黑" panose="020B0503020204020204" pitchFamily="34" charset="-122"/>
                <a:ea typeface="微软雅黑" panose="020B0503020204020204" pitchFamily="34" charset="-122"/>
                <a:cs typeface="Courier New" panose="02070309020205020404" pitchFamily="49" charset="0"/>
              </a:rPr>
              <a:t>库</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683568" y="1757433"/>
            <a:ext cx="4572000" cy="861774"/>
          </a:xfrm>
          <a:prstGeom prst="rect">
            <a:avLst/>
          </a:prstGeom>
        </p:spPr>
        <p:txBody>
          <a:bodyPr>
            <a:spAutoFit/>
          </a:bodyPr>
          <a:lstStyle/>
          <a:p>
            <a:pPr indent="266700" algn="just">
              <a:lnSpc>
                <a:spcPts val="2000"/>
              </a:lnSpc>
              <a:spcAft>
                <a:spcPts val="0"/>
              </a:spcAft>
            </a:pPr>
            <a:r>
              <a:rPr lang="en-US" altLang="zh-CN" kern="100" dirty="0" smtClean="0">
                <a:latin typeface="微软雅黑" panose="020B0503020204020204" pitchFamily="34" charset="-122"/>
                <a:ea typeface="微软雅黑" panose="020B0503020204020204" pitchFamily="34" charset="-122"/>
                <a:cs typeface="Courier New" panose="02070309020205020404" pitchFamily="49" charset="0"/>
              </a:rPr>
              <a:t>&gt;&gt;&gt;</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import math</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&gt;&gt;&gt;</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math.sqrt</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(9)</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kern="100" dirty="0" smtClean="0">
                <a:latin typeface="微软雅黑" panose="020B0503020204020204" pitchFamily="34" charset="-122"/>
                <a:ea typeface="微软雅黑" panose="020B0503020204020204" pitchFamily="34" charset="-122"/>
                <a:cs typeface="Courier New" panose="02070309020205020404" pitchFamily="49" charset="0"/>
              </a:rPr>
              <a:t>3.0</a:t>
            </a:r>
            <a:endParaRPr lang="zh-CN" altLang="en-US" dirty="0">
              <a:latin typeface="微软雅黑" panose="020B0503020204020204" pitchFamily="34" charset="-122"/>
              <a:ea typeface="微软雅黑" panose="020B0503020204020204" pitchFamily="34" charset="-122"/>
            </a:endParaRPr>
          </a:p>
        </p:txBody>
      </p:sp>
      <p:sp>
        <p:nvSpPr>
          <p:cNvPr id="6" name="文本占位符 2"/>
          <p:cNvSpPr txBox="1">
            <a:spLocks/>
          </p:cNvSpPr>
          <p:nvPr/>
        </p:nvSpPr>
        <p:spPr bwMode="auto">
          <a:xfrm>
            <a:off x="343594" y="2862756"/>
            <a:ext cx="8480700" cy="78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1" fontAlgn="ctr" hangingPunct="1">
              <a:spcBef>
                <a:spcPct val="20000"/>
              </a:spcBef>
              <a:spcAft>
                <a:spcPct val="0"/>
              </a:spcAft>
              <a:buClrTx/>
              <a:buFont typeface="Wingdings" panose="05000000000000000000" pitchFamily="2" charset="2"/>
              <a:buChar char="v"/>
              <a:defRPr sz="24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Clr>
                <a:schemeClr val="tx1"/>
              </a:buClr>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zh-CN" sz="2000" kern="100" dirty="0" smtClean="0">
                <a:latin typeface="微软雅黑" panose="020B0503020204020204" pitchFamily="34" charset="-122"/>
                <a:ea typeface="微软雅黑" panose="020B0503020204020204" pitchFamily="34" charset="-122"/>
                <a:cs typeface="Courier New" panose="02070309020205020404" pitchFamily="49" charset="0"/>
              </a:rPr>
              <a:t>(2)</a:t>
            </a:r>
            <a:r>
              <a:rPr lang="zh-CN" altLang="en-US" sz="2000" kern="100" dirty="0" smtClean="0">
                <a:latin typeface="微软雅黑" panose="020B0503020204020204" pitchFamily="34" charset="-122"/>
                <a:ea typeface="微软雅黑" panose="020B0503020204020204" pitchFamily="34" charset="-122"/>
                <a:cs typeface="Courier New" panose="02070309020205020404" pitchFamily="49" charset="0"/>
              </a:rPr>
              <a:t>标明要调用</a:t>
            </a:r>
            <a:r>
              <a:rPr lang="en-US" altLang="zh-CN" sz="2000" kern="100" dirty="0" smtClean="0">
                <a:latin typeface="微软雅黑" panose="020B0503020204020204" pitchFamily="34" charset="-122"/>
                <a:ea typeface="微软雅黑" panose="020B0503020204020204" pitchFamily="34" charset="-122"/>
                <a:cs typeface="Courier New" panose="02070309020205020404" pitchFamily="49" charset="0"/>
              </a:rPr>
              <a:t>math</a:t>
            </a:r>
            <a:r>
              <a:rPr lang="zh-CN" altLang="en-US" sz="2000" kern="100" dirty="0" smtClean="0">
                <a:latin typeface="微软雅黑" panose="020B0503020204020204" pitchFamily="34" charset="-122"/>
                <a:ea typeface="微软雅黑" panose="020B0503020204020204" pitchFamily="34" charset="-122"/>
                <a:cs typeface="Courier New" panose="02070309020205020404" pitchFamily="49" charset="0"/>
              </a:rPr>
              <a:t>库中的特定函数</a:t>
            </a:r>
            <a:endParaRPr lang="zh-CN" altLang="en-US" sz="2000" kern="0" dirty="0">
              <a:latin typeface="微软雅黑" panose="020B0503020204020204" pitchFamily="34" charset="-122"/>
              <a:ea typeface="微软雅黑" panose="020B0503020204020204" pitchFamily="34" charset="-122"/>
            </a:endParaRPr>
          </a:p>
        </p:txBody>
      </p:sp>
      <p:sp>
        <p:nvSpPr>
          <p:cNvPr id="7" name="矩形 6"/>
          <p:cNvSpPr/>
          <p:nvPr/>
        </p:nvSpPr>
        <p:spPr>
          <a:xfrm>
            <a:off x="611560" y="3548775"/>
            <a:ext cx="4572000" cy="861774"/>
          </a:xfrm>
          <a:prstGeom prst="rect">
            <a:avLst/>
          </a:prstGeom>
        </p:spPr>
        <p:txBody>
          <a:bodyPr>
            <a:spAutoFit/>
          </a:bodyPr>
          <a:lstStyle/>
          <a:p>
            <a:pPr indent="266700" algn="just">
              <a:lnSpc>
                <a:spcPts val="2000"/>
              </a:lnSpc>
              <a:spcAft>
                <a:spcPts val="0"/>
              </a:spcAft>
            </a:pPr>
            <a:r>
              <a:rPr lang="en-US" altLang="zh-CN" kern="100" dirty="0" smtClean="0">
                <a:latin typeface="微软雅黑" panose="020B0503020204020204" pitchFamily="34" charset="-122"/>
                <a:ea typeface="微软雅黑" panose="020B0503020204020204" pitchFamily="34" charset="-122"/>
                <a:cs typeface="Courier New" panose="02070309020205020404" pitchFamily="49" charset="0"/>
              </a:rPr>
              <a:t>&gt;&gt;&gt;</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from math import </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fabs</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&gt;&gt;&gt;</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fabs</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(-125)</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kern="100" dirty="0" smtClean="0">
                <a:latin typeface="微软雅黑" panose="020B0503020204020204" pitchFamily="34" charset="-122"/>
                <a:ea typeface="微软雅黑" panose="020B0503020204020204" pitchFamily="34" charset="-122"/>
                <a:cs typeface="Courier New" panose="02070309020205020404" pitchFamily="49" charset="0"/>
              </a:rPr>
              <a:t>125.0</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8" name="文本占位符 2"/>
          <p:cNvSpPr txBox="1">
            <a:spLocks/>
          </p:cNvSpPr>
          <p:nvPr/>
        </p:nvSpPr>
        <p:spPr bwMode="auto">
          <a:xfrm>
            <a:off x="343594" y="4653136"/>
            <a:ext cx="8480700" cy="53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1" fontAlgn="ctr" hangingPunct="1">
              <a:spcBef>
                <a:spcPct val="20000"/>
              </a:spcBef>
              <a:spcAft>
                <a:spcPct val="0"/>
              </a:spcAft>
              <a:buClrTx/>
              <a:buFont typeface="Wingdings" panose="05000000000000000000" pitchFamily="2" charset="2"/>
              <a:buChar char="v"/>
              <a:defRPr sz="24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Clr>
                <a:schemeClr val="tx1"/>
              </a:buClr>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zh-CN" sz="2000" kern="100" dirty="0" smtClean="0">
                <a:latin typeface="微软雅黑" panose="020B0503020204020204" pitchFamily="34" charset="-122"/>
                <a:ea typeface="微软雅黑" panose="020B0503020204020204" pitchFamily="34" charset="-122"/>
                <a:cs typeface="Courier New" panose="02070309020205020404" pitchFamily="49" charset="0"/>
              </a:rPr>
              <a:t>(3)</a:t>
            </a:r>
            <a:r>
              <a:rPr lang="zh-CN" altLang="en-US" sz="2000" kern="100" dirty="0" smtClean="0">
                <a:latin typeface="微软雅黑" panose="020B0503020204020204" pitchFamily="34" charset="-122"/>
                <a:ea typeface="微软雅黑" panose="020B0503020204020204" pitchFamily="34" charset="-122"/>
                <a:cs typeface="Courier New" panose="02070309020205020404" pitchFamily="49" charset="0"/>
              </a:rPr>
              <a:t>标明要调用</a:t>
            </a:r>
            <a:r>
              <a:rPr lang="en-US" altLang="zh-CN" sz="2000" kern="100" dirty="0" smtClean="0">
                <a:latin typeface="微软雅黑" panose="020B0503020204020204" pitchFamily="34" charset="-122"/>
                <a:ea typeface="微软雅黑" panose="020B0503020204020204" pitchFamily="34" charset="-122"/>
                <a:cs typeface="Courier New" panose="02070309020205020404" pitchFamily="49" charset="0"/>
              </a:rPr>
              <a:t>math</a:t>
            </a:r>
            <a:r>
              <a:rPr lang="zh-CN" altLang="en-US" sz="2000" kern="100" dirty="0" smtClean="0">
                <a:latin typeface="微软雅黑" panose="020B0503020204020204" pitchFamily="34" charset="-122"/>
                <a:ea typeface="微软雅黑" panose="020B0503020204020204" pitchFamily="34" charset="-122"/>
                <a:cs typeface="Courier New" panose="02070309020205020404" pitchFamily="49" charset="0"/>
              </a:rPr>
              <a:t>库中的特定函数</a:t>
            </a:r>
            <a:endParaRPr lang="zh-CN" altLang="en-US" sz="2000" kern="0" dirty="0">
              <a:latin typeface="微软雅黑" panose="020B0503020204020204" pitchFamily="34" charset="-122"/>
              <a:ea typeface="微软雅黑" panose="020B0503020204020204" pitchFamily="34" charset="-122"/>
            </a:endParaRPr>
          </a:p>
        </p:txBody>
      </p:sp>
      <p:sp>
        <p:nvSpPr>
          <p:cNvPr id="9" name="矩形 8"/>
          <p:cNvSpPr/>
          <p:nvPr/>
        </p:nvSpPr>
        <p:spPr>
          <a:xfrm>
            <a:off x="755576" y="5191563"/>
            <a:ext cx="4572000" cy="1138773"/>
          </a:xfrm>
          <a:prstGeom prst="rect">
            <a:avLst/>
          </a:prstGeom>
        </p:spPr>
        <p:txBody>
          <a:bodyPr>
            <a:spAutoFit/>
          </a:bodyPr>
          <a:lstStyle/>
          <a:p>
            <a:pPr indent="266700" algn="just">
              <a:lnSpc>
                <a:spcPts val="2000"/>
              </a:lnSpc>
              <a:spcAft>
                <a:spcPts val="0"/>
              </a:spcAft>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&gt;&gt;&gt;from math import *</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&gt;&gt;&gt;floor(10.6)</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spcAft>
                <a:spcPts val="0"/>
              </a:spcAft>
            </a:pPr>
            <a:r>
              <a:rPr lang="zh-CN" altLang="zh-CN" kern="100" dirty="0">
                <a:latin typeface="微软雅黑" panose="020B0503020204020204" pitchFamily="34" charset="-122"/>
                <a:ea typeface="微软雅黑" panose="020B0503020204020204" pitchFamily="34" charset="-122"/>
                <a:cs typeface="Courier New" panose="02070309020205020404" pitchFamily="49" charset="0"/>
              </a:rPr>
              <a:t>运行结果：</a:t>
            </a:r>
          </a:p>
          <a:p>
            <a:pPr indent="266700" algn="just">
              <a:lnSpc>
                <a:spcPts val="2000"/>
              </a:lnSpc>
              <a:spcAft>
                <a:spcPts val="0"/>
              </a:spcAft>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10</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776088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smtClean="0">
                <a:latin typeface="Arial Unicode MS" panose="020B0604020202020204" pitchFamily="34" charset="-122"/>
                <a:sym typeface="Huawei Sans" panose="020C0503030203020204" pitchFamily="34" charset="0"/>
              </a:rPr>
              <a:t>random</a:t>
            </a:r>
            <a:r>
              <a:rPr lang="zh-CN" altLang="en-US" dirty="0" smtClean="0">
                <a:latin typeface="Arial Unicode MS" panose="020B0604020202020204" pitchFamily="34" charset="-122"/>
                <a:sym typeface="Huawei Sans" panose="020C0503030203020204" pitchFamily="34" charset="0"/>
              </a:rPr>
              <a:t>库</a:t>
            </a:r>
            <a:endParaRPr lang="zh-CN" altLang="en-US" dirty="0">
              <a:latin typeface="Arial Unicode MS" panose="020B0604020202020204" pitchFamily="34" charset="-122"/>
              <a:sym typeface="Huawei Sans" panose="020C0503030203020204" pitchFamily="34" charset="0"/>
            </a:endParaRPr>
          </a:p>
        </p:txBody>
      </p:sp>
      <p:graphicFrame>
        <p:nvGraphicFramePr>
          <p:cNvPr id="9" name="object 10"/>
          <p:cNvGraphicFramePr>
            <a:graphicFrameLocks noGrp="1"/>
          </p:cNvGraphicFramePr>
          <p:nvPr>
            <p:extLst>
              <p:ext uri="{D42A27DB-BD31-4B8C-83A1-F6EECF244321}">
                <p14:modId xmlns:p14="http://schemas.microsoft.com/office/powerpoint/2010/main" val="2195624615"/>
              </p:ext>
            </p:extLst>
          </p:nvPr>
        </p:nvGraphicFramePr>
        <p:xfrm>
          <a:off x="683568" y="2791932"/>
          <a:ext cx="7461988" cy="3654400"/>
        </p:xfrm>
        <a:graphic>
          <a:graphicData uri="http://schemas.openxmlformats.org/drawingml/2006/table">
            <a:tbl>
              <a:tblPr firstRow="1" bandRow="1">
                <a:tableStyleId>{21E4AEA4-8DFA-4A89-87EB-49C32662AFE0}</a:tableStyleId>
              </a:tblPr>
              <a:tblGrid>
                <a:gridCol w="2592288">
                  <a:extLst>
                    <a:ext uri="{9D8B030D-6E8A-4147-A177-3AD203B41FA5}">
                      <a16:colId xmlns:a16="http://schemas.microsoft.com/office/drawing/2014/main" val="20000"/>
                    </a:ext>
                  </a:extLst>
                </a:gridCol>
                <a:gridCol w="4869700">
                  <a:extLst>
                    <a:ext uri="{9D8B030D-6E8A-4147-A177-3AD203B41FA5}">
                      <a16:colId xmlns:a16="http://schemas.microsoft.com/office/drawing/2014/main" val="20001"/>
                    </a:ext>
                  </a:extLst>
                </a:gridCol>
              </a:tblGrid>
              <a:tr h="342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dirty="0" smtClean="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函数</a:t>
                      </a:r>
                      <a:endParaRPr kumimoji="0" lang="zh-CN" altLang="zh-CN" sz="18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800" b="1" i="0" u="none" strike="noStrike" cap="none" normalizeH="0" baseline="0" dirty="0" smtClean="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描述</a:t>
                      </a:r>
                      <a:endParaRPr kumimoji="0" lang="zh-CN" altLang="zh-CN" sz="18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0"/>
                  </a:ext>
                </a:extLst>
              </a:tr>
              <a:tr h="30861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seed(a=none)</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初始化随机数种子，默认值为当前系统时间</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36536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random()</a:t>
                      </a:r>
                      <a:endParaRPr kumimoji="0" lang="zh-CN" altLang="zh-CN" sz="1400" b="0" i="0" u="none" strike="noStrike" kern="1200"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kern="1200"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生成一个</a:t>
                      </a:r>
                      <a:r>
                        <a:rPr kumimoji="0" lang="en-US" altLang="zh-CN" sz="1400" b="0" i="0" u="none" strike="noStrike" kern="1200"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[0.0,1.0)</a:t>
                      </a:r>
                      <a:r>
                        <a:rPr kumimoji="0" lang="zh-CN" altLang="en-US" sz="1400" b="0" i="0" u="none" strike="noStrike" kern="1200"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之间的随机小数</a:t>
                      </a:r>
                      <a:endParaRPr kumimoji="0" lang="en-US" altLang="zh-CN" sz="1400" b="0" i="0" u="none" strike="noStrike" kern="1200"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36536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randint</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a,b</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生成一个</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a,b</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之间的整数</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36536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getrandbit</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(k)</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生成一个</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k</a:t>
                      </a: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比特长度的随机整数</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r h="365360">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randrange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start,stop</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[,step])</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生成一个</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start,stop</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之间以</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step</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为步数的随机整数</a:t>
                      </a:r>
                      <a:endPar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3226402563"/>
                  </a:ext>
                </a:extLst>
              </a:tr>
              <a:tr h="365360">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uniform(</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a,b</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生成一个</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a,b</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之间的随机小数</a:t>
                      </a:r>
                      <a:endPar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693060999"/>
                  </a:ext>
                </a:extLst>
              </a:tr>
              <a:tr h="365360">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choice(</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seq</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从序列类型，例如列表中随机返回一个元素</a:t>
                      </a:r>
                      <a:endPar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3167239"/>
                  </a:ext>
                </a:extLst>
              </a:tr>
              <a:tr h="365360">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shuffle(</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seq</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将序列类型中的元素随机排列，返回打乱后的序列</a:t>
                      </a:r>
                      <a:endPar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793282026"/>
                  </a:ext>
                </a:extLst>
              </a:tr>
              <a:tr h="365360">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sample(</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pop,k</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从</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pop</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类型中随机选取</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k</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个元素，以列表类型返回</a:t>
                      </a:r>
                      <a:endPar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772093113"/>
                  </a:ext>
                </a:extLst>
              </a:tr>
            </a:tbl>
          </a:graphicData>
        </a:graphic>
      </p:graphicFrame>
      <p:sp>
        <p:nvSpPr>
          <p:cNvPr id="2" name="矩形 1"/>
          <p:cNvSpPr/>
          <p:nvPr/>
        </p:nvSpPr>
        <p:spPr>
          <a:xfrm>
            <a:off x="683568" y="1196752"/>
            <a:ext cx="7776864" cy="1449628"/>
          </a:xfrm>
          <a:prstGeom prst="rect">
            <a:avLst/>
          </a:prstGeom>
        </p:spPr>
        <p:txBody>
          <a:bodyPr wrap="square">
            <a:spAutoFit/>
          </a:bodyPr>
          <a:lstStyle/>
          <a:p>
            <a:pPr marL="342900" indent="-342900" algn="just" fontAlgn="ctr">
              <a:lnSpc>
                <a:spcPct val="150000"/>
              </a:lnSpc>
              <a:spcBef>
                <a:spcPct val="20000"/>
              </a:spcBef>
              <a:buFont typeface="Wingdings" panose="05000000000000000000" pitchFamily="2" charset="2"/>
              <a:buChar char="v"/>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random</a:t>
            </a:r>
            <a:r>
              <a:rPr lang="zh-CN" altLang="zh-CN" kern="100" dirty="0">
                <a:latin typeface="微软雅黑" panose="020B0503020204020204" pitchFamily="34" charset="-122"/>
                <a:ea typeface="微软雅黑" panose="020B0503020204020204" pitchFamily="34" charset="-122"/>
                <a:cs typeface="Courier New" panose="02070309020205020404" pitchFamily="49" charset="0"/>
              </a:rPr>
              <a:t>库是产生并使用随机数的</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Python</a:t>
            </a:r>
            <a:r>
              <a:rPr lang="zh-CN" altLang="zh-CN" kern="100" dirty="0">
                <a:latin typeface="微软雅黑" panose="020B0503020204020204" pitchFamily="34" charset="-122"/>
                <a:ea typeface="微软雅黑" panose="020B0503020204020204" pitchFamily="34" charset="-122"/>
                <a:cs typeface="Courier New" panose="02070309020205020404" pitchFamily="49" charset="0"/>
              </a:rPr>
              <a:t>标准库</a:t>
            </a:r>
            <a:endParaRPr lang="en-US"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marL="342900" indent="-342900" algn="just" fontAlgn="ctr">
              <a:lnSpc>
                <a:spcPct val="150000"/>
              </a:lnSpc>
              <a:spcBef>
                <a:spcPct val="20000"/>
              </a:spcBef>
              <a:buFont typeface="Wingdings" panose="05000000000000000000" pitchFamily="2" charset="2"/>
              <a:buChar char="v"/>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random</a:t>
            </a:r>
            <a:r>
              <a:rPr lang="zh-CN" altLang="zh-CN" kern="100" dirty="0">
                <a:latin typeface="微软雅黑" panose="020B0503020204020204" pitchFamily="34" charset="-122"/>
                <a:ea typeface="微软雅黑" panose="020B0503020204020204" pitchFamily="34" charset="-122"/>
                <a:cs typeface="Courier New" panose="02070309020205020404" pitchFamily="49" charset="0"/>
              </a:rPr>
              <a:t>库采用梅森旋转算法生成随机序列中元素。</a:t>
            </a:r>
            <a:endParaRPr lang="en-US"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marL="342900" indent="-342900" algn="just" fontAlgn="ctr">
              <a:lnSpc>
                <a:spcPct val="150000"/>
              </a:lnSpc>
              <a:spcBef>
                <a:spcPct val="20000"/>
              </a:spcBef>
              <a:buFont typeface="Wingdings" panose="05000000000000000000" pitchFamily="2" charset="2"/>
              <a:buChar char="v"/>
            </a:pPr>
            <a:r>
              <a:rPr lang="zh-CN" altLang="zh-CN" kern="100" dirty="0">
                <a:latin typeface="微软雅黑" panose="020B0503020204020204" pitchFamily="34" charset="-122"/>
                <a:ea typeface="微软雅黑" panose="020B0503020204020204" pitchFamily="34" charset="-122"/>
                <a:cs typeface="Courier New" panose="02070309020205020404" pitchFamily="49" charset="0"/>
              </a:rPr>
              <a:t>计算机产生的随机数遵循固定算法，产生的随机数也称伪随机数。</a:t>
            </a:r>
            <a:endParaRPr lang="zh-CN" altLang="en-US" kern="100"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718400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smtClean="0">
                <a:latin typeface="Arial Unicode MS" panose="020B0604020202020204" pitchFamily="34" charset="-122"/>
                <a:sym typeface="Huawei Sans" panose="020C0503030203020204" pitchFamily="34" charset="0"/>
              </a:rPr>
              <a:t>4.3.3 </a:t>
            </a:r>
            <a:r>
              <a:rPr lang="zh-CN" altLang="en-US" dirty="0" smtClean="0">
                <a:latin typeface="Arial Unicode MS" panose="020B0604020202020204" pitchFamily="34" charset="-122"/>
                <a:sym typeface="Huawei Sans" panose="020C0503030203020204" pitchFamily="34" charset="0"/>
              </a:rPr>
              <a:t>常用标准库</a:t>
            </a:r>
            <a:r>
              <a:rPr lang="en-US" altLang="zh-CN" dirty="0" smtClean="0">
                <a:latin typeface="Arial Unicode MS" panose="020B0604020202020204" pitchFamily="34" charset="-122"/>
                <a:sym typeface="Huawei Sans" panose="020C0503030203020204" pitchFamily="34" charset="0"/>
              </a:rPr>
              <a:t>——</a:t>
            </a:r>
            <a:r>
              <a:rPr lang="en-US" altLang="zh-CN" dirty="0" err="1" smtClean="0">
                <a:latin typeface="Arial Unicode MS" panose="020B0604020202020204" pitchFamily="34" charset="-122"/>
                <a:sym typeface="Huawei Sans" panose="020C0503030203020204" pitchFamily="34" charset="0"/>
              </a:rPr>
              <a:t>json</a:t>
            </a:r>
            <a:r>
              <a:rPr lang="zh-CN" altLang="en-US" dirty="0">
                <a:latin typeface="Arial Unicode MS" panose="020B0604020202020204" pitchFamily="34" charset="-122"/>
                <a:sym typeface="Huawei Sans" panose="020C0503030203020204" pitchFamily="34" charset="0"/>
              </a:rPr>
              <a:t>库</a:t>
            </a:r>
          </a:p>
        </p:txBody>
      </p:sp>
      <p:sp>
        <p:nvSpPr>
          <p:cNvPr id="17" name="文本占位符 16"/>
          <p:cNvSpPr>
            <a:spLocks noGrp="1"/>
          </p:cNvSpPr>
          <p:nvPr>
            <p:ph type="body" sz="quarter" idx="10"/>
          </p:nvPr>
        </p:nvSpPr>
        <p:spPr>
          <a:xfrm>
            <a:off x="395536" y="1556792"/>
            <a:ext cx="8480700" cy="1313757"/>
          </a:xfrm>
        </p:spPr>
        <p:txBody>
          <a:bodyPr/>
          <a:lstStyle/>
          <a:p>
            <a:pPr>
              <a:lnSpc>
                <a:spcPct val="150000"/>
              </a:lnSpc>
            </a:pPr>
            <a:r>
              <a:rPr lang="zh-CN" altLang="en-US" sz="2000" dirty="0">
                <a:sym typeface="Huawei Sans" panose="020C0503030203020204" pitchFamily="34" charset="0"/>
              </a:rPr>
              <a:t>处理</a:t>
            </a:r>
            <a:r>
              <a:rPr lang="en-US" altLang="zh-CN" sz="2000" dirty="0">
                <a:sym typeface="Huawei Sans" panose="020C0503030203020204" pitchFamily="34" charset="0"/>
              </a:rPr>
              <a:t>JSON</a:t>
            </a:r>
            <a:r>
              <a:rPr lang="zh-CN" altLang="en-US" sz="2000" dirty="0">
                <a:sym typeface="Huawei Sans" panose="020C0503030203020204" pitchFamily="34" charset="0"/>
              </a:rPr>
              <a:t>格式的</a:t>
            </a:r>
            <a:r>
              <a:rPr lang="en-US" altLang="zh-CN" sz="2000" dirty="0">
                <a:sym typeface="Huawei Sans" panose="020C0503030203020204" pitchFamily="34" charset="0"/>
              </a:rPr>
              <a:t>Python</a:t>
            </a:r>
            <a:r>
              <a:rPr lang="zh-CN" altLang="en-US" sz="2000" dirty="0" smtClean="0">
                <a:sym typeface="Huawei Sans" panose="020C0503030203020204" pitchFamily="34" charset="0"/>
              </a:rPr>
              <a:t>标准库</a:t>
            </a:r>
            <a:endParaRPr lang="en-US" altLang="zh-CN" sz="2000" dirty="0" smtClean="0">
              <a:sym typeface="Huawei Sans" panose="020C0503030203020204" pitchFamily="34" charset="0"/>
            </a:endParaRPr>
          </a:p>
          <a:p>
            <a:pPr>
              <a:lnSpc>
                <a:spcPct val="150000"/>
              </a:lnSpc>
            </a:pPr>
            <a:r>
              <a:rPr lang="zh-CN" altLang="en-US" sz="2000" dirty="0" smtClean="0">
                <a:sym typeface="Huawei Sans" panose="020C0503030203020204" pitchFamily="34" charset="0"/>
              </a:rPr>
              <a:t>操作</a:t>
            </a:r>
            <a:r>
              <a:rPr lang="zh-CN" altLang="en-US" sz="2000" dirty="0">
                <a:sym typeface="Huawei Sans" panose="020C0503030203020204" pitchFamily="34" charset="0"/>
              </a:rPr>
              <a:t>类函数和解析</a:t>
            </a:r>
            <a:r>
              <a:rPr lang="zh-CN" altLang="en-US" sz="2000" dirty="0" smtClean="0">
                <a:sym typeface="Huawei Sans" panose="020C0503030203020204" pitchFamily="34" charset="0"/>
              </a:rPr>
              <a:t>类函数</a:t>
            </a:r>
            <a:endParaRPr lang="en-US" altLang="zh-CN" sz="2000" dirty="0" smtClean="0">
              <a:sym typeface="Huawei Sans" panose="020C0503030203020204" pitchFamily="34" charset="0"/>
            </a:endParaRPr>
          </a:p>
          <a:p>
            <a:pPr>
              <a:lnSpc>
                <a:spcPct val="150000"/>
              </a:lnSpc>
            </a:pPr>
            <a:r>
              <a:rPr lang="en-US" altLang="zh-CN" sz="2000" dirty="0"/>
              <a:t>dumps()</a:t>
            </a:r>
            <a:r>
              <a:rPr lang="zh-CN" altLang="zh-CN" sz="2000" dirty="0"/>
              <a:t>和</a:t>
            </a:r>
            <a:r>
              <a:rPr lang="en-US" altLang="zh-CN" sz="2000" dirty="0"/>
              <a:t>loads()</a:t>
            </a:r>
            <a:r>
              <a:rPr lang="zh-CN" altLang="zh-CN" sz="2000" dirty="0"/>
              <a:t>分别对应编码和解码功能</a:t>
            </a:r>
            <a:endParaRPr lang="en-US" altLang="zh-CN" sz="2000" dirty="0">
              <a:sym typeface="Huawei Sans" panose="020C0503030203020204" pitchFamily="34" charset="0"/>
            </a:endParaRPr>
          </a:p>
        </p:txBody>
      </p:sp>
    </p:spTree>
    <p:extLst>
      <p:ext uri="{BB962C8B-B14F-4D97-AF65-F5344CB8AC3E}">
        <p14:creationId xmlns:p14="http://schemas.microsoft.com/office/powerpoint/2010/main" val="1460985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json</a:t>
            </a:r>
            <a:r>
              <a:rPr lang="zh-CN" altLang="en-US" dirty="0" smtClean="0">
                <a:latin typeface="Arial Unicode MS" panose="020B0604020202020204" pitchFamily="34" charset="-122"/>
                <a:sym typeface="Huawei Sans" panose="020C0503030203020204" pitchFamily="34" charset="0"/>
              </a:rPr>
              <a:t>库常用函数（</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graphicFrame>
        <p:nvGraphicFramePr>
          <p:cNvPr id="6" name="object 10"/>
          <p:cNvGraphicFramePr>
            <a:graphicFrameLocks noGrp="1"/>
          </p:cNvGraphicFramePr>
          <p:nvPr>
            <p:extLst>
              <p:ext uri="{D42A27DB-BD31-4B8C-83A1-F6EECF244321}">
                <p14:modId xmlns:p14="http://schemas.microsoft.com/office/powerpoint/2010/main" val="2701003411"/>
              </p:ext>
            </p:extLst>
          </p:nvPr>
        </p:nvGraphicFramePr>
        <p:xfrm>
          <a:off x="617221" y="1916361"/>
          <a:ext cx="7639328" cy="3426023"/>
        </p:xfrm>
        <a:graphic>
          <a:graphicData uri="http://schemas.openxmlformats.org/drawingml/2006/table">
            <a:tbl>
              <a:tblPr firstRow="1" bandRow="1">
                <a:tableStyleId>{21E4AEA4-8DFA-4A89-87EB-49C32662AFE0}</a:tableStyleId>
              </a:tblPr>
              <a:tblGrid>
                <a:gridCol w="2770632">
                  <a:extLst>
                    <a:ext uri="{9D8B030D-6E8A-4147-A177-3AD203B41FA5}">
                      <a16:colId xmlns:a16="http://schemas.microsoft.com/office/drawing/2014/main" val="20000"/>
                    </a:ext>
                  </a:extLst>
                </a:gridCol>
                <a:gridCol w="4868696">
                  <a:extLst>
                    <a:ext uri="{9D8B030D-6E8A-4147-A177-3AD203B41FA5}">
                      <a16:colId xmlns:a16="http://schemas.microsoft.com/office/drawing/2014/main" val="20001"/>
                    </a:ext>
                  </a:extLst>
                </a:gridCol>
              </a:tblGrid>
              <a:tr h="54717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函数</a:t>
                      </a: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描述</a:t>
                      </a:r>
                    </a:p>
                  </a:txBody>
                  <a:tcPr marL="51435" marR="51435" marT="0" marB="0" anchor="ctr" horzOverflow="overflow"/>
                </a:tc>
                <a:extLst>
                  <a:ext uri="{0D108BD9-81ED-4DB2-BD59-A6C34878D82A}">
                    <a16:rowId xmlns:a16="http://schemas.microsoft.com/office/drawing/2014/main" val="10000"/>
                  </a:ext>
                </a:extLst>
              </a:tr>
              <a:tr h="84362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json.dumps</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obj</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 </a:t>
                      </a: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sort_keys</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False, indent=None)</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将</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Python</a:t>
                      </a: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的数据类型转换为</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JSON</a:t>
                      </a: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格式，编码过程</a:t>
                      </a:r>
                    </a:p>
                  </a:txBody>
                  <a:tcPr marL="51435" marR="51435" marT="0" marB="0" anchor="ctr" horzOverflow="overflow"/>
                </a:tc>
                <a:extLst>
                  <a:ext uri="{0D108BD9-81ED-4DB2-BD59-A6C34878D82A}">
                    <a16:rowId xmlns:a16="http://schemas.microsoft.com/office/drawing/2014/main" val="10001"/>
                  </a:ext>
                </a:extLst>
              </a:tr>
              <a:tr h="59580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json.loads</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(string)</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将</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JSON</a:t>
                      </a: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格式字符串转换为</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Python</a:t>
                      </a: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的数据类型，解码过程</a:t>
                      </a:r>
                    </a:p>
                  </a:txBody>
                  <a:tcPr marL="51435" marR="51435" marT="0" marB="0" anchor="ctr" horzOverflow="overflow"/>
                </a:tc>
                <a:extLst>
                  <a:ext uri="{0D108BD9-81ED-4DB2-BD59-A6C34878D82A}">
                    <a16:rowId xmlns:a16="http://schemas.microsoft.com/office/drawing/2014/main" val="10002"/>
                  </a:ext>
                </a:extLst>
              </a:tr>
              <a:tr h="84362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json.dump</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obj</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 </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fp</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 </a:t>
                      </a: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sort_keys</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False, indent=None)</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与</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dumps()</a:t>
                      </a: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功能一致，输出到文件</a:t>
                      </a: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fp</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59580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json.load</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fp</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与</a:t>
                      </a:r>
                      <a:r>
                        <a:rPr kumimoji="0" lang="en-US"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loads()</a:t>
                      </a: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功能一致，从文件</a:t>
                      </a:r>
                      <a:r>
                        <a:rPr kumimoji="0" lang="en-US" altLang="zh-CN" sz="1500" b="0" i="0" u="none" strike="noStrike" cap="none" normalizeH="0" baseline="0" dirty="0" err="1">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fp</a:t>
                      </a:r>
                      <a:r>
                        <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读入</a:t>
                      </a:r>
                    </a:p>
                  </a:txBody>
                  <a:tcPr marL="51435" marR="51435" marT="0" marB="0" anchor="ctr" horzOverflow="overflow"/>
                </a:tc>
                <a:extLst>
                  <a:ext uri="{0D108BD9-81ED-4DB2-BD59-A6C34878D82A}">
                    <a16:rowId xmlns:a16="http://schemas.microsoft.com/office/drawing/2014/main" val="257029484"/>
                  </a:ext>
                </a:extLst>
              </a:tr>
            </a:tbl>
          </a:graphicData>
        </a:graphic>
      </p:graphicFrame>
    </p:spTree>
    <p:extLst>
      <p:ext uri="{BB962C8B-B14F-4D97-AF65-F5344CB8AC3E}">
        <p14:creationId xmlns:p14="http://schemas.microsoft.com/office/powerpoint/2010/main" val="4929986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json</a:t>
            </a:r>
            <a:r>
              <a:rPr lang="zh-CN" altLang="en-US" dirty="0" smtClean="0">
                <a:latin typeface="Arial Unicode MS" panose="020B0604020202020204" pitchFamily="34" charset="-122"/>
                <a:sym typeface="Huawei Sans" panose="020C0503030203020204" pitchFamily="34" charset="0"/>
              </a:rPr>
              <a:t>库常用函数（</a:t>
            </a:r>
            <a:r>
              <a:rPr lang="en-US" altLang="zh-CN" dirty="0" smtClean="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1313757"/>
          </a:xfrm>
        </p:spPr>
        <p:txBody>
          <a:bodyPr/>
          <a:lstStyle/>
          <a:p>
            <a:r>
              <a:rPr lang="zh-CN" altLang="en-US" dirty="0" smtClean="0">
                <a:sym typeface="Huawei Sans" panose="020C0503030203020204" pitchFamily="34" charset="0"/>
              </a:rPr>
              <a:t>举例：</a:t>
            </a:r>
            <a:r>
              <a:rPr lang="zh-CN" altLang="zh-CN" dirty="0"/>
              <a:t>将字典</a:t>
            </a:r>
            <a:r>
              <a:rPr lang="en-US" altLang="zh-CN" dirty="0" err="1"/>
              <a:t>dic</a:t>
            </a:r>
            <a:r>
              <a:rPr lang="zh-CN" altLang="zh-CN" dirty="0"/>
              <a:t>转换为</a:t>
            </a:r>
            <a:r>
              <a:rPr lang="en-US" altLang="zh-CN" dirty="0"/>
              <a:t>JSON</a:t>
            </a:r>
            <a:r>
              <a:rPr lang="zh-CN" altLang="zh-CN" dirty="0"/>
              <a:t>格式字符串</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p:txBody>
      </p:sp>
      <p:pic>
        <p:nvPicPr>
          <p:cNvPr id="4" name="图片 3"/>
          <p:cNvPicPr>
            <a:picLocks noChangeAspect="1"/>
          </p:cNvPicPr>
          <p:nvPr/>
        </p:nvPicPr>
        <p:blipFill>
          <a:blip r:embed="rId3"/>
          <a:stretch>
            <a:fillRect/>
          </a:stretch>
        </p:blipFill>
        <p:spPr>
          <a:xfrm>
            <a:off x="755576" y="2636912"/>
            <a:ext cx="3600400" cy="2307949"/>
          </a:xfrm>
          <a:prstGeom prst="rect">
            <a:avLst/>
          </a:prstGeom>
        </p:spPr>
      </p:pic>
      <p:pic>
        <p:nvPicPr>
          <p:cNvPr id="5" name="图片 4"/>
          <p:cNvPicPr>
            <a:picLocks noChangeAspect="1"/>
          </p:cNvPicPr>
          <p:nvPr/>
        </p:nvPicPr>
        <p:blipFill>
          <a:blip r:embed="rId4"/>
          <a:stretch>
            <a:fillRect/>
          </a:stretch>
        </p:blipFill>
        <p:spPr>
          <a:xfrm>
            <a:off x="5260903" y="3148477"/>
            <a:ext cx="2648322" cy="1399827"/>
          </a:xfrm>
          <a:prstGeom prst="rect">
            <a:avLst/>
          </a:prstGeom>
        </p:spPr>
      </p:pic>
    </p:spTree>
    <p:extLst>
      <p:ext uri="{BB962C8B-B14F-4D97-AF65-F5344CB8AC3E}">
        <p14:creationId xmlns:p14="http://schemas.microsoft.com/office/powerpoint/2010/main" val="671250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json</a:t>
            </a:r>
            <a:r>
              <a:rPr lang="zh-CN" altLang="en-US" dirty="0" smtClean="0">
                <a:latin typeface="Arial Unicode MS" panose="020B0604020202020204" pitchFamily="34" charset="-122"/>
                <a:sym typeface="Huawei Sans" panose="020C0503030203020204" pitchFamily="34" charset="0"/>
              </a:rPr>
              <a:t>库常用函数（</a:t>
            </a:r>
            <a:r>
              <a:rPr lang="en-US" altLang="zh-CN" dirty="0" smtClean="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916003"/>
          </a:xfrm>
        </p:spPr>
        <p:txBody>
          <a:bodyPr/>
          <a:lstStyle/>
          <a:p>
            <a:r>
              <a:rPr lang="zh-CN" altLang="en-US" dirty="0" smtClean="0">
                <a:sym typeface="Huawei Sans" panose="020C0503030203020204" pitchFamily="34" charset="0"/>
              </a:rPr>
              <a:t>举例：</a:t>
            </a:r>
            <a:r>
              <a:rPr lang="zh-CN" altLang="en-US" dirty="0"/>
              <a:t>把</a:t>
            </a:r>
            <a:r>
              <a:rPr lang="en-US" altLang="zh-CN" dirty="0"/>
              <a:t>JSON</a:t>
            </a:r>
            <a:r>
              <a:rPr lang="zh-CN" altLang="en-US" dirty="0"/>
              <a:t>格式字符转换为</a:t>
            </a:r>
            <a:r>
              <a:rPr lang="en-US" altLang="zh-CN" dirty="0"/>
              <a:t>Python</a:t>
            </a:r>
            <a:r>
              <a:rPr lang="zh-CN" altLang="en-US" dirty="0"/>
              <a:t>对象格式</a:t>
            </a:r>
            <a:endParaRPr lang="en-US" altLang="zh-CN" dirty="0" smtClean="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1043608" y="2924944"/>
            <a:ext cx="3156769" cy="1949602"/>
          </a:xfrm>
          <a:prstGeom prst="rect">
            <a:avLst/>
          </a:prstGeom>
        </p:spPr>
      </p:pic>
      <p:pic>
        <p:nvPicPr>
          <p:cNvPr id="3" name="图片 2"/>
          <p:cNvPicPr>
            <a:picLocks noChangeAspect="1"/>
          </p:cNvPicPr>
          <p:nvPr/>
        </p:nvPicPr>
        <p:blipFill>
          <a:blip r:embed="rId4"/>
          <a:stretch>
            <a:fillRect/>
          </a:stretch>
        </p:blipFill>
        <p:spPr>
          <a:xfrm>
            <a:off x="5292080" y="3212976"/>
            <a:ext cx="2284661" cy="1280350"/>
          </a:xfrm>
          <a:prstGeom prst="rect">
            <a:avLst/>
          </a:prstGeom>
        </p:spPr>
      </p:pic>
    </p:spTree>
    <p:extLst>
      <p:ext uri="{BB962C8B-B14F-4D97-AF65-F5344CB8AC3E}">
        <p14:creationId xmlns:p14="http://schemas.microsoft.com/office/powerpoint/2010/main" val="3227858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文件操作</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412776"/>
            <a:ext cx="8480700" cy="4514780"/>
          </a:xfrm>
        </p:spPr>
        <p:txBody>
          <a:bodyPr/>
          <a:lstStyle/>
          <a:p>
            <a:pPr>
              <a:lnSpc>
                <a:spcPct val="150000"/>
              </a:lnSpc>
            </a:pPr>
            <a:r>
              <a:rPr lang="zh-CN" altLang="en-US" dirty="0" smtClean="0">
                <a:sym typeface="Huawei Sans" panose="020C0503030203020204" pitchFamily="34" charset="0"/>
              </a:rPr>
              <a:t>文件的理解</a:t>
            </a:r>
            <a:endParaRPr lang="en-US" altLang="zh-CN" dirty="0" smtClean="0">
              <a:sym typeface="Huawei Sans" panose="020C0503030203020204" pitchFamily="34" charset="0"/>
            </a:endParaRPr>
          </a:p>
          <a:p>
            <a:pPr>
              <a:lnSpc>
                <a:spcPct val="150000"/>
              </a:lnSpc>
            </a:pPr>
            <a:r>
              <a:rPr lang="zh-CN" altLang="en-US" dirty="0" smtClean="0">
                <a:sym typeface="Huawei Sans" panose="020C0503030203020204" pitchFamily="34" charset="0"/>
              </a:rPr>
              <a:t>文件的打开和关闭</a:t>
            </a:r>
            <a:endParaRPr lang="en-US" altLang="zh-CN" dirty="0" smtClean="0">
              <a:sym typeface="Huawei Sans" panose="020C0503030203020204" pitchFamily="34" charset="0"/>
            </a:endParaRPr>
          </a:p>
          <a:p>
            <a:pPr>
              <a:lnSpc>
                <a:spcPct val="150000"/>
              </a:lnSpc>
            </a:pPr>
            <a:r>
              <a:rPr lang="zh-CN" altLang="en-US" dirty="0" smtClean="0">
                <a:sym typeface="Huawei Sans" panose="020C0503030203020204" pitchFamily="34" charset="0"/>
              </a:rPr>
              <a:t>文件的读写</a:t>
            </a:r>
            <a:endParaRPr lang="zh-CN" altLang="en-US" dirty="0">
              <a:sym typeface="Huawei Sans" panose="020C0503030203020204" pitchFamily="34" charset="0"/>
            </a:endParaRPr>
          </a:p>
        </p:txBody>
      </p:sp>
    </p:spTree>
    <p:extLst>
      <p:ext uri="{BB962C8B-B14F-4D97-AF65-F5344CB8AC3E}">
        <p14:creationId xmlns:p14="http://schemas.microsoft.com/office/powerpoint/2010/main" val="121040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4.3.4 </a:t>
            </a:r>
            <a:r>
              <a:rPr lang="zh-CN" altLang="en-US" dirty="0" smtClean="0"/>
              <a:t>常用标准库</a:t>
            </a:r>
            <a:r>
              <a:rPr lang="en-US" altLang="zh-CN" dirty="0" smtClean="0"/>
              <a:t>——csv</a:t>
            </a:r>
            <a:r>
              <a:rPr lang="zh-CN" altLang="en-US" dirty="0" smtClean="0"/>
              <a:t>库</a:t>
            </a:r>
            <a:endParaRPr lang="zh-CN" altLang="en-US" dirty="0"/>
          </a:p>
        </p:txBody>
      </p:sp>
      <p:sp>
        <p:nvSpPr>
          <p:cNvPr id="3" name="文本占位符 2"/>
          <p:cNvSpPr>
            <a:spLocks noGrp="1"/>
          </p:cNvSpPr>
          <p:nvPr>
            <p:ph type="body" sz="quarter" idx="10"/>
          </p:nvPr>
        </p:nvSpPr>
        <p:spPr/>
        <p:txBody>
          <a:bodyPr/>
          <a:lstStyle/>
          <a:p>
            <a:pPr>
              <a:lnSpc>
                <a:spcPct val="150000"/>
              </a:lnSpc>
            </a:pPr>
            <a:r>
              <a:rPr lang="en-US" altLang="zh-CN" dirty="0"/>
              <a:t>CSV</a:t>
            </a:r>
            <a:r>
              <a:rPr lang="zh-CN" altLang="zh-CN" dirty="0"/>
              <a:t>（</a:t>
            </a:r>
            <a:r>
              <a:rPr lang="en-US" altLang="zh-CN" dirty="0"/>
              <a:t>Comma Separated Values</a:t>
            </a:r>
            <a:r>
              <a:rPr lang="zh-CN" altLang="zh-CN" dirty="0"/>
              <a:t>）格式是电子表格和数据库中最常见的输入、输出文件格式</a:t>
            </a:r>
            <a:r>
              <a:rPr lang="zh-CN" altLang="zh-CN" dirty="0" smtClean="0"/>
              <a:t>。</a:t>
            </a:r>
            <a:endParaRPr lang="en-US" altLang="zh-CN" dirty="0" smtClean="0"/>
          </a:p>
          <a:p>
            <a:pPr>
              <a:lnSpc>
                <a:spcPct val="150000"/>
              </a:lnSpc>
            </a:pPr>
            <a:r>
              <a:rPr lang="en-US" altLang="zh-CN" dirty="0" smtClean="0"/>
              <a:t>csv</a:t>
            </a:r>
            <a:r>
              <a:rPr lang="zh-CN" altLang="zh-CN" dirty="0" smtClean="0"/>
              <a:t>库</a:t>
            </a:r>
            <a:endParaRPr lang="en-US" altLang="zh-CN" dirty="0" smtClean="0"/>
          </a:p>
          <a:p>
            <a:pPr lvl="1">
              <a:lnSpc>
                <a:spcPct val="150000"/>
              </a:lnSpc>
            </a:pPr>
            <a:r>
              <a:rPr lang="zh-CN" altLang="zh-CN" sz="2000" dirty="0" smtClean="0"/>
              <a:t>实现</a:t>
            </a:r>
            <a:r>
              <a:rPr lang="zh-CN" altLang="zh-CN" sz="2000" dirty="0"/>
              <a:t>了</a:t>
            </a:r>
            <a:r>
              <a:rPr lang="en-US" altLang="zh-CN" sz="2000" dirty="0"/>
              <a:t> CSV </a:t>
            </a:r>
            <a:r>
              <a:rPr lang="zh-CN" altLang="zh-CN" sz="2000" dirty="0"/>
              <a:t>格式表单数据的读写</a:t>
            </a:r>
            <a:r>
              <a:rPr lang="zh-CN" altLang="zh-CN" sz="2000" dirty="0" smtClean="0"/>
              <a:t>。</a:t>
            </a:r>
            <a:endParaRPr lang="en-US" altLang="zh-CN" sz="2000" dirty="0" smtClean="0"/>
          </a:p>
          <a:p>
            <a:pPr lvl="1">
              <a:lnSpc>
                <a:spcPct val="150000"/>
              </a:lnSpc>
            </a:pPr>
            <a:r>
              <a:rPr lang="zh-CN" altLang="zh-CN" sz="2000" dirty="0"/>
              <a:t>提供了诸如“以兼容</a:t>
            </a:r>
            <a:r>
              <a:rPr lang="en-US" altLang="zh-CN" sz="2000" dirty="0"/>
              <a:t> Excel </a:t>
            </a:r>
            <a:r>
              <a:rPr lang="zh-CN" altLang="zh-CN" sz="2000" dirty="0"/>
              <a:t>的方式输出数据文件”或“读取</a:t>
            </a:r>
            <a:r>
              <a:rPr lang="en-US" altLang="zh-CN" sz="2000" dirty="0"/>
              <a:t> Excel </a:t>
            </a:r>
            <a:r>
              <a:rPr lang="zh-CN" altLang="zh-CN" sz="2000" dirty="0"/>
              <a:t>程序输出的数据文件”的</a:t>
            </a:r>
            <a:r>
              <a:rPr lang="zh-CN" altLang="zh-CN" sz="2000" dirty="0" smtClean="0"/>
              <a:t>功能</a:t>
            </a:r>
            <a:endParaRPr lang="en-US" altLang="zh-CN" sz="2000" dirty="0" smtClean="0"/>
          </a:p>
          <a:p>
            <a:pPr lvl="1">
              <a:lnSpc>
                <a:spcPct val="150000"/>
              </a:lnSpc>
            </a:pPr>
            <a:r>
              <a:rPr lang="en-US" altLang="zh-CN" sz="2000" dirty="0" smtClean="0"/>
              <a:t>reader </a:t>
            </a:r>
            <a:r>
              <a:rPr lang="zh-CN" altLang="zh-CN" sz="2000" dirty="0" smtClean="0"/>
              <a:t>和</a:t>
            </a:r>
            <a:r>
              <a:rPr lang="en-US" altLang="zh-CN" sz="2000" dirty="0" smtClean="0"/>
              <a:t> </a:t>
            </a:r>
            <a:r>
              <a:rPr lang="en-US" altLang="zh-CN" sz="2000" dirty="0"/>
              <a:t>writer </a:t>
            </a:r>
            <a:r>
              <a:rPr lang="zh-CN" altLang="zh-CN" sz="2000" dirty="0" smtClean="0"/>
              <a:t>可用</a:t>
            </a:r>
            <a:r>
              <a:rPr lang="zh-CN" altLang="zh-CN" sz="2000" dirty="0"/>
              <a:t>于读写序列化的数据</a:t>
            </a:r>
            <a:endParaRPr lang="zh-CN" altLang="en-US" sz="2000" dirty="0"/>
          </a:p>
          <a:p>
            <a:pPr lvl="1">
              <a:lnSpc>
                <a:spcPct val="150000"/>
              </a:lnSpc>
            </a:pPr>
            <a:endParaRPr lang="en-US" altLang="zh-CN" dirty="0" smtClean="0"/>
          </a:p>
          <a:p>
            <a:pPr marL="0" indent="0">
              <a:lnSpc>
                <a:spcPct val="150000"/>
              </a:lnSpc>
              <a:buNone/>
            </a:pPr>
            <a:endParaRPr lang="zh-CN" altLang="en-US" dirty="0"/>
          </a:p>
        </p:txBody>
      </p:sp>
    </p:spTree>
    <p:extLst>
      <p:ext uri="{BB962C8B-B14F-4D97-AF65-F5344CB8AC3E}">
        <p14:creationId xmlns:p14="http://schemas.microsoft.com/office/powerpoint/2010/main" val="3420573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读文件</a:t>
            </a:r>
            <a:r>
              <a:rPr lang="en-US" altLang="zh-CN" dirty="0" smtClean="0"/>
              <a:t>reader</a:t>
            </a:r>
            <a:endParaRPr lang="zh-CN" altLang="en-US" dirty="0"/>
          </a:p>
        </p:txBody>
      </p:sp>
      <p:sp>
        <p:nvSpPr>
          <p:cNvPr id="3" name="文本占位符 2"/>
          <p:cNvSpPr>
            <a:spLocks noGrp="1"/>
          </p:cNvSpPr>
          <p:nvPr>
            <p:ph type="body" sz="quarter" idx="10"/>
          </p:nvPr>
        </p:nvSpPr>
        <p:spPr>
          <a:xfrm>
            <a:off x="323528" y="1124744"/>
            <a:ext cx="8480700" cy="2541484"/>
          </a:xfrm>
        </p:spPr>
        <p:txBody>
          <a:bodyPr/>
          <a:lstStyle/>
          <a:p>
            <a:pPr>
              <a:lnSpc>
                <a:spcPct val="150000"/>
              </a:lnSpc>
            </a:pPr>
            <a:r>
              <a:rPr lang="zh-CN" altLang="zh-CN" b="1" dirty="0"/>
              <a:t>读文件函数</a:t>
            </a:r>
            <a:r>
              <a:rPr lang="zh-CN" altLang="zh-CN" b="1" dirty="0" smtClean="0"/>
              <a:t>：</a:t>
            </a:r>
            <a:endParaRPr lang="en-US" altLang="zh-CN" b="1" dirty="0" smtClean="0"/>
          </a:p>
          <a:p>
            <a:pPr marL="0" indent="0">
              <a:lnSpc>
                <a:spcPct val="150000"/>
              </a:lnSpc>
              <a:buNone/>
            </a:pPr>
            <a:r>
              <a:rPr lang="en-US" altLang="zh-CN" b="1" dirty="0" smtClean="0"/>
              <a:t>    </a:t>
            </a:r>
            <a:r>
              <a:rPr lang="en-US" altLang="zh-CN" sz="2000" b="1" dirty="0" err="1" smtClean="0"/>
              <a:t>csv.reader</a:t>
            </a:r>
            <a:r>
              <a:rPr lang="en-US" altLang="zh-CN" sz="2000" b="1" dirty="0" smtClean="0"/>
              <a:t>(</a:t>
            </a:r>
            <a:r>
              <a:rPr lang="en-US" altLang="zh-CN" sz="2000" b="1" dirty="0" err="1" smtClean="0"/>
              <a:t>csvfile</a:t>
            </a:r>
            <a:r>
              <a:rPr lang="en-US" altLang="zh-CN" sz="2000" b="1" dirty="0"/>
              <a:t>, dialect='excel', **</a:t>
            </a:r>
            <a:r>
              <a:rPr lang="en-US" altLang="zh-CN" sz="2000" b="1" dirty="0" err="1"/>
              <a:t>fmtparams</a:t>
            </a:r>
            <a:r>
              <a:rPr lang="en-US" altLang="zh-CN" sz="2000" b="1" dirty="0"/>
              <a:t>)</a:t>
            </a:r>
            <a:endParaRPr lang="zh-CN" altLang="zh-CN" sz="2000" b="1" dirty="0"/>
          </a:p>
          <a:p>
            <a:pPr lvl="1">
              <a:lnSpc>
                <a:spcPct val="150000"/>
              </a:lnSpc>
            </a:pPr>
            <a:r>
              <a:rPr lang="zh-CN" altLang="zh-CN" sz="2000" dirty="0"/>
              <a:t>返回一个</a:t>
            </a:r>
            <a:r>
              <a:rPr lang="en-US" altLang="zh-CN" sz="2000" dirty="0"/>
              <a:t> reader </a:t>
            </a:r>
            <a:r>
              <a:rPr lang="zh-CN" altLang="zh-CN" sz="2000" dirty="0"/>
              <a:t>对象，该对象将逐行遍历</a:t>
            </a:r>
            <a:r>
              <a:rPr lang="en-US" altLang="zh-CN" sz="2000" dirty="0"/>
              <a:t> </a:t>
            </a:r>
            <a:r>
              <a:rPr lang="en-US" altLang="zh-CN" sz="2000" dirty="0" err="1" smtClean="0"/>
              <a:t>csvfile</a:t>
            </a:r>
            <a:endParaRPr lang="en-US" altLang="zh-CN" sz="2000" dirty="0"/>
          </a:p>
          <a:p>
            <a:pPr lvl="1">
              <a:lnSpc>
                <a:spcPct val="150000"/>
              </a:lnSpc>
            </a:pPr>
            <a:r>
              <a:rPr lang="en-US" altLang="zh-CN" sz="2000" dirty="0" smtClean="0"/>
              <a:t>csv </a:t>
            </a:r>
            <a:r>
              <a:rPr lang="zh-CN" altLang="zh-CN" sz="2000" dirty="0"/>
              <a:t>文件的每一行都读取为一个由字符串组成的列表</a:t>
            </a:r>
            <a:r>
              <a:rPr lang="zh-CN" altLang="zh-CN" dirty="0"/>
              <a:t>。</a:t>
            </a:r>
          </a:p>
          <a:p>
            <a:pPr>
              <a:lnSpc>
                <a:spcPct val="150000"/>
              </a:lnSpc>
            </a:pPr>
            <a:endParaRPr lang="zh-CN" altLang="en-US" dirty="0"/>
          </a:p>
        </p:txBody>
      </p:sp>
      <p:sp>
        <p:nvSpPr>
          <p:cNvPr id="4" name="文本占位符 2"/>
          <p:cNvSpPr txBox="1">
            <a:spLocks/>
          </p:cNvSpPr>
          <p:nvPr/>
        </p:nvSpPr>
        <p:spPr bwMode="auto">
          <a:xfrm>
            <a:off x="549476" y="3861047"/>
            <a:ext cx="8480700" cy="59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1" fontAlgn="ctr" hangingPunct="1">
              <a:spcBef>
                <a:spcPct val="20000"/>
              </a:spcBef>
              <a:spcAft>
                <a:spcPct val="0"/>
              </a:spcAft>
              <a:buClrTx/>
              <a:buFont typeface="Wingdings" panose="05000000000000000000" pitchFamily="2" charset="2"/>
              <a:buChar char="v"/>
              <a:defRPr sz="24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Clr>
                <a:schemeClr val="tx1"/>
              </a:buClr>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sz="2000" kern="0" dirty="0" smtClean="0"/>
              <a:t>例：调用</a:t>
            </a:r>
            <a:r>
              <a:rPr lang="en-US" altLang="zh-CN" sz="2000" kern="0" dirty="0" smtClean="0"/>
              <a:t>csv</a:t>
            </a:r>
            <a:r>
              <a:rPr lang="zh-CN" altLang="en-US" sz="2000" kern="0" dirty="0" smtClean="0"/>
              <a:t>库，</a:t>
            </a:r>
            <a:r>
              <a:rPr lang="zh-CN" altLang="zh-CN" sz="2000" kern="0" dirty="0" smtClean="0"/>
              <a:t>读“</a:t>
            </a:r>
            <a:r>
              <a:rPr lang="en-US" altLang="zh-CN" sz="2000" kern="0" dirty="0" smtClean="0"/>
              <a:t>rtest.csv”</a:t>
            </a:r>
            <a:r>
              <a:rPr lang="zh-CN" altLang="zh-CN" sz="2000" kern="0" dirty="0" smtClean="0"/>
              <a:t>文件内容并显示</a:t>
            </a:r>
            <a:endParaRPr lang="zh-CN" altLang="en-US" sz="2000" kern="0" dirty="0"/>
          </a:p>
        </p:txBody>
      </p:sp>
      <p:pic>
        <p:nvPicPr>
          <p:cNvPr id="5" name="图片 4"/>
          <p:cNvPicPr>
            <a:picLocks noChangeAspect="1"/>
          </p:cNvPicPr>
          <p:nvPr/>
        </p:nvPicPr>
        <p:blipFill>
          <a:blip r:embed="rId2"/>
          <a:stretch>
            <a:fillRect/>
          </a:stretch>
        </p:blipFill>
        <p:spPr>
          <a:xfrm>
            <a:off x="899592" y="4560121"/>
            <a:ext cx="4320481" cy="1532421"/>
          </a:xfrm>
          <a:prstGeom prst="rect">
            <a:avLst/>
          </a:prstGeom>
        </p:spPr>
      </p:pic>
      <p:pic>
        <p:nvPicPr>
          <p:cNvPr id="6" name="图片 5"/>
          <p:cNvPicPr>
            <a:picLocks noChangeAspect="1"/>
          </p:cNvPicPr>
          <p:nvPr/>
        </p:nvPicPr>
        <p:blipFill>
          <a:blip r:embed="rId3"/>
          <a:stretch>
            <a:fillRect/>
          </a:stretch>
        </p:blipFill>
        <p:spPr>
          <a:xfrm>
            <a:off x="6084168" y="4527101"/>
            <a:ext cx="2181597" cy="1795414"/>
          </a:xfrm>
          <a:prstGeom prst="rect">
            <a:avLst/>
          </a:prstGeom>
        </p:spPr>
      </p:pic>
    </p:spTree>
    <p:extLst>
      <p:ext uri="{BB962C8B-B14F-4D97-AF65-F5344CB8AC3E}">
        <p14:creationId xmlns:p14="http://schemas.microsoft.com/office/powerpoint/2010/main" val="21110993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a:t>
            </a:r>
            <a:r>
              <a:rPr lang="zh-CN" altLang="en-US" dirty="0" smtClean="0"/>
              <a:t>文件</a:t>
            </a:r>
            <a:r>
              <a:rPr lang="en-US" altLang="zh-CN" dirty="0" smtClean="0"/>
              <a:t>writer</a:t>
            </a:r>
            <a:endParaRPr lang="zh-CN" altLang="en-US" dirty="0"/>
          </a:p>
        </p:txBody>
      </p:sp>
      <p:sp>
        <p:nvSpPr>
          <p:cNvPr id="3" name="文本占位符 2"/>
          <p:cNvSpPr>
            <a:spLocks noGrp="1"/>
          </p:cNvSpPr>
          <p:nvPr>
            <p:ph type="body" sz="quarter" idx="10"/>
          </p:nvPr>
        </p:nvSpPr>
        <p:spPr>
          <a:xfrm>
            <a:off x="333452" y="1247556"/>
            <a:ext cx="8480700" cy="2109436"/>
          </a:xfrm>
        </p:spPr>
        <p:txBody>
          <a:bodyPr/>
          <a:lstStyle/>
          <a:p>
            <a:r>
              <a:rPr lang="zh-CN" altLang="zh-CN" b="1" dirty="0"/>
              <a:t>写文件函数</a:t>
            </a:r>
            <a:r>
              <a:rPr lang="zh-CN" altLang="zh-CN" b="1" dirty="0" smtClean="0"/>
              <a:t>：</a:t>
            </a:r>
            <a:endParaRPr lang="en-US" altLang="zh-CN" b="1" dirty="0" smtClean="0"/>
          </a:p>
          <a:p>
            <a:pPr marL="0" indent="0">
              <a:buNone/>
            </a:pPr>
            <a:r>
              <a:rPr lang="en-US" altLang="zh-CN" b="1" dirty="0" smtClean="0"/>
              <a:t>    </a:t>
            </a:r>
            <a:r>
              <a:rPr lang="en-US" altLang="zh-CN" sz="2000" b="1" dirty="0" err="1" smtClean="0"/>
              <a:t>csv.writer</a:t>
            </a:r>
            <a:r>
              <a:rPr lang="en-US" altLang="zh-CN" sz="2000" b="1" dirty="0" smtClean="0"/>
              <a:t>(</a:t>
            </a:r>
            <a:r>
              <a:rPr lang="en-US" altLang="zh-CN" sz="2000" b="1" dirty="0" err="1" smtClean="0"/>
              <a:t>csvfile</a:t>
            </a:r>
            <a:r>
              <a:rPr lang="en-US" altLang="zh-CN" sz="2000" b="1" dirty="0"/>
              <a:t>, dialect='excel', **</a:t>
            </a:r>
            <a:r>
              <a:rPr lang="en-US" altLang="zh-CN" sz="2000" b="1" dirty="0" err="1"/>
              <a:t>fmtparams</a:t>
            </a:r>
            <a:r>
              <a:rPr lang="en-US" altLang="zh-CN" sz="2000" b="1" dirty="0"/>
              <a:t>)</a:t>
            </a:r>
            <a:endParaRPr lang="zh-CN" altLang="zh-CN" sz="2000" b="1" dirty="0"/>
          </a:p>
          <a:p>
            <a:pPr lvl="1"/>
            <a:r>
              <a:rPr lang="zh-CN" altLang="zh-CN" sz="2000" dirty="0"/>
              <a:t>返回一个</a:t>
            </a:r>
            <a:r>
              <a:rPr lang="en-US" altLang="zh-CN" sz="2000" dirty="0"/>
              <a:t> writer </a:t>
            </a:r>
            <a:r>
              <a:rPr lang="zh-CN" altLang="zh-CN" sz="2000" dirty="0" smtClean="0"/>
              <a:t>对象</a:t>
            </a:r>
            <a:endParaRPr lang="en-US" altLang="zh-CN" sz="2000" dirty="0" smtClean="0"/>
          </a:p>
          <a:p>
            <a:pPr lvl="1"/>
            <a:r>
              <a:rPr lang="zh-CN" altLang="zh-CN" sz="2000" dirty="0" smtClean="0"/>
              <a:t>该</a:t>
            </a:r>
            <a:r>
              <a:rPr lang="zh-CN" altLang="zh-CN" sz="2000" dirty="0"/>
              <a:t>对象负责将用户的数据在给定的文件类对象上转换为带分隔符的字符串</a:t>
            </a:r>
            <a:endParaRPr lang="zh-CN" altLang="en-US" sz="2000" dirty="0"/>
          </a:p>
        </p:txBody>
      </p:sp>
      <p:sp>
        <p:nvSpPr>
          <p:cNvPr id="6" name="文本占位符 2"/>
          <p:cNvSpPr txBox="1">
            <a:spLocks/>
          </p:cNvSpPr>
          <p:nvPr/>
        </p:nvSpPr>
        <p:spPr bwMode="auto">
          <a:xfrm>
            <a:off x="539552" y="3501008"/>
            <a:ext cx="8480700" cy="59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1" fontAlgn="ctr" hangingPunct="1">
              <a:spcBef>
                <a:spcPct val="20000"/>
              </a:spcBef>
              <a:spcAft>
                <a:spcPct val="0"/>
              </a:spcAft>
              <a:buClrTx/>
              <a:buFont typeface="Wingdings" panose="05000000000000000000" pitchFamily="2" charset="2"/>
              <a:buChar char="v"/>
              <a:defRPr sz="24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Clr>
                <a:schemeClr val="tx1"/>
              </a:buClr>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sz="2000" kern="0" dirty="0" smtClean="0"/>
              <a:t>例：调用</a:t>
            </a:r>
            <a:r>
              <a:rPr lang="en-US" altLang="zh-CN" sz="2000" kern="0" dirty="0" smtClean="0"/>
              <a:t>csv</a:t>
            </a:r>
            <a:r>
              <a:rPr lang="zh-CN" altLang="en-US" sz="2000" kern="0" dirty="0"/>
              <a:t>库，将列表</a:t>
            </a:r>
            <a:r>
              <a:rPr lang="en-US" altLang="zh-CN" sz="2000" kern="0" dirty="0"/>
              <a:t>ls</a:t>
            </a:r>
            <a:r>
              <a:rPr lang="zh-CN" altLang="en-US" sz="2000" kern="0" dirty="0"/>
              <a:t>写入到“</a:t>
            </a:r>
            <a:r>
              <a:rPr lang="en-US" altLang="zh-CN" sz="2000" kern="0" dirty="0"/>
              <a:t>wtest.csv”</a:t>
            </a:r>
            <a:r>
              <a:rPr lang="zh-CN" altLang="en-US" sz="2000" kern="0" dirty="0"/>
              <a:t>文件</a:t>
            </a:r>
          </a:p>
        </p:txBody>
      </p:sp>
      <p:pic>
        <p:nvPicPr>
          <p:cNvPr id="7" name="图片 6"/>
          <p:cNvPicPr>
            <a:picLocks noChangeAspect="1"/>
          </p:cNvPicPr>
          <p:nvPr/>
        </p:nvPicPr>
        <p:blipFill>
          <a:blip r:embed="rId2"/>
          <a:stretch>
            <a:fillRect/>
          </a:stretch>
        </p:blipFill>
        <p:spPr>
          <a:xfrm>
            <a:off x="899592" y="4365104"/>
            <a:ext cx="4657899" cy="1427733"/>
          </a:xfrm>
          <a:prstGeom prst="rect">
            <a:avLst/>
          </a:prstGeom>
        </p:spPr>
      </p:pic>
      <p:pic>
        <p:nvPicPr>
          <p:cNvPr id="8" name="图片 7"/>
          <p:cNvPicPr/>
          <p:nvPr/>
        </p:nvPicPr>
        <p:blipFill>
          <a:blip r:embed="rId3" cstate="print"/>
          <a:stretch>
            <a:fillRect/>
          </a:stretch>
        </p:blipFill>
        <p:spPr>
          <a:xfrm>
            <a:off x="5868144" y="4725144"/>
            <a:ext cx="2304256" cy="717662"/>
          </a:xfrm>
          <a:prstGeom prst="rect">
            <a:avLst/>
          </a:prstGeom>
        </p:spPr>
      </p:pic>
    </p:spTree>
    <p:extLst>
      <p:ext uri="{BB962C8B-B14F-4D97-AF65-F5344CB8AC3E}">
        <p14:creationId xmlns:p14="http://schemas.microsoft.com/office/powerpoint/2010/main" val="3541517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a:sym typeface="Huawei Sans" panose="020C0503030203020204" pitchFamily="34" charset="0"/>
              </a:rPr>
              <a:t>CSV</a:t>
            </a:r>
            <a:r>
              <a:rPr lang="zh-CN" altLang="en-US" dirty="0">
                <a:sym typeface="Huawei Sans" panose="020C0503030203020204" pitchFamily="34" charset="0"/>
              </a:rPr>
              <a:t>和</a:t>
            </a:r>
            <a:r>
              <a:rPr lang="en-US" altLang="zh-CN" dirty="0">
                <a:sym typeface="Huawei Sans" panose="020C0503030203020204" pitchFamily="34" charset="0"/>
              </a:rPr>
              <a:t>JSON</a:t>
            </a:r>
            <a:r>
              <a:rPr lang="zh-CN" altLang="en-US" dirty="0">
                <a:sym typeface="Huawei Sans" panose="020C0503030203020204" pitchFamily="34" charset="0"/>
              </a:rPr>
              <a:t>格式相互</a:t>
            </a:r>
            <a:r>
              <a:rPr lang="zh-CN" altLang="en-US" dirty="0" smtClean="0">
                <a:sym typeface="Huawei Sans" panose="020C0503030203020204" pitchFamily="34" charset="0"/>
              </a:rPr>
              <a:t>转换（</a:t>
            </a:r>
            <a:r>
              <a:rPr lang="en-US" altLang="zh-CN" dirty="0" smtClean="0">
                <a:sym typeface="Huawei Sans" panose="020C0503030203020204" pitchFamily="34" charset="0"/>
              </a:rPr>
              <a:t>1</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17" name="文本占位符 16"/>
          <p:cNvSpPr>
            <a:spLocks noGrp="1"/>
          </p:cNvSpPr>
          <p:nvPr>
            <p:ph type="body" sz="quarter" idx="10"/>
          </p:nvPr>
        </p:nvSpPr>
        <p:spPr>
          <a:xfrm>
            <a:off x="593557" y="1641401"/>
            <a:ext cx="4886619" cy="491597"/>
          </a:xfrm>
        </p:spPr>
        <p:txBody>
          <a:bodyPr/>
          <a:lstStyle/>
          <a:p>
            <a:r>
              <a:rPr lang="zh-CN" altLang="en-US" sz="2000" dirty="0" smtClean="0">
                <a:sym typeface="Huawei Sans" panose="020C0503030203020204" pitchFamily="34" charset="0"/>
              </a:rPr>
              <a:t>例：</a:t>
            </a:r>
            <a:r>
              <a:rPr lang="en-US" altLang="zh-CN" sz="2000" dirty="0" smtClean="0">
                <a:sym typeface="Huawei Sans" panose="020C0503030203020204" pitchFamily="34" charset="0"/>
              </a:rPr>
              <a:t>CSV</a:t>
            </a:r>
            <a:r>
              <a:rPr lang="zh-CN" altLang="en-US" sz="2000" dirty="0" smtClean="0">
                <a:sym typeface="Huawei Sans" panose="020C0503030203020204" pitchFamily="34" charset="0"/>
              </a:rPr>
              <a:t>格式转换为</a:t>
            </a:r>
            <a:r>
              <a:rPr lang="en-US" altLang="zh-CN" sz="2000" dirty="0" smtClean="0">
                <a:sym typeface="Huawei Sans" panose="020C0503030203020204" pitchFamily="34" charset="0"/>
              </a:rPr>
              <a:t>JSON</a:t>
            </a:r>
            <a:r>
              <a:rPr lang="zh-CN" altLang="en-US" sz="2000" dirty="0" smtClean="0">
                <a:sym typeface="Huawei Sans" panose="020C0503030203020204" pitchFamily="34" charset="0"/>
              </a:rPr>
              <a:t>格式</a:t>
            </a:r>
            <a:endParaRPr lang="en-US" altLang="zh-CN" sz="2000" dirty="0" smtClean="0">
              <a:sym typeface="Huawei Sans" panose="020C0503030203020204" pitchFamily="34" charset="0"/>
            </a:endParaRPr>
          </a:p>
        </p:txBody>
      </p:sp>
      <p:pic>
        <p:nvPicPr>
          <p:cNvPr id="3" name="图片 2"/>
          <p:cNvPicPr>
            <a:picLocks noChangeAspect="1"/>
          </p:cNvPicPr>
          <p:nvPr/>
        </p:nvPicPr>
        <p:blipFill>
          <a:blip r:embed="rId3"/>
          <a:stretch>
            <a:fillRect/>
          </a:stretch>
        </p:blipFill>
        <p:spPr>
          <a:xfrm>
            <a:off x="606379" y="2284514"/>
            <a:ext cx="4275933" cy="3195028"/>
          </a:xfrm>
          <a:prstGeom prst="rect">
            <a:avLst/>
          </a:prstGeom>
        </p:spPr>
      </p:pic>
      <p:pic>
        <p:nvPicPr>
          <p:cNvPr id="4" name="图片 3"/>
          <p:cNvPicPr>
            <a:picLocks noChangeAspect="1"/>
          </p:cNvPicPr>
          <p:nvPr/>
        </p:nvPicPr>
        <p:blipFill>
          <a:blip r:embed="rId4"/>
          <a:stretch>
            <a:fillRect/>
          </a:stretch>
        </p:blipFill>
        <p:spPr>
          <a:xfrm>
            <a:off x="6417698" y="2038715"/>
            <a:ext cx="2148756" cy="2868435"/>
          </a:xfrm>
          <a:prstGeom prst="rect">
            <a:avLst/>
          </a:prstGeom>
          <a:ln>
            <a:solidFill>
              <a:schemeClr val="bg1">
                <a:lumMod val="65000"/>
              </a:schemeClr>
            </a:solidFill>
          </a:ln>
        </p:spPr>
      </p:pic>
      <p:pic>
        <p:nvPicPr>
          <p:cNvPr id="7" name="图片 6"/>
          <p:cNvPicPr>
            <a:picLocks noChangeAspect="1"/>
          </p:cNvPicPr>
          <p:nvPr/>
        </p:nvPicPr>
        <p:blipFill>
          <a:blip r:embed="rId5"/>
          <a:stretch>
            <a:fillRect/>
          </a:stretch>
        </p:blipFill>
        <p:spPr>
          <a:xfrm>
            <a:off x="4481233" y="2738915"/>
            <a:ext cx="1046315" cy="1008497"/>
          </a:xfrm>
          <a:prstGeom prst="rect">
            <a:avLst/>
          </a:prstGeom>
          <a:ln>
            <a:solidFill>
              <a:schemeClr val="bg1">
                <a:lumMod val="65000"/>
              </a:schemeClr>
            </a:solidFill>
          </a:ln>
        </p:spPr>
      </p:pic>
      <p:sp>
        <p:nvSpPr>
          <p:cNvPr id="8" name="右箭头 7"/>
          <p:cNvSpPr/>
          <p:nvPr/>
        </p:nvSpPr>
        <p:spPr>
          <a:xfrm>
            <a:off x="5629723" y="3134106"/>
            <a:ext cx="685800" cy="35187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671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a:sym typeface="Huawei Sans" panose="020C0503030203020204" pitchFamily="34" charset="0"/>
              </a:rPr>
              <a:t>CSV</a:t>
            </a:r>
            <a:r>
              <a:rPr lang="zh-CN" altLang="en-US" dirty="0">
                <a:sym typeface="Huawei Sans" panose="020C0503030203020204" pitchFamily="34" charset="0"/>
              </a:rPr>
              <a:t>和</a:t>
            </a:r>
            <a:r>
              <a:rPr lang="en-US" altLang="zh-CN" dirty="0">
                <a:sym typeface="Huawei Sans" panose="020C0503030203020204" pitchFamily="34" charset="0"/>
              </a:rPr>
              <a:t>JSON</a:t>
            </a:r>
            <a:r>
              <a:rPr lang="zh-CN" altLang="en-US" dirty="0">
                <a:sym typeface="Huawei Sans" panose="020C0503030203020204" pitchFamily="34" charset="0"/>
              </a:rPr>
              <a:t>格式相互</a:t>
            </a:r>
            <a:r>
              <a:rPr lang="zh-CN" altLang="en-US" dirty="0" smtClean="0">
                <a:sym typeface="Huawei Sans" panose="020C0503030203020204" pitchFamily="34" charset="0"/>
              </a:rPr>
              <a:t>转换（</a:t>
            </a:r>
            <a:r>
              <a:rPr lang="en-US" altLang="zh-CN" dirty="0" smtClean="0">
                <a:sym typeface="Huawei Sans" panose="020C0503030203020204" pitchFamily="34" charset="0"/>
              </a:rPr>
              <a:t>2</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628171" y="2284515"/>
            <a:ext cx="3102581" cy="2998090"/>
          </a:xfrm>
          <a:prstGeom prst="rect">
            <a:avLst/>
          </a:prstGeom>
        </p:spPr>
      </p:pic>
      <p:sp>
        <p:nvSpPr>
          <p:cNvPr id="7" name="文本占位符 16"/>
          <p:cNvSpPr>
            <a:spLocks noGrp="1"/>
          </p:cNvSpPr>
          <p:nvPr>
            <p:ph type="body" sz="quarter" idx="10"/>
          </p:nvPr>
        </p:nvSpPr>
        <p:spPr>
          <a:xfrm>
            <a:off x="628170" y="1448242"/>
            <a:ext cx="4015837" cy="491597"/>
          </a:xfrm>
        </p:spPr>
        <p:txBody>
          <a:bodyPr/>
          <a:lstStyle/>
          <a:p>
            <a:r>
              <a:rPr lang="zh-CN" altLang="en-US" sz="2000" dirty="0" smtClean="0">
                <a:sym typeface="Huawei Sans" panose="020C0503030203020204" pitchFamily="34" charset="0"/>
              </a:rPr>
              <a:t>例：</a:t>
            </a:r>
            <a:r>
              <a:rPr lang="en-US" altLang="zh-CN" sz="2000" dirty="0" smtClean="0">
                <a:sym typeface="Huawei Sans" panose="020C0503030203020204" pitchFamily="34" charset="0"/>
              </a:rPr>
              <a:t>JSON</a:t>
            </a:r>
            <a:r>
              <a:rPr lang="zh-CN" altLang="en-US" sz="2000" dirty="0" smtClean="0">
                <a:sym typeface="Huawei Sans" panose="020C0503030203020204" pitchFamily="34" charset="0"/>
              </a:rPr>
              <a:t>格式转换为</a:t>
            </a:r>
            <a:r>
              <a:rPr lang="en-US" altLang="zh-CN" sz="2000" dirty="0" smtClean="0">
                <a:sym typeface="Huawei Sans" panose="020C0503030203020204" pitchFamily="34" charset="0"/>
              </a:rPr>
              <a:t>CSV</a:t>
            </a:r>
            <a:r>
              <a:rPr lang="zh-CN" altLang="en-US" sz="2000" dirty="0" smtClean="0">
                <a:sym typeface="Huawei Sans" panose="020C0503030203020204" pitchFamily="34" charset="0"/>
              </a:rPr>
              <a:t>格式</a:t>
            </a:r>
            <a:endParaRPr lang="en-US" altLang="zh-CN" sz="2000" dirty="0" smtClean="0">
              <a:sym typeface="Huawei Sans" panose="020C0503030203020204" pitchFamily="34" charset="0"/>
            </a:endParaRPr>
          </a:p>
        </p:txBody>
      </p:sp>
      <p:pic>
        <p:nvPicPr>
          <p:cNvPr id="8" name="图片 7"/>
          <p:cNvPicPr>
            <a:picLocks noChangeAspect="1"/>
          </p:cNvPicPr>
          <p:nvPr/>
        </p:nvPicPr>
        <p:blipFill>
          <a:blip r:embed="rId4"/>
          <a:stretch>
            <a:fillRect/>
          </a:stretch>
        </p:blipFill>
        <p:spPr>
          <a:xfrm>
            <a:off x="4081299" y="2112096"/>
            <a:ext cx="2148756" cy="2868435"/>
          </a:xfrm>
          <a:prstGeom prst="rect">
            <a:avLst/>
          </a:prstGeom>
          <a:ln>
            <a:solidFill>
              <a:schemeClr val="bg1">
                <a:lumMod val="65000"/>
              </a:schemeClr>
            </a:solidFill>
          </a:ln>
        </p:spPr>
      </p:pic>
      <p:pic>
        <p:nvPicPr>
          <p:cNvPr id="9" name="图片 8"/>
          <p:cNvPicPr>
            <a:picLocks noChangeAspect="1"/>
          </p:cNvPicPr>
          <p:nvPr/>
        </p:nvPicPr>
        <p:blipFill>
          <a:blip r:embed="rId5"/>
          <a:stretch>
            <a:fillRect/>
          </a:stretch>
        </p:blipFill>
        <p:spPr>
          <a:xfrm>
            <a:off x="7298102" y="2828480"/>
            <a:ext cx="1046315" cy="1008497"/>
          </a:xfrm>
          <a:prstGeom prst="rect">
            <a:avLst/>
          </a:prstGeom>
          <a:ln>
            <a:solidFill>
              <a:schemeClr val="bg1">
                <a:lumMod val="65000"/>
              </a:schemeClr>
            </a:solidFill>
          </a:ln>
        </p:spPr>
      </p:pic>
      <p:sp>
        <p:nvSpPr>
          <p:cNvPr id="10" name="右箭头 9"/>
          <p:cNvSpPr/>
          <p:nvPr/>
        </p:nvSpPr>
        <p:spPr>
          <a:xfrm>
            <a:off x="6442252" y="3156793"/>
            <a:ext cx="685800" cy="35187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659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数据处理</a:t>
            </a:r>
            <a:endParaRPr lang="zh-CN" altLang="en-US" dirty="0"/>
          </a:p>
        </p:txBody>
      </p:sp>
      <p:sp>
        <p:nvSpPr>
          <p:cNvPr id="5" name="副标题 4"/>
          <p:cNvSpPr>
            <a:spLocks noGrp="1"/>
          </p:cNvSpPr>
          <p:nvPr>
            <p:ph type="subTitle" idx="1"/>
          </p:nvPr>
        </p:nvSpPr>
        <p:spPr>
          <a:xfrm>
            <a:off x="990600" y="2636912"/>
            <a:ext cx="7086600" cy="792088"/>
          </a:xfrm>
        </p:spPr>
        <p:txBody>
          <a:bodyPr/>
          <a:lstStyle/>
          <a:p>
            <a:r>
              <a:rPr lang="en-US" altLang="zh-CN" sz="3600" dirty="0" smtClean="0"/>
              <a:t>4.4 </a:t>
            </a:r>
            <a:r>
              <a:rPr lang="zh-CN" altLang="en-US" sz="3600" dirty="0" smtClean="0"/>
              <a:t>科学计算</a:t>
            </a:r>
            <a:endParaRPr lang="zh-CN" altLang="en-US" sz="3600" dirty="0"/>
          </a:p>
        </p:txBody>
      </p:sp>
    </p:spTree>
    <p:extLst>
      <p:ext uri="{BB962C8B-B14F-4D97-AF65-F5344CB8AC3E}">
        <p14:creationId xmlns:p14="http://schemas.microsoft.com/office/powerpoint/2010/main" val="2983313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科学计算库</a:t>
            </a:r>
            <a:r>
              <a:rPr lang="en-US" altLang="zh-CN" dirty="0" smtClean="0">
                <a:latin typeface="Arial Unicode MS" panose="020B0604020202020204" pitchFamily="34" charset="-122"/>
                <a:sym typeface="Huawei Sans" panose="020C0503030203020204" pitchFamily="34" charset="0"/>
              </a:rPr>
              <a:t>-</a:t>
            </a:r>
            <a:r>
              <a:rPr lang="en-US" altLang="zh-CN" dirty="0" err="1" smtClean="0">
                <a:latin typeface="Arial Unicode MS" panose="020B0604020202020204" pitchFamily="34" charset="-122"/>
                <a:sym typeface="Huawei Sans" panose="020C0503030203020204" pitchFamily="34" charset="0"/>
              </a:rPr>
              <a:t>NumPy</a:t>
            </a:r>
            <a:r>
              <a:rPr lang="zh-CN" altLang="en-US" dirty="0" smtClean="0">
                <a:latin typeface="Arial Unicode MS" panose="020B0604020202020204" pitchFamily="34" charset="-122"/>
                <a:sym typeface="Huawei Sans" panose="020C0503030203020204" pitchFamily="34" charset="0"/>
              </a:rPr>
              <a:t>（</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1856519"/>
          </a:xfrm>
        </p:spPr>
        <p:txBody>
          <a:bodyPr/>
          <a:lstStyle/>
          <a:p>
            <a:r>
              <a:rPr lang="en-US" altLang="zh-CN" dirty="0" err="1" smtClean="0">
                <a:latin typeface="Arial Unicode MS" panose="020B0604020202020204" pitchFamily="34" charset="-122"/>
                <a:sym typeface="Huawei Sans" panose="020C0503030203020204" pitchFamily="34" charset="0"/>
              </a:rPr>
              <a:t>NumPy</a:t>
            </a:r>
            <a:endParaRPr lang="en-US" altLang="zh-CN" dirty="0" smtClean="0">
              <a:latin typeface="Arial Unicode MS" panose="020B0604020202020204" pitchFamily="34" charset="-122"/>
              <a:sym typeface="Huawei Sans" panose="020C0503030203020204" pitchFamily="34" charset="0"/>
            </a:endParaRPr>
          </a:p>
          <a:p>
            <a:pPr lvl="1"/>
            <a:r>
              <a:rPr lang="en-US" altLang="zh-CN" sz="1800" dirty="0" smtClean="0">
                <a:latin typeface="Arial Unicode MS" panose="020B0604020202020204" pitchFamily="34" charset="-122"/>
                <a:sym typeface="Huawei Sans" panose="020C0503030203020204" pitchFamily="34" charset="0"/>
              </a:rPr>
              <a:t>Numerical Python</a:t>
            </a:r>
          </a:p>
          <a:p>
            <a:pPr lvl="1"/>
            <a:r>
              <a:rPr lang="zh-CN" altLang="en-US" sz="1800" dirty="0" smtClean="0">
                <a:latin typeface="Arial Unicode MS" panose="020B0604020202020204" pitchFamily="34" charset="-122"/>
                <a:sym typeface="Huawei Sans" panose="020C0503030203020204" pitchFamily="34" charset="0"/>
              </a:rPr>
              <a:t>是 </a:t>
            </a:r>
            <a:r>
              <a:rPr lang="en-US" altLang="zh-CN" sz="1800" dirty="0">
                <a:latin typeface="Arial Unicode MS" panose="020B0604020202020204" pitchFamily="34" charset="-122"/>
                <a:sym typeface="Huawei Sans" panose="020C0503030203020204" pitchFamily="34" charset="0"/>
              </a:rPr>
              <a:t>Python </a:t>
            </a:r>
            <a:r>
              <a:rPr lang="zh-CN" altLang="en-US" sz="1800" dirty="0">
                <a:latin typeface="Arial Unicode MS" panose="020B0604020202020204" pitchFamily="34" charset="-122"/>
                <a:sym typeface="Huawei Sans" panose="020C0503030203020204" pitchFamily="34" charset="0"/>
              </a:rPr>
              <a:t>语言的一个扩展</a:t>
            </a:r>
            <a:r>
              <a:rPr lang="zh-CN" altLang="en-US" sz="1800" dirty="0" smtClean="0">
                <a:latin typeface="Arial Unicode MS" panose="020B0604020202020204" pitchFamily="34" charset="-122"/>
                <a:sym typeface="Huawei Sans" panose="020C0503030203020204" pitchFamily="34" charset="0"/>
              </a:rPr>
              <a:t>程序库</a:t>
            </a:r>
            <a:endParaRPr lang="en-US" altLang="zh-CN" sz="1800" dirty="0" smtClean="0">
              <a:latin typeface="Arial Unicode MS" panose="020B0604020202020204" pitchFamily="34" charset="-122"/>
              <a:sym typeface="Huawei Sans" panose="020C0503030203020204" pitchFamily="34" charset="0"/>
            </a:endParaRPr>
          </a:p>
          <a:p>
            <a:pPr lvl="1"/>
            <a:r>
              <a:rPr lang="zh-CN" altLang="en-US" sz="1800" dirty="0" smtClean="0">
                <a:latin typeface="Arial Unicode MS" panose="020B0604020202020204" pitchFamily="34" charset="-122"/>
                <a:sym typeface="Huawei Sans" panose="020C0503030203020204" pitchFamily="34" charset="0"/>
              </a:rPr>
              <a:t>支持</a:t>
            </a:r>
            <a:r>
              <a:rPr lang="zh-CN" altLang="en-US" sz="1800" dirty="0">
                <a:latin typeface="Arial Unicode MS" panose="020B0604020202020204" pitchFamily="34" charset="-122"/>
                <a:sym typeface="Huawei Sans" panose="020C0503030203020204" pitchFamily="34" charset="0"/>
              </a:rPr>
              <a:t>大量的维度数组与矩阵运算</a:t>
            </a:r>
          </a:p>
          <a:p>
            <a:pPr lvl="1"/>
            <a:endParaRPr lang="zh-CN" altLang="en-US" dirty="0">
              <a:latin typeface="Arial Unicode MS" panose="020B0604020202020204" pitchFamily="34" charset="-122"/>
              <a:sym typeface="Huawei Sans" panose="020C0503030203020204" pitchFamily="34" charset="0"/>
            </a:endParaRPr>
          </a:p>
          <a:p>
            <a:pPr marL="226709" lvl="1" indent="-226709" algn="just">
              <a:spcBef>
                <a:spcPts val="594"/>
              </a:spcBef>
              <a:buFont typeface="Wingdings" panose="05000000000000000000" pitchFamily="2" charset="2"/>
              <a:buChar char="l"/>
            </a:pPr>
            <a:endParaRPr lang="en-US" altLang="zh-CN" sz="1649" dirty="0">
              <a:latin typeface="Arial Unicode MS" panose="020B0604020202020204" pitchFamily="34" charset="-122"/>
              <a:cs typeface="Arial" panose="020B0604020202020204" pitchFamily="34" charset="0"/>
              <a:sym typeface="Huawei Sans" panose="020C0503030203020204" pitchFamily="34" charset="0"/>
            </a:endParaRPr>
          </a:p>
        </p:txBody>
      </p:sp>
      <p:sp>
        <p:nvSpPr>
          <p:cNvPr id="2" name="矩形 1"/>
          <p:cNvSpPr/>
          <p:nvPr/>
        </p:nvSpPr>
        <p:spPr>
          <a:xfrm>
            <a:off x="755576" y="3717032"/>
            <a:ext cx="2433680" cy="523220"/>
          </a:xfrm>
          <a:prstGeom prst="rect">
            <a:avLst/>
          </a:prstGeom>
        </p:spPr>
        <p:txBody>
          <a:bodyPr wrap="none">
            <a:spAutoFit/>
          </a:bodyPr>
          <a:lstStyle/>
          <a:p>
            <a:pPr algn="just" defTabSz="685526" fontAlgn="ctr">
              <a:lnSpc>
                <a:spcPct val="140000"/>
              </a:lnSpc>
              <a:spcBef>
                <a:spcPts val="594"/>
              </a:spcBef>
              <a:buSzPct val="50000"/>
              <a:defRPr/>
            </a:pPr>
            <a:r>
              <a:rPr lang="en-US" altLang="zh-CN" sz="2000" dirty="0">
                <a:latin typeface="Arial Unicode MS" panose="020B0604020202020204" pitchFamily="34" charset="-122"/>
                <a:ea typeface="方正兰亭黑简体" panose="02000000000000000000" pitchFamily="2" charset="-122"/>
                <a:cs typeface="Arial" panose="020B0604020202020204" pitchFamily="34" charset="0"/>
              </a:rPr>
              <a:t>import </a:t>
            </a:r>
            <a:r>
              <a:rPr lang="en-US" altLang="zh-CN" sz="2000" dirty="0" err="1">
                <a:latin typeface="Arial Unicode MS" panose="020B0604020202020204" pitchFamily="34" charset="-122"/>
                <a:ea typeface="方正兰亭黑简体" panose="02000000000000000000" pitchFamily="2" charset="-122"/>
                <a:cs typeface="Arial" panose="020B0604020202020204" pitchFamily="34" charset="0"/>
              </a:rPr>
              <a:t>numpy</a:t>
            </a:r>
            <a:r>
              <a:rPr lang="en-US" altLang="zh-CN" sz="2000" dirty="0">
                <a:latin typeface="Arial Unicode MS" panose="020B0604020202020204" pitchFamily="34" charset="-122"/>
                <a:ea typeface="方正兰亭黑简体" panose="02000000000000000000" pitchFamily="2" charset="-122"/>
                <a:cs typeface="Arial" panose="020B0604020202020204" pitchFamily="34" charset="0"/>
              </a:rPr>
              <a:t> as np</a:t>
            </a:r>
          </a:p>
        </p:txBody>
      </p:sp>
    </p:spTree>
    <p:extLst>
      <p:ext uri="{BB962C8B-B14F-4D97-AF65-F5344CB8AC3E}">
        <p14:creationId xmlns:p14="http://schemas.microsoft.com/office/powerpoint/2010/main" val="187291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科学计算库</a:t>
            </a:r>
            <a:r>
              <a:rPr lang="en-US" altLang="zh-CN" dirty="0">
                <a:latin typeface="Arial Unicode MS" panose="020B0604020202020204" pitchFamily="34" charset="-122"/>
                <a:sym typeface="Huawei Sans" panose="020C0503030203020204" pitchFamily="34" charset="0"/>
              </a:rPr>
              <a:t>-</a:t>
            </a:r>
            <a:r>
              <a:rPr lang="en-US" altLang="zh-CN" dirty="0" err="1">
                <a:latin typeface="Arial Unicode MS" panose="020B0604020202020204" pitchFamily="34" charset="-122"/>
                <a:sym typeface="Huawei Sans" panose="020C0503030203020204" pitchFamily="34" charset="0"/>
              </a:rPr>
              <a:t>NumPy</a:t>
            </a:r>
            <a:r>
              <a:rPr lang="en-US" altLang="zh-CN" dirty="0">
                <a:latin typeface="Arial Unicode MS" panose="020B0604020202020204" pitchFamily="34" charset="-122"/>
                <a:sym typeface="Huawei Sans" panose="020C0503030203020204" pitchFamily="34" charset="0"/>
              </a:rPr>
              <a:t> </a:t>
            </a:r>
            <a:r>
              <a:rPr lang="zh-CN" altLang="en-US" dirty="0" smtClean="0">
                <a:latin typeface="Arial Unicode MS" panose="020B0604020202020204" pitchFamily="34" charset="-122"/>
                <a:sym typeface="Huawei Sans" panose="020C0503030203020204" pitchFamily="34" charset="0"/>
              </a:rPr>
              <a:t>（</a:t>
            </a:r>
            <a:r>
              <a:rPr lang="en-US" altLang="zh-CN" dirty="0" smtClean="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2808801"/>
          </a:xfrm>
        </p:spPr>
        <p:txBody>
          <a:bodyPr/>
          <a:lstStyle/>
          <a:p>
            <a:pPr lvl="1">
              <a:lnSpc>
                <a:spcPct val="150000"/>
              </a:lnSpc>
            </a:pPr>
            <a:r>
              <a:rPr lang="zh-CN" altLang="en-US" sz="1800" dirty="0" smtClean="0">
                <a:latin typeface="Arial Unicode MS" panose="020B0604020202020204" pitchFamily="34" charset="-122"/>
                <a:sym typeface="Huawei Sans" panose="020C0503030203020204" pitchFamily="34" charset="0"/>
              </a:rPr>
              <a:t>用于</a:t>
            </a:r>
            <a:r>
              <a:rPr lang="zh-CN" altLang="en-US" sz="1800" dirty="0">
                <a:latin typeface="Arial Unicode MS" panose="020B0604020202020204" pitchFamily="34" charset="-122"/>
                <a:sym typeface="Huawei Sans" panose="020C0503030203020204" pitchFamily="34" charset="0"/>
              </a:rPr>
              <a:t>处理含有同种元素的多维数组运算的第三方库</a:t>
            </a:r>
            <a:r>
              <a:rPr lang="zh-CN" altLang="en-US" sz="1800" dirty="0" smtClean="0">
                <a:latin typeface="Arial Unicode MS" panose="020B0604020202020204" pitchFamily="34" charset="-122"/>
                <a:sym typeface="Huawei Sans" panose="020C0503030203020204" pitchFamily="34" charset="0"/>
              </a:rPr>
              <a:t>。</a:t>
            </a:r>
            <a:endParaRPr lang="en-US" altLang="zh-CN" sz="1800" dirty="0" smtClean="0">
              <a:latin typeface="Arial Unicode MS" panose="020B0604020202020204" pitchFamily="34" charset="-122"/>
              <a:sym typeface="Huawei Sans" panose="020C0503030203020204" pitchFamily="34" charset="0"/>
            </a:endParaRPr>
          </a:p>
          <a:p>
            <a:pPr lvl="1">
              <a:lnSpc>
                <a:spcPct val="150000"/>
              </a:lnSpc>
            </a:pPr>
            <a:r>
              <a:rPr lang="zh-CN" altLang="en-US" sz="1800" dirty="0" smtClean="0">
                <a:latin typeface="Arial Unicode MS" panose="020B0604020202020204" pitchFamily="34" charset="-122"/>
                <a:sym typeface="Huawei Sans" panose="020C0503030203020204" pitchFamily="34" charset="0"/>
              </a:rPr>
              <a:t>最</a:t>
            </a:r>
            <a:r>
              <a:rPr lang="zh-CN" altLang="en-US" sz="1800" dirty="0">
                <a:latin typeface="Arial Unicode MS" panose="020B0604020202020204" pitchFamily="34" charset="-122"/>
                <a:sym typeface="Huawei Sans" panose="020C0503030203020204" pitchFamily="34" charset="0"/>
              </a:rPr>
              <a:t>基础数据类型是由同种元素构成的多维数组（</a:t>
            </a:r>
            <a:r>
              <a:rPr lang="en-US" altLang="zh-CN" sz="1800" dirty="0" err="1">
                <a:latin typeface="Arial Unicode MS" panose="020B0604020202020204" pitchFamily="34" charset="-122"/>
                <a:sym typeface="Huawei Sans" panose="020C0503030203020204" pitchFamily="34" charset="0"/>
              </a:rPr>
              <a:t>ndarray</a:t>
            </a:r>
            <a:r>
              <a:rPr lang="zh-CN" altLang="en-US" sz="1800" dirty="0">
                <a:latin typeface="Arial Unicode MS" panose="020B0604020202020204" pitchFamily="34" charset="-122"/>
                <a:sym typeface="Huawei Sans" panose="020C0503030203020204" pitchFamily="34" charset="0"/>
              </a:rPr>
              <a:t>），简称“数组”。</a:t>
            </a:r>
          </a:p>
          <a:p>
            <a:pPr lvl="1">
              <a:lnSpc>
                <a:spcPct val="150000"/>
              </a:lnSpc>
            </a:pPr>
            <a:r>
              <a:rPr lang="zh-CN" altLang="en-US" sz="1800" dirty="0">
                <a:latin typeface="Arial Unicode MS" panose="020B0604020202020204" pitchFamily="34" charset="-122"/>
                <a:sym typeface="Huawei Sans" panose="020C0503030203020204" pitchFamily="34" charset="0"/>
              </a:rPr>
              <a:t>数组中所有元素的类型必须</a:t>
            </a:r>
            <a:r>
              <a:rPr lang="zh-CN" altLang="en-US" sz="1800" dirty="0" smtClean="0">
                <a:latin typeface="Arial Unicode MS" panose="020B0604020202020204" pitchFamily="34" charset="-122"/>
                <a:sym typeface="Huawei Sans" panose="020C0503030203020204" pitchFamily="34" charset="0"/>
              </a:rPr>
              <a:t>相同</a:t>
            </a:r>
            <a:endParaRPr lang="en-US" altLang="zh-CN" sz="1800" dirty="0" smtClean="0">
              <a:latin typeface="Arial Unicode MS" panose="020B0604020202020204" pitchFamily="34" charset="-122"/>
              <a:sym typeface="Huawei Sans" panose="020C0503030203020204" pitchFamily="34" charset="0"/>
            </a:endParaRPr>
          </a:p>
          <a:p>
            <a:pPr lvl="1">
              <a:lnSpc>
                <a:spcPct val="150000"/>
              </a:lnSpc>
            </a:pPr>
            <a:r>
              <a:rPr lang="zh-CN" altLang="en-US" sz="1800" dirty="0" smtClean="0">
                <a:latin typeface="Arial Unicode MS" panose="020B0604020202020204" pitchFamily="34" charset="-122"/>
                <a:sym typeface="Huawei Sans" panose="020C0503030203020204" pitchFamily="34" charset="0"/>
              </a:rPr>
              <a:t>数组</a:t>
            </a:r>
            <a:r>
              <a:rPr lang="zh-CN" altLang="en-US" sz="1800" dirty="0">
                <a:latin typeface="Arial Unicode MS" panose="020B0604020202020204" pitchFamily="34" charset="-122"/>
                <a:sym typeface="Huawei Sans" panose="020C0503030203020204" pitchFamily="34" charset="0"/>
              </a:rPr>
              <a:t>中元素可以用整数索引，序号从</a:t>
            </a:r>
            <a:r>
              <a:rPr lang="en-US" altLang="zh-CN" sz="1800" dirty="0">
                <a:latin typeface="Arial Unicode MS" panose="020B0604020202020204" pitchFamily="34" charset="-122"/>
                <a:sym typeface="Huawei Sans" panose="020C0503030203020204" pitchFamily="34" charset="0"/>
              </a:rPr>
              <a:t>0</a:t>
            </a:r>
            <a:r>
              <a:rPr lang="zh-CN" altLang="en-US" sz="1800" dirty="0">
                <a:latin typeface="Arial Unicode MS" panose="020B0604020202020204" pitchFamily="34" charset="-122"/>
                <a:sym typeface="Huawei Sans" panose="020C0503030203020204" pitchFamily="34" charset="0"/>
              </a:rPr>
              <a:t>开始</a:t>
            </a:r>
            <a:r>
              <a:rPr lang="zh-CN" altLang="en-US" sz="1800" dirty="0" smtClean="0">
                <a:latin typeface="Arial Unicode MS" panose="020B0604020202020204" pitchFamily="34" charset="-122"/>
                <a:sym typeface="Huawei Sans" panose="020C0503030203020204" pitchFamily="34" charset="0"/>
              </a:rPr>
              <a:t>。</a:t>
            </a:r>
            <a:endParaRPr lang="en-US" altLang="zh-CN" sz="1800" dirty="0" smtClean="0">
              <a:latin typeface="Arial Unicode MS" panose="020B0604020202020204" pitchFamily="34" charset="-122"/>
              <a:sym typeface="Huawei Sans" panose="020C0503030203020204" pitchFamily="34" charset="0"/>
            </a:endParaRPr>
          </a:p>
          <a:p>
            <a:pPr lvl="1">
              <a:lnSpc>
                <a:spcPct val="150000"/>
              </a:lnSpc>
            </a:pPr>
            <a:r>
              <a:rPr lang="en-US" altLang="zh-CN" sz="1800" dirty="0" err="1" smtClean="0">
                <a:latin typeface="Arial Unicode MS" panose="020B0604020202020204" pitchFamily="34" charset="-122"/>
                <a:sym typeface="Huawei Sans" panose="020C0503030203020204" pitchFamily="34" charset="0"/>
              </a:rPr>
              <a:t>ndarray</a:t>
            </a:r>
            <a:r>
              <a:rPr lang="en-US" altLang="zh-CN" sz="1800" dirty="0" smtClean="0">
                <a:latin typeface="Arial Unicode MS" panose="020B0604020202020204" pitchFamily="34" charset="-122"/>
                <a:sym typeface="Huawei Sans" panose="020C0503030203020204" pitchFamily="34" charset="0"/>
              </a:rPr>
              <a:t> </a:t>
            </a:r>
            <a:r>
              <a:rPr lang="zh-CN" altLang="en-US" sz="1800" dirty="0">
                <a:latin typeface="Arial Unicode MS" panose="020B0604020202020204" pitchFamily="34" charset="-122"/>
                <a:sym typeface="Huawei Sans" panose="020C0503030203020204" pitchFamily="34" charset="0"/>
              </a:rPr>
              <a:t>类型的维度</a:t>
            </a:r>
            <a:r>
              <a:rPr lang="en-US" altLang="zh-CN" sz="1800" dirty="0">
                <a:latin typeface="Arial Unicode MS" panose="020B0604020202020204" pitchFamily="34" charset="-122"/>
                <a:sym typeface="Huawei Sans" panose="020C0503030203020204" pitchFamily="34" charset="0"/>
              </a:rPr>
              <a:t>(dimensions)</a:t>
            </a:r>
            <a:r>
              <a:rPr lang="zh-CN" altLang="en-US" sz="1800" dirty="0">
                <a:latin typeface="Arial Unicode MS" panose="020B0604020202020204" pitchFamily="34" charset="-122"/>
                <a:sym typeface="Huawei Sans" panose="020C0503030203020204" pitchFamily="34" charset="0"/>
              </a:rPr>
              <a:t>叫做轴</a:t>
            </a:r>
            <a:r>
              <a:rPr lang="en-US" altLang="zh-CN" sz="1800" dirty="0">
                <a:latin typeface="Arial Unicode MS" panose="020B0604020202020204" pitchFamily="34" charset="-122"/>
                <a:sym typeface="Huawei Sans" panose="020C0503030203020204" pitchFamily="34" charset="0"/>
              </a:rPr>
              <a:t>(axes)</a:t>
            </a:r>
            <a:r>
              <a:rPr lang="zh-CN" altLang="en-US" sz="1800" dirty="0">
                <a:latin typeface="Arial Unicode MS" panose="020B0604020202020204" pitchFamily="34" charset="-122"/>
                <a:sym typeface="Huawei Sans" panose="020C0503030203020204" pitchFamily="34" charset="0"/>
              </a:rPr>
              <a:t>，轴的个数叫做秩</a:t>
            </a:r>
            <a:r>
              <a:rPr lang="en-US" altLang="zh-CN" sz="1800" dirty="0">
                <a:latin typeface="Arial Unicode MS" panose="020B0604020202020204" pitchFamily="34" charset="-122"/>
                <a:sym typeface="Huawei Sans" panose="020C0503030203020204" pitchFamily="34" charset="0"/>
              </a:rPr>
              <a:t>(rank)</a:t>
            </a:r>
            <a:r>
              <a:rPr lang="zh-CN" altLang="en-US" sz="1800" dirty="0">
                <a:latin typeface="Arial Unicode MS" panose="020B0604020202020204" pitchFamily="34" charset="-122"/>
                <a:sym typeface="Huawei Sans" panose="020C0503030203020204" pitchFamily="34" charset="0"/>
              </a:rPr>
              <a:t>。一维数组的秩为</a:t>
            </a:r>
            <a:r>
              <a:rPr lang="en-US" altLang="zh-CN" sz="1800" dirty="0">
                <a:latin typeface="Arial Unicode MS" panose="020B0604020202020204" pitchFamily="34" charset="-122"/>
                <a:sym typeface="Huawei Sans" panose="020C0503030203020204" pitchFamily="34" charset="0"/>
              </a:rPr>
              <a:t>1</a:t>
            </a:r>
            <a:r>
              <a:rPr lang="zh-CN" altLang="en-US" sz="1800" dirty="0">
                <a:latin typeface="Arial Unicode MS" panose="020B0604020202020204" pitchFamily="34" charset="-122"/>
                <a:sym typeface="Huawei Sans" panose="020C0503030203020204" pitchFamily="34" charset="0"/>
              </a:rPr>
              <a:t>，二维数组的秩为</a:t>
            </a:r>
            <a:r>
              <a:rPr lang="en-US" altLang="zh-CN" sz="1800" dirty="0">
                <a:latin typeface="Arial Unicode MS" panose="020B0604020202020204" pitchFamily="34" charset="-122"/>
                <a:sym typeface="Huawei Sans" panose="020C0503030203020204" pitchFamily="34" charset="0"/>
              </a:rPr>
              <a:t>2</a:t>
            </a:r>
            <a:r>
              <a:rPr lang="zh-CN" altLang="en-US" sz="1800" dirty="0">
                <a:latin typeface="Arial Unicode MS" panose="020B0604020202020204" pitchFamily="34" charset="-122"/>
                <a:sym typeface="Huawei Sans" panose="020C0503030203020204" pitchFamily="34" charset="0"/>
              </a:rPr>
              <a:t>，二维数组相当于由两个一维数组构成。</a:t>
            </a:r>
          </a:p>
          <a:p>
            <a:pPr lvl="1">
              <a:lnSpc>
                <a:spcPct val="150000"/>
              </a:lnSpc>
            </a:pPr>
            <a:endParaRPr lang="zh-CN" altLang="en-US" dirty="0">
              <a:latin typeface="Arial Unicode MS" panose="020B0604020202020204" pitchFamily="34" charset="-122"/>
              <a:sym typeface="Huawei Sans" panose="020C0503030203020204" pitchFamily="34" charset="0"/>
            </a:endParaRPr>
          </a:p>
          <a:p>
            <a:pPr marL="226709" lvl="1" indent="-226709" algn="just">
              <a:lnSpc>
                <a:spcPct val="150000"/>
              </a:lnSpc>
              <a:spcBef>
                <a:spcPts val="594"/>
              </a:spcBef>
              <a:buFont typeface="Wingdings" panose="05000000000000000000" pitchFamily="2" charset="2"/>
              <a:buChar char="l"/>
            </a:pPr>
            <a:endParaRPr lang="en-US" altLang="zh-CN" sz="1649" dirty="0">
              <a:latin typeface="Arial Unicode MS" panose="020B0604020202020204" pitchFamily="34"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34026075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常用属性（</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graphicFrame>
        <p:nvGraphicFramePr>
          <p:cNvPr id="8" name="object 10"/>
          <p:cNvGraphicFramePr>
            <a:graphicFrameLocks noGrp="1"/>
          </p:cNvGraphicFramePr>
          <p:nvPr>
            <p:extLst/>
          </p:nvPr>
        </p:nvGraphicFramePr>
        <p:xfrm>
          <a:off x="891056" y="1914115"/>
          <a:ext cx="7365492" cy="3524277"/>
        </p:xfrm>
        <a:graphic>
          <a:graphicData uri="http://schemas.openxmlformats.org/drawingml/2006/table">
            <a:tbl>
              <a:tblPr firstRow="1" bandRow="1">
                <a:tableStyleId>{21E4AEA4-8DFA-4A89-87EB-49C32662AFE0}</a:tableStyleId>
              </a:tblPr>
              <a:tblGrid>
                <a:gridCol w="2285158">
                  <a:extLst>
                    <a:ext uri="{9D8B030D-6E8A-4147-A177-3AD203B41FA5}">
                      <a16:colId xmlns:a16="http://schemas.microsoft.com/office/drawing/2014/main" val="20000"/>
                    </a:ext>
                  </a:extLst>
                </a:gridCol>
                <a:gridCol w="5080334">
                  <a:extLst>
                    <a:ext uri="{9D8B030D-6E8A-4147-A177-3AD203B41FA5}">
                      <a16:colId xmlns:a16="http://schemas.microsoft.com/office/drawing/2014/main" val="20001"/>
                    </a:ext>
                  </a:extLst>
                </a:gridCol>
              </a:tblGrid>
              <a:tr h="41047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b="1" i="0" u="none" strike="noStrike" cap="none" normalizeH="0" baseline="0" dirty="0" smtClean="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属性</a:t>
                      </a:r>
                      <a:endPar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描述</a:t>
                      </a:r>
                    </a:p>
                  </a:txBody>
                  <a:tcPr marL="51435" marR="51435" marT="0" marB="0" anchor="ctr" horzOverflow="overflow"/>
                </a:tc>
                <a:extLst>
                  <a:ext uri="{0D108BD9-81ED-4DB2-BD59-A6C34878D82A}">
                    <a16:rowId xmlns:a16="http://schemas.microsoft.com/office/drawing/2014/main" val="10000"/>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ndarray.ndim</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数组轴的个数，也称作秩</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ndarray.shape</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数组在每个维度上大小的整数元组</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43202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ndarray.size</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数组元素的总个数</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ndarray.dtype</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数组元素的数据类型，</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dytpe</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类型可以用于创建数组中</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r h="4469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ndarray.itemsize</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数组中每个元素的字节大小</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522217706"/>
                  </a:ext>
                </a:extLst>
              </a:tr>
              <a:tr h="4469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ndarray.data</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包含实际数组元素的缓冲区地址</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3794490763"/>
                  </a:ext>
                </a:extLst>
              </a:tr>
              <a:tr h="4469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ndarray.flat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数组元素的迭代器</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655365939"/>
                  </a:ext>
                </a:extLst>
              </a:tr>
            </a:tbl>
          </a:graphicData>
        </a:graphic>
      </p:graphicFrame>
    </p:spTree>
    <p:extLst>
      <p:ext uri="{BB962C8B-B14F-4D97-AF65-F5344CB8AC3E}">
        <p14:creationId xmlns:p14="http://schemas.microsoft.com/office/powerpoint/2010/main" val="1595635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常用函数</a:t>
            </a:r>
            <a:endParaRPr lang="zh-CN" altLang="en-US" dirty="0">
              <a:latin typeface="Arial Unicode MS" panose="020B0604020202020204" pitchFamily="34" charset="-122"/>
              <a:sym typeface="Huawei Sans" panose="020C0503030203020204" pitchFamily="34" charset="0"/>
            </a:endParaRPr>
          </a:p>
        </p:txBody>
      </p:sp>
      <p:graphicFrame>
        <p:nvGraphicFramePr>
          <p:cNvPr id="6" name="object 10"/>
          <p:cNvGraphicFramePr>
            <a:graphicFrameLocks noGrp="1"/>
          </p:cNvGraphicFramePr>
          <p:nvPr>
            <p:extLst>
              <p:ext uri="{D42A27DB-BD31-4B8C-83A1-F6EECF244321}">
                <p14:modId xmlns:p14="http://schemas.microsoft.com/office/powerpoint/2010/main" val="943486747"/>
              </p:ext>
            </p:extLst>
          </p:nvPr>
        </p:nvGraphicFramePr>
        <p:xfrm>
          <a:off x="740180" y="1955263"/>
          <a:ext cx="7365492" cy="3524277"/>
        </p:xfrm>
        <a:graphic>
          <a:graphicData uri="http://schemas.openxmlformats.org/drawingml/2006/table">
            <a:tbl>
              <a:tblPr firstRow="1" bandRow="1">
                <a:tableStyleId>{21E4AEA4-8DFA-4A89-87EB-49C32662AFE0}</a:tableStyleId>
              </a:tblPr>
              <a:tblGrid>
                <a:gridCol w="2285158">
                  <a:extLst>
                    <a:ext uri="{9D8B030D-6E8A-4147-A177-3AD203B41FA5}">
                      <a16:colId xmlns:a16="http://schemas.microsoft.com/office/drawing/2014/main" val="20000"/>
                    </a:ext>
                  </a:extLst>
                </a:gridCol>
                <a:gridCol w="5080334">
                  <a:extLst>
                    <a:ext uri="{9D8B030D-6E8A-4147-A177-3AD203B41FA5}">
                      <a16:colId xmlns:a16="http://schemas.microsoft.com/office/drawing/2014/main" val="20001"/>
                    </a:ext>
                  </a:extLst>
                </a:gridCol>
              </a:tblGrid>
              <a:tr h="41047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函数</a:t>
                      </a: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描述</a:t>
                      </a:r>
                    </a:p>
                  </a:txBody>
                  <a:tcPr marL="51435" marR="51435" marT="0" marB="0" anchor="ctr" horzOverflow="overflow"/>
                </a:tc>
                <a:extLst>
                  <a:ext uri="{0D108BD9-81ED-4DB2-BD59-A6C34878D82A}">
                    <a16:rowId xmlns:a16="http://schemas.microsoft.com/office/drawing/2014/main" val="10000"/>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np.array</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x,y,z</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dtype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int</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从</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Python</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列表和元组创造数组</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np.arange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x,y,i</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创建一个由</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到</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，以</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i</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为步长的数组</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43202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np.linspace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x,y,n</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创建一个由</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到</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，等分成</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个元素的数组</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np.indices</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m,n</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创建一个</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行</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列的矩阵</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r h="4469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np.random.rand</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m,n</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创建一个</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行</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列的随机数组</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522217706"/>
                  </a:ext>
                </a:extLst>
              </a:tr>
              <a:tr h="4469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np.ones</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m,n</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dtype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创建一个</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行</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列全</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1</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的数组，</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dtype</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是数据类型</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3794490763"/>
                  </a:ext>
                </a:extLst>
              </a:tr>
              <a:tr h="4469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np.empty</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m,n</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dtype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创建一个</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行</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列全</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0</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的数组，</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dtype</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是数据类型</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655365939"/>
                  </a:ext>
                </a:extLst>
              </a:tr>
            </a:tbl>
          </a:graphicData>
        </a:graphic>
      </p:graphicFrame>
    </p:spTree>
    <p:extLst>
      <p:ext uri="{BB962C8B-B14F-4D97-AF65-F5344CB8AC3E}">
        <p14:creationId xmlns:p14="http://schemas.microsoft.com/office/powerpoint/2010/main" val="951725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文件的</a:t>
            </a:r>
            <a:r>
              <a:rPr lang="zh-CN" altLang="en-US" dirty="0" smtClean="0">
                <a:latin typeface="Arial Unicode MS" panose="020B0604020202020204" pitchFamily="34" charset="-122"/>
                <a:sym typeface="Huawei Sans" panose="020C0503030203020204" pitchFamily="34" charset="0"/>
              </a:rPr>
              <a:t>理解（</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611560" y="1700808"/>
            <a:ext cx="6686819" cy="1368621"/>
          </a:xfrm>
        </p:spPr>
        <p:txBody>
          <a:bodyPr/>
          <a:lstStyle/>
          <a:p>
            <a:r>
              <a:rPr lang="zh-CN" altLang="en-US" dirty="0" smtClean="0">
                <a:sym typeface="Huawei Sans" panose="020C0503030203020204" pitchFamily="34" charset="0"/>
              </a:rPr>
              <a:t>文件</a:t>
            </a:r>
            <a:r>
              <a:rPr lang="zh-CN" altLang="en-US" dirty="0">
                <a:sym typeface="Huawei Sans" panose="020C0503030203020204" pitchFamily="34" charset="0"/>
              </a:rPr>
              <a:t>是数据存储的一种形式</a:t>
            </a:r>
          </a:p>
          <a:p>
            <a:r>
              <a:rPr lang="zh-CN" altLang="en-US" dirty="0" smtClean="0">
                <a:sym typeface="Huawei Sans" panose="020C0503030203020204" pitchFamily="34" charset="0"/>
              </a:rPr>
              <a:t>文件</a:t>
            </a:r>
            <a:r>
              <a:rPr lang="zh-CN" altLang="en-US" dirty="0">
                <a:sym typeface="Huawei Sans" panose="020C0503030203020204" pitchFamily="34" charset="0"/>
              </a:rPr>
              <a:t>是存储在辅助存储器上的数据</a:t>
            </a:r>
            <a:r>
              <a:rPr lang="zh-CN" altLang="en-US" dirty="0" smtClean="0">
                <a:sym typeface="Huawei Sans" panose="020C0503030203020204" pitchFamily="34" charset="0"/>
              </a:rPr>
              <a:t>序列</a:t>
            </a:r>
            <a:endParaRPr lang="en-US" altLang="zh-CN" dirty="0" smtClean="0">
              <a:sym typeface="Huawei Sans" panose="020C0503030203020204" pitchFamily="34" charset="0"/>
            </a:endParaRPr>
          </a:p>
          <a:p>
            <a:r>
              <a:rPr lang="zh-CN" altLang="en-US" dirty="0" smtClean="0">
                <a:sym typeface="Huawei Sans" panose="020C0503030203020204" pitchFamily="34" charset="0"/>
              </a:rPr>
              <a:t>文件</a:t>
            </a:r>
            <a:r>
              <a:rPr lang="zh-CN" altLang="en-US" dirty="0">
                <a:sym typeface="Huawei Sans" panose="020C0503030203020204" pitchFamily="34" charset="0"/>
              </a:rPr>
              <a:t>是数据的抽象和集合</a:t>
            </a:r>
          </a:p>
          <a:p>
            <a:endParaRPr lang="zh-CN" altLang="en-US" dirty="0">
              <a:sym typeface="Huawei Sans" panose="020C0503030203020204" pitchFamily="34" charset="0"/>
            </a:endParaRPr>
          </a:p>
        </p:txBody>
      </p:sp>
      <p:sp>
        <p:nvSpPr>
          <p:cNvPr id="4" name="文本占位符 16"/>
          <p:cNvSpPr txBox="1">
            <a:spLocks/>
          </p:cNvSpPr>
          <p:nvPr/>
        </p:nvSpPr>
        <p:spPr bwMode="auto">
          <a:xfrm>
            <a:off x="697323" y="3284984"/>
            <a:ext cx="8480700" cy="2081853"/>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sym typeface="Huawei Sans" panose="020C0503030203020204" pitchFamily="34" charset="0"/>
              </a:rPr>
              <a:t>文件分类（按照展现方式）</a:t>
            </a:r>
            <a:endParaRPr lang="en-US" altLang="zh-CN" sz="1800" dirty="0">
              <a:sym typeface="Huawei Sans" panose="020C0503030203020204" pitchFamily="34" charset="0"/>
            </a:endParaRPr>
          </a:p>
          <a:p>
            <a:pPr lvl="1"/>
            <a:r>
              <a:rPr lang="zh-CN" altLang="en-US" sz="1800" dirty="0">
                <a:sym typeface="Huawei Sans" panose="020C0503030203020204" pitchFamily="34" charset="0"/>
              </a:rPr>
              <a:t>文本文件 </a:t>
            </a:r>
            <a:endParaRPr lang="en-US" altLang="zh-CN" sz="1800" dirty="0">
              <a:sym typeface="Huawei Sans" panose="020C0503030203020204" pitchFamily="34" charset="0"/>
            </a:endParaRPr>
          </a:p>
          <a:p>
            <a:pPr lvl="1"/>
            <a:r>
              <a:rPr lang="zh-CN" altLang="en-US" sz="1800" dirty="0">
                <a:sym typeface="Huawei Sans" panose="020C0503030203020204" pitchFamily="34" charset="0"/>
              </a:rPr>
              <a:t>二进制文件</a:t>
            </a:r>
          </a:p>
          <a:p>
            <a:r>
              <a:rPr lang="zh-CN" altLang="en-US" sz="1800" dirty="0">
                <a:sym typeface="Huawei Sans" panose="020C0503030203020204" pitchFamily="34" charset="0"/>
              </a:rPr>
              <a:t>本质上，所有文件都是二进制形式存储</a:t>
            </a:r>
          </a:p>
        </p:txBody>
      </p:sp>
    </p:spTree>
    <p:extLst>
      <p:ext uri="{BB962C8B-B14F-4D97-AF65-F5344CB8AC3E}">
        <p14:creationId xmlns:p14="http://schemas.microsoft.com/office/powerpoint/2010/main" val="31093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常用属性（</a:t>
            </a:r>
            <a:r>
              <a:rPr lang="en-US" altLang="zh-CN" dirty="0" smtClean="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422217"/>
          </a:xfrm>
        </p:spPr>
        <p:txBody>
          <a:bodyPr/>
          <a:lstStyle/>
          <a:p>
            <a:r>
              <a:rPr lang="zh-CN" altLang="en-US" dirty="0" smtClean="0">
                <a:latin typeface="Arial Unicode MS" panose="020B0604020202020204" pitchFamily="34" charset="-122"/>
                <a:sym typeface="Huawei Sans" panose="020C0503030203020204" pitchFamily="34" charset="0"/>
              </a:rPr>
              <a:t>举例</a:t>
            </a:r>
            <a:endParaRPr lang="zh-CN" altLang="en-US" dirty="0">
              <a:latin typeface="Arial Unicode MS" panose="020B0604020202020204" pitchFamily="34" charset="-122"/>
              <a:sym typeface="Huawei Sans" panose="020C0503030203020204" pitchFamily="34" charset="0"/>
            </a:endParaRPr>
          </a:p>
          <a:p>
            <a:endParaRPr lang="en-US" altLang="zh-CN" dirty="0" smtClean="0">
              <a:latin typeface="Arial Unicode MS" panose="020B0604020202020204" pitchFamily="34" charset="-122"/>
              <a:sym typeface="Huawei Sans" panose="020C0503030203020204" pitchFamily="34" charset="0"/>
            </a:endParaRPr>
          </a:p>
          <a:p>
            <a:pPr lvl="1"/>
            <a:endParaRPr lang="zh-CN" altLang="en-US" dirty="0">
              <a:latin typeface="Arial Unicode MS" panose="020B0604020202020204" pitchFamily="34" charset="-122"/>
              <a:sym typeface="Huawei Sans" panose="020C0503030203020204" pitchFamily="34" charset="0"/>
            </a:endParaRPr>
          </a:p>
          <a:p>
            <a:pPr lvl="1"/>
            <a:endParaRPr lang="en-US" altLang="zh-CN" dirty="0" smtClean="0">
              <a:latin typeface="Arial Unicode MS" panose="020B0604020202020204" pitchFamily="34" charset="-122"/>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1560974" y="2119122"/>
            <a:ext cx="3012829" cy="3644260"/>
          </a:xfrm>
          <a:prstGeom prst="rect">
            <a:avLst/>
          </a:prstGeom>
        </p:spPr>
      </p:pic>
    </p:spTree>
    <p:extLst>
      <p:ext uri="{BB962C8B-B14F-4D97-AF65-F5344CB8AC3E}">
        <p14:creationId xmlns:p14="http://schemas.microsoft.com/office/powerpoint/2010/main" val="31722539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ndarray</a:t>
            </a:r>
            <a:r>
              <a:rPr lang="zh-CN" altLang="en-US" dirty="0">
                <a:latin typeface="Arial Unicode MS" panose="020B0604020202020204" pitchFamily="34" charset="-122"/>
                <a:sym typeface="Huawei Sans" panose="020C0503030203020204" pitchFamily="34" charset="0"/>
              </a:rPr>
              <a:t>形态操作</a:t>
            </a:r>
            <a:r>
              <a:rPr lang="zh-CN" altLang="en-US" dirty="0" smtClean="0">
                <a:latin typeface="Arial Unicode MS" panose="020B0604020202020204" pitchFamily="34" charset="-122"/>
                <a:sym typeface="Huawei Sans" panose="020C0503030203020204" pitchFamily="34" charset="0"/>
              </a:rPr>
              <a:t>方法（</a:t>
            </a:r>
            <a:r>
              <a:rPr lang="en-US" altLang="zh-CN" dirty="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graphicFrame>
        <p:nvGraphicFramePr>
          <p:cNvPr id="8" name="object 10"/>
          <p:cNvGraphicFramePr>
            <a:graphicFrameLocks noGrp="1"/>
          </p:cNvGraphicFramePr>
          <p:nvPr>
            <p:extLst/>
          </p:nvPr>
        </p:nvGraphicFramePr>
        <p:xfrm>
          <a:off x="793085" y="2162739"/>
          <a:ext cx="7365493" cy="2630351"/>
        </p:xfrm>
        <a:graphic>
          <a:graphicData uri="http://schemas.openxmlformats.org/drawingml/2006/table">
            <a:tbl>
              <a:tblPr firstRow="1" bandRow="1">
                <a:tableStyleId>{21E4AEA4-8DFA-4A89-87EB-49C32662AFE0}</a:tableStyleId>
              </a:tblPr>
              <a:tblGrid>
                <a:gridCol w="2404250">
                  <a:extLst>
                    <a:ext uri="{9D8B030D-6E8A-4147-A177-3AD203B41FA5}">
                      <a16:colId xmlns:a16="http://schemas.microsoft.com/office/drawing/2014/main" val="20000"/>
                    </a:ext>
                  </a:extLst>
                </a:gridCol>
                <a:gridCol w="4961243">
                  <a:extLst>
                    <a:ext uri="{9D8B030D-6E8A-4147-A177-3AD203B41FA5}">
                      <a16:colId xmlns:a16="http://schemas.microsoft.com/office/drawing/2014/main" val="20001"/>
                    </a:ext>
                  </a:extLst>
                </a:gridCol>
              </a:tblGrid>
              <a:tr h="41047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b="1" i="0" u="none" strike="noStrike" cap="none" normalizeH="0" baseline="0" dirty="0" smtClean="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方法</a:t>
                      </a:r>
                      <a:endPar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描述</a:t>
                      </a:r>
                    </a:p>
                  </a:txBody>
                  <a:tcPr marL="51435" marR="51435" marT="0" marB="0" anchor="ctr" horzOverflow="overflow"/>
                </a:tc>
                <a:extLst>
                  <a:ext uri="{0D108BD9-81ED-4DB2-BD59-A6C34878D82A}">
                    <a16:rowId xmlns:a16="http://schemas.microsoft.com/office/drawing/2014/main" val="10000"/>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ndarray.reshape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n,m</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不改变数组</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，返回一个维度为</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n,m</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的数组</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ndarray.resize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new_shape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与</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reshape()</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作用相同，直接修改数组</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43202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ndarray.swapaxes</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(ax1,ax2)</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将数组</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个维度中任意两个维度进行调换</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ndarray.flatten</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对数组进行降维，返回一个展开后的一维数组</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r h="4469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ndarray.ravel</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作用同</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flatten()</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。但是返回数组的一个视图</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522217706"/>
                  </a:ext>
                </a:extLst>
              </a:tr>
            </a:tbl>
          </a:graphicData>
        </a:graphic>
      </p:graphicFrame>
    </p:spTree>
    <p:extLst>
      <p:ext uri="{BB962C8B-B14F-4D97-AF65-F5344CB8AC3E}">
        <p14:creationId xmlns:p14="http://schemas.microsoft.com/office/powerpoint/2010/main" val="25705785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ndarray</a:t>
            </a:r>
            <a:r>
              <a:rPr lang="zh-CN" altLang="en-US" dirty="0">
                <a:latin typeface="Arial Unicode MS" panose="020B0604020202020204" pitchFamily="34" charset="-122"/>
                <a:sym typeface="Huawei Sans" panose="020C0503030203020204" pitchFamily="34" charset="0"/>
              </a:rPr>
              <a:t>形态操作</a:t>
            </a:r>
            <a:r>
              <a:rPr lang="zh-CN" altLang="en-US" dirty="0" smtClean="0">
                <a:latin typeface="Arial Unicode MS" panose="020B0604020202020204" pitchFamily="34" charset="-122"/>
                <a:sym typeface="Huawei Sans" panose="020C0503030203020204" pitchFamily="34" charset="0"/>
              </a:rPr>
              <a:t>方法（</a:t>
            </a:r>
            <a:r>
              <a:rPr lang="en-US" altLang="zh-CN" dirty="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graphicFrame>
        <p:nvGraphicFramePr>
          <p:cNvPr id="5" name="object 10"/>
          <p:cNvGraphicFramePr>
            <a:graphicFrameLocks noGrp="1"/>
          </p:cNvGraphicFramePr>
          <p:nvPr>
            <p:extLst/>
          </p:nvPr>
        </p:nvGraphicFramePr>
        <p:xfrm>
          <a:off x="891057" y="2068395"/>
          <a:ext cx="6186400" cy="2630351"/>
        </p:xfrm>
        <a:graphic>
          <a:graphicData uri="http://schemas.openxmlformats.org/drawingml/2006/table">
            <a:tbl>
              <a:tblPr firstRow="1" bandRow="1">
                <a:tableStyleId>{21E4AEA4-8DFA-4A89-87EB-49C32662AFE0}</a:tableStyleId>
              </a:tblPr>
              <a:tblGrid>
                <a:gridCol w="1498045">
                  <a:extLst>
                    <a:ext uri="{9D8B030D-6E8A-4147-A177-3AD203B41FA5}">
                      <a16:colId xmlns:a16="http://schemas.microsoft.com/office/drawing/2014/main" val="20000"/>
                    </a:ext>
                  </a:extLst>
                </a:gridCol>
                <a:gridCol w="4688355">
                  <a:extLst>
                    <a:ext uri="{9D8B030D-6E8A-4147-A177-3AD203B41FA5}">
                      <a16:colId xmlns:a16="http://schemas.microsoft.com/office/drawing/2014/main" val="20001"/>
                    </a:ext>
                  </a:extLst>
                </a:gridCol>
              </a:tblGrid>
              <a:tr h="41047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b="1" i="0" u="none" strike="noStrike" cap="none" normalizeH="0" baseline="0" dirty="0" smtClean="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方法</a:t>
                      </a:r>
                      <a:endPar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描述</a:t>
                      </a:r>
                    </a:p>
                  </a:txBody>
                  <a:tcPr marL="51435" marR="51435" marT="0" marB="0" anchor="ctr" horzOverflow="overflow"/>
                </a:tc>
                <a:extLst>
                  <a:ext uri="{0D108BD9-81ED-4DB2-BD59-A6C34878D82A}">
                    <a16:rowId xmlns:a16="http://schemas.microsoft.com/office/drawing/2014/main" val="10000"/>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i</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索引第</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i+1</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个元素</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i</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从后向前索引第</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i</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个元素</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43202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n:m</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默认步长为</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1</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，从前往后索引，不包含</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4469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x[-m:-n]</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默认步长为</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1</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，从后往前索引，结束位置为</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r h="446963">
                <a:tc>
                  <a:txBody>
                    <a:body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n,m,i</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360000" marR="0" lvl="0" indent="0" algn="just" defTabSz="914400" rtl="0" eaLnBrk="1" fontAlgn="base" latinLnBrk="0" hangingPunct="1">
                        <a:lnSpc>
                          <a:spcPct val="15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指定 </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i</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 </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步长的由</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到</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m</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的索引</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522217706"/>
                  </a:ext>
                </a:extLst>
              </a:tr>
            </a:tbl>
          </a:graphicData>
        </a:graphic>
      </p:graphicFrame>
    </p:spTree>
    <p:extLst>
      <p:ext uri="{BB962C8B-B14F-4D97-AF65-F5344CB8AC3E}">
        <p14:creationId xmlns:p14="http://schemas.microsoft.com/office/powerpoint/2010/main" val="40768426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ndarray</a:t>
            </a:r>
            <a:r>
              <a:rPr lang="zh-CN" altLang="en-US" dirty="0">
                <a:latin typeface="Arial Unicode MS" panose="020B0604020202020204" pitchFamily="34" charset="-122"/>
                <a:sym typeface="Huawei Sans" panose="020C0503030203020204" pitchFamily="34" charset="0"/>
              </a:rPr>
              <a:t>形态操作</a:t>
            </a:r>
            <a:r>
              <a:rPr lang="zh-CN" altLang="en-US" dirty="0" smtClean="0">
                <a:latin typeface="Arial Unicode MS" panose="020B0604020202020204" pitchFamily="34" charset="-122"/>
                <a:sym typeface="Huawei Sans" panose="020C0503030203020204" pitchFamily="34" charset="0"/>
              </a:rPr>
              <a:t>方法（</a:t>
            </a:r>
            <a:r>
              <a:rPr lang="en-US" altLang="zh-CN" dirty="0">
                <a:latin typeface="Arial Unicode MS" panose="020B0604020202020204" pitchFamily="34" charset="-122"/>
                <a:sym typeface="Huawei Sans" panose="020C0503030203020204" pitchFamily="34" charset="0"/>
              </a:rPr>
              <a:t>3</a:t>
            </a:r>
            <a:r>
              <a:rPr lang="zh-CN" altLang="en-US" dirty="0" smtClean="0">
                <a:latin typeface="Arial Unicode MS" panose="020B0604020202020204" pitchFamily="34" charset="-122"/>
                <a:sym typeface="Huawei Sans" panose="020C0503030203020204" pitchFamily="34" charset="0"/>
              </a:rPr>
              <a:t>）</a:t>
            </a:r>
            <a:endParaRPr lang="en-US" altLang="zh-CN"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3" y="1792917"/>
            <a:ext cx="1394764" cy="627957"/>
          </a:xfrm>
        </p:spPr>
        <p:txBody>
          <a:bodyPr/>
          <a:lstStyle/>
          <a:p>
            <a:r>
              <a:rPr lang="zh-CN" altLang="en-US" dirty="0" smtClean="0">
                <a:latin typeface="Arial Unicode MS" panose="020B0604020202020204" pitchFamily="34" charset="-122"/>
                <a:sym typeface="Huawei Sans" panose="020C0503030203020204" pitchFamily="34" charset="0"/>
              </a:rPr>
              <a:t>举例</a:t>
            </a:r>
            <a:endParaRPr lang="zh-CN" altLang="en-US" dirty="0">
              <a:latin typeface="Arial Unicode MS" panose="020B0604020202020204" pitchFamily="34" charset="-122"/>
              <a:sym typeface="Huawei Sans" panose="020C0503030203020204" pitchFamily="34" charset="0"/>
            </a:endParaRPr>
          </a:p>
          <a:p>
            <a:pPr lvl="1"/>
            <a:endParaRPr lang="en-US" altLang="zh-CN" dirty="0" smtClean="0">
              <a:latin typeface="Arial Unicode MS" panose="020B0604020202020204" pitchFamily="34" charset="-122"/>
              <a:sym typeface="Huawei Sans" panose="020C0503030203020204" pitchFamily="34" charset="0"/>
            </a:endParaRPr>
          </a:p>
        </p:txBody>
      </p:sp>
      <p:pic>
        <p:nvPicPr>
          <p:cNvPr id="2" name="图片 1"/>
          <p:cNvPicPr>
            <a:picLocks noChangeAspect="1"/>
          </p:cNvPicPr>
          <p:nvPr/>
        </p:nvPicPr>
        <p:blipFill>
          <a:blip r:embed="rId3"/>
          <a:stretch>
            <a:fillRect/>
          </a:stretch>
        </p:blipFill>
        <p:spPr>
          <a:xfrm>
            <a:off x="1728216" y="2004017"/>
            <a:ext cx="4540889" cy="4017271"/>
          </a:xfrm>
          <a:prstGeom prst="rect">
            <a:avLst/>
          </a:prstGeom>
        </p:spPr>
      </p:pic>
    </p:spTree>
    <p:extLst>
      <p:ext uri="{BB962C8B-B14F-4D97-AF65-F5344CB8AC3E}">
        <p14:creationId xmlns:p14="http://schemas.microsoft.com/office/powerpoint/2010/main" val="6934036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算术运算</a:t>
            </a:r>
            <a:r>
              <a:rPr lang="zh-CN" altLang="en-US" dirty="0">
                <a:latin typeface="Arial Unicode MS" panose="020B0604020202020204" pitchFamily="34" charset="-122"/>
                <a:sym typeface="Huawei Sans" panose="020C0503030203020204" pitchFamily="34" charset="0"/>
              </a:rPr>
              <a:t>函数</a:t>
            </a:r>
          </a:p>
        </p:txBody>
      </p:sp>
      <p:graphicFrame>
        <p:nvGraphicFramePr>
          <p:cNvPr id="8" name="object 10"/>
          <p:cNvGraphicFramePr>
            <a:graphicFrameLocks noGrp="1"/>
          </p:cNvGraphicFramePr>
          <p:nvPr>
            <p:extLst/>
          </p:nvPr>
        </p:nvGraphicFramePr>
        <p:xfrm>
          <a:off x="812179" y="1830457"/>
          <a:ext cx="6361796" cy="3799964"/>
        </p:xfrm>
        <a:graphic>
          <a:graphicData uri="http://schemas.openxmlformats.org/drawingml/2006/table">
            <a:tbl>
              <a:tblPr firstRow="1" bandRow="1">
                <a:tableStyleId>{21E4AEA4-8DFA-4A89-87EB-49C32662AFE0}</a:tableStyleId>
              </a:tblPr>
              <a:tblGrid>
                <a:gridCol w="2534525">
                  <a:extLst>
                    <a:ext uri="{9D8B030D-6E8A-4147-A177-3AD203B41FA5}">
                      <a16:colId xmlns:a16="http://schemas.microsoft.com/office/drawing/2014/main" val="20000"/>
                    </a:ext>
                  </a:extLst>
                </a:gridCol>
                <a:gridCol w="3827271">
                  <a:extLst>
                    <a:ext uri="{9D8B030D-6E8A-4147-A177-3AD203B41FA5}">
                      <a16:colId xmlns:a16="http://schemas.microsoft.com/office/drawing/2014/main" val="20001"/>
                    </a:ext>
                  </a:extLst>
                </a:gridCol>
              </a:tblGrid>
              <a:tr h="39277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b="1" i="0" u="none" strike="noStrike" cap="none" normalizeH="0" baseline="0" dirty="0" smtClean="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函数</a:t>
                      </a:r>
                      <a:endPar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描述</a:t>
                      </a:r>
                    </a:p>
                  </a:txBody>
                  <a:tcPr marL="51435" marR="51435" marT="0" marB="0" anchor="ctr" horzOverflow="overflow"/>
                </a:tc>
                <a:extLst>
                  <a:ext uri="{0D108BD9-81ED-4DB2-BD59-A6C34878D82A}">
                    <a16:rowId xmlns:a16="http://schemas.microsoft.com/office/drawing/2014/main" val="10000"/>
                  </a:ext>
                </a:extLst>
              </a:tr>
              <a:tr h="427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np.add</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 x2</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427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np.substract</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 x2</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4133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np.multiply</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 x2</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427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np.divide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 x2</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r h="427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np.floor_divide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 x2 </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（返回值取整）</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522217706"/>
                  </a:ext>
                </a:extLst>
              </a:tr>
              <a:tr h="427686">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np.negative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046931746"/>
                  </a:ext>
                </a:extLst>
              </a:tr>
              <a:tr h="427686">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np.power</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x1**x2</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968711289"/>
                  </a:ext>
                </a:extLst>
              </a:tr>
              <a:tr h="427686">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np.remainder</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 x2</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389294422"/>
                  </a:ext>
                </a:extLst>
              </a:tr>
            </a:tbl>
          </a:graphicData>
        </a:graphic>
      </p:graphicFrame>
    </p:spTree>
    <p:extLst>
      <p:ext uri="{BB962C8B-B14F-4D97-AF65-F5344CB8AC3E}">
        <p14:creationId xmlns:p14="http://schemas.microsoft.com/office/powerpoint/2010/main" val="24084967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比较运算</a:t>
            </a:r>
            <a:r>
              <a:rPr lang="zh-CN" altLang="en-US" dirty="0">
                <a:latin typeface="Arial Unicode MS" panose="020B0604020202020204" pitchFamily="34" charset="-122"/>
                <a:sym typeface="Huawei Sans" panose="020C0503030203020204" pitchFamily="34" charset="0"/>
              </a:rPr>
              <a:t>函数</a:t>
            </a:r>
          </a:p>
        </p:txBody>
      </p:sp>
      <p:graphicFrame>
        <p:nvGraphicFramePr>
          <p:cNvPr id="10" name="object 10"/>
          <p:cNvGraphicFramePr>
            <a:graphicFrameLocks noGrp="1"/>
          </p:cNvGraphicFramePr>
          <p:nvPr>
            <p:extLst>
              <p:ext uri="{D42A27DB-BD31-4B8C-83A1-F6EECF244321}">
                <p14:modId xmlns:p14="http://schemas.microsoft.com/office/powerpoint/2010/main" val="4023623164"/>
              </p:ext>
            </p:extLst>
          </p:nvPr>
        </p:nvGraphicFramePr>
        <p:xfrm>
          <a:off x="971600" y="1412776"/>
          <a:ext cx="6361796" cy="3372278"/>
        </p:xfrm>
        <a:graphic>
          <a:graphicData uri="http://schemas.openxmlformats.org/drawingml/2006/table">
            <a:tbl>
              <a:tblPr firstRow="1" bandRow="1">
                <a:tableStyleId>{21E4AEA4-8DFA-4A89-87EB-49C32662AFE0}</a:tableStyleId>
              </a:tblPr>
              <a:tblGrid>
                <a:gridCol w="2534525">
                  <a:extLst>
                    <a:ext uri="{9D8B030D-6E8A-4147-A177-3AD203B41FA5}">
                      <a16:colId xmlns:a16="http://schemas.microsoft.com/office/drawing/2014/main" val="20000"/>
                    </a:ext>
                  </a:extLst>
                </a:gridCol>
                <a:gridCol w="3827271">
                  <a:extLst>
                    <a:ext uri="{9D8B030D-6E8A-4147-A177-3AD203B41FA5}">
                      <a16:colId xmlns:a16="http://schemas.microsoft.com/office/drawing/2014/main" val="20001"/>
                    </a:ext>
                  </a:extLst>
                </a:gridCol>
              </a:tblGrid>
              <a:tr h="39277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500" b="1" i="0" u="none" strike="noStrike" cap="none" normalizeH="0" baseline="0" dirty="0" smtClean="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函数</a:t>
                      </a:r>
                      <a:endPar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5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描述</a:t>
                      </a:r>
                    </a:p>
                  </a:txBody>
                  <a:tcPr marL="51435" marR="51435" marT="0" marB="0" anchor="ctr" horzOverflow="overflow"/>
                </a:tc>
                <a:extLst>
                  <a:ext uri="{0D108BD9-81ED-4DB2-BD59-A6C34878D82A}">
                    <a16:rowId xmlns:a16="http://schemas.microsoft.com/office/drawing/2014/main" val="10000"/>
                  </a:ext>
                </a:extLst>
              </a:tr>
              <a:tr h="427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np.equal</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 x2</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427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np.not_equal</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 x2</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4133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np.less</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&lt; x2</a:t>
                      </a:r>
                      <a:endParaRPr kumimoji="0" lang="zh-CN" altLang="zh-CN" sz="15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427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np.less_equal</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&lt;= x2</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r h="427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np.greater</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&gt; x2 </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522217706"/>
                  </a:ext>
                </a:extLst>
              </a:tr>
              <a:tr h="427686">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np.greater_equal</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 = x1 &gt;= x2 </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046931746"/>
                  </a:ext>
                </a:extLst>
              </a:tr>
              <a:tr h="427686">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np.where</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(condition[</a:t>
                      </a:r>
                      <a:r>
                        <a:rPr kumimoji="0" lang="en-US" altLang="zh-CN" sz="15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x,y</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根据给出的条件判断输出</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r>
                        <a:rPr kumimoji="0" lang="zh-CN" altLang="en-US"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还是</a:t>
                      </a:r>
                      <a:r>
                        <a:rPr kumimoji="0" lang="en-US"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y</a:t>
                      </a:r>
                      <a:endParaRPr kumimoji="0" lang="zh-CN" altLang="zh-CN" sz="15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968711289"/>
                  </a:ext>
                </a:extLst>
              </a:tr>
            </a:tbl>
          </a:graphicData>
        </a:graphic>
      </p:graphicFrame>
      <p:pic>
        <p:nvPicPr>
          <p:cNvPr id="6" name="图片 5"/>
          <p:cNvPicPr>
            <a:picLocks noChangeAspect="1"/>
          </p:cNvPicPr>
          <p:nvPr/>
        </p:nvPicPr>
        <p:blipFill>
          <a:blip r:embed="rId3"/>
          <a:stretch>
            <a:fillRect/>
          </a:stretch>
        </p:blipFill>
        <p:spPr>
          <a:xfrm>
            <a:off x="1168869" y="5517232"/>
            <a:ext cx="2288231" cy="481289"/>
          </a:xfrm>
          <a:prstGeom prst="rect">
            <a:avLst/>
          </a:prstGeom>
        </p:spPr>
      </p:pic>
      <p:sp>
        <p:nvSpPr>
          <p:cNvPr id="5" name="文本占位符 16"/>
          <p:cNvSpPr>
            <a:spLocks noGrp="1"/>
          </p:cNvSpPr>
          <p:nvPr>
            <p:ph type="body" sz="quarter" idx="10"/>
          </p:nvPr>
        </p:nvSpPr>
        <p:spPr>
          <a:xfrm>
            <a:off x="1043608" y="4890097"/>
            <a:ext cx="1394764" cy="627957"/>
          </a:xfrm>
        </p:spPr>
        <p:txBody>
          <a:bodyPr/>
          <a:lstStyle/>
          <a:p>
            <a:r>
              <a:rPr lang="zh-CN" altLang="en-US" dirty="0" smtClean="0">
                <a:latin typeface="Arial Unicode MS" panose="020B0604020202020204" pitchFamily="34" charset="-122"/>
                <a:sym typeface="Huawei Sans" panose="020C0503030203020204" pitchFamily="34" charset="0"/>
              </a:rPr>
              <a:t>举例</a:t>
            </a:r>
            <a:endParaRPr lang="zh-CN" altLang="en-US" dirty="0">
              <a:latin typeface="Arial Unicode MS" panose="020B0604020202020204" pitchFamily="34" charset="-122"/>
              <a:sym typeface="Huawei Sans" panose="020C0503030203020204" pitchFamily="34" charset="0"/>
            </a:endParaRPr>
          </a:p>
          <a:p>
            <a:pPr lvl="1"/>
            <a:endParaRPr lang="en-US" altLang="zh-CN" dirty="0" smtClean="0">
              <a:latin typeface="Arial Unicode MS" panose="020B0604020202020204" pitchFamily="34" charset="-122"/>
              <a:sym typeface="Huawei Sans" panose="020C0503030203020204" pitchFamily="34" charset="0"/>
            </a:endParaRPr>
          </a:p>
        </p:txBody>
      </p:sp>
    </p:spTree>
    <p:extLst>
      <p:ext uri="{BB962C8B-B14F-4D97-AF65-F5344CB8AC3E}">
        <p14:creationId xmlns:p14="http://schemas.microsoft.com/office/powerpoint/2010/main" val="105450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其他</a:t>
            </a:r>
            <a:r>
              <a:rPr lang="zh-CN" altLang="en-US" dirty="0">
                <a:latin typeface="Arial Unicode MS" panose="020B0604020202020204" pitchFamily="34" charset="-122"/>
                <a:sym typeface="Huawei Sans" panose="020C0503030203020204" pitchFamily="34" charset="0"/>
              </a:rPr>
              <a:t>运算函数</a:t>
            </a:r>
          </a:p>
        </p:txBody>
      </p:sp>
      <p:graphicFrame>
        <p:nvGraphicFramePr>
          <p:cNvPr id="5" name="object 10"/>
          <p:cNvGraphicFramePr>
            <a:graphicFrameLocks noGrp="1"/>
          </p:cNvGraphicFramePr>
          <p:nvPr>
            <p:extLst/>
          </p:nvPr>
        </p:nvGraphicFramePr>
        <p:xfrm>
          <a:off x="920439" y="1753834"/>
          <a:ext cx="7085872" cy="3879950"/>
        </p:xfrm>
        <a:graphic>
          <a:graphicData uri="http://schemas.openxmlformats.org/drawingml/2006/table">
            <a:tbl>
              <a:tblPr firstRow="1" bandRow="1">
                <a:tableStyleId>{21E4AEA4-8DFA-4A89-87EB-49C32662AFE0}</a:tableStyleId>
              </a:tblPr>
              <a:tblGrid>
                <a:gridCol w="2822995">
                  <a:extLst>
                    <a:ext uri="{9D8B030D-6E8A-4147-A177-3AD203B41FA5}">
                      <a16:colId xmlns:a16="http://schemas.microsoft.com/office/drawing/2014/main" val="20000"/>
                    </a:ext>
                  </a:extLst>
                </a:gridCol>
                <a:gridCol w="4262877">
                  <a:extLst>
                    <a:ext uri="{9D8B030D-6E8A-4147-A177-3AD203B41FA5}">
                      <a16:colId xmlns:a16="http://schemas.microsoft.com/office/drawing/2014/main" val="20001"/>
                    </a:ext>
                  </a:extLst>
                </a:gridCol>
              </a:tblGrid>
              <a:tr h="38799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函数</a:t>
                      </a:r>
                      <a:endParaRPr kumimoji="0" lang="zh-CN" altLang="zh-CN" sz="14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1" i="0" u="none" strike="noStrike" cap="none" normalizeH="0" baseline="0" dirty="0">
                          <a:ln>
                            <a:noFill/>
                          </a:ln>
                          <a:solidFill>
                            <a:schemeClr val="bg1"/>
                          </a:solidFill>
                          <a:effectLst/>
                          <a:latin typeface="Arial" panose="020B0604020202020204" pitchFamily="34" charset="0"/>
                          <a:ea typeface="方正兰亭黑简体" panose="02000000000000000000" pitchFamily="2" charset="-122"/>
                          <a:cs typeface="Arial" panose="020B0604020202020204" pitchFamily="34" charset="0"/>
                        </a:rPr>
                        <a:t>描述</a:t>
                      </a:r>
                    </a:p>
                  </a:txBody>
                  <a:tcPr marL="51435" marR="51435" marT="0" marB="0" anchor="ctr" horzOverflow="overflow"/>
                </a:tc>
                <a:extLst>
                  <a:ext uri="{0D108BD9-81ED-4DB2-BD59-A6C34878D82A}">
                    <a16:rowId xmlns:a16="http://schemas.microsoft.com/office/drawing/2014/main" val="10000"/>
                  </a:ext>
                </a:extLst>
              </a:tr>
              <a:tr h="38799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np.abs</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计算基于元素的整型、浮点或复数的绝对值</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1"/>
                  </a:ext>
                </a:extLst>
              </a:tr>
              <a:tr h="38799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np.sqrt</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计算每个元素的平方根</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2"/>
                  </a:ext>
                </a:extLst>
              </a:tr>
              <a:tr h="38799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np.square</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计算每个元素的平方</a:t>
                      </a:r>
                      <a:endParaRPr kumimoji="0" lang="zh-CN" altLang="zh-CN" sz="1400" b="0" i="0" u="none" strike="noStrike" cap="none" normalizeH="0" baseline="0" dirty="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10003"/>
                  </a:ext>
                </a:extLst>
              </a:tr>
              <a:tr h="38799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np.sign</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计算每个元素的符号：</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1(+), 0, -1(-)</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57029484"/>
                  </a:ext>
                </a:extLst>
              </a:tr>
              <a:tr h="38799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np.ceil</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计算大于或等于每个元素的最小值</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522217706"/>
                  </a:ext>
                </a:extLst>
              </a:tr>
              <a:tr h="387995">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np.floorl</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(x1,x2[,y])</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计算小于或等于每个元素的最大值</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046931746"/>
                  </a:ext>
                </a:extLst>
              </a:tr>
              <a:tr h="387995">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np.rint</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(x,[out])</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圆整，取每个元素为最近的整数，保留数据类型</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968711289"/>
                  </a:ext>
                </a:extLst>
              </a:tr>
              <a:tr h="387995">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err="1"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np.exp</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(x,[out])</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计算每个元素指数值</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441864576"/>
                  </a:ext>
                </a:extLst>
              </a:tr>
              <a:tr h="387995">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np.log(x), np.log10(x), np.log2(x)</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计算自然对数</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(e)</a:t>
                      </a: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，基于</a:t>
                      </a:r>
                      <a:r>
                        <a:rPr kumimoji="0" lang="en-US"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10,2</a:t>
                      </a:r>
                      <a:r>
                        <a:rPr kumimoji="0" lang="zh-CN" altLang="en-US"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rPr>
                        <a:t>的对数</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方正兰亭黑简体" panose="02000000000000000000" pitchFamily="2" charset="-122"/>
                        <a:cs typeface="Arial" panose="020B0604020202020204" pitchFamily="34" charset="0"/>
                      </a:endParaRPr>
                    </a:p>
                  </a:txBody>
                  <a:tcPr marL="51435" marR="51435" marT="0" marB="0" anchor="ctr" horzOverflow="overflow"/>
                </a:tc>
                <a:extLst>
                  <a:ext uri="{0D108BD9-81ED-4DB2-BD59-A6C34878D82A}">
                    <a16:rowId xmlns:a16="http://schemas.microsoft.com/office/drawing/2014/main" val="2618327878"/>
                  </a:ext>
                </a:extLst>
              </a:tr>
            </a:tbl>
          </a:graphicData>
        </a:graphic>
      </p:graphicFrame>
    </p:spTree>
    <p:extLst>
      <p:ext uri="{BB962C8B-B14F-4D97-AF65-F5344CB8AC3E}">
        <p14:creationId xmlns:p14="http://schemas.microsoft.com/office/powerpoint/2010/main" val="40464262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数据处理</a:t>
            </a:r>
            <a:endParaRPr lang="zh-CN" altLang="en-US" dirty="0"/>
          </a:p>
        </p:txBody>
      </p:sp>
      <p:sp>
        <p:nvSpPr>
          <p:cNvPr id="5" name="副标题 4"/>
          <p:cNvSpPr>
            <a:spLocks noGrp="1"/>
          </p:cNvSpPr>
          <p:nvPr>
            <p:ph type="subTitle" idx="1"/>
          </p:nvPr>
        </p:nvSpPr>
        <p:spPr>
          <a:xfrm>
            <a:off x="990600" y="2636912"/>
            <a:ext cx="7086600" cy="792088"/>
          </a:xfrm>
        </p:spPr>
        <p:txBody>
          <a:bodyPr/>
          <a:lstStyle/>
          <a:p>
            <a:r>
              <a:rPr lang="en-US" altLang="zh-CN" sz="3600" dirty="0" smtClean="0"/>
              <a:t>4.5 </a:t>
            </a:r>
            <a:r>
              <a:rPr lang="zh-CN" altLang="en-US" sz="3600" dirty="0" smtClean="0"/>
              <a:t>数据获取</a:t>
            </a:r>
            <a:endParaRPr lang="zh-CN" altLang="en-US" sz="3600" dirty="0"/>
          </a:p>
        </p:txBody>
      </p:sp>
    </p:spTree>
    <p:extLst>
      <p:ext uri="{BB962C8B-B14F-4D97-AF65-F5344CB8AC3E}">
        <p14:creationId xmlns:p14="http://schemas.microsoft.com/office/powerpoint/2010/main" val="8364819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数据获取</a:t>
            </a:r>
            <a:endParaRPr lang="zh-CN" altLang="en-US" dirty="0"/>
          </a:p>
        </p:txBody>
      </p:sp>
      <p:sp>
        <p:nvSpPr>
          <p:cNvPr id="3" name="文本占位符 2"/>
          <p:cNvSpPr>
            <a:spLocks noGrp="1"/>
          </p:cNvSpPr>
          <p:nvPr>
            <p:ph type="body" sz="quarter" idx="10"/>
          </p:nvPr>
        </p:nvSpPr>
        <p:spPr/>
        <p:txBody>
          <a:bodyPr/>
          <a:lstStyle/>
          <a:p>
            <a:pPr>
              <a:lnSpc>
                <a:spcPct val="150000"/>
              </a:lnSpc>
            </a:pPr>
            <a:r>
              <a:rPr lang="zh-CN" altLang="en-US" dirty="0"/>
              <a:t>数据获取是人工智能算法训练的</a:t>
            </a:r>
            <a:r>
              <a:rPr lang="zh-CN" altLang="en-US" dirty="0" smtClean="0"/>
              <a:t>基础。</a:t>
            </a:r>
            <a:endParaRPr lang="en-US" altLang="zh-CN" dirty="0" smtClean="0"/>
          </a:p>
          <a:p>
            <a:pPr>
              <a:lnSpc>
                <a:spcPct val="150000"/>
              </a:lnSpc>
            </a:pPr>
            <a:r>
              <a:rPr lang="zh-CN" altLang="en-US" dirty="0" smtClean="0"/>
              <a:t>数据获取途径</a:t>
            </a:r>
            <a:endParaRPr lang="en-US" altLang="zh-CN" dirty="0" smtClean="0"/>
          </a:p>
          <a:p>
            <a:pPr lvl="1">
              <a:lnSpc>
                <a:spcPct val="150000"/>
              </a:lnSpc>
            </a:pPr>
            <a:r>
              <a:rPr lang="zh-CN" altLang="en-US" sz="2000" dirty="0" smtClean="0"/>
              <a:t>通过人工收集</a:t>
            </a:r>
            <a:endParaRPr lang="en-US" altLang="zh-CN" sz="2000" dirty="0" smtClean="0"/>
          </a:p>
          <a:p>
            <a:pPr marL="457200" lvl="1" indent="0">
              <a:lnSpc>
                <a:spcPct val="150000"/>
              </a:lnSpc>
              <a:buNone/>
            </a:pPr>
            <a:r>
              <a:rPr lang="zh-CN" altLang="en-US" sz="2000" dirty="0" smtClean="0"/>
              <a:t>一般</a:t>
            </a:r>
            <a:r>
              <a:rPr lang="zh-CN" altLang="en-US" sz="2000" dirty="0"/>
              <a:t>将数据保存为文本文件或</a:t>
            </a:r>
            <a:r>
              <a:rPr lang="en-US" altLang="zh-CN" sz="2000" dirty="0"/>
              <a:t>csv</a:t>
            </a:r>
            <a:r>
              <a:rPr lang="zh-CN" altLang="en-US" sz="2000" dirty="0"/>
              <a:t>文件备用</a:t>
            </a:r>
            <a:r>
              <a:rPr lang="zh-CN" altLang="en-US" sz="2000" dirty="0" smtClean="0"/>
              <a:t>。</a:t>
            </a:r>
            <a:endParaRPr lang="en-US" altLang="zh-CN" sz="2000" dirty="0" smtClean="0"/>
          </a:p>
          <a:p>
            <a:pPr lvl="1">
              <a:lnSpc>
                <a:spcPct val="150000"/>
              </a:lnSpc>
            </a:pPr>
            <a:r>
              <a:rPr lang="zh-CN" altLang="en-US" sz="2000" dirty="0" smtClean="0"/>
              <a:t>通过</a:t>
            </a:r>
            <a:r>
              <a:rPr lang="zh-CN" altLang="en-US" sz="2000" dirty="0"/>
              <a:t>互联网</a:t>
            </a:r>
            <a:r>
              <a:rPr lang="zh-CN" altLang="en-US" sz="2000" dirty="0" smtClean="0"/>
              <a:t>收集</a:t>
            </a:r>
            <a:endParaRPr lang="en-US" altLang="zh-CN" sz="2000" dirty="0" smtClean="0"/>
          </a:p>
          <a:p>
            <a:pPr marL="457200" lvl="1" indent="0">
              <a:lnSpc>
                <a:spcPct val="150000"/>
              </a:lnSpc>
              <a:buNone/>
            </a:pPr>
            <a:r>
              <a:rPr lang="zh-CN" altLang="en-US" sz="2000" dirty="0" smtClean="0"/>
              <a:t>网络爬虫（</a:t>
            </a:r>
            <a:r>
              <a:rPr lang="en-US" altLang="zh-CN" sz="2000" dirty="0"/>
              <a:t> </a:t>
            </a:r>
            <a:r>
              <a:rPr lang="zh-CN" altLang="en-US" sz="2000" dirty="0" smtClean="0"/>
              <a:t>遵守</a:t>
            </a:r>
            <a:r>
              <a:rPr lang="en-US" altLang="zh-CN" sz="2000" dirty="0" smtClean="0"/>
              <a:t>robots</a:t>
            </a:r>
            <a:r>
              <a:rPr lang="zh-CN" altLang="zh-CN" sz="2000" dirty="0"/>
              <a:t>排除协议</a:t>
            </a:r>
            <a:r>
              <a:rPr lang="zh-CN" altLang="en-US" sz="2000" dirty="0" smtClean="0"/>
              <a:t>）</a:t>
            </a:r>
            <a:endParaRPr lang="en-US" altLang="zh-CN" sz="2000" dirty="0" smtClean="0"/>
          </a:p>
          <a:p>
            <a:pPr marL="857250" lvl="2" indent="0">
              <a:lnSpc>
                <a:spcPct val="150000"/>
              </a:lnSpc>
              <a:buNone/>
            </a:pPr>
            <a:r>
              <a:rPr lang="en-US" altLang="zh-CN" sz="2000" dirty="0" err="1"/>
              <a:t>urllib</a:t>
            </a:r>
            <a:r>
              <a:rPr lang="zh-CN" altLang="zh-CN" sz="2000" dirty="0"/>
              <a:t>、</a:t>
            </a:r>
            <a:r>
              <a:rPr lang="en-US" altLang="zh-CN" sz="2000" dirty="0"/>
              <a:t>Requests</a:t>
            </a:r>
            <a:r>
              <a:rPr lang="zh-CN" altLang="zh-CN" sz="2000" dirty="0"/>
              <a:t>、</a:t>
            </a:r>
            <a:r>
              <a:rPr lang="en-US" altLang="zh-CN" sz="2000" dirty="0"/>
              <a:t>Beautiful Soup4</a:t>
            </a:r>
            <a:r>
              <a:rPr lang="zh-CN" altLang="zh-CN" sz="2000" dirty="0"/>
              <a:t>、</a:t>
            </a:r>
            <a:r>
              <a:rPr lang="en-US" altLang="zh-CN" sz="2000" dirty="0" err="1"/>
              <a:t>Scrapy</a:t>
            </a:r>
            <a:endParaRPr lang="zh-CN" altLang="en-US" sz="1800" dirty="0"/>
          </a:p>
        </p:txBody>
      </p:sp>
    </p:spTree>
    <p:extLst>
      <p:ext uri="{BB962C8B-B14F-4D97-AF65-F5344CB8AC3E}">
        <p14:creationId xmlns:p14="http://schemas.microsoft.com/office/powerpoint/2010/main" val="27005981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网络爬虫</a:t>
            </a:r>
            <a:endParaRPr lang="zh-CN" altLang="en-US" dirty="0"/>
          </a:p>
        </p:txBody>
      </p:sp>
      <p:sp>
        <p:nvSpPr>
          <p:cNvPr id="3" name="文本占位符 2"/>
          <p:cNvSpPr>
            <a:spLocks noGrp="1"/>
          </p:cNvSpPr>
          <p:nvPr>
            <p:ph type="body" sz="quarter" idx="10"/>
          </p:nvPr>
        </p:nvSpPr>
        <p:spPr/>
        <p:txBody>
          <a:bodyPr/>
          <a:lstStyle/>
          <a:p>
            <a:r>
              <a:rPr lang="en-US" altLang="zh-CN" dirty="0"/>
              <a:t>R</a:t>
            </a:r>
            <a:r>
              <a:rPr lang="en-US" altLang="zh-CN" dirty="0" smtClean="0"/>
              <a:t>equests</a:t>
            </a:r>
            <a:r>
              <a:rPr lang="zh-CN" altLang="en-US" dirty="0" smtClean="0"/>
              <a:t>库</a:t>
            </a:r>
            <a:endParaRPr lang="en-US" altLang="zh-CN" dirty="0" smtClean="0"/>
          </a:p>
          <a:p>
            <a:endParaRPr lang="en-US" altLang="zh-CN" dirty="0" smtClean="0"/>
          </a:p>
          <a:p>
            <a:pPr marL="0" indent="0">
              <a:buNone/>
            </a:pPr>
            <a:r>
              <a:rPr lang="zh-CN" altLang="en-US" dirty="0" smtClean="0"/>
              <a:t>实例：获取</a:t>
            </a:r>
            <a:r>
              <a:rPr lang="zh-CN" altLang="en-US" dirty="0"/>
              <a:t>百度知道上的网页信息</a:t>
            </a:r>
          </a:p>
        </p:txBody>
      </p:sp>
      <p:sp>
        <p:nvSpPr>
          <p:cNvPr id="6" name="矩形 5"/>
          <p:cNvSpPr/>
          <p:nvPr/>
        </p:nvSpPr>
        <p:spPr>
          <a:xfrm>
            <a:off x="901394" y="5589240"/>
            <a:ext cx="7344816" cy="87395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kern="100" dirty="0">
                <a:latin typeface="微软雅黑" panose="020B0503020204020204" pitchFamily="34" charset="-122"/>
                <a:ea typeface="微软雅黑" panose="020B0503020204020204" pitchFamily="34" charset="-122"/>
              </a:rPr>
              <a:t>encoding</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是从</a:t>
            </a:r>
            <a:r>
              <a:rPr lang="en-US" altLang="zh-CN" kern="100" dirty="0">
                <a:latin typeface="微软雅黑" panose="020B0503020204020204" pitchFamily="34" charset="-122"/>
                <a:ea typeface="微软雅黑" panose="020B0503020204020204" pitchFamily="34" charset="-122"/>
              </a:rPr>
              <a:t>http</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kern="100" dirty="0">
                <a:latin typeface="微软雅黑" panose="020B0503020204020204" pitchFamily="34" charset="-122"/>
                <a:ea typeface="微软雅黑" panose="020B0503020204020204" pitchFamily="34" charset="-122"/>
              </a:rPr>
              <a:t>header</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kern="100" dirty="0">
                <a:latin typeface="微软雅黑" panose="020B0503020204020204" pitchFamily="34" charset="-122"/>
                <a:ea typeface="微软雅黑" panose="020B0503020204020204" pitchFamily="34" charset="-122"/>
              </a:rPr>
              <a:t>charset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字段中提取的编码</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方式</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t>try-except</a:t>
            </a:r>
            <a:r>
              <a:rPr lang="zh-CN" altLang="zh-CN" dirty="0"/>
              <a:t>结构，保证在爬取出现异常时，程序不会崩溃</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223497" y="2852936"/>
            <a:ext cx="4271221" cy="2462014"/>
          </a:xfrm>
          <a:prstGeom prst="rect">
            <a:avLst/>
          </a:prstGeom>
        </p:spPr>
      </p:pic>
    </p:spTree>
    <p:extLst>
      <p:ext uri="{BB962C8B-B14F-4D97-AF65-F5344CB8AC3E}">
        <p14:creationId xmlns:p14="http://schemas.microsoft.com/office/powerpoint/2010/main" val="348044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文件的</a:t>
            </a:r>
            <a:r>
              <a:rPr lang="zh-CN" altLang="en-US" dirty="0" smtClean="0">
                <a:latin typeface="Arial Unicode MS" panose="020B0604020202020204" pitchFamily="34" charset="-122"/>
                <a:sym typeface="Huawei Sans" panose="020C0503030203020204" pitchFamily="34" charset="0"/>
              </a:rPr>
              <a:t>理解（</a:t>
            </a:r>
            <a:r>
              <a:rPr lang="en-US" altLang="zh-CN" dirty="0" smtClean="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23528" y="1556792"/>
            <a:ext cx="8480700" cy="3825745"/>
          </a:xfrm>
        </p:spPr>
        <p:txBody>
          <a:bodyPr/>
          <a:lstStyle/>
          <a:p>
            <a:pPr>
              <a:lnSpc>
                <a:spcPct val="150000"/>
              </a:lnSpc>
            </a:pPr>
            <a:r>
              <a:rPr lang="zh-CN" altLang="en-US" dirty="0" smtClean="0">
                <a:sym typeface="Huawei Sans" panose="020C0503030203020204" pitchFamily="34" charset="0"/>
              </a:rPr>
              <a:t>文本文件</a:t>
            </a:r>
            <a:endParaRPr lang="en-US" altLang="zh-CN" dirty="0" smtClean="0">
              <a:sym typeface="Huawei Sans" panose="020C0503030203020204" pitchFamily="34" charset="0"/>
            </a:endParaRPr>
          </a:p>
          <a:p>
            <a:pPr lvl="1">
              <a:lnSpc>
                <a:spcPct val="150000"/>
              </a:lnSpc>
            </a:pPr>
            <a:r>
              <a:rPr lang="zh-CN" altLang="en-US" sz="2000" dirty="0" smtClean="0">
                <a:sym typeface="Huawei Sans" panose="020C0503030203020204" pitchFamily="34" charset="0"/>
              </a:rPr>
              <a:t>由</a:t>
            </a:r>
            <a:r>
              <a:rPr lang="zh-CN" altLang="en-US" sz="2000" dirty="0">
                <a:sym typeface="Huawei Sans" panose="020C0503030203020204" pitchFamily="34" charset="0"/>
              </a:rPr>
              <a:t>单一特定编码组成的文件，如</a:t>
            </a:r>
            <a:r>
              <a:rPr lang="en-US" altLang="zh-CN" sz="2000" dirty="0">
                <a:sym typeface="Huawei Sans" panose="020C0503030203020204" pitchFamily="34" charset="0"/>
              </a:rPr>
              <a:t>UTF-8</a:t>
            </a:r>
            <a:r>
              <a:rPr lang="zh-CN" altLang="en-US" sz="2000" dirty="0">
                <a:sym typeface="Huawei Sans" panose="020C0503030203020204" pitchFamily="34" charset="0"/>
              </a:rPr>
              <a:t>编码</a:t>
            </a:r>
          </a:p>
          <a:p>
            <a:pPr lvl="1">
              <a:lnSpc>
                <a:spcPct val="150000"/>
              </a:lnSpc>
            </a:pPr>
            <a:r>
              <a:rPr lang="zh-CN" altLang="en-US" sz="2000" dirty="0" smtClean="0">
                <a:sym typeface="Huawei Sans" panose="020C0503030203020204" pitchFamily="34" charset="0"/>
              </a:rPr>
              <a:t>由于</a:t>
            </a:r>
            <a:r>
              <a:rPr lang="zh-CN" altLang="en-US" sz="2000" dirty="0">
                <a:sym typeface="Huawei Sans" panose="020C0503030203020204" pitchFamily="34" charset="0"/>
              </a:rPr>
              <a:t>存在编码，也被看成是存储着的长字符串</a:t>
            </a:r>
          </a:p>
          <a:p>
            <a:pPr lvl="1">
              <a:lnSpc>
                <a:spcPct val="150000"/>
              </a:lnSpc>
            </a:pPr>
            <a:r>
              <a:rPr lang="zh-CN" altLang="en-US" sz="2000" dirty="0" smtClean="0">
                <a:sym typeface="Huawei Sans" panose="020C0503030203020204" pitchFamily="34" charset="0"/>
              </a:rPr>
              <a:t>例如</a:t>
            </a:r>
            <a:r>
              <a:rPr lang="zh-CN" altLang="en-US" sz="2000" dirty="0">
                <a:sym typeface="Huawei Sans" panose="020C0503030203020204" pitchFamily="34" charset="0"/>
              </a:rPr>
              <a:t>：</a:t>
            </a:r>
            <a:r>
              <a:rPr lang="en-US" altLang="zh-CN" sz="2000" dirty="0">
                <a:sym typeface="Huawei Sans" panose="020C0503030203020204" pitchFamily="34" charset="0"/>
              </a:rPr>
              <a:t>.txt</a:t>
            </a:r>
            <a:r>
              <a:rPr lang="zh-CN" altLang="en-US" sz="2000" dirty="0">
                <a:sym typeface="Huawei Sans" panose="020C0503030203020204" pitchFamily="34" charset="0"/>
              </a:rPr>
              <a:t>文件、</a:t>
            </a:r>
            <a:r>
              <a:rPr lang="en-US" altLang="zh-CN" sz="2000" dirty="0">
                <a:sym typeface="Huawei Sans" panose="020C0503030203020204" pitchFamily="34" charset="0"/>
              </a:rPr>
              <a:t>.</a:t>
            </a:r>
            <a:r>
              <a:rPr lang="en-US" altLang="zh-CN" sz="2000" dirty="0" err="1">
                <a:sym typeface="Huawei Sans" panose="020C0503030203020204" pitchFamily="34" charset="0"/>
              </a:rPr>
              <a:t>py</a:t>
            </a:r>
            <a:r>
              <a:rPr lang="zh-CN" altLang="en-US" sz="2000" dirty="0">
                <a:sym typeface="Huawei Sans" panose="020C0503030203020204" pitchFamily="34" charset="0"/>
              </a:rPr>
              <a:t>文件</a:t>
            </a:r>
            <a:r>
              <a:rPr lang="zh-CN" altLang="en-US" sz="2000" dirty="0" smtClean="0">
                <a:sym typeface="Huawei Sans" panose="020C0503030203020204" pitchFamily="34" charset="0"/>
              </a:rPr>
              <a:t>等</a:t>
            </a:r>
            <a:endParaRPr lang="en-US" altLang="zh-CN" sz="2000" dirty="0" smtClean="0">
              <a:sym typeface="Huawei Sans" panose="020C0503030203020204" pitchFamily="34" charset="0"/>
            </a:endParaRPr>
          </a:p>
          <a:p>
            <a:pPr>
              <a:lnSpc>
                <a:spcPct val="150000"/>
              </a:lnSpc>
            </a:pPr>
            <a:r>
              <a:rPr lang="zh-CN" altLang="en-US" dirty="0" smtClean="0">
                <a:sym typeface="Huawei Sans" panose="020C0503030203020204" pitchFamily="34" charset="0"/>
              </a:rPr>
              <a:t>二进制文件</a:t>
            </a:r>
            <a:endParaRPr lang="en-US" altLang="zh-CN" dirty="0" smtClean="0">
              <a:sym typeface="Huawei Sans" panose="020C0503030203020204" pitchFamily="34" charset="0"/>
            </a:endParaRPr>
          </a:p>
          <a:p>
            <a:pPr lvl="1">
              <a:lnSpc>
                <a:spcPct val="150000"/>
              </a:lnSpc>
            </a:pPr>
            <a:r>
              <a:rPr lang="zh-CN" altLang="en-US" sz="2000" dirty="0" smtClean="0">
                <a:sym typeface="Huawei Sans" panose="020C0503030203020204" pitchFamily="34" charset="0"/>
              </a:rPr>
              <a:t>直接</a:t>
            </a:r>
            <a:r>
              <a:rPr lang="zh-CN" altLang="en-US" sz="2000" dirty="0">
                <a:sym typeface="Huawei Sans" panose="020C0503030203020204" pitchFamily="34" charset="0"/>
              </a:rPr>
              <a:t>由比特</a:t>
            </a:r>
            <a:r>
              <a:rPr lang="en-US" altLang="zh-CN" sz="2000" dirty="0">
                <a:sym typeface="Huawei Sans" panose="020C0503030203020204" pitchFamily="34" charset="0"/>
              </a:rPr>
              <a:t>0</a:t>
            </a:r>
            <a:r>
              <a:rPr lang="zh-CN" altLang="en-US" sz="2000" dirty="0">
                <a:sym typeface="Huawei Sans" panose="020C0503030203020204" pitchFamily="34" charset="0"/>
              </a:rPr>
              <a:t>和</a:t>
            </a:r>
            <a:r>
              <a:rPr lang="en-US" altLang="zh-CN" sz="2000" dirty="0">
                <a:sym typeface="Huawei Sans" panose="020C0503030203020204" pitchFamily="34" charset="0"/>
              </a:rPr>
              <a:t>1</a:t>
            </a:r>
            <a:r>
              <a:rPr lang="zh-CN" altLang="en-US" sz="2000" dirty="0">
                <a:sym typeface="Huawei Sans" panose="020C0503030203020204" pitchFamily="34" charset="0"/>
              </a:rPr>
              <a:t>组成，没有统一字符编码</a:t>
            </a:r>
          </a:p>
          <a:p>
            <a:pPr lvl="1">
              <a:lnSpc>
                <a:spcPct val="150000"/>
              </a:lnSpc>
            </a:pPr>
            <a:r>
              <a:rPr lang="zh-CN" altLang="en-US" sz="2000" dirty="0" smtClean="0">
                <a:sym typeface="Huawei Sans" panose="020C0503030203020204" pitchFamily="34" charset="0"/>
              </a:rPr>
              <a:t>二进制</a:t>
            </a:r>
            <a:r>
              <a:rPr lang="en-US" altLang="zh-CN" sz="2000" dirty="0">
                <a:sym typeface="Huawei Sans" panose="020C0503030203020204" pitchFamily="34" charset="0"/>
              </a:rPr>
              <a:t>0</a:t>
            </a:r>
            <a:r>
              <a:rPr lang="zh-CN" altLang="en-US" sz="2000" dirty="0">
                <a:sym typeface="Huawei Sans" panose="020C0503030203020204" pitchFamily="34" charset="0"/>
              </a:rPr>
              <a:t>和</a:t>
            </a:r>
            <a:r>
              <a:rPr lang="en-US" altLang="zh-CN" sz="2000" dirty="0">
                <a:sym typeface="Huawei Sans" panose="020C0503030203020204" pitchFamily="34" charset="0"/>
              </a:rPr>
              <a:t>1</a:t>
            </a:r>
            <a:r>
              <a:rPr lang="zh-CN" altLang="en-US" sz="2000" dirty="0">
                <a:sym typeface="Huawei Sans" panose="020C0503030203020204" pitchFamily="34" charset="0"/>
              </a:rPr>
              <a:t>的组织</a:t>
            </a:r>
            <a:r>
              <a:rPr lang="zh-CN" altLang="en-US" sz="2000" dirty="0" smtClean="0">
                <a:sym typeface="Huawei Sans" panose="020C0503030203020204" pitchFamily="34" charset="0"/>
              </a:rPr>
              <a:t>结构</a:t>
            </a:r>
            <a:endParaRPr lang="en-US" altLang="zh-CN" sz="2000" dirty="0" smtClean="0">
              <a:sym typeface="Huawei Sans" panose="020C0503030203020204" pitchFamily="34" charset="0"/>
            </a:endParaRPr>
          </a:p>
          <a:p>
            <a:pPr lvl="1">
              <a:lnSpc>
                <a:spcPct val="150000"/>
              </a:lnSpc>
            </a:pPr>
            <a:r>
              <a:rPr lang="zh-CN" altLang="en-US" sz="2000" dirty="0" smtClean="0">
                <a:sym typeface="Huawei Sans" panose="020C0503030203020204" pitchFamily="34" charset="0"/>
              </a:rPr>
              <a:t>例如</a:t>
            </a:r>
            <a:r>
              <a:rPr lang="zh-CN" altLang="en-US" sz="2000" dirty="0">
                <a:sym typeface="Huawei Sans" panose="020C0503030203020204" pitchFamily="34" charset="0"/>
              </a:rPr>
              <a:t>：</a:t>
            </a:r>
            <a:r>
              <a:rPr lang="en-US" altLang="zh-CN" sz="2000" dirty="0">
                <a:sym typeface="Huawei Sans" panose="020C0503030203020204" pitchFamily="34" charset="0"/>
              </a:rPr>
              <a:t>.</a:t>
            </a:r>
            <a:r>
              <a:rPr lang="en-US" altLang="zh-CN" sz="2000" dirty="0" err="1">
                <a:sym typeface="Huawei Sans" panose="020C0503030203020204" pitchFamily="34" charset="0"/>
              </a:rPr>
              <a:t>png</a:t>
            </a:r>
            <a:r>
              <a:rPr lang="zh-CN" altLang="en-US" sz="2000" dirty="0">
                <a:sym typeface="Huawei Sans" panose="020C0503030203020204" pitchFamily="34" charset="0"/>
              </a:rPr>
              <a:t>文件、</a:t>
            </a:r>
            <a:r>
              <a:rPr lang="en-US" altLang="zh-CN" sz="2000" dirty="0">
                <a:sym typeface="Huawei Sans" panose="020C0503030203020204" pitchFamily="34" charset="0"/>
              </a:rPr>
              <a:t>.</a:t>
            </a:r>
            <a:r>
              <a:rPr lang="en-US" altLang="zh-CN" sz="2000" dirty="0" err="1">
                <a:sym typeface="Huawei Sans" panose="020C0503030203020204" pitchFamily="34" charset="0"/>
              </a:rPr>
              <a:t>avi</a:t>
            </a:r>
            <a:r>
              <a:rPr lang="zh-CN" altLang="en-US" sz="2000" dirty="0">
                <a:sym typeface="Huawei Sans" panose="020C0503030203020204" pitchFamily="34" charset="0"/>
              </a:rPr>
              <a:t>文件等</a:t>
            </a:r>
          </a:p>
          <a:p>
            <a:pPr>
              <a:lnSpc>
                <a:spcPct val="150000"/>
              </a:lnSpc>
            </a:pPr>
            <a:endParaRPr lang="zh-CN" altLang="en-US" dirty="0">
              <a:sym typeface="Huawei Sans" panose="020C0503030203020204" pitchFamily="34" charset="0"/>
            </a:endParaRPr>
          </a:p>
          <a:p>
            <a:pPr>
              <a:lnSpc>
                <a:spcPct val="150000"/>
              </a:lnSpc>
            </a:pPr>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6346707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网络爬虫</a:t>
            </a:r>
            <a:endParaRPr lang="zh-CN" altLang="en-US" dirty="0"/>
          </a:p>
        </p:txBody>
      </p:sp>
      <p:sp>
        <p:nvSpPr>
          <p:cNvPr id="3" name="文本占位符 2"/>
          <p:cNvSpPr>
            <a:spLocks noGrp="1"/>
          </p:cNvSpPr>
          <p:nvPr>
            <p:ph type="body" sz="quarter" idx="10"/>
          </p:nvPr>
        </p:nvSpPr>
        <p:spPr/>
        <p:txBody>
          <a:bodyPr/>
          <a:lstStyle/>
          <a:p>
            <a:r>
              <a:rPr lang="en-US" altLang="zh-CN" dirty="0"/>
              <a:t>R</a:t>
            </a:r>
            <a:r>
              <a:rPr lang="en-US" altLang="zh-CN" dirty="0" smtClean="0"/>
              <a:t>equests</a:t>
            </a:r>
            <a:r>
              <a:rPr lang="zh-CN" altLang="en-US" dirty="0" smtClean="0"/>
              <a:t>库</a:t>
            </a:r>
            <a:endParaRPr lang="en-US" altLang="zh-CN" dirty="0" smtClean="0"/>
          </a:p>
          <a:p>
            <a:endParaRPr lang="en-US" altLang="zh-CN" dirty="0" smtClean="0"/>
          </a:p>
          <a:p>
            <a:pPr marL="0" indent="0">
              <a:buNone/>
            </a:pPr>
            <a:r>
              <a:rPr lang="zh-CN" altLang="en-US" dirty="0"/>
              <a:t>实例：获取当当网上的某本图书的信息</a:t>
            </a:r>
          </a:p>
        </p:txBody>
      </p:sp>
      <p:sp>
        <p:nvSpPr>
          <p:cNvPr id="6" name="矩形 5"/>
          <p:cNvSpPr/>
          <p:nvPr/>
        </p:nvSpPr>
        <p:spPr>
          <a:xfrm>
            <a:off x="901394" y="5589240"/>
            <a:ext cx="7344816" cy="45845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t>运行结果：爬取失败</a:t>
            </a:r>
            <a:endParaRPr lang="en-US" altLang="zh-CN" dirty="0" smtClean="0"/>
          </a:p>
        </p:txBody>
      </p:sp>
      <p:pic>
        <p:nvPicPr>
          <p:cNvPr id="4" name="图片 3"/>
          <p:cNvPicPr>
            <a:picLocks noChangeAspect="1"/>
          </p:cNvPicPr>
          <p:nvPr/>
        </p:nvPicPr>
        <p:blipFill>
          <a:blip r:embed="rId3"/>
          <a:stretch>
            <a:fillRect/>
          </a:stretch>
        </p:blipFill>
        <p:spPr>
          <a:xfrm>
            <a:off x="809628" y="2855279"/>
            <a:ext cx="5444282" cy="2431488"/>
          </a:xfrm>
          <a:prstGeom prst="rect">
            <a:avLst/>
          </a:prstGeom>
        </p:spPr>
      </p:pic>
      <p:sp>
        <p:nvSpPr>
          <p:cNvPr id="7" name="圆角矩形标注 6"/>
          <p:cNvSpPr/>
          <p:nvPr/>
        </p:nvSpPr>
        <p:spPr>
          <a:xfrm>
            <a:off x="3531769" y="4890723"/>
            <a:ext cx="2192359" cy="792088"/>
          </a:xfrm>
          <a:prstGeom prst="wedgeRoundRectCallout">
            <a:avLst>
              <a:gd name="adj1" fmla="val -41894"/>
              <a:gd name="adj2" fmla="val 798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什么原因？</a:t>
            </a:r>
            <a:endParaRPr lang="zh-CN" altLang="en-US" sz="2400" b="1" dirty="0"/>
          </a:p>
        </p:txBody>
      </p:sp>
    </p:spTree>
    <p:extLst>
      <p:ext uri="{BB962C8B-B14F-4D97-AF65-F5344CB8AC3E}">
        <p14:creationId xmlns:p14="http://schemas.microsoft.com/office/powerpoint/2010/main" val="123164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683568" y="2604850"/>
            <a:ext cx="5281216" cy="2643654"/>
          </a:xfrm>
          <a:prstGeom prst="rect">
            <a:avLst/>
          </a:prstGeom>
        </p:spPr>
      </p:pic>
      <p:sp>
        <p:nvSpPr>
          <p:cNvPr id="2" name="标题 1"/>
          <p:cNvSpPr>
            <a:spLocks noGrp="1"/>
          </p:cNvSpPr>
          <p:nvPr>
            <p:ph type="title"/>
          </p:nvPr>
        </p:nvSpPr>
        <p:spPr/>
        <p:txBody>
          <a:bodyPr/>
          <a:lstStyle/>
          <a:p>
            <a:r>
              <a:rPr lang="zh-CN" altLang="en-US" dirty="0" smtClean="0"/>
              <a:t>网络爬虫</a:t>
            </a:r>
            <a:endParaRPr lang="zh-CN" altLang="en-US" dirty="0"/>
          </a:p>
        </p:txBody>
      </p:sp>
      <p:sp>
        <p:nvSpPr>
          <p:cNvPr id="3" name="文本占位符 2"/>
          <p:cNvSpPr>
            <a:spLocks noGrp="1"/>
          </p:cNvSpPr>
          <p:nvPr>
            <p:ph type="body" sz="quarter" idx="10"/>
          </p:nvPr>
        </p:nvSpPr>
        <p:spPr>
          <a:xfrm>
            <a:off x="333452" y="1129215"/>
            <a:ext cx="8480700" cy="4680000"/>
          </a:xfrm>
        </p:spPr>
        <p:txBody>
          <a:bodyPr/>
          <a:lstStyle/>
          <a:p>
            <a:r>
              <a:rPr lang="en-US" altLang="zh-CN" dirty="0"/>
              <a:t>R</a:t>
            </a:r>
            <a:r>
              <a:rPr lang="en-US" altLang="zh-CN" dirty="0" smtClean="0"/>
              <a:t>equests</a:t>
            </a:r>
            <a:r>
              <a:rPr lang="zh-CN" altLang="en-US" dirty="0" smtClean="0"/>
              <a:t>库</a:t>
            </a:r>
            <a:endParaRPr lang="en-US" altLang="zh-CN" dirty="0" smtClean="0"/>
          </a:p>
          <a:p>
            <a:endParaRPr lang="en-US" altLang="zh-CN" dirty="0" smtClean="0"/>
          </a:p>
          <a:p>
            <a:pPr marL="0" indent="0">
              <a:buNone/>
            </a:pPr>
            <a:r>
              <a:rPr lang="zh-CN" altLang="en-US" dirty="0"/>
              <a:t>实例：获取当当网上的某</a:t>
            </a:r>
            <a:r>
              <a:rPr lang="zh-CN" altLang="en-US" dirty="0" smtClean="0"/>
              <a:t>本书</a:t>
            </a:r>
            <a:r>
              <a:rPr lang="zh-CN" altLang="en-US" dirty="0"/>
              <a:t>的信息</a:t>
            </a:r>
          </a:p>
        </p:txBody>
      </p:sp>
      <p:sp>
        <p:nvSpPr>
          <p:cNvPr id="6" name="矩形 5"/>
          <p:cNvSpPr/>
          <p:nvPr/>
        </p:nvSpPr>
        <p:spPr>
          <a:xfrm>
            <a:off x="467544" y="5248504"/>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t>运行结果：</a:t>
            </a:r>
            <a:endParaRPr lang="en-US" altLang="zh-CN" dirty="0" smtClean="0"/>
          </a:p>
        </p:txBody>
      </p:sp>
      <p:sp>
        <p:nvSpPr>
          <p:cNvPr id="9" name="矩形 8"/>
          <p:cNvSpPr/>
          <p:nvPr/>
        </p:nvSpPr>
        <p:spPr>
          <a:xfrm>
            <a:off x="3052752" y="3593064"/>
            <a:ext cx="2016224" cy="275275"/>
          </a:xfrm>
          <a:prstGeom prst="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0" name="矩形 9"/>
          <p:cNvSpPr/>
          <p:nvPr/>
        </p:nvSpPr>
        <p:spPr>
          <a:xfrm>
            <a:off x="5427843" y="3469215"/>
            <a:ext cx="3602333" cy="369332"/>
          </a:xfrm>
          <a:prstGeom prst="rect">
            <a:avLst/>
          </a:prstGeom>
        </p:spPr>
        <p:style>
          <a:lnRef idx="3">
            <a:schemeClr val="lt1"/>
          </a:lnRef>
          <a:fillRef idx="1">
            <a:schemeClr val="accent4"/>
          </a:fillRef>
          <a:effectRef idx="1">
            <a:schemeClr val="accent4"/>
          </a:effectRef>
          <a:fontRef idx="minor">
            <a:schemeClr val="lt1"/>
          </a:fontRef>
        </p:style>
        <p:txBody>
          <a:bodyPr wrap="none">
            <a:spAutoFit/>
          </a:bodyPr>
          <a:lstStyle/>
          <a:p>
            <a:r>
              <a:rPr lang="zh-CN" altLang="en-US" kern="100" dirty="0" smtClean="0">
                <a:latin typeface="微软雅黑" panose="020B0503020204020204" pitchFamily="34" charset="-122"/>
                <a:ea typeface="微软雅黑" panose="020B0503020204020204" pitchFamily="34" charset="-122"/>
              </a:rPr>
              <a:t>设置</a:t>
            </a:r>
            <a:r>
              <a:rPr lang="en-US" altLang="zh-CN" kern="100" dirty="0" smtClean="0">
                <a:latin typeface="微软雅黑" panose="020B0503020204020204" pitchFamily="34" charset="-122"/>
                <a:ea typeface="微软雅黑" panose="020B0503020204020204" pitchFamily="34" charset="-122"/>
              </a:rPr>
              <a:t>headers</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关键字</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，伪装浏览器</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4499992" y="4937064"/>
            <a:ext cx="646331" cy="369332"/>
          </a:xfrm>
          <a:prstGeom prst="rect">
            <a:avLst/>
          </a:prstGeom>
        </p:spPr>
        <p:txBody>
          <a:bodyPr wrap="none">
            <a:spAutoFit/>
          </a:bodyPr>
          <a:lstStyle/>
          <a:p>
            <a:r>
              <a:rPr lang="zh-CN" altLang="en-US" kern="100" dirty="0" smtClean="0">
                <a:solidFill>
                  <a:srgbClr val="FF0000"/>
                </a:solidFill>
                <a:latin typeface="微软雅黑" panose="020B0503020204020204" pitchFamily="34" charset="-122"/>
                <a:ea typeface="微软雅黑" panose="020B0503020204020204" pitchFamily="34" charset="-122"/>
              </a:rPr>
              <a:t>成功</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4"/>
          <a:srcRect t="3223"/>
          <a:stretch/>
        </p:blipFill>
        <p:spPr>
          <a:xfrm>
            <a:off x="827584" y="5688696"/>
            <a:ext cx="7891754" cy="1113788"/>
          </a:xfrm>
          <a:prstGeom prst="rect">
            <a:avLst/>
          </a:prstGeom>
        </p:spPr>
      </p:pic>
    </p:spTree>
    <p:extLst>
      <p:ext uri="{BB962C8B-B14F-4D97-AF65-F5344CB8AC3E}">
        <p14:creationId xmlns:p14="http://schemas.microsoft.com/office/powerpoint/2010/main" val="83635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网络爬虫</a:t>
            </a:r>
            <a:endParaRPr lang="zh-CN" altLang="en-US" dirty="0"/>
          </a:p>
        </p:txBody>
      </p:sp>
      <p:sp>
        <p:nvSpPr>
          <p:cNvPr id="3" name="文本占位符 2"/>
          <p:cNvSpPr>
            <a:spLocks noGrp="1"/>
          </p:cNvSpPr>
          <p:nvPr>
            <p:ph type="body" sz="quarter" idx="10"/>
          </p:nvPr>
        </p:nvSpPr>
        <p:spPr>
          <a:xfrm>
            <a:off x="333452" y="1247556"/>
            <a:ext cx="8480700" cy="1101324"/>
          </a:xfrm>
        </p:spPr>
        <p:txBody>
          <a:bodyPr/>
          <a:lstStyle/>
          <a:p>
            <a:r>
              <a:rPr lang="zh-CN" altLang="en-US" dirty="0" smtClean="0"/>
              <a:t>实例：</a:t>
            </a:r>
            <a:r>
              <a:rPr lang="zh-CN" altLang="zh-CN" dirty="0"/>
              <a:t>爬取豆瓣电影排名前</a:t>
            </a:r>
            <a:r>
              <a:rPr lang="en-US" altLang="zh-CN" dirty="0"/>
              <a:t>250</a:t>
            </a:r>
            <a:r>
              <a:rPr lang="zh-CN" altLang="zh-CN" dirty="0"/>
              <a:t>名的电影信息，并将其保存到一个</a:t>
            </a:r>
            <a:r>
              <a:rPr lang="en-US" altLang="zh-CN" dirty="0"/>
              <a:t>csv</a:t>
            </a:r>
            <a:r>
              <a:rPr lang="zh-CN" altLang="zh-CN" dirty="0"/>
              <a:t>文件</a:t>
            </a:r>
            <a:endParaRPr lang="zh-CN" altLang="en-US" dirty="0"/>
          </a:p>
        </p:txBody>
      </p:sp>
      <p:sp>
        <p:nvSpPr>
          <p:cNvPr id="4" name="矩形 3"/>
          <p:cNvSpPr/>
          <p:nvPr/>
        </p:nvSpPr>
        <p:spPr>
          <a:xfrm>
            <a:off x="721374" y="2636912"/>
            <a:ext cx="7955082" cy="2400657"/>
          </a:xfrm>
          <a:prstGeom prst="rect">
            <a:avLst/>
          </a:prstGeom>
        </p:spPr>
        <p:txBody>
          <a:bodyPr wrap="square">
            <a:spAutoFit/>
          </a:bodyPr>
          <a:lstStyle/>
          <a:p>
            <a:pPr>
              <a:lnSpc>
                <a:spcPct val="150000"/>
              </a:lnSpc>
            </a:pP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分析：</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000" kern="100" dirty="0">
                <a:latin typeface="微软雅黑" panose="020B0503020204020204" pitchFamily="34" charset="-122"/>
                <a:ea typeface="微软雅黑" panose="020B0503020204020204" pitchFamily="34" charset="-122"/>
              </a:rPr>
              <a:t>Requests</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库获取豆瓣排名前</a:t>
            </a:r>
            <a:r>
              <a:rPr lang="en-US" altLang="zh-CN" sz="2000" kern="100" dirty="0">
                <a:latin typeface="微软雅黑" panose="020B0503020204020204" pitchFamily="34" charset="-122"/>
                <a:ea typeface="微软雅黑" panose="020B0503020204020204" pitchFamily="34" charset="-122"/>
              </a:rPr>
              <a:t>250</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名的</a:t>
            </a:r>
            <a:r>
              <a:rPr lang="en-US" altLang="zh-CN" sz="2000" kern="100" dirty="0">
                <a:latin typeface="微软雅黑" panose="020B0503020204020204" pitchFamily="34" charset="-122"/>
                <a:ea typeface="微软雅黑" panose="020B0503020204020204" pitchFamily="34" charset="-122"/>
              </a:rPr>
              <a:t>HTML</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页面信息</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000" kern="100" dirty="0">
                <a:latin typeface="微软雅黑" panose="020B0503020204020204" pitchFamily="34" charset="-122"/>
                <a:ea typeface="微软雅黑" panose="020B0503020204020204" pitchFamily="34" charset="-122"/>
              </a:rPr>
              <a:t>bs4</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库解析</a:t>
            </a:r>
            <a:r>
              <a:rPr lang="en-US" altLang="zh-CN" sz="2000" kern="100" dirty="0">
                <a:latin typeface="微软雅黑" panose="020B0503020204020204" pitchFamily="34" charset="-122"/>
                <a:ea typeface="微软雅黑" panose="020B0503020204020204" pitchFamily="34" charset="-122"/>
              </a:rPr>
              <a:t>HTML</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页面，提取出其中的排名序号、电影标题、评分、推荐语、</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网址</a:t>
            </a:r>
            <a:endPar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保存</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kern="100" dirty="0">
                <a:latin typeface="微软雅黑" panose="020B0503020204020204" pitchFamily="34" charset="-122"/>
                <a:ea typeface="微软雅黑" panose="020B0503020204020204" pitchFamily="34" charset="-122"/>
              </a:rPr>
              <a:t>csv</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文件</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74212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数据处理</a:t>
            </a:r>
            <a:endParaRPr lang="zh-CN" altLang="en-US" dirty="0"/>
          </a:p>
        </p:txBody>
      </p:sp>
      <p:sp>
        <p:nvSpPr>
          <p:cNvPr id="5" name="副标题 4"/>
          <p:cNvSpPr>
            <a:spLocks noGrp="1"/>
          </p:cNvSpPr>
          <p:nvPr>
            <p:ph type="subTitle" idx="1"/>
          </p:nvPr>
        </p:nvSpPr>
        <p:spPr>
          <a:xfrm>
            <a:off x="990600" y="2636912"/>
            <a:ext cx="7086600" cy="792088"/>
          </a:xfrm>
        </p:spPr>
        <p:txBody>
          <a:bodyPr/>
          <a:lstStyle/>
          <a:p>
            <a:r>
              <a:rPr lang="en-US" altLang="zh-CN" sz="3600" dirty="0" smtClean="0"/>
              <a:t>4.6 </a:t>
            </a:r>
            <a:r>
              <a:rPr lang="zh-CN" altLang="en-US" sz="3600" dirty="0" smtClean="0"/>
              <a:t>数据分析</a:t>
            </a:r>
            <a:endParaRPr lang="zh-CN" altLang="en-US" sz="3600" dirty="0"/>
          </a:p>
        </p:txBody>
      </p:sp>
    </p:spTree>
    <p:extLst>
      <p:ext uri="{BB962C8B-B14F-4D97-AF65-F5344CB8AC3E}">
        <p14:creationId xmlns:p14="http://schemas.microsoft.com/office/powerpoint/2010/main" val="37745748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数据分析</a:t>
            </a:r>
            <a:endParaRPr lang="zh-CN" altLang="en-US" dirty="0"/>
          </a:p>
        </p:txBody>
      </p:sp>
      <p:sp>
        <p:nvSpPr>
          <p:cNvPr id="3" name="文本占位符 2"/>
          <p:cNvSpPr>
            <a:spLocks noGrp="1"/>
          </p:cNvSpPr>
          <p:nvPr>
            <p:ph type="body" sz="quarter" idx="10"/>
          </p:nvPr>
        </p:nvSpPr>
        <p:spPr>
          <a:xfrm>
            <a:off x="333452" y="1247556"/>
            <a:ext cx="8480700" cy="5133772"/>
          </a:xfrm>
        </p:spPr>
        <p:txBody>
          <a:bodyPr/>
          <a:lstStyle/>
          <a:p>
            <a:pPr>
              <a:lnSpc>
                <a:spcPct val="150000"/>
              </a:lnSpc>
            </a:pPr>
            <a:r>
              <a:rPr lang="en-US" altLang="zh-CN" dirty="0"/>
              <a:t>pandas</a:t>
            </a:r>
            <a:r>
              <a:rPr lang="zh-CN" altLang="zh-CN" dirty="0"/>
              <a:t>是基于</a:t>
            </a:r>
            <a:r>
              <a:rPr lang="en-US" altLang="zh-CN" dirty="0" err="1"/>
              <a:t>NumPy</a:t>
            </a:r>
            <a:r>
              <a:rPr lang="zh-CN" altLang="zh-CN" dirty="0"/>
              <a:t>的一个开源</a:t>
            </a:r>
            <a:r>
              <a:rPr lang="zh-CN" altLang="zh-CN" dirty="0" smtClean="0"/>
              <a:t>库</a:t>
            </a:r>
            <a:r>
              <a:rPr lang="zh-CN" altLang="en-US" dirty="0" smtClean="0"/>
              <a:t>。</a:t>
            </a:r>
            <a:endParaRPr lang="en-US" altLang="zh-CN" dirty="0" smtClean="0"/>
          </a:p>
          <a:p>
            <a:pPr>
              <a:lnSpc>
                <a:spcPct val="150000"/>
              </a:lnSpc>
            </a:pPr>
            <a:r>
              <a:rPr lang="zh-CN" altLang="zh-CN" dirty="0" smtClean="0"/>
              <a:t>提供</a:t>
            </a:r>
            <a:r>
              <a:rPr lang="zh-CN" altLang="zh-CN" dirty="0"/>
              <a:t>了高效操作大型数据集的工具，可用于解决数据分析</a:t>
            </a:r>
            <a:r>
              <a:rPr lang="zh-CN" altLang="zh-CN" dirty="0" smtClean="0"/>
              <a:t>问题</a:t>
            </a:r>
            <a:r>
              <a:rPr lang="zh-CN" altLang="en-US" dirty="0" smtClean="0"/>
              <a:t>。</a:t>
            </a:r>
            <a:endParaRPr lang="en-US" altLang="zh-CN" dirty="0" smtClean="0"/>
          </a:p>
          <a:p>
            <a:pPr>
              <a:lnSpc>
                <a:spcPct val="150000"/>
              </a:lnSpc>
            </a:pPr>
            <a:r>
              <a:rPr lang="en-US" altLang="zh-CN" dirty="0"/>
              <a:t>pandas</a:t>
            </a:r>
            <a:r>
              <a:rPr lang="zh-CN" altLang="zh-CN" dirty="0"/>
              <a:t>兼容所有</a:t>
            </a:r>
            <a:r>
              <a:rPr lang="en-US" altLang="zh-CN" dirty="0"/>
              <a:t>Python</a:t>
            </a:r>
            <a:r>
              <a:rPr lang="zh-CN" altLang="zh-CN" dirty="0"/>
              <a:t>的</a:t>
            </a:r>
            <a:r>
              <a:rPr lang="zh-CN" altLang="zh-CN" dirty="0" smtClean="0"/>
              <a:t>数据类型</a:t>
            </a:r>
            <a:endParaRPr lang="en-US" altLang="zh-CN" dirty="0" smtClean="0"/>
          </a:p>
          <a:p>
            <a:pPr>
              <a:lnSpc>
                <a:spcPct val="150000"/>
              </a:lnSpc>
            </a:pPr>
            <a:r>
              <a:rPr lang="zh-CN" altLang="zh-CN" dirty="0" smtClean="0"/>
              <a:t>支持</a:t>
            </a:r>
            <a:r>
              <a:rPr lang="zh-CN" altLang="zh-CN" dirty="0"/>
              <a:t>两种数据结构：</a:t>
            </a:r>
          </a:p>
          <a:p>
            <a:pPr lvl="1">
              <a:lnSpc>
                <a:spcPct val="150000"/>
              </a:lnSpc>
            </a:pPr>
            <a:r>
              <a:rPr lang="en-US" altLang="zh-CN" sz="2000" dirty="0"/>
              <a:t>Series</a:t>
            </a:r>
            <a:r>
              <a:rPr lang="zh-CN" altLang="zh-CN" sz="2000" dirty="0"/>
              <a:t>：一维数组</a:t>
            </a:r>
            <a:r>
              <a:rPr lang="zh-CN" altLang="zh-CN" sz="2000" dirty="0" smtClean="0"/>
              <a:t>。</a:t>
            </a:r>
            <a:endParaRPr lang="en-US" altLang="zh-CN" sz="2000" dirty="0" smtClean="0"/>
          </a:p>
          <a:p>
            <a:pPr marL="857250" lvl="2" indent="0">
              <a:lnSpc>
                <a:spcPct val="150000"/>
              </a:lnSpc>
              <a:buNone/>
            </a:pPr>
            <a:r>
              <a:rPr lang="zh-CN" altLang="en-US" sz="2000" dirty="0"/>
              <a:t>与</a:t>
            </a:r>
            <a:r>
              <a:rPr lang="en-US" altLang="zh-CN" sz="2000" dirty="0" err="1" smtClean="0"/>
              <a:t>NumPy</a:t>
            </a:r>
            <a:r>
              <a:rPr lang="zh-CN" altLang="en-US" sz="2000" dirty="0"/>
              <a:t>中的数组（</a:t>
            </a:r>
            <a:r>
              <a:rPr lang="en-US" altLang="zh-CN" sz="2000" dirty="0"/>
              <a:t>array</a:t>
            </a:r>
            <a:r>
              <a:rPr lang="zh-CN" altLang="en-US" sz="2000" dirty="0"/>
              <a:t>）、</a:t>
            </a:r>
            <a:r>
              <a:rPr lang="en-US" altLang="zh-CN" sz="2000" dirty="0"/>
              <a:t>Python</a:t>
            </a:r>
            <a:r>
              <a:rPr lang="zh-CN" altLang="en-US" sz="2000" dirty="0"/>
              <a:t>的列表（</a:t>
            </a:r>
            <a:r>
              <a:rPr lang="en-US" altLang="zh-CN" sz="2000" dirty="0"/>
              <a:t>list</a:t>
            </a:r>
            <a:r>
              <a:rPr lang="zh-CN" altLang="en-US" sz="2000" dirty="0"/>
              <a:t>）相似</a:t>
            </a:r>
            <a:endParaRPr lang="zh-CN" altLang="zh-CN" sz="2000" dirty="0"/>
          </a:p>
          <a:p>
            <a:pPr lvl="1">
              <a:lnSpc>
                <a:spcPct val="150000"/>
              </a:lnSpc>
            </a:pPr>
            <a:r>
              <a:rPr lang="en-US" altLang="zh-CN" sz="2000" dirty="0" err="1"/>
              <a:t>DataFrame</a:t>
            </a:r>
            <a:r>
              <a:rPr lang="zh-CN" altLang="zh-CN" sz="2000" dirty="0"/>
              <a:t>：二维表格型数据结构</a:t>
            </a:r>
            <a:r>
              <a:rPr lang="zh-CN" altLang="zh-CN" sz="2000" dirty="0" smtClean="0"/>
              <a:t>。</a:t>
            </a:r>
            <a:endParaRPr lang="en-US" altLang="zh-CN" sz="2000" dirty="0" smtClean="0"/>
          </a:p>
          <a:p>
            <a:pPr marL="857250" lvl="2" indent="0">
              <a:lnSpc>
                <a:spcPct val="150000"/>
              </a:lnSpc>
              <a:buNone/>
            </a:pPr>
            <a:r>
              <a:rPr lang="zh-CN" altLang="en-US" sz="2000" dirty="0" smtClean="0"/>
              <a:t>可理解为：</a:t>
            </a:r>
            <a:r>
              <a:rPr lang="en-US" altLang="zh-CN" sz="2000" dirty="0" smtClean="0"/>
              <a:t>Series</a:t>
            </a:r>
            <a:r>
              <a:rPr lang="zh-CN" altLang="en-US" sz="2000" dirty="0" smtClean="0"/>
              <a:t>的容器</a:t>
            </a:r>
            <a:endParaRPr lang="zh-CN" altLang="zh-CN" sz="2000" dirty="0"/>
          </a:p>
          <a:p>
            <a:pPr>
              <a:lnSpc>
                <a:spcPct val="150000"/>
              </a:lnSpc>
            </a:pPr>
            <a:endParaRPr lang="en-US" altLang="zh-CN" dirty="0" smtClean="0"/>
          </a:p>
          <a:p>
            <a:pPr>
              <a:lnSpc>
                <a:spcPct val="150000"/>
              </a:lnSpc>
            </a:pPr>
            <a:endParaRPr lang="zh-CN" altLang="en-US" dirty="0"/>
          </a:p>
        </p:txBody>
      </p:sp>
    </p:spTree>
    <p:extLst>
      <p:ext uri="{BB962C8B-B14F-4D97-AF65-F5344CB8AC3E}">
        <p14:creationId xmlns:p14="http://schemas.microsoft.com/office/powerpoint/2010/main" val="4005502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数据分析</a:t>
            </a:r>
            <a:endParaRPr lang="zh-CN" altLang="en-US" dirty="0"/>
          </a:p>
        </p:txBody>
      </p:sp>
      <p:sp>
        <p:nvSpPr>
          <p:cNvPr id="3" name="文本占位符 2"/>
          <p:cNvSpPr>
            <a:spLocks noGrp="1"/>
          </p:cNvSpPr>
          <p:nvPr>
            <p:ph type="body" sz="quarter" idx="10"/>
          </p:nvPr>
        </p:nvSpPr>
        <p:spPr>
          <a:xfrm>
            <a:off x="333452" y="1247556"/>
            <a:ext cx="8480700" cy="1173332"/>
          </a:xfrm>
        </p:spPr>
        <p:txBody>
          <a:bodyPr/>
          <a:lstStyle/>
          <a:p>
            <a:r>
              <a:rPr lang="zh-CN" altLang="en-US" sz="2000" dirty="0" smtClean="0"/>
              <a:t>实例</a:t>
            </a:r>
            <a:endParaRPr lang="en-US" altLang="zh-CN" sz="2000" dirty="0" smtClean="0"/>
          </a:p>
          <a:p>
            <a:pPr marL="0" indent="0">
              <a:buNone/>
            </a:pPr>
            <a:r>
              <a:rPr lang="en-US" altLang="zh-CN" sz="2000" dirty="0"/>
              <a:t> </a:t>
            </a:r>
            <a:r>
              <a:rPr lang="en-US" altLang="zh-CN" sz="2000" dirty="0" smtClean="0"/>
              <a:t>  </a:t>
            </a:r>
            <a:r>
              <a:rPr lang="zh-CN" altLang="en-US" sz="2000" dirty="0" smtClean="0"/>
              <a:t>使用</a:t>
            </a:r>
            <a:r>
              <a:rPr lang="en-US" altLang="zh-CN" sz="2000" dirty="0" smtClean="0"/>
              <a:t>pandas</a:t>
            </a:r>
            <a:r>
              <a:rPr lang="zh-CN" altLang="en-US" sz="2000" dirty="0" smtClean="0"/>
              <a:t>库，</a:t>
            </a:r>
            <a:r>
              <a:rPr lang="zh-CN" altLang="zh-CN" sz="2000" dirty="0" smtClean="0"/>
              <a:t>读</a:t>
            </a:r>
            <a:r>
              <a:rPr lang="zh-CN" altLang="zh-CN" sz="2000" dirty="0"/>
              <a:t>“</a:t>
            </a:r>
            <a:r>
              <a:rPr lang="en-US" altLang="zh-CN" sz="2000" dirty="0"/>
              <a:t>stu.csv</a:t>
            </a:r>
            <a:r>
              <a:rPr lang="zh-CN" altLang="zh-CN" sz="2000" dirty="0"/>
              <a:t>”文件，并显示前</a:t>
            </a:r>
            <a:r>
              <a:rPr lang="en-US" altLang="zh-CN" sz="2000" dirty="0"/>
              <a:t>5</a:t>
            </a:r>
            <a:r>
              <a:rPr lang="zh-CN" altLang="zh-CN" sz="2000" dirty="0"/>
              <a:t>行</a:t>
            </a:r>
            <a:r>
              <a:rPr lang="zh-CN" altLang="zh-CN" sz="2000" dirty="0" smtClean="0"/>
              <a:t>数据</a:t>
            </a:r>
            <a:r>
              <a:rPr lang="zh-CN" altLang="en-US" sz="2000" dirty="0" smtClean="0"/>
              <a:t>。</a:t>
            </a:r>
            <a:endParaRPr lang="en-US" altLang="zh-CN" sz="2000" dirty="0" smtClean="0"/>
          </a:p>
          <a:p>
            <a:pPr marL="0" indent="0">
              <a:buNone/>
            </a:pPr>
            <a:endParaRPr lang="zh-CN" altLang="en-US" sz="2000" dirty="0"/>
          </a:p>
        </p:txBody>
      </p:sp>
      <p:pic>
        <p:nvPicPr>
          <p:cNvPr id="6" name="图片 5"/>
          <p:cNvPicPr>
            <a:picLocks noChangeAspect="1"/>
          </p:cNvPicPr>
          <p:nvPr/>
        </p:nvPicPr>
        <p:blipFill>
          <a:blip r:embed="rId2"/>
          <a:stretch>
            <a:fillRect/>
          </a:stretch>
        </p:blipFill>
        <p:spPr>
          <a:xfrm>
            <a:off x="5868144" y="2420889"/>
            <a:ext cx="2411725" cy="3096344"/>
          </a:xfrm>
          <a:prstGeom prst="rect">
            <a:avLst/>
          </a:prstGeom>
        </p:spPr>
      </p:pic>
      <p:sp>
        <p:nvSpPr>
          <p:cNvPr id="7" name="文本占位符 2"/>
          <p:cNvSpPr txBox="1">
            <a:spLocks/>
          </p:cNvSpPr>
          <p:nvPr/>
        </p:nvSpPr>
        <p:spPr bwMode="auto">
          <a:xfrm>
            <a:off x="666929" y="4060231"/>
            <a:ext cx="2392903" cy="62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1" fontAlgn="ctr" hangingPunct="1">
              <a:spcBef>
                <a:spcPct val="20000"/>
              </a:spcBef>
              <a:spcAft>
                <a:spcPct val="0"/>
              </a:spcAft>
              <a:buClrTx/>
              <a:buFont typeface="Wingdings" panose="05000000000000000000" pitchFamily="2" charset="2"/>
              <a:buChar char="v"/>
              <a:defRPr sz="24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Clr>
                <a:schemeClr val="tx1"/>
              </a:buClr>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zh-CN" altLang="en-US" sz="2000" kern="0" dirty="0" smtClean="0"/>
              <a:t>运行结果：</a:t>
            </a:r>
            <a:endParaRPr lang="en-US" altLang="zh-CN" sz="2000" kern="0" dirty="0" smtClean="0"/>
          </a:p>
          <a:p>
            <a:pPr marL="0" indent="0">
              <a:buFont typeface="Wingdings" panose="05000000000000000000" pitchFamily="2" charset="2"/>
              <a:buNone/>
            </a:pPr>
            <a:endParaRPr lang="zh-CN" altLang="en-US" sz="2000" kern="0" dirty="0"/>
          </a:p>
        </p:txBody>
      </p:sp>
      <p:pic>
        <p:nvPicPr>
          <p:cNvPr id="8" name="图片 7"/>
          <p:cNvPicPr>
            <a:picLocks noChangeAspect="1"/>
          </p:cNvPicPr>
          <p:nvPr/>
        </p:nvPicPr>
        <p:blipFill>
          <a:blip r:embed="rId3"/>
          <a:stretch>
            <a:fillRect/>
          </a:stretch>
        </p:blipFill>
        <p:spPr>
          <a:xfrm>
            <a:off x="726975" y="2505716"/>
            <a:ext cx="4807199" cy="851275"/>
          </a:xfrm>
          <a:prstGeom prst="rect">
            <a:avLst/>
          </a:prstGeom>
        </p:spPr>
      </p:pic>
      <p:pic>
        <p:nvPicPr>
          <p:cNvPr id="9" name="图片 8"/>
          <p:cNvPicPr>
            <a:picLocks noChangeAspect="1"/>
          </p:cNvPicPr>
          <p:nvPr/>
        </p:nvPicPr>
        <p:blipFill>
          <a:blip r:embed="rId4"/>
          <a:stretch>
            <a:fillRect/>
          </a:stretch>
        </p:blipFill>
        <p:spPr>
          <a:xfrm>
            <a:off x="918046" y="4712165"/>
            <a:ext cx="2141786" cy="1509392"/>
          </a:xfrm>
          <a:prstGeom prst="rect">
            <a:avLst/>
          </a:prstGeom>
        </p:spPr>
      </p:pic>
    </p:spTree>
    <p:extLst>
      <p:ext uri="{BB962C8B-B14F-4D97-AF65-F5344CB8AC3E}">
        <p14:creationId xmlns:p14="http://schemas.microsoft.com/office/powerpoint/2010/main" val="32228636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数据分析</a:t>
            </a:r>
            <a:endParaRPr lang="zh-CN" altLang="en-US" dirty="0"/>
          </a:p>
        </p:txBody>
      </p:sp>
      <p:sp>
        <p:nvSpPr>
          <p:cNvPr id="3" name="文本占位符 2"/>
          <p:cNvSpPr>
            <a:spLocks noGrp="1"/>
          </p:cNvSpPr>
          <p:nvPr>
            <p:ph type="body" sz="quarter" idx="10"/>
          </p:nvPr>
        </p:nvSpPr>
        <p:spPr>
          <a:xfrm>
            <a:off x="333452" y="1247556"/>
            <a:ext cx="8480700" cy="1173332"/>
          </a:xfrm>
        </p:spPr>
        <p:txBody>
          <a:bodyPr/>
          <a:lstStyle/>
          <a:p>
            <a:r>
              <a:rPr lang="zh-CN" altLang="en-US" dirty="0" smtClean="0"/>
              <a:t>实例</a:t>
            </a:r>
            <a:endParaRPr lang="en-US" altLang="zh-CN" dirty="0" smtClean="0"/>
          </a:p>
          <a:p>
            <a:pPr marL="0" indent="0">
              <a:buNone/>
            </a:pPr>
            <a:r>
              <a:rPr lang="en-US" altLang="zh-CN" dirty="0" smtClean="0"/>
              <a:t>    </a:t>
            </a:r>
            <a:r>
              <a:rPr lang="zh-CN" altLang="zh-CN" dirty="0" smtClean="0"/>
              <a:t>将</a:t>
            </a:r>
            <a:r>
              <a:rPr lang="zh-CN" altLang="zh-CN" dirty="0"/>
              <a:t>城市名和区号写入</a:t>
            </a:r>
            <a:r>
              <a:rPr lang="en-US" altLang="zh-CN" dirty="0"/>
              <a:t>csv</a:t>
            </a:r>
            <a:r>
              <a:rPr lang="zh-CN" altLang="zh-CN" dirty="0"/>
              <a:t>文件</a:t>
            </a:r>
            <a:r>
              <a:rPr lang="zh-CN" altLang="en-US" dirty="0" smtClean="0"/>
              <a:t>。</a:t>
            </a:r>
            <a:endParaRPr lang="en-US" altLang="zh-CN" dirty="0" smtClean="0"/>
          </a:p>
          <a:p>
            <a:pPr marL="0" indent="0">
              <a:buNone/>
            </a:pPr>
            <a:endParaRPr lang="zh-CN" altLang="en-US" dirty="0"/>
          </a:p>
        </p:txBody>
      </p:sp>
      <p:sp>
        <p:nvSpPr>
          <p:cNvPr id="7" name="文本占位符 2"/>
          <p:cNvSpPr txBox="1">
            <a:spLocks/>
          </p:cNvSpPr>
          <p:nvPr/>
        </p:nvSpPr>
        <p:spPr bwMode="auto">
          <a:xfrm>
            <a:off x="683568" y="4293096"/>
            <a:ext cx="2392903" cy="62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1" fontAlgn="ctr" hangingPunct="1">
              <a:spcBef>
                <a:spcPct val="20000"/>
              </a:spcBef>
              <a:spcAft>
                <a:spcPct val="0"/>
              </a:spcAft>
              <a:buClrTx/>
              <a:buFont typeface="Wingdings" panose="05000000000000000000" pitchFamily="2" charset="2"/>
              <a:buChar char="v"/>
              <a:defRPr sz="24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Clr>
                <a:schemeClr val="tx1"/>
              </a:buClr>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zh-CN" altLang="en-US" kern="0" dirty="0" smtClean="0"/>
              <a:t>运行结果：</a:t>
            </a:r>
            <a:endParaRPr lang="en-US" altLang="zh-CN" kern="0" dirty="0" smtClean="0"/>
          </a:p>
          <a:p>
            <a:pPr marL="0" indent="0">
              <a:buFont typeface="Wingdings" panose="05000000000000000000" pitchFamily="2" charset="2"/>
              <a:buNone/>
            </a:pPr>
            <a:endParaRPr lang="zh-CN" altLang="en-US" kern="0" dirty="0"/>
          </a:p>
        </p:txBody>
      </p:sp>
      <p:pic>
        <p:nvPicPr>
          <p:cNvPr id="4" name="图片 3"/>
          <p:cNvPicPr>
            <a:picLocks noChangeAspect="1"/>
          </p:cNvPicPr>
          <p:nvPr/>
        </p:nvPicPr>
        <p:blipFill>
          <a:blip r:embed="rId2"/>
          <a:stretch>
            <a:fillRect/>
          </a:stretch>
        </p:blipFill>
        <p:spPr>
          <a:xfrm>
            <a:off x="827584" y="2292263"/>
            <a:ext cx="7344816" cy="1475378"/>
          </a:xfrm>
          <a:prstGeom prst="rect">
            <a:avLst/>
          </a:prstGeom>
        </p:spPr>
      </p:pic>
      <p:pic>
        <p:nvPicPr>
          <p:cNvPr id="5" name="图片 4"/>
          <p:cNvPicPr>
            <a:picLocks noChangeAspect="1"/>
          </p:cNvPicPr>
          <p:nvPr/>
        </p:nvPicPr>
        <p:blipFill>
          <a:blip r:embed="rId3"/>
          <a:stretch>
            <a:fillRect/>
          </a:stretch>
        </p:blipFill>
        <p:spPr>
          <a:xfrm>
            <a:off x="1403648" y="4918885"/>
            <a:ext cx="1463644" cy="1381629"/>
          </a:xfrm>
          <a:prstGeom prst="rect">
            <a:avLst/>
          </a:prstGeom>
        </p:spPr>
      </p:pic>
    </p:spTree>
    <p:extLst>
      <p:ext uri="{BB962C8B-B14F-4D97-AF65-F5344CB8AC3E}">
        <p14:creationId xmlns:p14="http://schemas.microsoft.com/office/powerpoint/2010/main" val="30828992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数据处理</a:t>
            </a:r>
            <a:endParaRPr lang="zh-CN" altLang="en-US" dirty="0"/>
          </a:p>
        </p:txBody>
      </p:sp>
      <p:sp>
        <p:nvSpPr>
          <p:cNvPr id="5" name="副标题 4"/>
          <p:cNvSpPr>
            <a:spLocks noGrp="1"/>
          </p:cNvSpPr>
          <p:nvPr>
            <p:ph type="subTitle" idx="1"/>
          </p:nvPr>
        </p:nvSpPr>
        <p:spPr>
          <a:xfrm>
            <a:off x="990600" y="2636912"/>
            <a:ext cx="7086600" cy="792088"/>
          </a:xfrm>
        </p:spPr>
        <p:txBody>
          <a:bodyPr/>
          <a:lstStyle/>
          <a:p>
            <a:r>
              <a:rPr lang="en-US" altLang="zh-CN" sz="3600" dirty="0" smtClean="0"/>
              <a:t>4.7 </a:t>
            </a:r>
            <a:r>
              <a:rPr lang="zh-CN" altLang="en-US" sz="3600" dirty="0" smtClean="0"/>
              <a:t>数据可视化</a:t>
            </a:r>
            <a:endParaRPr lang="zh-CN" altLang="en-US" sz="3600" dirty="0"/>
          </a:p>
        </p:txBody>
      </p:sp>
    </p:spTree>
    <p:extLst>
      <p:ext uri="{BB962C8B-B14F-4D97-AF65-F5344CB8AC3E}">
        <p14:creationId xmlns:p14="http://schemas.microsoft.com/office/powerpoint/2010/main" val="7440322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数据可视化</a:t>
            </a:r>
            <a:r>
              <a:rPr lang="zh-CN" altLang="en-US" dirty="0" smtClean="0">
                <a:latin typeface="Arial Unicode MS" panose="020B0604020202020204" pitchFamily="34" charset="-122"/>
                <a:sym typeface="Huawei Sans" panose="020C0503030203020204" pitchFamily="34" charset="0"/>
              </a:rPr>
              <a:t>库</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23528" y="1196752"/>
            <a:ext cx="8480700" cy="1882784"/>
          </a:xfrm>
        </p:spPr>
        <p:txBody>
          <a:bodyPr/>
          <a:lstStyle/>
          <a:p>
            <a:r>
              <a:rPr lang="en-US" altLang="zh-CN" dirty="0" err="1" smtClean="0">
                <a:latin typeface="Arial Unicode MS" panose="020B0604020202020204" pitchFamily="34" charset="-122"/>
                <a:sym typeface="Huawei Sans" panose="020C0503030203020204" pitchFamily="34" charset="0"/>
              </a:rPr>
              <a:t>matplotlib</a:t>
            </a:r>
            <a:r>
              <a:rPr lang="zh-CN" altLang="en-US" dirty="0" smtClean="0">
                <a:latin typeface="Arial Unicode MS" panose="020B0604020202020204" pitchFamily="34" charset="-122"/>
                <a:sym typeface="Huawei Sans" panose="020C0503030203020204" pitchFamily="34" charset="0"/>
              </a:rPr>
              <a:t>库</a:t>
            </a:r>
            <a:endParaRPr lang="en-US" altLang="zh-CN" dirty="0" smtClean="0">
              <a:latin typeface="Arial Unicode MS" panose="020B0604020202020204" pitchFamily="34" charset="-122"/>
              <a:sym typeface="Huawei Sans" panose="020C0503030203020204" pitchFamily="34" charset="0"/>
            </a:endParaRPr>
          </a:p>
          <a:p>
            <a:endParaRPr lang="en-US" altLang="zh-CN" dirty="0">
              <a:latin typeface="Arial Unicode MS" panose="020B0604020202020204" pitchFamily="34" charset="-122"/>
              <a:sym typeface="Huawei Sans" panose="020C0503030203020204" pitchFamily="34" charset="0"/>
            </a:endParaRPr>
          </a:p>
          <a:p>
            <a:endParaRPr lang="en-US" altLang="zh-CN" dirty="0" smtClean="0">
              <a:latin typeface="Arial Unicode MS" panose="020B0604020202020204" pitchFamily="34" charset="-122"/>
              <a:sym typeface="Huawei Sans" panose="020C0503030203020204" pitchFamily="34" charset="0"/>
            </a:endParaRPr>
          </a:p>
          <a:p>
            <a:endParaRPr lang="en-US" altLang="zh-CN" dirty="0" smtClean="0">
              <a:latin typeface="Arial Unicode MS" panose="020B0604020202020204" pitchFamily="34" charset="-122"/>
              <a:sym typeface="Huawei Sans" panose="020C0503030203020204" pitchFamily="34" charset="0"/>
            </a:endParaRPr>
          </a:p>
          <a:p>
            <a:endParaRPr lang="en-US" altLang="zh-CN" dirty="0" smtClean="0">
              <a:latin typeface="Arial Unicode MS" panose="020B0604020202020204" pitchFamily="34" charset="-122"/>
              <a:sym typeface="Huawei Sans" panose="020C0503030203020204" pitchFamily="34" charset="0"/>
            </a:endParaRPr>
          </a:p>
          <a:p>
            <a:endParaRPr lang="en-US" altLang="zh-CN" dirty="0">
              <a:latin typeface="Arial Unicode MS" panose="020B0604020202020204" pitchFamily="34" charset="-122"/>
              <a:sym typeface="Huawei Sans" panose="020C0503030203020204" pitchFamily="34" charset="0"/>
            </a:endParaRPr>
          </a:p>
        </p:txBody>
      </p:sp>
      <p:pic>
        <p:nvPicPr>
          <p:cNvPr id="12" name="图片 11"/>
          <p:cNvPicPr/>
          <p:nvPr/>
        </p:nvPicPr>
        <p:blipFill>
          <a:blip r:embed="rId3" cstate="print"/>
          <a:stretch>
            <a:fillRect/>
          </a:stretch>
        </p:blipFill>
        <p:spPr>
          <a:xfrm>
            <a:off x="899592" y="1844824"/>
            <a:ext cx="2981281" cy="2239982"/>
          </a:xfrm>
          <a:prstGeom prst="rect">
            <a:avLst/>
          </a:prstGeom>
        </p:spPr>
      </p:pic>
      <p:pic>
        <p:nvPicPr>
          <p:cNvPr id="14" name="图片 13"/>
          <p:cNvPicPr/>
          <p:nvPr/>
        </p:nvPicPr>
        <p:blipFill>
          <a:blip r:embed="rId4" cstate="print"/>
          <a:stretch>
            <a:fillRect/>
          </a:stretch>
        </p:blipFill>
        <p:spPr>
          <a:xfrm>
            <a:off x="4355976" y="1776683"/>
            <a:ext cx="3226301" cy="2376264"/>
          </a:xfrm>
          <a:prstGeom prst="rect">
            <a:avLst/>
          </a:prstGeom>
        </p:spPr>
      </p:pic>
      <p:pic>
        <p:nvPicPr>
          <p:cNvPr id="15" name="图片 14"/>
          <p:cNvPicPr/>
          <p:nvPr/>
        </p:nvPicPr>
        <p:blipFill>
          <a:blip r:embed="rId5" cstate="print"/>
          <a:stretch>
            <a:fillRect/>
          </a:stretch>
        </p:blipFill>
        <p:spPr>
          <a:xfrm>
            <a:off x="849672" y="4309160"/>
            <a:ext cx="3009860" cy="2268655"/>
          </a:xfrm>
          <a:prstGeom prst="rect">
            <a:avLst/>
          </a:prstGeom>
        </p:spPr>
      </p:pic>
      <p:pic>
        <p:nvPicPr>
          <p:cNvPr id="18" name="图片 17"/>
          <p:cNvPicPr/>
          <p:nvPr/>
        </p:nvPicPr>
        <p:blipFill>
          <a:blip r:embed="rId6" cstate="print"/>
          <a:stretch>
            <a:fillRect/>
          </a:stretch>
        </p:blipFill>
        <p:spPr>
          <a:xfrm>
            <a:off x="4788024" y="4534475"/>
            <a:ext cx="3024336" cy="2014323"/>
          </a:xfrm>
          <a:prstGeom prst="rect">
            <a:avLst/>
          </a:prstGeom>
        </p:spPr>
      </p:pic>
    </p:spTree>
    <p:extLst>
      <p:ext uri="{BB962C8B-B14F-4D97-AF65-F5344CB8AC3E}">
        <p14:creationId xmlns:p14="http://schemas.microsoft.com/office/powerpoint/2010/main" val="11874403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smtClean="0">
                <a:latin typeface="Arial Unicode MS" panose="020B0604020202020204" pitchFamily="34" charset="-122"/>
                <a:sym typeface="Huawei Sans" panose="020C0503030203020204" pitchFamily="34" charset="0"/>
              </a:rPr>
              <a:t>pyplot</a:t>
            </a:r>
            <a:r>
              <a:rPr lang="zh-CN" altLang="en-US" dirty="0" smtClean="0">
                <a:latin typeface="Arial Unicode MS" panose="020B0604020202020204" pitchFamily="34" charset="-122"/>
                <a:sym typeface="Huawei Sans" panose="020C0503030203020204" pitchFamily="34" charset="0"/>
              </a:rPr>
              <a:t>子库（</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8" name="文本占位符 16"/>
          <p:cNvSpPr>
            <a:spLocks noGrp="1"/>
          </p:cNvSpPr>
          <p:nvPr>
            <p:ph type="body" sz="quarter" idx="10"/>
          </p:nvPr>
        </p:nvSpPr>
        <p:spPr>
          <a:xfrm>
            <a:off x="395536" y="1556792"/>
            <a:ext cx="8480700" cy="3024336"/>
          </a:xfrm>
        </p:spPr>
        <p:txBody>
          <a:bodyPr/>
          <a:lstStyle/>
          <a:p>
            <a:pPr>
              <a:lnSpc>
                <a:spcPct val="150000"/>
              </a:lnSpc>
            </a:pPr>
            <a:r>
              <a:rPr lang="en-US" altLang="zh-CN" dirty="0" err="1" smtClean="0">
                <a:latin typeface="Arial Unicode MS" panose="020B0604020202020204" pitchFamily="34" charset="-122"/>
                <a:sym typeface="Huawei Sans" panose="020C0503030203020204" pitchFamily="34" charset="0"/>
              </a:rPr>
              <a:t>matplotlib.pyplot</a:t>
            </a:r>
            <a:r>
              <a:rPr lang="zh-CN" altLang="en-US" dirty="0" smtClean="0">
                <a:latin typeface="Arial Unicode MS" panose="020B0604020202020204" pitchFamily="34" charset="-122"/>
                <a:sym typeface="Huawei Sans" panose="020C0503030203020204" pitchFamily="34" charset="0"/>
              </a:rPr>
              <a:t>是</a:t>
            </a:r>
            <a:r>
              <a:rPr lang="zh-CN" altLang="en-US" dirty="0">
                <a:latin typeface="Arial Unicode MS" panose="020B0604020202020204" pitchFamily="34" charset="-122"/>
                <a:sym typeface="Huawei Sans" panose="020C0503030203020204" pitchFamily="34" charset="0"/>
              </a:rPr>
              <a:t>绘制各类可视化图形的命令子</a:t>
            </a:r>
            <a:r>
              <a:rPr lang="zh-CN" altLang="en-US" dirty="0" smtClean="0">
                <a:latin typeface="Arial Unicode MS" panose="020B0604020202020204" pitchFamily="34" charset="-122"/>
                <a:sym typeface="Huawei Sans" panose="020C0503030203020204" pitchFamily="34" charset="0"/>
              </a:rPr>
              <a:t>库</a:t>
            </a:r>
            <a:endParaRPr lang="en-US" altLang="zh-CN" dirty="0" smtClean="0">
              <a:latin typeface="Arial Unicode MS" panose="020B0604020202020204" pitchFamily="34" charset="-122"/>
              <a:sym typeface="Huawei Sans" panose="020C0503030203020204" pitchFamily="34" charset="0"/>
            </a:endParaRPr>
          </a:p>
          <a:p>
            <a:pPr lvl="1">
              <a:lnSpc>
                <a:spcPct val="150000"/>
              </a:lnSpc>
            </a:pPr>
            <a:r>
              <a:rPr lang="zh-CN" altLang="en-US" dirty="0" smtClean="0">
                <a:latin typeface="Arial Unicode MS" panose="020B0604020202020204" pitchFamily="34" charset="-122"/>
                <a:sym typeface="Huawei Sans" panose="020C0503030203020204" pitchFamily="34" charset="0"/>
              </a:rPr>
              <a:t>绘制折线图</a:t>
            </a:r>
            <a:endParaRPr lang="en-US" altLang="zh-CN" dirty="0" smtClean="0">
              <a:latin typeface="Arial Unicode MS" panose="020B0604020202020204" pitchFamily="34" charset="-122"/>
              <a:sym typeface="Huawei Sans" panose="020C0503030203020204" pitchFamily="34" charset="0"/>
            </a:endParaRPr>
          </a:p>
          <a:p>
            <a:pPr lvl="1">
              <a:lnSpc>
                <a:spcPct val="150000"/>
              </a:lnSpc>
            </a:pPr>
            <a:r>
              <a:rPr lang="zh-CN" altLang="en-US" dirty="0" smtClean="0">
                <a:latin typeface="Arial Unicode MS" panose="020B0604020202020204" pitchFamily="34" charset="-122"/>
                <a:sym typeface="Huawei Sans" panose="020C0503030203020204" pitchFamily="34" charset="0"/>
              </a:rPr>
              <a:t>绘制多个子图</a:t>
            </a:r>
            <a:endParaRPr lang="en-US" altLang="zh-CN" dirty="0" smtClean="0">
              <a:latin typeface="Arial Unicode MS" panose="020B0604020202020204" pitchFamily="34" charset="-122"/>
              <a:sym typeface="Huawei Sans" panose="020C0503030203020204" pitchFamily="34" charset="0"/>
            </a:endParaRPr>
          </a:p>
          <a:p>
            <a:pPr lvl="1">
              <a:lnSpc>
                <a:spcPct val="150000"/>
              </a:lnSpc>
            </a:pPr>
            <a:r>
              <a:rPr lang="zh-CN" altLang="en-US" dirty="0" smtClean="0">
                <a:latin typeface="Arial Unicode MS" panose="020B0604020202020204" pitchFamily="34" charset="-122"/>
                <a:sym typeface="Huawei Sans" panose="020C0503030203020204" pitchFamily="34" charset="0"/>
              </a:rPr>
              <a:t>绘制饼图</a:t>
            </a:r>
            <a:endParaRPr lang="en-US" altLang="zh-CN" dirty="0" smtClean="0">
              <a:latin typeface="Arial Unicode MS" panose="020B0604020202020204" pitchFamily="34" charset="-122"/>
              <a:sym typeface="Huawei Sans" panose="020C0503030203020204" pitchFamily="34" charset="0"/>
            </a:endParaRPr>
          </a:p>
        </p:txBody>
      </p:sp>
    </p:spTree>
    <p:extLst>
      <p:ext uri="{BB962C8B-B14F-4D97-AF65-F5344CB8AC3E}">
        <p14:creationId xmlns:p14="http://schemas.microsoft.com/office/powerpoint/2010/main" val="3977639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latin typeface="Arial Unicode MS" panose="020B0604020202020204" pitchFamily="34" charset="-122"/>
                <a:sym typeface="Huawei Sans" panose="020C0503030203020204" pitchFamily="34" charset="0"/>
              </a:rPr>
              <a:t>文件的</a:t>
            </a:r>
            <a:r>
              <a:rPr lang="zh-CN" altLang="en-US" dirty="0" smtClean="0">
                <a:latin typeface="Arial Unicode MS" panose="020B0604020202020204" pitchFamily="34" charset="-122"/>
                <a:sym typeface="Huawei Sans" panose="020C0503030203020204" pitchFamily="34" charset="0"/>
              </a:rPr>
              <a:t>理解（</a:t>
            </a:r>
            <a:r>
              <a:rPr lang="en-US" altLang="zh-CN" dirty="0" smtClean="0">
                <a:latin typeface="Arial Unicode MS" panose="020B0604020202020204" pitchFamily="34" charset="-122"/>
                <a:sym typeface="Huawei Sans" panose="020C0503030203020204" pitchFamily="34" charset="0"/>
              </a:rPr>
              <a:t>3</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467544" y="1412776"/>
            <a:ext cx="8480700" cy="4032448"/>
          </a:xfrm>
        </p:spPr>
        <p:txBody>
          <a:bodyPr/>
          <a:lstStyle/>
          <a:p>
            <a:pPr>
              <a:spcAft>
                <a:spcPts val="600"/>
              </a:spcAft>
            </a:pP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pPr marL="0" indent="0">
              <a:spcAft>
                <a:spcPts val="600"/>
              </a:spcAft>
              <a:buNone/>
            </a:pPr>
            <a:r>
              <a:rPr lang="en-US" altLang="zh-CN" dirty="0" smtClean="0">
                <a:sym typeface="Huawei Sans" panose="020C0503030203020204" pitchFamily="34" charset="0"/>
              </a:rPr>
              <a:t>    “</a:t>
            </a:r>
            <a:r>
              <a:rPr lang="zh-CN" altLang="en-US" dirty="0" smtClean="0">
                <a:sym typeface="Huawei Sans" panose="020C0503030203020204" pitchFamily="34" charset="0"/>
              </a:rPr>
              <a:t>人工智能正改变未来</a:t>
            </a:r>
            <a:r>
              <a:rPr lang="en-US" altLang="zh-CN" dirty="0" smtClean="0">
                <a:sym typeface="Huawei Sans" panose="020C0503030203020204" pitchFamily="34" charset="0"/>
              </a:rPr>
              <a:t>”</a:t>
            </a:r>
            <a:endParaRPr lang="en-US" altLang="zh-CN" dirty="0">
              <a:sym typeface="Huawei Sans" panose="020C0503030203020204" pitchFamily="34" charset="0"/>
            </a:endParaRPr>
          </a:p>
          <a:p>
            <a:pPr>
              <a:spcAft>
                <a:spcPts val="600"/>
              </a:spcAft>
            </a:pPr>
            <a:r>
              <a:rPr lang="zh-CN" altLang="en-US" dirty="0" smtClean="0">
                <a:sym typeface="Huawei Sans" panose="020C0503030203020204" pitchFamily="34" charset="0"/>
              </a:rPr>
              <a:t>文本</a:t>
            </a:r>
            <a:r>
              <a:rPr lang="zh-CN" altLang="en-US" dirty="0">
                <a:sym typeface="Huawei Sans" panose="020C0503030203020204" pitchFamily="34" charset="0"/>
              </a:rPr>
              <a:t>形式</a:t>
            </a:r>
          </a:p>
          <a:p>
            <a:pPr marL="302279" lvl="1" indent="0">
              <a:spcAft>
                <a:spcPts val="600"/>
              </a:spcAft>
              <a:buNone/>
            </a:pPr>
            <a:r>
              <a:rPr lang="zh-CN" altLang="en-US" dirty="0">
                <a:sym typeface="Huawei Sans" panose="020C0503030203020204" pitchFamily="34" charset="0"/>
              </a:rPr>
              <a:t>人工智能正改变</a:t>
            </a:r>
            <a:r>
              <a:rPr lang="zh-CN" altLang="en-US" dirty="0" smtClean="0">
                <a:sym typeface="Huawei Sans" panose="020C0503030203020204" pitchFamily="34" charset="0"/>
              </a:rPr>
              <a:t>未来</a:t>
            </a:r>
            <a:endParaRPr lang="en-US" altLang="zh-CN" dirty="0" smtClean="0">
              <a:sym typeface="Huawei Sans" panose="020C0503030203020204" pitchFamily="34" charset="0"/>
            </a:endParaRPr>
          </a:p>
          <a:p>
            <a:pPr>
              <a:spcAft>
                <a:spcPts val="600"/>
              </a:spcAft>
            </a:pPr>
            <a:r>
              <a:rPr lang="zh-CN" altLang="en-US" dirty="0" smtClean="0">
                <a:sym typeface="Huawei Sans" panose="020C0503030203020204" pitchFamily="34" charset="0"/>
              </a:rPr>
              <a:t>二进制形式</a:t>
            </a:r>
            <a:endParaRPr lang="en-US" altLang="zh-CN" dirty="0" smtClean="0">
              <a:sym typeface="Huawei Sans" panose="020C0503030203020204" pitchFamily="34" charset="0"/>
            </a:endParaRPr>
          </a:p>
          <a:p>
            <a:pPr marL="0" indent="0">
              <a:spcAft>
                <a:spcPts val="600"/>
              </a:spcAft>
              <a:buNone/>
            </a:pPr>
            <a:r>
              <a:rPr lang="en-US" altLang="zh-CN" dirty="0" smtClean="0">
                <a:sym typeface="Huawei Sans" panose="020C0503030203020204" pitchFamily="34" charset="0"/>
              </a:rPr>
              <a:t>      b’\xC8\</a:t>
            </a:r>
            <a:r>
              <a:rPr lang="en-US" altLang="zh-CN" dirty="0" err="1" smtClean="0">
                <a:sym typeface="Huawei Sans" panose="020C0503030203020204" pitchFamily="34" charset="0"/>
              </a:rPr>
              <a:t>xCB</a:t>
            </a:r>
            <a:r>
              <a:rPr lang="en-US" altLang="zh-CN" dirty="0" smtClean="0">
                <a:sym typeface="Huawei Sans" panose="020C0503030203020204" pitchFamily="34" charset="0"/>
              </a:rPr>
              <a:t>\xB9\xA4\xD6\xC7\xC4\</a:t>
            </a:r>
            <a:r>
              <a:rPr lang="en-US" altLang="zh-CN" dirty="0" err="1" smtClean="0">
                <a:sym typeface="Huawei Sans" panose="020C0503030203020204" pitchFamily="34" charset="0"/>
              </a:rPr>
              <a:t>xDC</a:t>
            </a:r>
            <a:r>
              <a:rPr lang="en-US" altLang="zh-CN" dirty="0" smtClean="0">
                <a:sym typeface="Huawei Sans" panose="020C0503030203020204" pitchFamily="34" charset="0"/>
              </a:rPr>
              <a:t>\xD5\</a:t>
            </a:r>
            <a:r>
              <a:rPr lang="en-US" altLang="zh-CN" dirty="0" err="1" smtClean="0">
                <a:sym typeface="Huawei Sans" panose="020C0503030203020204" pitchFamily="34" charset="0"/>
              </a:rPr>
              <a:t>xFD</a:t>
            </a:r>
            <a:r>
              <a:rPr lang="en-US" altLang="zh-CN" dirty="0" smtClean="0">
                <a:sym typeface="Huawei Sans" panose="020C0503030203020204" pitchFamily="34" charset="0"/>
              </a:rPr>
              <a:t>\xB8\xC4\xB1\xE4\</a:t>
            </a:r>
            <a:r>
              <a:rPr lang="en-US" altLang="zh-CN" dirty="0" err="1" smtClean="0">
                <a:sym typeface="Huawei Sans" panose="020C0503030203020204" pitchFamily="34" charset="0"/>
              </a:rPr>
              <a:t>xCE</a:t>
            </a:r>
            <a:r>
              <a:rPr lang="en-US" altLang="zh-CN" dirty="0" smtClean="0">
                <a:sym typeface="Huawei Sans" panose="020C0503030203020204" pitchFamily="34" charset="0"/>
              </a:rPr>
              <a:t>\xB4\xC0\xB4’</a:t>
            </a:r>
          </a:p>
          <a:p>
            <a:pPr marL="0" indent="0">
              <a:spcAft>
                <a:spcPts val="600"/>
              </a:spcAft>
              <a:buNone/>
            </a:pPr>
            <a:endParaRPr lang="zh-CN" altLang="en-US" dirty="0">
              <a:sym typeface="Huawei Sans" panose="020C0503030203020204" pitchFamily="34" charset="0"/>
            </a:endParaRPr>
          </a:p>
        </p:txBody>
      </p:sp>
    </p:spTree>
    <p:extLst>
      <p:ext uri="{BB962C8B-B14F-4D97-AF65-F5344CB8AC3E}">
        <p14:creationId xmlns:p14="http://schemas.microsoft.com/office/powerpoint/2010/main" val="25000700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smtClean="0">
                <a:latin typeface="Arial Unicode MS" panose="020B0604020202020204" pitchFamily="34" charset="-122"/>
                <a:sym typeface="Huawei Sans" panose="020C0503030203020204" pitchFamily="34" charset="0"/>
              </a:rPr>
              <a:t>pyplot</a:t>
            </a:r>
            <a:r>
              <a:rPr lang="zh-CN" altLang="en-US" dirty="0" smtClean="0">
                <a:latin typeface="Arial Unicode MS" panose="020B0604020202020204" pitchFamily="34" charset="-122"/>
                <a:sym typeface="Huawei Sans" panose="020C0503030203020204" pitchFamily="34" charset="0"/>
              </a:rPr>
              <a:t>子库（</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6" name="object 2"/>
          <p:cNvSpPr txBox="1">
            <a:spLocks/>
          </p:cNvSpPr>
          <p:nvPr/>
        </p:nvSpPr>
        <p:spPr bwMode="auto">
          <a:xfrm>
            <a:off x="618317" y="2447110"/>
            <a:ext cx="7462732" cy="26401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defTabSz="914034" rtl="0" eaLnBrk="1" fontAlgn="ctr" latinLnBrk="0" hangingPunct="1">
              <a:lnSpc>
                <a:spcPct val="90000"/>
              </a:lnSpc>
              <a:spcBef>
                <a:spcPct val="0"/>
              </a:spcBef>
              <a:buNone/>
              <a:defRPr sz="3499" b="1" kern="1200" baseline="0">
                <a:solidFill>
                  <a:schemeClr val="tx1"/>
                </a:solidFill>
                <a:latin typeface="Arial" panose="020B0604020202020204" pitchFamily="34" charset="0"/>
                <a:ea typeface="方正兰亭黑简体" panose="02000000000000000000" pitchFamily="2" charset="-122"/>
                <a:cs typeface="+mj-cs"/>
              </a:defRPr>
            </a:lvl1pPr>
          </a:lstStyle>
          <a:p>
            <a:pPr marL="40481">
              <a:lnSpc>
                <a:spcPct val="100000"/>
              </a:lnSpc>
              <a:spcBef>
                <a:spcPts val="79"/>
              </a:spcBef>
            </a:pPr>
            <a:r>
              <a:rPr lang="en-US" sz="1650" b="0" spc="4" dirty="0" err="1">
                <a:solidFill>
                  <a:srgbClr val="000000"/>
                </a:solidFill>
                <a:cs typeface="Arial" panose="020B0604020202020204" pitchFamily="34" charset="0"/>
              </a:rPr>
              <a:t>plt.plot</a:t>
            </a:r>
            <a:r>
              <a:rPr lang="en-US" sz="1650" b="0" spc="4" dirty="0">
                <a:solidFill>
                  <a:srgbClr val="000000"/>
                </a:solidFill>
                <a:cs typeface="Arial" panose="020B0604020202020204" pitchFamily="34" charset="0"/>
              </a:rPr>
              <a:t>(</a:t>
            </a:r>
            <a:r>
              <a:rPr lang="en-US" sz="1650" b="0" spc="4" dirty="0"/>
              <a:t>x</a:t>
            </a:r>
            <a:r>
              <a:rPr lang="en-US" sz="1650" b="0" spc="4" dirty="0">
                <a:solidFill>
                  <a:srgbClr val="000000"/>
                </a:solidFill>
                <a:cs typeface="Arial" panose="020B0604020202020204" pitchFamily="34" charset="0"/>
              </a:rPr>
              <a:t>, </a:t>
            </a:r>
            <a:r>
              <a:rPr lang="en-US" sz="1650" b="0" dirty="0"/>
              <a:t>y</a:t>
            </a:r>
            <a:r>
              <a:rPr lang="en-US" sz="1650" b="0" dirty="0">
                <a:solidFill>
                  <a:srgbClr val="000000"/>
                </a:solidFill>
                <a:cs typeface="Arial" panose="020B0604020202020204" pitchFamily="34" charset="0"/>
              </a:rPr>
              <a:t>, </a:t>
            </a:r>
            <a:r>
              <a:rPr lang="en-US" sz="1650" b="0" spc="4" dirty="0" err="1"/>
              <a:t>format_string</a:t>
            </a:r>
            <a:r>
              <a:rPr lang="en-US" sz="1650" b="0" spc="4" dirty="0">
                <a:solidFill>
                  <a:srgbClr val="000000"/>
                </a:solidFill>
                <a:cs typeface="Arial" panose="020B0604020202020204" pitchFamily="34" charset="0"/>
              </a:rPr>
              <a:t>,</a:t>
            </a:r>
            <a:r>
              <a:rPr lang="en-US" sz="1650" b="0" dirty="0">
                <a:solidFill>
                  <a:srgbClr val="000000"/>
                </a:solidFill>
                <a:cs typeface="Arial" panose="020B0604020202020204" pitchFamily="34" charset="0"/>
              </a:rPr>
              <a:t> </a:t>
            </a:r>
            <a:r>
              <a:rPr lang="en-US" sz="1650" b="0" spc="4" dirty="0"/>
              <a:t>**</a:t>
            </a:r>
            <a:r>
              <a:rPr lang="en-US" sz="1650" b="0" spc="4" dirty="0" err="1"/>
              <a:t>kwargs</a:t>
            </a:r>
            <a:r>
              <a:rPr lang="en-US" sz="1650" b="0" spc="4" dirty="0">
                <a:solidFill>
                  <a:srgbClr val="000000"/>
                </a:solidFill>
                <a:cs typeface="Arial" panose="020B0604020202020204" pitchFamily="34" charset="0"/>
              </a:rPr>
              <a:t>)</a:t>
            </a:r>
          </a:p>
        </p:txBody>
      </p:sp>
      <p:sp>
        <p:nvSpPr>
          <p:cNvPr id="7" name="object 3"/>
          <p:cNvSpPr txBox="1"/>
          <p:nvPr/>
        </p:nvSpPr>
        <p:spPr>
          <a:xfrm>
            <a:off x="618317" y="2893503"/>
            <a:ext cx="6749238" cy="1685557"/>
          </a:xfrm>
          <a:prstGeom prst="rect">
            <a:avLst/>
          </a:prstGeom>
        </p:spPr>
        <p:txBody>
          <a:bodyPr vert="horz" wrap="square" lIns="0" tIns="168116" rIns="0" bIns="0" rtlCol="0">
            <a:spAutoFit/>
          </a:bodyPr>
          <a:lstStyle/>
          <a:p>
            <a:pPr marL="266700" indent="-257175">
              <a:spcBef>
                <a:spcPts val="1323"/>
              </a:spcBef>
              <a:buClr>
                <a:srgbClr val="000000"/>
              </a:buClr>
              <a:buFont typeface="Arial" panose="020B0604020202020204" pitchFamily="34" charset="0"/>
              <a:buChar char="•"/>
              <a:tabLst>
                <a:tab pos="300038" algn="l"/>
              </a:tabLst>
            </a:pPr>
            <a:r>
              <a:rPr sz="1650" dirty="0">
                <a:ea typeface="方正兰亭黑简体" panose="02000000000000000000" pitchFamily="2" charset="-122"/>
                <a:cs typeface="微软雅黑"/>
              </a:rPr>
              <a:t>x</a:t>
            </a:r>
            <a:r>
              <a:rPr lang="en-US" sz="1650" dirty="0">
                <a:ea typeface="方正兰亭黑简体" panose="02000000000000000000" pitchFamily="2" charset="-122"/>
                <a:cs typeface="微软雅黑"/>
              </a:rPr>
              <a:t>   </a:t>
            </a:r>
            <a:r>
              <a:rPr lang="en-US" altLang="zh-CN" sz="1650" dirty="0" err="1">
                <a:ea typeface="方正兰亭黑简体" panose="02000000000000000000" pitchFamily="2" charset="-122"/>
                <a:cs typeface="微软雅黑"/>
              </a:rPr>
              <a:t>X</a:t>
            </a:r>
            <a:r>
              <a:rPr lang="zh-CN" altLang="en-US" sz="1650" dirty="0">
                <a:ea typeface="方正兰亭黑简体" panose="02000000000000000000" pitchFamily="2" charset="-122"/>
                <a:cs typeface="微软雅黑"/>
              </a:rPr>
              <a:t>轴数据，列表或数组，可选</a:t>
            </a:r>
            <a:endParaRPr sz="1650" dirty="0">
              <a:ea typeface="方正兰亭黑简体" panose="02000000000000000000" pitchFamily="2" charset="-122"/>
              <a:cs typeface="微软雅黑"/>
            </a:endParaRPr>
          </a:p>
          <a:p>
            <a:pPr marL="266700" indent="-257175">
              <a:spcBef>
                <a:spcPts val="1253"/>
              </a:spcBef>
              <a:buClr>
                <a:srgbClr val="000000"/>
              </a:buClr>
              <a:buFont typeface="Arial" panose="020B0604020202020204" pitchFamily="34" charset="0"/>
              <a:buChar char="•"/>
              <a:tabLst>
                <a:tab pos="300038" algn="l"/>
              </a:tabLst>
            </a:pPr>
            <a:r>
              <a:rPr sz="1650" dirty="0">
                <a:ea typeface="方正兰亭黑简体" panose="02000000000000000000" pitchFamily="2" charset="-122"/>
                <a:cs typeface="微软雅黑"/>
              </a:rPr>
              <a:t>y</a:t>
            </a:r>
            <a:r>
              <a:rPr lang="en-US" sz="1650" dirty="0">
                <a:ea typeface="方正兰亭黑简体" panose="02000000000000000000" pitchFamily="2" charset="-122"/>
                <a:cs typeface="微软雅黑"/>
              </a:rPr>
              <a:t>  </a:t>
            </a:r>
            <a:r>
              <a:rPr lang="en-US" altLang="zh-CN" sz="1650" dirty="0" err="1">
                <a:ea typeface="方正兰亭黑简体" panose="02000000000000000000" pitchFamily="2" charset="-122"/>
                <a:cs typeface="微软雅黑"/>
              </a:rPr>
              <a:t>Y</a:t>
            </a:r>
            <a:r>
              <a:rPr lang="zh-CN" altLang="en-US" sz="1650" dirty="0">
                <a:ea typeface="方正兰亭黑简体" panose="02000000000000000000" pitchFamily="2" charset="-122"/>
                <a:cs typeface="微软雅黑"/>
              </a:rPr>
              <a:t>轴数据，列表或数组</a:t>
            </a:r>
          </a:p>
          <a:p>
            <a:pPr marL="266700" indent="-257175">
              <a:spcBef>
                <a:spcPts val="1323"/>
              </a:spcBef>
              <a:buClr>
                <a:srgbClr val="000000"/>
              </a:buClr>
              <a:buFont typeface="Arial" panose="020B0604020202020204" pitchFamily="34" charset="0"/>
              <a:buChar char="•"/>
              <a:tabLst>
                <a:tab pos="300514" algn="l"/>
              </a:tabLst>
            </a:pPr>
            <a:r>
              <a:rPr lang="en-US" altLang="zh-CN" sz="1650" dirty="0" err="1">
                <a:ea typeface="方正兰亭黑简体" panose="02000000000000000000" pitchFamily="2" charset="-122"/>
                <a:cs typeface="微软雅黑"/>
              </a:rPr>
              <a:t>format_string</a:t>
            </a:r>
            <a:r>
              <a:rPr lang="en-US" altLang="zh-CN" sz="1650" dirty="0">
                <a:ea typeface="方正兰亭黑简体" panose="02000000000000000000" pitchFamily="2" charset="-122"/>
                <a:cs typeface="微软雅黑"/>
              </a:rPr>
              <a:t>: </a:t>
            </a:r>
            <a:r>
              <a:rPr lang="zh-CN" altLang="en-US" sz="1650" dirty="0">
                <a:ea typeface="方正兰亭黑简体" panose="02000000000000000000" pitchFamily="2" charset="-122"/>
                <a:cs typeface="微软雅黑"/>
              </a:rPr>
              <a:t>控制曲线的格式字符串，可选</a:t>
            </a:r>
          </a:p>
          <a:p>
            <a:pPr marL="266700" indent="-257175">
              <a:spcBef>
                <a:spcPts val="1253"/>
              </a:spcBef>
              <a:buClr>
                <a:srgbClr val="000000"/>
              </a:buClr>
              <a:buFont typeface="Arial" panose="020B0604020202020204" pitchFamily="34" charset="0"/>
              <a:buChar char="•"/>
              <a:tabLst>
                <a:tab pos="300038" algn="l"/>
                <a:tab pos="2185511" algn="l"/>
              </a:tabLst>
            </a:pPr>
            <a:r>
              <a:rPr lang="zh-CN" altLang="en-US" sz="1650" dirty="0">
                <a:ea typeface="方正兰亭黑简体" panose="02000000000000000000" pitchFamily="2" charset="-122"/>
                <a:cs typeface="微软雅黑"/>
              </a:rPr>
              <a:t>**</a:t>
            </a:r>
            <a:r>
              <a:rPr lang="en-US" altLang="zh-CN" sz="1650" dirty="0" err="1">
                <a:ea typeface="方正兰亭黑简体" panose="02000000000000000000" pitchFamily="2" charset="-122"/>
                <a:cs typeface="微软雅黑"/>
              </a:rPr>
              <a:t>kwargs</a:t>
            </a:r>
            <a:r>
              <a:rPr lang="en-US" altLang="zh-CN" sz="1650" dirty="0">
                <a:ea typeface="方正兰亭黑简体" panose="02000000000000000000" pitchFamily="2" charset="-122"/>
                <a:cs typeface="微软雅黑"/>
              </a:rPr>
              <a:t>: </a:t>
            </a:r>
            <a:r>
              <a:rPr lang="zh-CN" altLang="en-US" sz="1650" dirty="0">
                <a:ea typeface="方正兰亭黑简体" panose="02000000000000000000" pitchFamily="2" charset="-122"/>
                <a:cs typeface="微软雅黑"/>
              </a:rPr>
              <a:t>第二</a:t>
            </a:r>
            <a:r>
              <a:rPr lang="zh-CN" altLang="en-US" sz="1650" spc="4" dirty="0">
                <a:ea typeface="方正兰亭黑简体" panose="02000000000000000000" pitchFamily="2" charset="-122"/>
                <a:cs typeface="微软雅黑"/>
              </a:rPr>
              <a:t>组或更</a:t>
            </a:r>
            <a:r>
              <a:rPr lang="zh-CN" altLang="en-US" sz="1650" dirty="0">
                <a:ea typeface="方正兰亭黑简体" panose="02000000000000000000" pitchFamily="2" charset="-122"/>
                <a:cs typeface="微软雅黑"/>
              </a:rPr>
              <a:t>多</a:t>
            </a:r>
            <a:r>
              <a:rPr lang="en-US" altLang="zh-CN" sz="1650" spc="4" dirty="0">
                <a:ea typeface="方正兰亭黑简体" panose="02000000000000000000" pitchFamily="2" charset="-122"/>
                <a:cs typeface="Arial" panose="020B0604020202020204" pitchFamily="34" charset="0"/>
              </a:rPr>
              <a:t>(</a:t>
            </a:r>
            <a:r>
              <a:rPr lang="en-US" altLang="zh-CN" sz="1650" spc="4" dirty="0" err="1">
                <a:ea typeface="方正兰亭黑简体" panose="02000000000000000000" pitchFamily="2" charset="-122"/>
                <a:cs typeface="Arial" panose="020B0604020202020204" pitchFamily="34" charset="0"/>
              </a:rPr>
              <a:t>x,y,format_string</a:t>
            </a:r>
            <a:r>
              <a:rPr lang="en-US" altLang="zh-CN" sz="1650" spc="4" dirty="0">
                <a:ea typeface="方正兰亭黑简体" panose="02000000000000000000" pitchFamily="2" charset="-122"/>
                <a:cs typeface="Arial" panose="020B0604020202020204" pitchFamily="34" charset="0"/>
              </a:rPr>
              <a:t>)</a:t>
            </a:r>
            <a:endParaRPr lang="en-US" altLang="zh-CN" sz="1650" dirty="0">
              <a:ea typeface="方正兰亭黑简体" panose="02000000000000000000" pitchFamily="2" charset="-122"/>
              <a:cs typeface="Arial" panose="020B0604020202020204" pitchFamily="34" charset="0"/>
            </a:endParaRPr>
          </a:p>
        </p:txBody>
      </p:sp>
      <p:sp>
        <p:nvSpPr>
          <p:cNvPr id="11" name="object 5"/>
          <p:cNvSpPr txBox="1"/>
          <p:nvPr/>
        </p:nvSpPr>
        <p:spPr>
          <a:xfrm>
            <a:off x="629707" y="4776508"/>
            <a:ext cx="5281889" cy="423673"/>
          </a:xfrm>
          <a:prstGeom prst="rect">
            <a:avLst/>
          </a:prstGeom>
        </p:spPr>
        <p:txBody>
          <a:bodyPr vert="horz" wrap="square" lIns="0" tIns="168116" rIns="0" bIns="0" rtlCol="0">
            <a:spAutoFit/>
          </a:bodyPr>
          <a:lstStyle/>
          <a:p>
            <a:pPr>
              <a:lnSpc>
                <a:spcPct val="100000"/>
              </a:lnSpc>
            </a:pPr>
            <a:r>
              <a:rPr sz="1650" spc="8" dirty="0" err="1">
                <a:solidFill>
                  <a:srgbClr val="C00000"/>
                </a:solidFill>
                <a:latin typeface="方正兰亭黑简体" panose="02000000000000000000" pitchFamily="2" charset="-122"/>
                <a:cs typeface="微软雅黑"/>
              </a:rPr>
              <a:t>当绘制多条曲线时，各条曲线的</a:t>
            </a:r>
            <a:r>
              <a:rPr sz="1650" spc="4" dirty="0" err="1">
                <a:solidFill>
                  <a:srgbClr val="C00000"/>
                </a:solidFill>
                <a:cs typeface="Arial" panose="020B0604020202020204" pitchFamily="34" charset="0"/>
              </a:rPr>
              <a:t>x</a:t>
            </a:r>
            <a:r>
              <a:rPr sz="1650" spc="8" dirty="0" err="1">
                <a:solidFill>
                  <a:srgbClr val="C00000"/>
                </a:solidFill>
                <a:latin typeface="方正兰亭黑简体" panose="02000000000000000000" pitchFamily="2" charset="-122"/>
                <a:cs typeface="微软雅黑"/>
              </a:rPr>
              <a:t>不能省略</a:t>
            </a:r>
            <a:endParaRPr sz="1650" dirty="0">
              <a:solidFill>
                <a:srgbClr val="C00000"/>
              </a:solidFill>
              <a:latin typeface="方正兰亭黑简体" panose="02000000000000000000" pitchFamily="2" charset="-122"/>
              <a:cs typeface="微软雅黑"/>
            </a:endParaRPr>
          </a:p>
        </p:txBody>
      </p:sp>
      <p:sp>
        <p:nvSpPr>
          <p:cNvPr id="8" name="文本占位符 16"/>
          <p:cNvSpPr>
            <a:spLocks noGrp="1"/>
          </p:cNvSpPr>
          <p:nvPr>
            <p:ph type="body" sz="quarter" idx="10"/>
          </p:nvPr>
        </p:nvSpPr>
        <p:spPr>
          <a:xfrm>
            <a:off x="333452" y="1818429"/>
            <a:ext cx="8480700" cy="546151"/>
          </a:xfrm>
        </p:spPr>
        <p:txBody>
          <a:bodyPr/>
          <a:lstStyle/>
          <a:p>
            <a:r>
              <a:rPr lang="zh-CN" altLang="en-US" dirty="0" smtClean="0">
                <a:latin typeface="Arial Unicode MS" panose="020B0604020202020204" pitchFamily="34" charset="-122"/>
                <a:sym typeface="Huawei Sans" panose="020C0503030203020204" pitchFamily="34" charset="0"/>
              </a:rPr>
              <a:t>绘制折线图</a:t>
            </a:r>
            <a:endParaRPr lang="en-US" altLang="zh-CN" dirty="0" smtClean="0">
              <a:latin typeface="Arial Unicode MS" panose="020B0604020202020204" pitchFamily="34" charset="-122"/>
              <a:sym typeface="Huawei Sans" panose="020C0503030203020204" pitchFamily="34" charset="0"/>
            </a:endParaRPr>
          </a:p>
        </p:txBody>
      </p:sp>
    </p:spTree>
    <p:extLst>
      <p:ext uri="{BB962C8B-B14F-4D97-AF65-F5344CB8AC3E}">
        <p14:creationId xmlns:p14="http://schemas.microsoft.com/office/powerpoint/2010/main" val="60807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smtClean="0">
                <a:latin typeface="Arial Unicode MS" panose="020B0604020202020204" pitchFamily="34" charset="-122"/>
                <a:sym typeface="Huawei Sans" panose="020C0503030203020204" pitchFamily="34" charset="0"/>
              </a:rPr>
              <a:t>pyplot</a:t>
            </a:r>
            <a:r>
              <a:rPr lang="zh-CN" altLang="en-US" dirty="0" smtClean="0">
                <a:latin typeface="Arial Unicode MS" panose="020B0604020202020204" pitchFamily="34" charset="-122"/>
                <a:sym typeface="Huawei Sans" panose="020C0503030203020204" pitchFamily="34" charset="0"/>
              </a:rPr>
              <a:t>子库（</a:t>
            </a:r>
            <a:r>
              <a:rPr lang="en-US" altLang="zh-CN" dirty="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en-US" altLang="zh-CN" dirty="0">
              <a:latin typeface="Arial Unicode MS" panose="020B0604020202020204" pitchFamily="34" charset="-122"/>
              <a:sym typeface="Huawei Sans" panose="020C0503030203020204" pitchFamily="34" charset="0"/>
            </a:endParaRPr>
          </a:p>
        </p:txBody>
      </p:sp>
      <p:sp>
        <p:nvSpPr>
          <p:cNvPr id="10" name="object 6"/>
          <p:cNvSpPr txBox="1"/>
          <p:nvPr/>
        </p:nvSpPr>
        <p:spPr>
          <a:xfrm>
            <a:off x="632682" y="4930706"/>
            <a:ext cx="7198519" cy="247248"/>
          </a:xfrm>
          <a:prstGeom prst="rect">
            <a:avLst/>
          </a:prstGeom>
        </p:spPr>
        <p:txBody>
          <a:bodyPr vert="horz" wrap="square" lIns="0" tIns="10478" rIns="0" bIns="0" rtlCol="0">
            <a:spAutoFit/>
          </a:bodyPr>
          <a:lstStyle/>
          <a:p>
            <a:pPr marL="9525">
              <a:spcBef>
                <a:spcPts val="83"/>
              </a:spcBef>
            </a:pPr>
            <a:r>
              <a:rPr sz="1538" spc="4" dirty="0">
                <a:cs typeface="Arial" panose="020B0604020202020204" pitchFamily="34" charset="0"/>
              </a:rPr>
              <a:t>plt.savefig()</a:t>
            </a:r>
            <a:r>
              <a:rPr sz="1538" spc="8" dirty="0">
                <a:latin typeface="方正兰亭黑简体" panose="02000000000000000000" pitchFamily="2" charset="-122"/>
                <a:cs typeface="微软雅黑"/>
              </a:rPr>
              <a:t>将输出图形存储为文件，默认</a:t>
            </a:r>
            <a:r>
              <a:rPr sz="1538" dirty="0">
                <a:cs typeface="Arial" panose="020B0604020202020204" pitchFamily="34" charset="0"/>
              </a:rPr>
              <a:t>PNG</a:t>
            </a:r>
            <a:r>
              <a:rPr sz="1538" spc="11" dirty="0">
                <a:latin typeface="方正兰亭黑简体" panose="02000000000000000000" pitchFamily="2" charset="-122"/>
                <a:cs typeface="微软雅黑"/>
              </a:rPr>
              <a:t>格式，可以通过</a:t>
            </a:r>
            <a:r>
              <a:rPr sz="1538" dirty="0">
                <a:cs typeface="Arial" panose="020B0604020202020204" pitchFamily="34" charset="0"/>
              </a:rPr>
              <a:t>dpi</a:t>
            </a:r>
            <a:r>
              <a:rPr sz="1538" spc="11" dirty="0">
                <a:latin typeface="方正兰亭黑简体" panose="02000000000000000000" pitchFamily="2" charset="-122"/>
                <a:cs typeface="微软雅黑"/>
              </a:rPr>
              <a:t>修改输出质量</a:t>
            </a:r>
            <a:endParaRPr sz="1538" dirty="0">
              <a:latin typeface="方正兰亭黑简体" panose="02000000000000000000" pitchFamily="2" charset="-122"/>
              <a:cs typeface="微软雅黑"/>
            </a:endParaRPr>
          </a:p>
        </p:txBody>
      </p:sp>
      <p:pic>
        <p:nvPicPr>
          <p:cNvPr id="3" name="图片 2"/>
          <p:cNvPicPr>
            <a:picLocks noChangeAspect="1"/>
          </p:cNvPicPr>
          <p:nvPr/>
        </p:nvPicPr>
        <p:blipFill>
          <a:blip r:embed="rId3"/>
          <a:stretch>
            <a:fillRect/>
          </a:stretch>
        </p:blipFill>
        <p:spPr>
          <a:xfrm>
            <a:off x="4573802" y="2138310"/>
            <a:ext cx="3138531" cy="2299738"/>
          </a:xfrm>
          <a:prstGeom prst="rect">
            <a:avLst/>
          </a:prstGeom>
        </p:spPr>
      </p:pic>
      <p:pic>
        <p:nvPicPr>
          <p:cNvPr id="4" name="图片 3"/>
          <p:cNvPicPr>
            <a:picLocks noChangeAspect="1"/>
          </p:cNvPicPr>
          <p:nvPr/>
        </p:nvPicPr>
        <p:blipFill>
          <a:blip r:embed="rId4"/>
          <a:stretch>
            <a:fillRect/>
          </a:stretch>
        </p:blipFill>
        <p:spPr>
          <a:xfrm>
            <a:off x="776028" y="2528665"/>
            <a:ext cx="3149662" cy="1356104"/>
          </a:xfrm>
          <a:prstGeom prst="rect">
            <a:avLst/>
          </a:prstGeom>
        </p:spPr>
      </p:pic>
      <p:sp>
        <p:nvSpPr>
          <p:cNvPr id="5" name="文本占位符 4"/>
          <p:cNvSpPr>
            <a:spLocks noGrp="1"/>
          </p:cNvSpPr>
          <p:nvPr>
            <p:ph type="body" sz="quarter" idx="10"/>
          </p:nvPr>
        </p:nvSpPr>
        <p:spPr>
          <a:xfrm>
            <a:off x="632682" y="1496285"/>
            <a:ext cx="1430033" cy="509411"/>
          </a:xfrm>
        </p:spPr>
        <p:txBody>
          <a:bodyPr/>
          <a:lstStyle/>
          <a:p>
            <a:r>
              <a:rPr lang="zh-CN" altLang="en-US" dirty="0"/>
              <a:t>举例</a:t>
            </a:r>
          </a:p>
        </p:txBody>
      </p:sp>
    </p:spTree>
    <p:extLst>
      <p:ext uri="{BB962C8B-B14F-4D97-AF65-F5344CB8AC3E}">
        <p14:creationId xmlns:p14="http://schemas.microsoft.com/office/powerpoint/2010/main" val="48861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65719" y="2342822"/>
            <a:ext cx="3376226" cy="1233805"/>
          </a:xfrm>
          <a:prstGeom prst="rect">
            <a:avLst/>
          </a:prstGeom>
        </p:spPr>
      </p:pic>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pyplot</a:t>
            </a:r>
            <a:r>
              <a:rPr lang="zh-CN" altLang="en-US" dirty="0">
                <a:latin typeface="Arial Unicode MS" panose="020B0604020202020204" pitchFamily="34" charset="-122"/>
                <a:sym typeface="Huawei Sans" panose="020C0503030203020204" pitchFamily="34" charset="0"/>
              </a:rPr>
              <a:t>子库</a:t>
            </a:r>
            <a:r>
              <a:rPr lang="zh-CN" altLang="en-US" dirty="0" smtClean="0">
                <a:latin typeface="Arial Unicode MS" panose="020B0604020202020204" pitchFamily="34" charset="-122"/>
                <a:sym typeface="Huawei Sans" panose="020C0503030203020204" pitchFamily="34" charset="0"/>
              </a:rPr>
              <a:t>（</a:t>
            </a:r>
            <a:r>
              <a:rPr lang="en-US" altLang="zh-CN" dirty="0">
                <a:latin typeface="Arial Unicode MS" panose="020B0604020202020204" pitchFamily="34" charset="-122"/>
                <a:sym typeface="Huawei Sans" panose="020C0503030203020204" pitchFamily="34" charset="0"/>
              </a:rPr>
              <a:t>3</a:t>
            </a:r>
            <a:r>
              <a:rPr lang="zh-CN" altLang="en-US" dirty="0" smtClean="0">
                <a:latin typeface="Arial Unicode MS" panose="020B0604020202020204" pitchFamily="34" charset="-122"/>
                <a:sym typeface="Huawei Sans" panose="020C0503030203020204" pitchFamily="34" charset="0"/>
              </a:rPr>
              <a:t>）</a:t>
            </a:r>
            <a:endParaRPr lang="en-US" altLang="zh-CN" dirty="0">
              <a:latin typeface="Arial Unicode MS" panose="020B0604020202020204" pitchFamily="34" charset="-122"/>
              <a:sym typeface="Huawei Sans" panose="020C0503030203020204" pitchFamily="34" charset="0"/>
            </a:endParaRPr>
          </a:p>
        </p:txBody>
      </p:sp>
      <p:sp>
        <p:nvSpPr>
          <p:cNvPr id="13" name="object 6"/>
          <p:cNvSpPr txBox="1"/>
          <p:nvPr/>
        </p:nvSpPr>
        <p:spPr>
          <a:xfrm>
            <a:off x="786390" y="4697786"/>
            <a:ext cx="5978366" cy="247248"/>
          </a:xfrm>
          <a:prstGeom prst="rect">
            <a:avLst/>
          </a:prstGeom>
        </p:spPr>
        <p:txBody>
          <a:bodyPr vert="horz" wrap="square" lIns="0" tIns="10478" rIns="0" bIns="0" rtlCol="0">
            <a:spAutoFit/>
          </a:bodyPr>
          <a:lstStyle/>
          <a:p>
            <a:pPr marL="9525">
              <a:spcBef>
                <a:spcPts val="83"/>
              </a:spcBef>
            </a:pPr>
            <a:r>
              <a:rPr sz="1538" spc="4" dirty="0">
                <a:cs typeface="Arial" panose="020B0604020202020204" pitchFamily="34" charset="0"/>
              </a:rPr>
              <a:t>plt.plot(x,y)</a:t>
            </a:r>
            <a:r>
              <a:rPr sz="1538" spc="8" dirty="0">
                <a:latin typeface="方正兰亭黑简体" panose="02000000000000000000" pitchFamily="2" charset="-122"/>
                <a:cs typeface="微软雅黑"/>
              </a:rPr>
              <a:t>当有两个以上参数时，按照</a:t>
            </a:r>
            <a:r>
              <a:rPr sz="1538" dirty="0">
                <a:cs typeface="Arial" panose="020B0604020202020204" pitchFamily="34" charset="0"/>
              </a:rPr>
              <a:t>X</a:t>
            </a:r>
            <a:r>
              <a:rPr sz="1538" spc="8" dirty="0">
                <a:latin typeface="方正兰亭黑简体" panose="02000000000000000000" pitchFamily="2" charset="-122"/>
                <a:cs typeface="微软雅黑"/>
              </a:rPr>
              <a:t>轴</a:t>
            </a:r>
            <a:r>
              <a:rPr sz="1538" spc="11" dirty="0">
                <a:latin typeface="方正兰亭黑简体" panose="02000000000000000000" pitchFamily="2" charset="-122"/>
                <a:cs typeface="微软雅黑"/>
              </a:rPr>
              <a:t>和</a:t>
            </a:r>
            <a:r>
              <a:rPr sz="1538" spc="4" dirty="0">
                <a:cs typeface="Arial" panose="020B0604020202020204" pitchFamily="34" charset="0"/>
              </a:rPr>
              <a:t>Y</a:t>
            </a:r>
            <a:r>
              <a:rPr sz="1538" spc="11" dirty="0">
                <a:latin typeface="方正兰亭黑简体" panose="02000000000000000000" pitchFamily="2" charset="-122"/>
                <a:cs typeface="微软雅黑"/>
              </a:rPr>
              <a:t>轴顺序绘制数据点</a:t>
            </a:r>
            <a:endParaRPr sz="1538" dirty="0">
              <a:latin typeface="方正兰亭黑简体" panose="02000000000000000000" pitchFamily="2" charset="-122"/>
              <a:cs typeface="微软雅黑"/>
            </a:endParaRPr>
          </a:p>
        </p:txBody>
      </p:sp>
      <p:sp>
        <p:nvSpPr>
          <p:cNvPr id="14" name="object 7"/>
          <p:cNvSpPr/>
          <p:nvPr/>
        </p:nvSpPr>
        <p:spPr>
          <a:xfrm>
            <a:off x="562356" y="2628663"/>
            <a:ext cx="3479589" cy="294322"/>
          </a:xfrm>
          <a:custGeom>
            <a:avLst/>
            <a:gdLst/>
            <a:ahLst/>
            <a:cxnLst/>
            <a:rect l="l" t="t" r="r" b="b"/>
            <a:pathLst>
              <a:path w="4498340" h="289560">
                <a:moveTo>
                  <a:pt x="4498086" y="282702"/>
                </a:moveTo>
                <a:lnTo>
                  <a:pt x="4498086" y="6096"/>
                </a:lnTo>
                <a:lnTo>
                  <a:pt x="4491990" y="0"/>
                </a:lnTo>
                <a:lnTo>
                  <a:pt x="6095" y="0"/>
                </a:lnTo>
                <a:lnTo>
                  <a:pt x="0" y="6096"/>
                </a:lnTo>
                <a:lnTo>
                  <a:pt x="0" y="282702"/>
                </a:lnTo>
                <a:lnTo>
                  <a:pt x="6096" y="289560"/>
                </a:lnTo>
                <a:lnTo>
                  <a:pt x="14478" y="289560"/>
                </a:lnTo>
                <a:lnTo>
                  <a:pt x="14478" y="28956"/>
                </a:lnTo>
                <a:lnTo>
                  <a:pt x="28955" y="13716"/>
                </a:lnTo>
                <a:lnTo>
                  <a:pt x="28955" y="28956"/>
                </a:lnTo>
                <a:lnTo>
                  <a:pt x="4469130" y="28956"/>
                </a:lnTo>
                <a:lnTo>
                  <a:pt x="4469130" y="13716"/>
                </a:lnTo>
                <a:lnTo>
                  <a:pt x="4482846" y="28956"/>
                </a:lnTo>
                <a:lnTo>
                  <a:pt x="4482846" y="289560"/>
                </a:lnTo>
                <a:lnTo>
                  <a:pt x="4491990" y="289560"/>
                </a:lnTo>
                <a:lnTo>
                  <a:pt x="4498086" y="282702"/>
                </a:lnTo>
                <a:close/>
              </a:path>
              <a:path w="4498340" h="289560">
                <a:moveTo>
                  <a:pt x="28955" y="28956"/>
                </a:moveTo>
                <a:lnTo>
                  <a:pt x="28955" y="13716"/>
                </a:lnTo>
                <a:lnTo>
                  <a:pt x="14478" y="28956"/>
                </a:lnTo>
                <a:lnTo>
                  <a:pt x="28955" y="28956"/>
                </a:lnTo>
                <a:close/>
              </a:path>
              <a:path w="4498340" h="289560">
                <a:moveTo>
                  <a:pt x="28955" y="259842"/>
                </a:moveTo>
                <a:lnTo>
                  <a:pt x="28955" y="28956"/>
                </a:lnTo>
                <a:lnTo>
                  <a:pt x="14478" y="28956"/>
                </a:lnTo>
                <a:lnTo>
                  <a:pt x="14478" y="259842"/>
                </a:lnTo>
                <a:lnTo>
                  <a:pt x="28955" y="259842"/>
                </a:lnTo>
                <a:close/>
              </a:path>
              <a:path w="4498340" h="289560">
                <a:moveTo>
                  <a:pt x="4482846" y="259842"/>
                </a:moveTo>
                <a:lnTo>
                  <a:pt x="14478" y="259842"/>
                </a:lnTo>
                <a:lnTo>
                  <a:pt x="28955" y="275082"/>
                </a:lnTo>
                <a:lnTo>
                  <a:pt x="28955" y="289560"/>
                </a:lnTo>
                <a:lnTo>
                  <a:pt x="4469130" y="289560"/>
                </a:lnTo>
                <a:lnTo>
                  <a:pt x="4469130" y="275082"/>
                </a:lnTo>
                <a:lnTo>
                  <a:pt x="4482846" y="259842"/>
                </a:lnTo>
                <a:close/>
              </a:path>
              <a:path w="4498340" h="289560">
                <a:moveTo>
                  <a:pt x="28955" y="289560"/>
                </a:moveTo>
                <a:lnTo>
                  <a:pt x="28955" y="275082"/>
                </a:lnTo>
                <a:lnTo>
                  <a:pt x="14478" y="259842"/>
                </a:lnTo>
                <a:lnTo>
                  <a:pt x="14478" y="289560"/>
                </a:lnTo>
                <a:lnTo>
                  <a:pt x="28955" y="289560"/>
                </a:lnTo>
                <a:close/>
              </a:path>
              <a:path w="4498340" h="289560">
                <a:moveTo>
                  <a:pt x="4482846" y="28956"/>
                </a:moveTo>
                <a:lnTo>
                  <a:pt x="4469130" y="13716"/>
                </a:lnTo>
                <a:lnTo>
                  <a:pt x="4469130" y="28956"/>
                </a:lnTo>
                <a:lnTo>
                  <a:pt x="4482846" y="28956"/>
                </a:lnTo>
                <a:close/>
              </a:path>
              <a:path w="4498340" h="289560">
                <a:moveTo>
                  <a:pt x="4482846" y="259842"/>
                </a:moveTo>
                <a:lnTo>
                  <a:pt x="4482846" y="28956"/>
                </a:lnTo>
                <a:lnTo>
                  <a:pt x="4469130" y="28956"/>
                </a:lnTo>
                <a:lnTo>
                  <a:pt x="4469130" y="259842"/>
                </a:lnTo>
                <a:lnTo>
                  <a:pt x="4482846" y="259842"/>
                </a:lnTo>
                <a:close/>
              </a:path>
              <a:path w="4498340" h="289560">
                <a:moveTo>
                  <a:pt x="4482846" y="289560"/>
                </a:moveTo>
                <a:lnTo>
                  <a:pt x="4482846" y="259842"/>
                </a:lnTo>
                <a:lnTo>
                  <a:pt x="4469130" y="275082"/>
                </a:lnTo>
                <a:lnTo>
                  <a:pt x="4469130" y="289560"/>
                </a:lnTo>
                <a:lnTo>
                  <a:pt x="4482846" y="289560"/>
                </a:lnTo>
                <a:close/>
              </a:path>
            </a:pathLst>
          </a:custGeom>
          <a:solidFill>
            <a:srgbClr val="FF931A"/>
          </a:solidFill>
        </p:spPr>
        <p:txBody>
          <a:bodyPr wrap="square" lIns="0" tIns="0" rIns="0" bIns="0" rtlCol="0"/>
          <a:lstStyle/>
          <a:p>
            <a:endParaRPr/>
          </a:p>
        </p:txBody>
      </p:sp>
      <p:sp>
        <p:nvSpPr>
          <p:cNvPr id="9" name="文本占位符 4"/>
          <p:cNvSpPr>
            <a:spLocks noGrp="1"/>
          </p:cNvSpPr>
          <p:nvPr>
            <p:ph type="body" sz="quarter" idx="10"/>
          </p:nvPr>
        </p:nvSpPr>
        <p:spPr>
          <a:xfrm>
            <a:off x="665719" y="1453044"/>
            <a:ext cx="1430033" cy="509411"/>
          </a:xfrm>
        </p:spPr>
        <p:txBody>
          <a:bodyPr/>
          <a:lstStyle/>
          <a:p>
            <a:r>
              <a:rPr lang="zh-CN" altLang="en-US" dirty="0"/>
              <a:t>举例</a:t>
            </a:r>
          </a:p>
        </p:txBody>
      </p:sp>
      <p:pic>
        <p:nvPicPr>
          <p:cNvPr id="5" name="图片 4"/>
          <p:cNvPicPr>
            <a:picLocks noChangeAspect="1"/>
          </p:cNvPicPr>
          <p:nvPr/>
        </p:nvPicPr>
        <p:blipFill>
          <a:blip r:embed="rId4"/>
          <a:stretch>
            <a:fillRect/>
          </a:stretch>
        </p:blipFill>
        <p:spPr>
          <a:xfrm>
            <a:off x="4492118" y="1963267"/>
            <a:ext cx="3272119" cy="2390271"/>
          </a:xfrm>
          <a:prstGeom prst="rect">
            <a:avLst/>
          </a:prstGeom>
        </p:spPr>
      </p:pic>
    </p:spTree>
    <p:extLst>
      <p:ext uri="{BB962C8B-B14F-4D97-AF65-F5344CB8AC3E}">
        <p14:creationId xmlns:p14="http://schemas.microsoft.com/office/powerpoint/2010/main" val="4529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绘制多条线</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452675"/>
          </a:xfrm>
        </p:spPr>
        <p:txBody>
          <a:bodyPr/>
          <a:lstStyle/>
          <a:p>
            <a:r>
              <a:rPr lang="zh-CN" altLang="en-US" dirty="0" smtClean="0">
                <a:latin typeface="Arial Unicode MS" panose="020B0604020202020204" pitchFamily="34" charset="-122"/>
                <a:sym typeface="Huawei Sans" panose="020C0503030203020204" pitchFamily="34" charset="0"/>
              </a:rPr>
              <a:t>设置</a:t>
            </a:r>
            <a:r>
              <a:rPr lang="en-US" altLang="zh-CN" dirty="0" err="1">
                <a:cs typeface="微软雅黑"/>
              </a:rPr>
              <a:t>format_string</a:t>
            </a:r>
            <a:endParaRPr lang="en-US" altLang="zh-CN" dirty="0" smtClean="0">
              <a:latin typeface="Arial Unicode MS" panose="020B0604020202020204" pitchFamily="34" charset="-122"/>
              <a:sym typeface="Huawei Sans" panose="020C0503030203020204" pitchFamily="34" charset="0"/>
            </a:endParaRPr>
          </a:p>
        </p:txBody>
      </p:sp>
      <p:sp>
        <p:nvSpPr>
          <p:cNvPr id="2" name="矩形 1"/>
          <p:cNvSpPr/>
          <p:nvPr/>
        </p:nvSpPr>
        <p:spPr>
          <a:xfrm>
            <a:off x="755576" y="4437112"/>
            <a:ext cx="6048672" cy="1374735"/>
          </a:xfrm>
          <a:prstGeom prst="rect">
            <a:avLst/>
          </a:prstGeom>
        </p:spPr>
        <p:txBody>
          <a:bodyPr wrap="square">
            <a:spAutoFit/>
          </a:bodyPr>
          <a:lstStyle/>
          <a:p>
            <a:pPr indent="266700" algn="just">
              <a:lnSpc>
                <a:spcPts val="2000"/>
              </a:lnSpc>
              <a:spcAft>
                <a:spcPts val="0"/>
              </a:spcAft>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matplotlib.pyplot</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 as </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plt</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numpy</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 as np</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a = </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np.arange</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(1,11)</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plt.plot</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a,a</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*2,'r-',a,a*3,'bx',a,a*4,'g*:',</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a,a</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*5,'c-.')</a:t>
            </a:r>
            <a:endParaRPr lang="zh-CN" altLang="zh-CN"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plt.show</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800" kern="100" dirty="0">
              <a:effectLst/>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7" name="图片 6"/>
          <p:cNvPicPr/>
          <p:nvPr/>
        </p:nvPicPr>
        <p:blipFill>
          <a:blip r:embed="rId3" cstate="print"/>
          <a:stretch>
            <a:fillRect/>
          </a:stretch>
        </p:blipFill>
        <p:spPr>
          <a:xfrm>
            <a:off x="3750959" y="1268760"/>
            <a:ext cx="3884295" cy="2918460"/>
          </a:xfrm>
          <a:prstGeom prst="rect">
            <a:avLst/>
          </a:prstGeom>
        </p:spPr>
      </p:pic>
    </p:spTree>
    <p:extLst>
      <p:ext uri="{BB962C8B-B14F-4D97-AF65-F5344CB8AC3E}">
        <p14:creationId xmlns:p14="http://schemas.microsoft.com/office/powerpoint/2010/main" val="4709970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smtClean="0">
                <a:latin typeface="Arial Unicode MS" panose="020B0604020202020204" pitchFamily="34" charset="-122"/>
                <a:sym typeface="Huawei Sans" panose="020C0503030203020204" pitchFamily="34" charset="0"/>
              </a:rPr>
              <a:t>format_string</a:t>
            </a:r>
            <a:r>
              <a:rPr lang="zh-CN" altLang="en-US" dirty="0" smtClean="0">
                <a:latin typeface="Arial Unicode MS" panose="020B0604020202020204" pitchFamily="34" charset="-122"/>
                <a:sym typeface="Huawei Sans" panose="020C0503030203020204" pitchFamily="34" charset="0"/>
              </a:rPr>
              <a:t>（</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452675"/>
          </a:xfrm>
        </p:spPr>
        <p:txBody>
          <a:bodyPr/>
          <a:lstStyle/>
          <a:p>
            <a:r>
              <a:rPr lang="en-US" altLang="zh-CN" dirty="0" err="1">
                <a:latin typeface="Arial Unicode MS" panose="020B0604020202020204" pitchFamily="34" charset="-122"/>
                <a:sym typeface="Huawei Sans" panose="020C0503030203020204" pitchFamily="34" charset="0"/>
              </a:rPr>
              <a:t>format_string</a:t>
            </a:r>
            <a:r>
              <a:rPr lang="en-US" altLang="zh-CN" dirty="0">
                <a:latin typeface="Arial Unicode MS" panose="020B0604020202020204" pitchFamily="34" charset="-122"/>
                <a:sym typeface="Huawei Sans" panose="020C0503030203020204" pitchFamily="34" charset="0"/>
              </a:rPr>
              <a:t>: </a:t>
            </a:r>
            <a:r>
              <a:rPr lang="zh-CN" altLang="en-US" dirty="0">
                <a:latin typeface="Arial Unicode MS" panose="020B0604020202020204" pitchFamily="34" charset="-122"/>
                <a:sym typeface="Huawei Sans" panose="020C0503030203020204" pitchFamily="34" charset="0"/>
              </a:rPr>
              <a:t>控制曲线的格式字符串，可选 由颜色字符、风格字符和标记字符组</a:t>
            </a:r>
            <a:r>
              <a:rPr lang="zh-CN" altLang="en-US" dirty="0" smtClean="0">
                <a:latin typeface="Arial Unicode MS" panose="020B0604020202020204" pitchFamily="34" charset="-122"/>
                <a:sym typeface="Huawei Sans" panose="020C0503030203020204" pitchFamily="34" charset="0"/>
              </a:rPr>
              <a:t>成</a:t>
            </a:r>
            <a:endParaRPr lang="zh-CN" altLang="en-US" dirty="0">
              <a:latin typeface="Arial Unicode MS" panose="020B0604020202020204" pitchFamily="34" charset="-122"/>
              <a:sym typeface="Huawei Sans" panose="020C0503030203020204" pitchFamily="34" charset="0"/>
            </a:endParaRPr>
          </a:p>
        </p:txBody>
      </p:sp>
      <p:graphicFrame>
        <p:nvGraphicFramePr>
          <p:cNvPr id="5" name="object 10"/>
          <p:cNvGraphicFramePr>
            <a:graphicFrameLocks noGrp="1"/>
          </p:cNvGraphicFramePr>
          <p:nvPr>
            <p:extLst>
              <p:ext uri="{D42A27DB-BD31-4B8C-83A1-F6EECF244321}">
                <p14:modId xmlns:p14="http://schemas.microsoft.com/office/powerpoint/2010/main" val="3633265444"/>
              </p:ext>
            </p:extLst>
          </p:nvPr>
        </p:nvGraphicFramePr>
        <p:xfrm>
          <a:off x="586665" y="2481315"/>
          <a:ext cx="5013135" cy="2516906"/>
        </p:xfrm>
        <a:graphic>
          <a:graphicData uri="http://schemas.openxmlformats.org/drawingml/2006/table">
            <a:tbl>
              <a:tblPr firstRow="1" bandRow="1">
                <a:tableStyleId>{21E4AEA4-8DFA-4A89-87EB-49C32662AFE0}</a:tableStyleId>
              </a:tblPr>
              <a:tblGrid>
                <a:gridCol w="1091096">
                  <a:extLst>
                    <a:ext uri="{9D8B030D-6E8A-4147-A177-3AD203B41FA5}">
                      <a16:colId xmlns:a16="http://schemas.microsoft.com/office/drawing/2014/main" val="20000"/>
                    </a:ext>
                  </a:extLst>
                </a:gridCol>
                <a:gridCol w="1334861">
                  <a:extLst>
                    <a:ext uri="{9D8B030D-6E8A-4147-A177-3AD203B41FA5}">
                      <a16:colId xmlns:a16="http://schemas.microsoft.com/office/drawing/2014/main" val="20001"/>
                    </a:ext>
                  </a:extLst>
                </a:gridCol>
                <a:gridCol w="1102178">
                  <a:extLst>
                    <a:ext uri="{9D8B030D-6E8A-4147-A177-3AD203B41FA5}">
                      <a16:colId xmlns:a16="http://schemas.microsoft.com/office/drawing/2014/main" val="1823841312"/>
                    </a:ext>
                  </a:extLst>
                </a:gridCol>
                <a:gridCol w="1485000">
                  <a:extLst>
                    <a:ext uri="{9D8B030D-6E8A-4147-A177-3AD203B41FA5}">
                      <a16:colId xmlns:a16="http://schemas.microsoft.com/office/drawing/2014/main" val="2005239149"/>
                    </a:ext>
                  </a:extLst>
                </a:gridCol>
              </a:tblGrid>
              <a:tr h="392774">
                <a:tc>
                  <a:txBody>
                    <a:bodyPr/>
                    <a:lstStyle/>
                    <a:p>
                      <a:pPr algn="ctr">
                        <a:lnSpc>
                          <a:spcPct val="100000"/>
                        </a:lnSpc>
                        <a:spcBef>
                          <a:spcPts val="740"/>
                        </a:spcBef>
                      </a:pPr>
                      <a:r>
                        <a:rPr sz="1500" spc="10" dirty="0">
                          <a:latin typeface="方正兰亭黑简体" panose="02000000000000000000" pitchFamily="2" charset="-122"/>
                          <a:cs typeface="微软雅黑"/>
                        </a:rPr>
                        <a:t>颜色字符</a:t>
                      </a:r>
                      <a:endParaRPr sz="1500" dirty="0">
                        <a:latin typeface="方正兰亭黑简体" panose="02000000000000000000" pitchFamily="2" charset="-122"/>
                        <a:cs typeface="微软雅黑"/>
                      </a:endParaRPr>
                    </a:p>
                  </a:txBody>
                  <a:tcPr marL="0" marR="0" marT="70485" marB="0"/>
                </a:tc>
                <a:tc>
                  <a:txBody>
                    <a:bodyPr/>
                    <a:lstStyle/>
                    <a:p>
                      <a:pPr algn="ctr">
                        <a:lnSpc>
                          <a:spcPct val="100000"/>
                        </a:lnSpc>
                        <a:spcBef>
                          <a:spcPts val="740"/>
                        </a:spcBef>
                      </a:pPr>
                      <a:r>
                        <a:rPr sz="1500" spc="10" dirty="0">
                          <a:latin typeface="方正兰亭黑简体" panose="02000000000000000000" pitchFamily="2" charset="-122"/>
                          <a:cs typeface="微软雅黑"/>
                        </a:rPr>
                        <a:t>说明</a:t>
                      </a:r>
                      <a:endParaRPr sz="1500" dirty="0">
                        <a:latin typeface="方正兰亭黑简体" panose="02000000000000000000" pitchFamily="2" charset="-122"/>
                        <a:cs typeface="微软雅黑"/>
                      </a:endParaRPr>
                    </a:p>
                  </a:txBody>
                  <a:tcPr marL="0" marR="0" marT="70485" marB="0"/>
                </a:tc>
                <a:tc>
                  <a:txBody>
                    <a:bodyPr/>
                    <a:lstStyle/>
                    <a:p>
                      <a:pPr algn="ctr">
                        <a:lnSpc>
                          <a:spcPct val="100000"/>
                        </a:lnSpc>
                        <a:spcBef>
                          <a:spcPts val="740"/>
                        </a:spcBef>
                      </a:pPr>
                      <a:r>
                        <a:rPr sz="1500" spc="10" dirty="0">
                          <a:latin typeface="方正兰亭黑简体" panose="02000000000000000000" pitchFamily="2" charset="-122"/>
                          <a:cs typeface="微软雅黑"/>
                        </a:rPr>
                        <a:t>颜色字符</a:t>
                      </a:r>
                      <a:endParaRPr sz="1500" dirty="0">
                        <a:latin typeface="方正兰亭黑简体" panose="02000000000000000000" pitchFamily="2" charset="-122"/>
                        <a:cs typeface="微软雅黑"/>
                      </a:endParaRPr>
                    </a:p>
                  </a:txBody>
                  <a:tcPr marL="0" marR="0" marT="70485" marB="0"/>
                </a:tc>
                <a:tc>
                  <a:txBody>
                    <a:bodyPr/>
                    <a:lstStyle/>
                    <a:p>
                      <a:pPr algn="ctr">
                        <a:lnSpc>
                          <a:spcPct val="100000"/>
                        </a:lnSpc>
                        <a:spcBef>
                          <a:spcPts val="740"/>
                        </a:spcBef>
                      </a:pPr>
                      <a:r>
                        <a:rPr sz="1500" spc="10" dirty="0">
                          <a:latin typeface="方正兰亭黑简体" panose="02000000000000000000" pitchFamily="2" charset="-122"/>
                          <a:cs typeface="微软雅黑"/>
                        </a:rPr>
                        <a:t>说明</a:t>
                      </a:r>
                      <a:endParaRPr sz="1500" dirty="0">
                        <a:latin typeface="方正兰亭黑简体" panose="02000000000000000000" pitchFamily="2" charset="-122"/>
                        <a:cs typeface="微软雅黑"/>
                      </a:endParaRPr>
                    </a:p>
                  </a:txBody>
                  <a:tcPr marL="0" marR="0" marT="70485" marB="0"/>
                </a:tc>
                <a:extLst>
                  <a:ext uri="{0D108BD9-81ED-4DB2-BD59-A6C34878D82A}">
                    <a16:rowId xmlns:a16="http://schemas.microsoft.com/office/drawing/2014/main" val="10000"/>
                  </a:ext>
                </a:extLst>
              </a:tr>
              <a:tr h="427686">
                <a:tc>
                  <a:txBody>
                    <a:bodyPr/>
                    <a:lstStyle/>
                    <a:p>
                      <a:pPr marL="635" algn="ctr">
                        <a:lnSpc>
                          <a:spcPct val="100000"/>
                        </a:lnSpc>
                        <a:spcBef>
                          <a:spcPts val="690"/>
                        </a:spcBef>
                      </a:pPr>
                      <a:r>
                        <a:rPr sz="1500" b="0" spc="5" baseline="0" dirty="0">
                          <a:solidFill>
                            <a:srgbClr val="4E9A06"/>
                          </a:solidFill>
                          <a:latin typeface="Arial" panose="020B0604020202020204" pitchFamily="34" charset="0"/>
                          <a:ea typeface="+mn-ea"/>
                          <a:cs typeface="Arial" panose="020B0604020202020204" pitchFamily="34" charset="0"/>
                        </a:rPr>
                        <a:t>'b'</a:t>
                      </a:r>
                      <a:endParaRPr sz="1500" b="0" baseline="0" dirty="0">
                        <a:latin typeface="Arial" panose="020B0604020202020204" pitchFamily="34" charset="0"/>
                        <a:ea typeface="+mn-ea"/>
                        <a:cs typeface="Arial" panose="020B0604020202020204" pitchFamily="34" charset="0"/>
                      </a:endParaRPr>
                    </a:p>
                  </a:txBody>
                  <a:tcPr marL="0" marR="0" marT="65723" marB="0"/>
                </a:tc>
                <a:tc>
                  <a:txBody>
                    <a:bodyPr/>
                    <a:lstStyle/>
                    <a:p>
                      <a:pPr algn="ctr">
                        <a:lnSpc>
                          <a:spcPct val="100000"/>
                        </a:lnSpc>
                        <a:spcBef>
                          <a:spcPts val="700"/>
                        </a:spcBef>
                      </a:pPr>
                      <a:r>
                        <a:rPr sz="1500" b="0" spc="10" baseline="0" dirty="0">
                          <a:latin typeface="Arial" panose="020B0604020202020204" pitchFamily="34" charset="0"/>
                          <a:ea typeface="+mn-ea"/>
                          <a:cs typeface="微软雅黑"/>
                        </a:rPr>
                        <a:t>蓝色</a:t>
                      </a:r>
                      <a:endParaRPr sz="1500" b="0" baseline="0" dirty="0">
                        <a:latin typeface="Arial" panose="020B0604020202020204" pitchFamily="34" charset="0"/>
                        <a:ea typeface="+mn-ea"/>
                        <a:cs typeface="微软雅黑"/>
                      </a:endParaRPr>
                    </a:p>
                  </a:txBody>
                  <a:tcPr marL="0" marR="0" marT="66675" marB="0"/>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mn-ea"/>
                          <a:cs typeface="Arial" panose="020B0604020202020204" pitchFamily="34" charset="0"/>
                        </a:rPr>
                        <a:t>'m'</a:t>
                      </a:r>
                      <a:endParaRPr sz="1500" b="0" baseline="0" dirty="0">
                        <a:latin typeface="Arial" panose="020B0604020202020204" pitchFamily="34" charset="0"/>
                        <a:ea typeface="+mn-ea"/>
                        <a:cs typeface="Arial" panose="020B0604020202020204" pitchFamily="34" charset="0"/>
                      </a:endParaRPr>
                    </a:p>
                  </a:txBody>
                  <a:tcPr marL="0" marR="0" marT="65723" marB="0"/>
                </a:tc>
                <a:tc>
                  <a:txBody>
                    <a:bodyPr/>
                    <a:lstStyle/>
                    <a:p>
                      <a:pPr marL="1270" algn="ctr">
                        <a:lnSpc>
                          <a:spcPct val="100000"/>
                        </a:lnSpc>
                        <a:spcBef>
                          <a:spcPts val="700"/>
                        </a:spcBef>
                        <a:tabLst>
                          <a:tab pos="933450" algn="l"/>
                        </a:tabLst>
                      </a:pPr>
                      <a:r>
                        <a:rPr sz="1500" b="0" spc="10" baseline="0" dirty="0">
                          <a:latin typeface="Arial" panose="020B0604020202020204" pitchFamily="34" charset="0"/>
                          <a:ea typeface="+mn-ea"/>
                          <a:cs typeface="微软雅黑"/>
                        </a:rPr>
                        <a:t>洋红色	</a:t>
                      </a:r>
                      <a:endParaRPr sz="1500" b="0" baseline="0" dirty="0">
                        <a:latin typeface="Arial" panose="020B0604020202020204" pitchFamily="34" charset="0"/>
                        <a:ea typeface="+mn-ea"/>
                        <a:cs typeface="Arial" panose="020B0604020202020204" pitchFamily="34" charset="0"/>
                      </a:endParaRPr>
                    </a:p>
                  </a:txBody>
                  <a:tcPr marL="0" marR="0" marT="66675" marB="0"/>
                </a:tc>
                <a:extLst>
                  <a:ext uri="{0D108BD9-81ED-4DB2-BD59-A6C34878D82A}">
                    <a16:rowId xmlns:a16="http://schemas.microsoft.com/office/drawing/2014/main" val="10001"/>
                  </a:ext>
                </a:extLst>
              </a:tr>
              <a:tr h="427686">
                <a:tc>
                  <a:txBody>
                    <a:bodyPr/>
                    <a:lstStyle/>
                    <a:p>
                      <a:pPr marL="635" algn="ctr">
                        <a:lnSpc>
                          <a:spcPct val="100000"/>
                        </a:lnSpc>
                        <a:spcBef>
                          <a:spcPts val="690"/>
                        </a:spcBef>
                      </a:pPr>
                      <a:r>
                        <a:rPr sz="1500" b="0" spc="5" baseline="0" dirty="0">
                          <a:solidFill>
                            <a:srgbClr val="4E9A06"/>
                          </a:solidFill>
                          <a:latin typeface="Arial" panose="020B0604020202020204" pitchFamily="34" charset="0"/>
                          <a:ea typeface="+mn-ea"/>
                          <a:cs typeface="Arial" panose="020B0604020202020204" pitchFamily="34" charset="0"/>
                        </a:rPr>
                        <a:t>'g'</a:t>
                      </a:r>
                      <a:endParaRPr sz="1500" b="0" baseline="0" dirty="0">
                        <a:latin typeface="Arial" panose="020B0604020202020204" pitchFamily="34" charset="0"/>
                        <a:ea typeface="+mn-ea"/>
                        <a:cs typeface="Arial" panose="020B0604020202020204" pitchFamily="34" charset="0"/>
                      </a:endParaRPr>
                    </a:p>
                  </a:txBody>
                  <a:tcPr marL="0" marR="0" marT="65723" marB="0"/>
                </a:tc>
                <a:tc>
                  <a:txBody>
                    <a:bodyPr/>
                    <a:lstStyle/>
                    <a:p>
                      <a:pPr algn="ctr">
                        <a:lnSpc>
                          <a:spcPct val="100000"/>
                        </a:lnSpc>
                        <a:spcBef>
                          <a:spcPts val="700"/>
                        </a:spcBef>
                      </a:pPr>
                      <a:r>
                        <a:rPr sz="1500" b="0" spc="10" baseline="0" dirty="0">
                          <a:latin typeface="Arial" panose="020B0604020202020204" pitchFamily="34" charset="0"/>
                          <a:ea typeface="+mn-ea"/>
                          <a:cs typeface="微软雅黑"/>
                        </a:rPr>
                        <a:t>绿色</a:t>
                      </a:r>
                      <a:endParaRPr sz="1500" b="0" baseline="0" dirty="0">
                        <a:latin typeface="Arial" panose="020B0604020202020204" pitchFamily="34" charset="0"/>
                        <a:ea typeface="+mn-ea"/>
                        <a:cs typeface="微软雅黑"/>
                      </a:endParaRPr>
                    </a:p>
                  </a:txBody>
                  <a:tcPr marL="0" marR="0" marT="66675" marB="0"/>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mn-ea"/>
                          <a:cs typeface="Arial" panose="020B0604020202020204" pitchFamily="34" charset="0"/>
                        </a:rPr>
                        <a:t>'y'</a:t>
                      </a:r>
                      <a:endParaRPr sz="1500" b="0" baseline="0" dirty="0">
                        <a:latin typeface="Arial" panose="020B0604020202020204" pitchFamily="34" charset="0"/>
                        <a:ea typeface="+mn-ea"/>
                        <a:cs typeface="Arial" panose="020B0604020202020204" pitchFamily="34" charset="0"/>
                      </a:endParaRPr>
                    </a:p>
                  </a:txBody>
                  <a:tcPr marL="0" marR="0" marT="65723" marB="0"/>
                </a:tc>
                <a:tc>
                  <a:txBody>
                    <a:bodyPr/>
                    <a:lstStyle/>
                    <a:p>
                      <a:pPr algn="ctr">
                        <a:lnSpc>
                          <a:spcPct val="100000"/>
                        </a:lnSpc>
                        <a:spcBef>
                          <a:spcPts val="700"/>
                        </a:spcBef>
                      </a:pPr>
                      <a:r>
                        <a:rPr sz="1500" b="0" spc="10" baseline="0" dirty="0">
                          <a:latin typeface="Arial" panose="020B0604020202020204" pitchFamily="34" charset="0"/>
                          <a:ea typeface="+mn-ea"/>
                          <a:cs typeface="微软雅黑"/>
                        </a:rPr>
                        <a:t>黄色</a:t>
                      </a:r>
                      <a:endParaRPr sz="1500" b="0" baseline="0" dirty="0">
                        <a:latin typeface="Arial" panose="020B0604020202020204" pitchFamily="34" charset="0"/>
                        <a:ea typeface="+mn-ea"/>
                        <a:cs typeface="微软雅黑"/>
                      </a:endParaRPr>
                    </a:p>
                  </a:txBody>
                  <a:tcPr marL="0" marR="0" marT="66675" marB="0"/>
                </a:tc>
                <a:extLst>
                  <a:ext uri="{0D108BD9-81ED-4DB2-BD59-A6C34878D82A}">
                    <a16:rowId xmlns:a16="http://schemas.microsoft.com/office/drawing/2014/main" val="10002"/>
                  </a:ext>
                </a:extLst>
              </a:tr>
              <a:tr h="413388">
                <a:tc>
                  <a:txBody>
                    <a:bodyPr/>
                    <a:lstStyle/>
                    <a:p>
                      <a:pPr marL="635" algn="ctr">
                        <a:lnSpc>
                          <a:spcPct val="100000"/>
                        </a:lnSpc>
                        <a:spcBef>
                          <a:spcPts val="690"/>
                        </a:spcBef>
                      </a:pPr>
                      <a:r>
                        <a:rPr sz="1500" b="0" spc="5" baseline="0" dirty="0">
                          <a:solidFill>
                            <a:srgbClr val="4E9A06"/>
                          </a:solidFill>
                          <a:latin typeface="Arial" panose="020B0604020202020204" pitchFamily="34" charset="0"/>
                          <a:ea typeface="+mn-ea"/>
                          <a:cs typeface="Arial" panose="020B0604020202020204" pitchFamily="34" charset="0"/>
                        </a:rPr>
                        <a:t>'r'</a:t>
                      </a:r>
                      <a:endParaRPr sz="1500" b="0" baseline="0" dirty="0">
                        <a:latin typeface="Arial" panose="020B0604020202020204" pitchFamily="34" charset="0"/>
                        <a:ea typeface="+mn-ea"/>
                        <a:cs typeface="Arial" panose="020B0604020202020204" pitchFamily="34" charset="0"/>
                      </a:endParaRPr>
                    </a:p>
                  </a:txBody>
                  <a:tcPr marL="0" marR="0" marT="65723" marB="0"/>
                </a:tc>
                <a:tc>
                  <a:txBody>
                    <a:bodyPr/>
                    <a:lstStyle/>
                    <a:p>
                      <a:pPr algn="ctr">
                        <a:lnSpc>
                          <a:spcPct val="100000"/>
                        </a:lnSpc>
                        <a:spcBef>
                          <a:spcPts val="700"/>
                        </a:spcBef>
                      </a:pPr>
                      <a:r>
                        <a:rPr sz="1500" b="0" spc="10" baseline="0" dirty="0">
                          <a:latin typeface="Arial" panose="020B0604020202020204" pitchFamily="34" charset="0"/>
                          <a:ea typeface="+mn-ea"/>
                          <a:cs typeface="微软雅黑"/>
                        </a:rPr>
                        <a:t>红色</a:t>
                      </a:r>
                      <a:endParaRPr sz="1500" b="0" baseline="0" dirty="0">
                        <a:latin typeface="Arial" panose="020B0604020202020204" pitchFamily="34" charset="0"/>
                        <a:ea typeface="+mn-ea"/>
                        <a:cs typeface="微软雅黑"/>
                      </a:endParaRPr>
                    </a:p>
                  </a:txBody>
                  <a:tcPr marL="0" marR="0" marT="66675" marB="0"/>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mn-ea"/>
                          <a:cs typeface="Arial" panose="020B0604020202020204" pitchFamily="34" charset="0"/>
                        </a:rPr>
                        <a:t>'k'</a:t>
                      </a:r>
                      <a:endParaRPr sz="1500" b="0" baseline="0" dirty="0">
                        <a:latin typeface="Arial" panose="020B0604020202020204" pitchFamily="34" charset="0"/>
                        <a:ea typeface="+mn-ea"/>
                        <a:cs typeface="Arial" panose="020B0604020202020204" pitchFamily="34" charset="0"/>
                      </a:endParaRPr>
                    </a:p>
                  </a:txBody>
                  <a:tcPr marL="0" marR="0" marT="65723" marB="0"/>
                </a:tc>
                <a:tc>
                  <a:txBody>
                    <a:bodyPr/>
                    <a:lstStyle/>
                    <a:p>
                      <a:pPr algn="ctr">
                        <a:lnSpc>
                          <a:spcPct val="100000"/>
                        </a:lnSpc>
                        <a:spcBef>
                          <a:spcPts val="700"/>
                        </a:spcBef>
                      </a:pPr>
                      <a:r>
                        <a:rPr sz="1500" b="0" spc="10" baseline="0" dirty="0">
                          <a:latin typeface="Arial" panose="020B0604020202020204" pitchFamily="34" charset="0"/>
                          <a:ea typeface="+mn-ea"/>
                          <a:cs typeface="微软雅黑"/>
                        </a:rPr>
                        <a:t>黑色</a:t>
                      </a:r>
                      <a:endParaRPr sz="1500" b="0" baseline="0" dirty="0">
                        <a:latin typeface="Arial" panose="020B0604020202020204" pitchFamily="34" charset="0"/>
                        <a:ea typeface="+mn-ea"/>
                        <a:cs typeface="微软雅黑"/>
                      </a:endParaRPr>
                    </a:p>
                  </a:txBody>
                  <a:tcPr marL="0" marR="0" marT="66675" marB="0"/>
                </a:tc>
                <a:extLst>
                  <a:ext uri="{0D108BD9-81ED-4DB2-BD59-A6C34878D82A}">
                    <a16:rowId xmlns:a16="http://schemas.microsoft.com/office/drawing/2014/main" val="10003"/>
                  </a:ext>
                </a:extLst>
              </a:tr>
              <a:tr h="427686">
                <a:tc>
                  <a:txBody>
                    <a:bodyPr/>
                    <a:lstStyle/>
                    <a:p>
                      <a:pPr marL="635" algn="ctr">
                        <a:lnSpc>
                          <a:spcPct val="100000"/>
                        </a:lnSpc>
                        <a:spcBef>
                          <a:spcPts val="690"/>
                        </a:spcBef>
                      </a:pPr>
                      <a:r>
                        <a:rPr sz="1500" b="0" spc="5" baseline="0" dirty="0">
                          <a:solidFill>
                            <a:srgbClr val="4E9A06"/>
                          </a:solidFill>
                          <a:latin typeface="Arial" panose="020B0604020202020204" pitchFamily="34" charset="0"/>
                          <a:ea typeface="+mn-ea"/>
                          <a:cs typeface="Arial" panose="020B0604020202020204" pitchFamily="34" charset="0"/>
                        </a:rPr>
                        <a:t>'c'</a:t>
                      </a:r>
                      <a:endParaRPr sz="1500" b="0" baseline="0" dirty="0">
                        <a:latin typeface="Arial" panose="020B0604020202020204" pitchFamily="34" charset="0"/>
                        <a:ea typeface="+mn-ea"/>
                        <a:cs typeface="Arial" panose="020B0604020202020204" pitchFamily="34" charset="0"/>
                      </a:endParaRPr>
                    </a:p>
                  </a:txBody>
                  <a:tcPr marL="0" marR="0" marT="65723" marB="0"/>
                </a:tc>
                <a:tc>
                  <a:txBody>
                    <a:bodyPr/>
                    <a:lstStyle/>
                    <a:p>
                      <a:pPr algn="ctr">
                        <a:lnSpc>
                          <a:spcPct val="100000"/>
                        </a:lnSpc>
                        <a:spcBef>
                          <a:spcPts val="700"/>
                        </a:spcBef>
                        <a:tabLst>
                          <a:tab pos="932180" algn="l"/>
                        </a:tabLst>
                      </a:pPr>
                      <a:r>
                        <a:rPr sz="1500" b="0" spc="10" baseline="0" dirty="0" err="1" smtClean="0">
                          <a:latin typeface="Arial" panose="020B0604020202020204" pitchFamily="34" charset="0"/>
                          <a:ea typeface="+mn-ea"/>
                          <a:cs typeface="微软雅黑"/>
                        </a:rPr>
                        <a:t>青绿色</a:t>
                      </a:r>
                      <a:r>
                        <a:rPr sz="1500" b="0" spc="5" baseline="0" dirty="0" err="1" smtClean="0">
                          <a:latin typeface="Arial" panose="020B0604020202020204" pitchFamily="34" charset="0"/>
                          <a:ea typeface="+mn-ea"/>
                          <a:cs typeface="Arial" panose="020B0604020202020204" pitchFamily="34" charset="0"/>
                        </a:rPr>
                        <a:t>cyan</a:t>
                      </a:r>
                      <a:endParaRPr sz="1500" b="0" baseline="0" dirty="0">
                        <a:latin typeface="Arial" panose="020B0604020202020204" pitchFamily="34" charset="0"/>
                        <a:ea typeface="+mn-ea"/>
                        <a:cs typeface="Arial" panose="020B0604020202020204" pitchFamily="34" charset="0"/>
                      </a:endParaRPr>
                    </a:p>
                  </a:txBody>
                  <a:tcPr marL="0" marR="0" marT="66675" marB="0"/>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mn-ea"/>
                          <a:cs typeface="Arial" panose="020B0604020202020204" pitchFamily="34" charset="0"/>
                        </a:rPr>
                        <a:t>'w'</a:t>
                      </a:r>
                      <a:endParaRPr sz="1500" b="0" baseline="0" dirty="0">
                        <a:latin typeface="Arial" panose="020B0604020202020204" pitchFamily="34" charset="0"/>
                        <a:ea typeface="+mn-ea"/>
                        <a:cs typeface="Arial" panose="020B0604020202020204" pitchFamily="34" charset="0"/>
                      </a:endParaRPr>
                    </a:p>
                  </a:txBody>
                  <a:tcPr marL="0" marR="0" marT="65723" marB="0"/>
                </a:tc>
                <a:tc>
                  <a:txBody>
                    <a:bodyPr/>
                    <a:lstStyle/>
                    <a:p>
                      <a:pPr algn="ctr">
                        <a:lnSpc>
                          <a:spcPct val="100000"/>
                        </a:lnSpc>
                        <a:spcBef>
                          <a:spcPts val="700"/>
                        </a:spcBef>
                      </a:pPr>
                      <a:r>
                        <a:rPr sz="1500" b="0" spc="10" baseline="0" dirty="0">
                          <a:latin typeface="Arial" panose="020B0604020202020204" pitchFamily="34" charset="0"/>
                          <a:ea typeface="+mn-ea"/>
                          <a:cs typeface="微软雅黑"/>
                        </a:rPr>
                        <a:t>白色</a:t>
                      </a:r>
                      <a:endParaRPr sz="1500" b="0" baseline="0" dirty="0">
                        <a:latin typeface="Arial" panose="020B0604020202020204" pitchFamily="34" charset="0"/>
                        <a:ea typeface="+mn-ea"/>
                        <a:cs typeface="微软雅黑"/>
                      </a:endParaRPr>
                    </a:p>
                  </a:txBody>
                  <a:tcPr marL="0" marR="0" marT="66675" marB="0"/>
                </a:tc>
                <a:extLst>
                  <a:ext uri="{0D108BD9-81ED-4DB2-BD59-A6C34878D82A}">
                    <a16:rowId xmlns:a16="http://schemas.microsoft.com/office/drawing/2014/main" val="257029484"/>
                  </a:ext>
                </a:extLst>
              </a:tr>
              <a:tr h="427686">
                <a:tc>
                  <a:txBody>
                    <a:bodyPr/>
                    <a:lstStyle/>
                    <a:p>
                      <a:pPr marL="635" algn="ctr">
                        <a:lnSpc>
                          <a:spcPct val="100000"/>
                        </a:lnSpc>
                        <a:spcBef>
                          <a:spcPts val="695"/>
                        </a:spcBef>
                      </a:pPr>
                      <a:r>
                        <a:rPr sz="1500" b="0" spc="5" baseline="0" dirty="0">
                          <a:solidFill>
                            <a:srgbClr val="4E9A06"/>
                          </a:solidFill>
                          <a:latin typeface="Arial" panose="020B0604020202020204" pitchFamily="34" charset="0"/>
                          <a:ea typeface="+mn-ea"/>
                          <a:cs typeface="Arial" panose="020B0604020202020204" pitchFamily="34" charset="0"/>
                        </a:rPr>
                        <a:t>'#008000'</a:t>
                      </a:r>
                      <a:endParaRPr sz="1500" b="0" baseline="0" dirty="0">
                        <a:latin typeface="Arial" panose="020B0604020202020204" pitchFamily="34" charset="0"/>
                        <a:ea typeface="+mn-ea"/>
                        <a:cs typeface="Arial" panose="020B0604020202020204" pitchFamily="34" charset="0"/>
                      </a:endParaRPr>
                    </a:p>
                  </a:txBody>
                  <a:tcPr marL="0" marR="0" marT="66199" marB="0"/>
                </a:tc>
                <a:tc>
                  <a:txBody>
                    <a:bodyPr/>
                    <a:lstStyle/>
                    <a:p>
                      <a:pPr algn="ctr">
                        <a:lnSpc>
                          <a:spcPct val="100000"/>
                        </a:lnSpc>
                        <a:spcBef>
                          <a:spcPts val="705"/>
                        </a:spcBef>
                      </a:pPr>
                      <a:r>
                        <a:rPr sz="1500" b="0" spc="5" baseline="0" dirty="0">
                          <a:latin typeface="Arial" panose="020B0604020202020204" pitchFamily="34" charset="0"/>
                          <a:ea typeface="+mn-ea"/>
                          <a:cs typeface="Arial" panose="020B0604020202020204" pitchFamily="34" charset="0"/>
                        </a:rPr>
                        <a:t>RGB</a:t>
                      </a:r>
                      <a:r>
                        <a:rPr sz="1500" b="0" spc="10" baseline="0" dirty="0">
                          <a:latin typeface="Arial" panose="020B0604020202020204" pitchFamily="34" charset="0"/>
                          <a:ea typeface="+mn-ea"/>
                          <a:cs typeface="微软雅黑"/>
                        </a:rPr>
                        <a:t>某颜色</a:t>
                      </a:r>
                      <a:endParaRPr sz="1500" b="0" baseline="0" dirty="0">
                        <a:latin typeface="Arial" panose="020B0604020202020204" pitchFamily="34" charset="0"/>
                        <a:ea typeface="+mn-ea"/>
                        <a:cs typeface="微软雅黑"/>
                      </a:endParaRPr>
                    </a:p>
                  </a:txBody>
                  <a:tcPr marL="0" marR="0" marT="67151" marB="0"/>
                </a:tc>
                <a:tc>
                  <a:txBody>
                    <a:bodyPr/>
                    <a:lstStyle/>
                    <a:p>
                      <a:pPr algn="ctr">
                        <a:lnSpc>
                          <a:spcPct val="100000"/>
                        </a:lnSpc>
                        <a:spcBef>
                          <a:spcPts val="695"/>
                        </a:spcBef>
                      </a:pPr>
                      <a:r>
                        <a:rPr sz="1500" b="0" spc="5" baseline="0" dirty="0">
                          <a:solidFill>
                            <a:srgbClr val="4E9A06"/>
                          </a:solidFill>
                          <a:latin typeface="Arial" panose="020B0604020202020204" pitchFamily="34" charset="0"/>
                          <a:ea typeface="+mn-ea"/>
                          <a:cs typeface="Arial" panose="020B0604020202020204" pitchFamily="34" charset="0"/>
                        </a:rPr>
                        <a:t>'0.8'</a:t>
                      </a:r>
                      <a:endParaRPr sz="1500" b="0" baseline="0" dirty="0">
                        <a:latin typeface="Arial" panose="020B0604020202020204" pitchFamily="34" charset="0"/>
                        <a:ea typeface="+mn-ea"/>
                        <a:cs typeface="Arial" panose="020B0604020202020204" pitchFamily="34" charset="0"/>
                      </a:endParaRPr>
                    </a:p>
                  </a:txBody>
                  <a:tcPr marL="0" marR="0" marT="66199" marB="0"/>
                </a:tc>
                <a:tc>
                  <a:txBody>
                    <a:bodyPr/>
                    <a:lstStyle/>
                    <a:p>
                      <a:pPr algn="ctr">
                        <a:lnSpc>
                          <a:spcPct val="100000"/>
                        </a:lnSpc>
                        <a:spcBef>
                          <a:spcPts val="705"/>
                        </a:spcBef>
                      </a:pPr>
                      <a:r>
                        <a:rPr sz="1500" b="0" spc="15" baseline="0" dirty="0">
                          <a:latin typeface="Arial" panose="020B0604020202020204" pitchFamily="34" charset="0"/>
                          <a:ea typeface="+mn-ea"/>
                          <a:cs typeface="微软雅黑"/>
                        </a:rPr>
                        <a:t>灰度值字符串</a:t>
                      </a:r>
                      <a:endParaRPr sz="1500" b="0" baseline="0" dirty="0">
                        <a:latin typeface="Arial" panose="020B0604020202020204" pitchFamily="34" charset="0"/>
                        <a:ea typeface="+mn-ea"/>
                        <a:cs typeface="微软雅黑"/>
                      </a:endParaRPr>
                    </a:p>
                  </a:txBody>
                  <a:tcPr marL="0" marR="0" marT="67151" marB="0"/>
                </a:tc>
                <a:extLst>
                  <a:ext uri="{0D108BD9-81ED-4DB2-BD59-A6C34878D82A}">
                    <a16:rowId xmlns:a16="http://schemas.microsoft.com/office/drawing/2014/main" val="522217706"/>
                  </a:ext>
                </a:extLst>
              </a:tr>
            </a:tbl>
          </a:graphicData>
        </a:graphic>
      </p:graphicFrame>
      <p:graphicFrame>
        <p:nvGraphicFramePr>
          <p:cNvPr id="6" name="表格 5"/>
          <p:cNvGraphicFramePr>
            <a:graphicFrameLocks noGrp="1"/>
          </p:cNvGraphicFramePr>
          <p:nvPr>
            <p:extLst/>
          </p:nvPr>
        </p:nvGraphicFramePr>
        <p:xfrm>
          <a:off x="5832301" y="2481315"/>
          <a:ext cx="2334524" cy="2516906"/>
        </p:xfrm>
        <a:graphic>
          <a:graphicData uri="http://schemas.openxmlformats.org/drawingml/2006/table">
            <a:tbl>
              <a:tblPr firstRow="1" bandRow="1">
                <a:tableStyleId>{21E4AEA4-8DFA-4A89-87EB-49C32662AFE0}</a:tableStyleId>
              </a:tblPr>
              <a:tblGrid>
                <a:gridCol w="1111424">
                  <a:extLst>
                    <a:ext uri="{9D8B030D-6E8A-4147-A177-3AD203B41FA5}">
                      <a16:colId xmlns:a16="http://schemas.microsoft.com/office/drawing/2014/main" val="1047576616"/>
                    </a:ext>
                  </a:extLst>
                </a:gridCol>
                <a:gridCol w="1223100">
                  <a:extLst>
                    <a:ext uri="{9D8B030D-6E8A-4147-A177-3AD203B41FA5}">
                      <a16:colId xmlns:a16="http://schemas.microsoft.com/office/drawing/2014/main" val="1613021813"/>
                    </a:ext>
                  </a:extLst>
                </a:gridCol>
              </a:tblGrid>
              <a:tr h="392774">
                <a:tc>
                  <a:txBody>
                    <a:bodyPr/>
                    <a:lstStyle/>
                    <a:p>
                      <a:pPr algn="ctr">
                        <a:lnSpc>
                          <a:spcPct val="100000"/>
                        </a:lnSpc>
                        <a:spcBef>
                          <a:spcPts val="740"/>
                        </a:spcBef>
                      </a:pPr>
                      <a:r>
                        <a:rPr sz="1500" spc="10" dirty="0">
                          <a:latin typeface="方正兰亭黑简体" panose="02000000000000000000" pitchFamily="2" charset="-122"/>
                          <a:cs typeface="微软雅黑"/>
                        </a:rPr>
                        <a:t>风格字符</a:t>
                      </a:r>
                      <a:endParaRPr sz="1500" dirty="0">
                        <a:latin typeface="方正兰亭黑简体" panose="02000000000000000000" pitchFamily="2" charset="-122"/>
                        <a:cs typeface="微软雅黑"/>
                      </a:endParaRPr>
                    </a:p>
                  </a:txBody>
                  <a:tcPr marL="0" marR="0" marT="70485" marB="0"/>
                </a:tc>
                <a:tc>
                  <a:txBody>
                    <a:bodyPr/>
                    <a:lstStyle/>
                    <a:p>
                      <a:pPr algn="ctr">
                        <a:lnSpc>
                          <a:spcPct val="100000"/>
                        </a:lnSpc>
                        <a:spcBef>
                          <a:spcPts val="740"/>
                        </a:spcBef>
                      </a:pPr>
                      <a:r>
                        <a:rPr sz="1500" spc="10" dirty="0">
                          <a:latin typeface="方正兰亭黑简体" panose="02000000000000000000" pitchFamily="2" charset="-122"/>
                          <a:cs typeface="微软雅黑"/>
                        </a:rPr>
                        <a:t>说明</a:t>
                      </a:r>
                      <a:endParaRPr sz="1500" dirty="0">
                        <a:latin typeface="方正兰亭黑简体" panose="02000000000000000000" pitchFamily="2" charset="-122"/>
                        <a:cs typeface="微软雅黑"/>
                      </a:endParaRPr>
                    </a:p>
                  </a:txBody>
                  <a:tcPr marL="0" marR="0" marT="70485" marB="0"/>
                </a:tc>
                <a:extLst>
                  <a:ext uri="{0D108BD9-81ED-4DB2-BD59-A6C34878D82A}">
                    <a16:rowId xmlns:a16="http://schemas.microsoft.com/office/drawing/2014/main" val="2910689060"/>
                  </a:ext>
                </a:extLst>
              </a:tr>
              <a:tr h="427686">
                <a:tc>
                  <a:txBody>
                    <a:bodyPr/>
                    <a:lstStyle/>
                    <a:p>
                      <a:pPr algn="ctr">
                        <a:lnSpc>
                          <a:spcPct val="100000"/>
                        </a:lnSpc>
                        <a:spcBef>
                          <a:spcPts val="690"/>
                        </a:spcBef>
                      </a:pPr>
                      <a:r>
                        <a:rPr sz="1500" spc="5" dirty="0">
                          <a:solidFill>
                            <a:srgbClr val="4E9A06"/>
                          </a:solidFill>
                          <a:latin typeface="Arial" panose="020B0604020202020204" pitchFamily="34" charset="0"/>
                          <a:cs typeface="Arial" panose="020B0604020202020204" pitchFamily="34" charset="0"/>
                        </a:rPr>
                        <a:t>'‐'</a:t>
                      </a:r>
                      <a:endParaRPr sz="1500" dirty="0">
                        <a:latin typeface="Arial" panose="020B0604020202020204" pitchFamily="34" charset="0"/>
                        <a:cs typeface="Arial" panose="020B0604020202020204" pitchFamily="34" charset="0"/>
                      </a:endParaRPr>
                    </a:p>
                  </a:txBody>
                  <a:tcPr marL="0" marR="0" marT="65723" marB="0"/>
                </a:tc>
                <a:tc>
                  <a:txBody>
                    <a:bodyPr/>
                    <a:lstStyle/>
                    <a:p>
                      <a:pPr algn="ctr">
                        <a:lnSpc>
                          <a:spcPct val="100000"/>
                        </a:lnSpc>
                        <a:spcBef>
                          <a:spcPts val="695"/>
                        </a:spcBef>
                      </a:pPr>
                      <a:r>
                        <a:rPr sz="1500" spc="10" dirty="0">
                          <a:latin typeface="方正兰亭黑简体" panose="02000000000000000000" pitchFamily="2" charset="-122"/>
                          <a:cs typeface="微软雅黑"/>
                        </a:rPr>
                        <a:t>实线</a:t>
                      </a:r>
                      <a:endParaRPr sz="1500" dirty="0">
                        <a:latin typeface="方正兰亭黑简体" panose="02000000000000000000" pitchFamily="2" charset="-122"/>
                        <a:cs typeface="微软雅黑"/>
                      </a:endParaRPr>
                    </a:p>
                  </a:txBody>
                  <a:tcPr marL="0" marR="0" marT="66199" marB="0"/>
                </a:tc>
                <a:extLst>
                  <a:ext uri="{0D108BD9-81ED-4DB2-BD59-A6C34878D82A}">
                    <a16:rowId xmlns:a16="http://schemas.microsoft.com/office/drawing/2014/main" val="3341163223"/>
                  </a:ext>
                </a:extLst>
              </a:tr>
              <a:tr h="427686">
                <a:tc>
                  <a:txBody>
                    <a:bodyPr/>
                    <a:lstStyle/>
                    <a:p>
                      <a:pPr algn="ctr">
                        <a:lnSpc>
                          <a:spcPct val="100000"/>
                        </a:lnSpc>
                        <a:spcBef>
                          <a:spcPts val="690"/>
                        </a:spcBef>
                      </a:pPr>
                      <a:r>
                        <a:rPr sz="1500" spc="5" dirty="0">
                          <a:solidFill>
                            <a:srgbClr val="4E9A06"/>
                          </a:solidFill>
                          <a:latin typeface="Arial" panose="020B0604020202020204" pitchFamily="34" charset="0"/>
                          <a:cs typeface="Arial" panose="020B0604020202020204" pitchFamily="34" charset="0"/>
                        </a:rPr>
                        <a:t>'‐‐'</a:t>
                      </a:r>
                      <a:endParaRPr sz="1500" dirty="0">
                        <a:latin typeface="Arial" panose="020B0604020202020204" pitchFamily="34" charset="0"/>
                        <a:cs typeface="Arial" panose="020B0604020202020204" pitchFamily="34" charset="0"/>
                      </a:endParaRPr>
                    </a:p>
                  </a:txBody>
                  <a:tcPr marL="0" marR="0" marT="65723" marB="0"/>
                </a:tc>
                <a:tc>
                  <a:txBody>
                    <a:bodyPr/>
                    <a:lstStyle/>
                    <a:p>
                      <a:pPr algn="ctr">
                        <a:lnSpc>
                          <a:spcPct val="100000"/>
                        </a:lnSpc>
                        <a:spcBef>
                          <a:spcPts val="695"/>
                        </a:spcBef>
                      </a:pPr>
                      <a:r>
                        <a:rPr sz="1500" spc="10" dirty="0">
                          <a:latin typeface="方正兰亭黑简体" panose="02000000000000000000" pitchFamily="2" charset="-122"/>
                          <a:cs typeface="微软雅黑"/>
                        </a:rPr>
                        <a:t>破折线</a:t>
                      </a:r>
                      <a:endParaRPr sz="1500" dirty="0">
                        <a:latin typeface="方正兰亭黑简体" panose="02000000000000000000" pitchFamily="2" charset="-122"/>
                        <a:cs typeface="微软雅黑"/>
                      </a:endParaRPr>
                    </a:p>
                  </a:txBody>
                  <a:tcPr marL="0" marR="0" marT="66199" marB="0"/>
                </a:tc>
                <a:extLst>
                  <a:ext uri="{0D108BD9-81ED-4DB2-BD59-A6C34878D82A}">
                    <a16:rowId xmlns:a16="http://schemas.microsoft.com/office/drawing/2014/main" val="1296248245"/>
                  </a:ext>
                </a:extLst>
              </a:tr>
              <a:tr h="413388">
                <a:tc>
                  <a:txBody>
                    <a:bodyPr/>
                    <a:lstStyle/>
                    <a:p>
                      <a:pPr algn="ctr">
                        <a:lnSpc>
                          <a:spcPct val="100000"/>
                        </a:lnSpc>
                        <a:spcBef>
                          <a:spcPts val="690"/>
                        </a:spcBef>
                      </a:pPr>
                      <a:r>
                        <a:rPr sz="1500" dirty="0">
                          <a:solidFill>
                            <a:srgbClr val="4E9A06"/>
                          </a:solidFill>
                          <a:latin typeface="Arial" panose="020B0604020202020204" pitchFamily="34" charset="0"/>
                          <a:cs typeface="Arial" panose="020B0604020202020204" pitchFamily="34" charset="0"/>
                        </a:rPr>
                        <a:t>'‐.'</a:t>
                      </a:r>
                      <a:endParaRPr sz="1500" dirty="0">
                        <a:latin typeface="Arial" panose="020B0604020202020204" pitchFamily="34" charset="0"/>
                        <a:cs typeface="Arial" panose="020B0604020202020204" pitchFamily="34" charset="0"/>
                      </a:endParaRPr>
                    </a:p>
                  </a:txBody>
                  <a:tcPr marL="0" marR="0" marT="65723" marB="0"/>
                </a:tc>
                <a:tc>
                  <a:txBody>
                    <a:bodyPr/>
                    <a:lstStyle/>
                    <a:p>
                      <a:pPr algn="ctr">
                        <a:lnSpc>
                          <a:spcPct val="100000"/>
                        </a:lnSpc>
                        <a:spcBef>
                          <a:spcPts val="695"/>
                        </a:spcBef>
                      </a:pPr>
                      <a:r>
                        <a:rPr sz="1500" spc="10" dirty="0">
                          <a:latin typeface="方正兰亭黑简体" panose="02000000000000000000" pitchFamily="2" charset="-122"/>
                          <a:cs typeface="微软雅黑"/>
                        </a:rPr>
                        <a:t>点划线</a:t>
                      </a:r>
                      <a:endParaRPr sz="1500" dirty="0">
                        <a:latin typeface="方正兰亭黑简体" panose="02000000000000000000" pitchFamily="2" charset="-122"/>
                        <a:cs typeface="微软雅黑"/>
                      </a:endParaRPr>
                    </a:p>
                  </a:txBody>
                  <a:tcPr marL="0" marR="0" marT="66199" marB="0"/>
                </a:tc>
                <a:extLst>
                  <a:ext uri="{0D108BD9-81ED-4DB2-BD59-A6C34878D82A}">
                    <a16:rowId xmlns:a16="http://schemas.microsoft.com/office/drawing/2014/main" val="1520470791"/>
                  </a:ext>
                </a:extLst>
              </a:tr>
              <a:tr h="427686">
                <a:tc>
                  <a:txBody>
                    <a:bodyPr/>
                    <a:lstStyle/>
                    <a:p>
                      <a:pPr algn="ctr">
                        <a:lnSpc>
                          <a:spcPct val="100000"/>
                        </a:lnSpc>
                        <a:spcBef>
                          <a:spcPts val="690"/>
                        </a:spcBef>
                      </a:pPr>
                      <a:r>
                        <a:rPr sz="1500" spc="5" dirty="0">
                          <a:solidFill>
                            <a:srgbClr val="4E9A06"/>
                          </a:solidFill>
                          <a:latin typeface="Arial" panose="020B0604020202020204" pitchFamily="34" charset="0"/>
                          <a:cs typeface="Arial" panose="020B0604020202020204" pitchFamily="34" charset="0"/>
                        </a:rPr>
                        <a:t>':'</a:t>
                      </a:r>
                      <a:endParaRPr sz="1500" dirty="0">
                        <a:latin typeface="Arial" panose="020B0604020202020204" pitchFamily="34" charset="0"/>
                        <a:cs typeface="Arial" panose="020B0604020202020204" pitchFamily="34" charset="0"/>
                      </a:endParaRPr>
                    </a:p>
                  </a:txBody>
                  <a:tcPr marL="0" marR="0" marT="65723" marB="0"/>
                </a:tc>
                <a:tc>
                  <a:txBody>
                    <a:bodyPr/>
                    <a:lstStyle/>
                    <a:p>
                      <a:pPr algn="ctr">
                        <a:lnSpc>
                          <a:spcPct val="100000"/>
                        </a:lnSpc>
                        <a:spcBef>
                          <a:spcPts val="705"/>
                        </a:spcBef>
                      </a:pPr>
                      <a:r>
                        <a:rPr sz="1500" spc="10" dirty="0">
                          <a:latin typeface="方正兰亭黑简体" panose="02000000000000000000" pitchFamily="2" charset="-122"/>
                          <a:cs typeface="微软雅黑"/>
                        </a:rPr>
                        <a:t>虚线</a:t>
                      </a:r>
                      <a:endParaRPr sz="1500" dirty="0">
                        <a:latin typeface="方正兰亭黑简体" panose="02000000000000000000" pitchFamily="2" charset="-122"/>
                        <a:cs typeface="微软雅黑"/>
                      </a:endParaRPr>
                    </a:p>
                  </a:txBody>
                  <a:tcPr marL="0" marR="0" marT="67151" marB="0"/>
                </a:tc>
                <a:extLst>
                  <a:ext uri="{0D108BD9-81ED-4DB2-BD59-A6C34878D82A}">
                    <a16:rowId xmlns:a16="http://schemas.microsoft.com/office/drawing/2014/main" val="2477302355"/>
                  </a:ext>
                </a:extLst>
              </a:tr>
              <a:tr h="427686">
                <a:tc>
                  <a:txBody>
                    <a:bodyPr/>
                    <a:lstStyle/>
                    <a:p>
                      <a:pPr algn="ctr">
                        <a:lnSpc>
                          <a:spcPct val="100000"/>
                        </a:lnSpc>
                        <a:spcBef>
                          <a:spcPts val="685"/>
                        </a:spcBef>
                      </a:pPr>
                      <a:r>
                        <a:rPr sz="1500" spc="5" dirty="0">
                          <a:solidFill>
                            <a:srgbClr val="4E9A06"/>
                          </a:solidFill>
                          <a:latin typeface="Arial" panose="020B0604020202020204" pitchFamily="34" charset="0"/>
                          <a:cs typeface="Arial" panose="020B0604020202020204" pitchFamily="34" charset="0"/>
                        </a:rPr>
                        <a:t>'' '</a:t>
                      </a:r>
                      <a:r>
                        <a:rPr sz="1500" spc="-25" dirty="0">
                          <a:solidFill>
                            <a:srgbClr val="4E9A06"/>
                          </a:solidFill>
                          <a:latin typeface="Arial" panose="020B0604020202020204" pitchFamily="34" charset="0"/>
                          <a:cs typeface="Arial" panose="020B0604020202020204" pitchFamily="34" charset="0"/>
                        </a:rPr>
                        <a:t> </a:t>
                      </a:r>
                      <a:r>
                        <a:rPr sz="1500" spc="5" dirty="0">
                          <a:solidFill>
                            <a:srgbClr val="4E9A06"/>
                          </a:solidFill>
                          <a:latin typeface="Arial" panose="020B0604020202020204" pitchFamily="34" charset="0"/>
                          <a:cs typeface="Arial" panose="020B0604020202020204" pitchFamily="34" charset="0"/>
                        </a:rPr>
                        <a:t>'</a:t>
                      </a:r>
                      <a:endParaRPr sz="1500" dirty="0">
                        <a:latin typeface="Arial" panose="020B0604020202020204" pitchFamily="34" charset="0"/>
                        <a:cs typeface="Arial" panose="020B0604020202020204" pitchFamily="34" charset="0"/>
                      </a:endParaRPr>
                    </a:p>
                  </a:txBody>
                  <a:tcPr marL="0" marR="0" marT="65246" marB="0"/>
                </a:tc>
                <a:tc>
                  <a:txBody>
                    <a:bodyPr/>
                    <a:lstStyle/>
                    <a:p>
                      <a:pPr algn="ctr">
                        <a:lnSpc>
                          <a:spcPct val="100000"/>
                        </a:lnSpc>
                        <a:spcBef>
                          <a:spcPts val="695"/>
                        </a:spcBef>
                      </a:pPr>
                      <a:r>
                        <a:rPr sz="1500" spc="10" dirty="0">
                          <a:latin typeface="方正兰亭黑简体" panose="02000000000000000000" pitchFamily="2" charset="-122"/>
                          <a:cs typeface="微软雅黑"/>
                        </a:rPr>
                        <a:t>无线条</a:t>
                      </a:r>
                      <a:endParaRPr sz="1500" dirty="0">
                        <a:latin typeface="方正兰亭黑简体" panose="02000000000000000000" pitchFamily="2" charset="-122"/>
                        <a:cs typeface="微软雅黑"/>
                      </a:endParaRPr>
                    </a:p>
                  </a:txBody>
                  <a:tcPr marL="0" marR="0" marT="66199" marB="0"/>
                </a:tc>
                <a:extLst>
                  <a:ext uri="{0D108BD9-81ED-4DB2-BD59-A6C34878D82A}">
                    <a16:rowId xmlns:a16="http://schemas.microsoft.com/office/drawing/2014/main" val="3998305880"/>
                  </a:ext>
                </a:extLst>
              </a:tr>
            </a:tbl>
          </a:graphicData>
        </a:graphic>
      </p:graphicFrame>
    </p:spTree>
    <p:extLst>
      <p:ext uri="{BB962C8B-B14F-4D97-AF65-F5344CB8AC3E}">
        <p14:creationId xmlns:p14="http://schemas.microsoft.com/office/powerpoint/2010/main" val="12532093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format_string</a:t>
            </a:r>
            <a:r>
              <a:rPr lang="zh-CN" altLang="en-US" dirty="0" smtClean="0">
                <a:latin typeface="Arial Unicode MS" panose="020B0604020202020204" pitchFamily="34" charset="-122"/>
                <a:sym typeface="Huawei Sans" panose="020C0503030203020204" pitchFamily="34" charset="0"/>
              </a:rPr>
              <a:t>（</a:t>
            </a:r>
            <a:r>
              <a:rPr lang="en-US" altLang="zh-CN" dirty="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graphicFrame>
        <p:nvGraphicFramePr>
          <p:cNvPr id="11" name="object 10"/>
          <p:cNvGraphicFramePr>
            <a:graphicFrameLocks noGrp="1"/>
          </p:cNvGraphicFramePr>
          <p:nvPr>
            <p:extLst/>
          </p:nvPr>
        </p:nvGraphicFramePr>
        <p:xfrm>
          <a:off x="665281" y="1797905"/>
          <a:ext cx="7001964" cy="3619312"/>
        </p:xfrm>
        <a:graphic>
          <a:graphicData uri="http://schemas.openxmlformats.org/drawingml/2006/table">
            <a:tbl>
              <a:tblPr firstRow="1" bandRow="1">
                <a:tableStyleId>{21E4AEA4-8DFA-4A89-87EB-49C32662AFE0}</a:tableStyleId>
              </a:tblPr>
              <a:tblGrid>
                <a:gridCol w="1005034">
                  <a:extLst>
                    <a:ext uri="{9D8B030D-6E8A-4147-A177-3AD203B41FA5}">
                      <a16:colId xmlns:a16="http://schemas.microsoft.com/office/drawing/2014/main" val="20000"/>
                    </a:ext>
                  </a:extLst>
                </a:gridCol>
                <a:gridCol w="1607810">
                  <a:extLst>
                    <a:ext uri="{9D8B030D-6E8A-4147-A177-3AD203B41FA5}">
                      <a16:colId xmlns:a16="http://schemas.microsoft.com/office/drawing/2014/main" val="20001"/>
                    </a:ext>
                  </a:extLst>
                </a:gridCol>
                <a:gridCol w="822960">
                  <a:extLst>
                    <a:ext uri="{9D8B030D-6E8A-4147-A177-3AD203B41FA5}">
                      <a16:colId xmlns:a16="http://schemas.microsoft.com/office/drawing/2014/main" val="1823841312"/>
                    </a:ext>
                  </a:extLst>
                </a:gridCol>
                <a:gridCol w="1357884">
                  <a:extLst>
                    <a:ext uri="{9D8B030D-6E8A-4147-A177-3AD203B41FA5}">
                      <a16:colId xmlns:a16="http://schemas.microsoft.com/office/drawing/2014/main" val="2005239149"/>
                    </a:ext>
                  </a:extLst>
                </a:gridCol>
                <a:gridCol w="877824">
                  <a:extLst>
                    <a:ext uri="{9D8B030D-6E8A-4147-A177-3AD203B41FA5}">
                      <a16:colId xmlns:a16="http://schemas.microsoft.com/office/drawing/2014/main" val="204568964"/>
                    </a:ext>
                  </a:extLst>
                </a:gridCol>
                <a:gridCol w="1330452">
                  <a:extLst>
                    <a:ext uri="{9D8B030D-6E8A-4147-A177-3AD203B41FA5}">
                      <a16:colId xmlns:a16="http://schemas.microsoft.com/office/drawing/2014/main" val="2758827728"/>
                    </a:ext>
                  </a:extLst>
                </a:gridCol>
              </a:tblGrid>
              <a:tr h="452414">
                <a:tc>
                  <a:txBody>
                    <a:bodyPr/>
                    <a:lstStyle/>
                    <a:p>
                      <a:pPr algn="ctr">
                        <a:lnSpc>
                          <a:spcPct val="100000"/>
                        </a:lnSpc>
                        <a:spcBef>
                          <a:spcPts val="905"/>
                        </a:spcBef>
                      </a:pPr>
                      <a:r>
                        <a:rPr sz="1500" b="1" spc="35" baseline="0" dirty="0">
                          <a:latin typeface="Arial" panose="020B0604020202020204" pitchFamily="34" charset="0"/>
                          <a:ea typeface="方正兰亭黑简体" panose="02000000000000000000" pitchFamily="2" charset="-122"/>
                          <a:cs typeface="微软雅黑"/>
                        </a:rPr>
                        <a:t>标记字符</a:t>
                      </a:r>
                      <a:endParaRPr sz="1500" b="1" baseline="0" dirty="0">
                        <a:latin typeface="Arial" panose="020B0604020202020204" pitchFamily="34" charset="0"/>
                        <a:ea typeface="方正兰亭黑简体" panose="02000000000000000000" pitchFamily="2" charset="-122"/>
                        <a:cs typeface="微软雅黑"/>
                      </a:endParaRPr>
                    </a:p>
                  </a:txBody>
                  <a:tcPr marL="0" marR="0" marT="86201" marB="0" anchor="ctr"/>
                </a:tc>
                <a:tc>
                  <a:txBody>
                    <a:bodyPr/>
                    <a:lstStyle/>
                    <a:p>
                      <a:pPr algn="ctr">
                        <a:lnSpc>
                          <a:spcPct val="100000"/>
                        </a:lnSpc>
                        <a:spcBef>
                          <a:spcPts val="740"/>
                        </a:spcBef>
                      </a:pPr>
                      <a:r>
                        <a:rPr sz="1500" b="1" spc="10" baseline="0" dirty="0">
                          <a:latin typeface="Arial" panose="020B0604020202020204" pitchFamily="34" charset="0"/>
                          <a:ea typeface="方正兰亭黑简体" panose="02000000000000000000" pitchFamily="2" charset="-122"/>
                          <a:cs typeface="微软雅黑"/>
                        </a:rPr>
                        <a:t>说明</a:t>
                      </a:r>
                      <a:endParaRPr sz="1500" b="1" baseline="0" dirty="0">
                        <a:latin typeface="Arial" panose="020B0604020202020204" pitchFamily="34" charset="0"/>
                        <a:ea typeface="方正兰亭黑简体" panose="02000000000000000000" pitchFamily="2" charset="-122"/>
                        <a:cs typeface="微软雅黑"/>
                      </a:endParaRPr>
                    </a:p>
                  </a:txBody>
                  <a:tcPr marL="0" marR="0" marT="70485" marB="0" anchor="ctr"/>
                </a:tc>
                <a:tc>
                  <a:txBody>
                    <a:bodyPr/>
                    <a:lstStyle/>
                    <a:p>
                      <a:pPr algn="ctr">
                        <a:lnSpc>
                          <a:spcPct val="100000"/>
                        </a:lnSpc>
                        <a:spcBef>
                          <a:spcPts val="905"/>
                        </a:spcBef>
                      </a:pPr>
                      <a:r>
                        <a:rPr sz="1500" b="1" spc="35" baseline="0" dirty="0">
                          <a:latin typeface="Arial" panose="020B0604020202020204" pitchFamily="34" charset="0"/>
                          <a:ea typeface="方正兰亭黑简体" panose="02000000000000000000" pitchFamily="2" charset="-122"/>
                          <a:cs typeface="微软雅黑"/>
                        </a:rPr>
                        <a:t>标记字符</a:t>
                      </a:r>
                      <a:endParaRPr sz="1500" b="1" baseline="0" dirty="0">
                        <a:latin typeface="Arial" panose="020B0604020202020204" pitchFamily="34" charset="0"/>
                        <a:ea typeface="方正兰亭黑简体" panose="02000000000000000000" pitchFamily="2" charset="-122"/>
                        <a:cs typeface="微软雅黑"/>
                      </a:endParaRPr>
                    </a:p>
                  </a:txBody>
                  <a:tcPr marL="0" marR="0" marT="86201" marB="0" anchor="ctr"/>
                </a:tc>
                <a:tc>
                  <a:txBody>
                    <a:bodyPr/>
                    <a:lstStyle/>
                    <a:p>
                      <a:pPr algn="ctr">
                        <a:lnSpc>
                          <a:spcPct val="100000"/>
                        </a:lnSpc>
                        <a:spcBef>
                          <a:spcPts val="740"/>
                        </a:spcBef>
                      </a:pPr>
                      <a:r>
                        <a:rPr sz="1500" b="1" spc="10" baseline="0" dirty="0">
                          <a:latin typeface="Arial" panose="020B0604020202020204" pitchFamily="34" charset="0"/>
                          <a:ea typeface="方正兰亭黑简体" panose="02000000000000000000" pitchFamily="2" charset="-122"/>
                          <a:cs typeface="微软雅黑"/>
                        </a:rPr>
                        <a:t>说明</a:t>
                      </a:r>
                      <a:endParaRPr sz="1500" b="1" baseline="0" dirty="0">
                        <a:latin typeface="Arial" panose="020B0604020202020204" pitchFamily="34" charset="0"/>
                        <a:ea typeface="方正兰亭黑简体" panose="02000000000000000000" pitchFamily="2" charset="-122"/>
                        <a:cs typeface="微软雅黑"/>
                      </a:endParaRPr>
                    </a:p>
                  </a:txBody>
                  <a:tcPr marL="0" marR="0" marT="70485" marB="0" anchor="ctr"/>
                </a:tc>
                <a:tc>
                  <a:txBody>
                    <a:bodyPr/>
                    <a:lstStyle/>
                    <a:p>
                      <a:pPr algn="ctr">
                        <a:lnSpc>
                          <a:spcPct val="100000"/>
                        </a:lnSpc>
                        <a:spcBef>
                          <a:spcPts val="905"/>
                        </a:spcBef>
                      </a:pPr>
                      <a:r>
                        <a:rPr sz="1500" b="1" spc="35" baseline="0" dirty="0">
                          <a:latin typeface="Arial" panose="020B0604020202020204" pitchFamily="34" charset="0"/>
                          <a:ea typeface="方正兰亭黑简体" panose="02000000000000000000" pitchFamily="2" charset="-122"/>
                          <a:cs typeface="微软雅黑"/>
                        </a:rPr>
                        <a:t>标记字符</a:t>
                      </a:r>
                      <a:endParaRPr sz="1500" b="1" baseline="0" dirty="0">
                        <a:latin typeface="Arial" panose="020B0604020202020204" pitchFamily="34" charset="0"/>
                        <a:ea typeface="方正兰亭黑简体" panose="02000000000000000000" pitchFamily="2" charset="-122"/>
                        <a:cs typeface="微软雅黑"/>
                      </a:endParaRPr>
                    </a:p>
                  </a:txBody>
                  <a:tcPr marL="0" marR="0" marT="86201" marB="0" anchor="ctr"/>
                </a:tc>
                <a:tc>
                  <a:txBody>
                    <a:bodyPr/>
                    <a:lstStyle/>
                    <a:p>
                      <a:pPr algn="ctr">
                        <a:lnSpc>
                          <a:spcPct val="100000"/>
                        </a:lnSpc>
                        <a:spcBef>
                          <a:spcPts val="740"/>
                        </a:spcBef>
                      </a:pPr>
                      <a:r>
                        <a:rPr sz="1500" b="1" spc="10" baseline="0" dirty="0">
                          <a:latin typeface="Arial" panose="020B0604020202020204" pitchFamily="34" charset="0"/>
                          <a:ea typeface="方正兰亭黑简体" panose="02000000000000000000" pitchFamily="2" charset="-122"/>
                          <a:cs typeface="微软雅黑"/>
                        </a:rPr>
                        <a:t>说明</a:t>
                      </a:r>
                      <a:endParaRPr sz="1500" b="1" baseline="0" dirty="0">
                        <a:latin typeface="Arial" panose="020B0604020202020204" pitchFamily="34" charset="0"/>
                        <a:ea typeface="方正兰亭黑简体" panose="02000000000000000000" pitchFamily="2" charset="-122"/>
                        <a:cs typeface="微软雅黑"/>
                      </a:endParaRPr>
                    </a:p>
                  </a:txBody>
                  <a:tcPr marL="0" marR="0" marT="70485" marB="0" anchor="ctr"/>
                </a:tc>
                <a:extLst>
                  <a:ext uri="{0D108BD9-81ED-4DB2-BD59-A6C34878D82A}">
                    <a16:rowId xmlns:a16="http://schemas.microsoft.com/office/drawing/2014/main" val="10000"/>
                  </a:ext>
                </a:extLst>
              </a:tr>
              <a:tr h="452414">
                <a:tc>
                  <a:txBody>
                    <a:bodyPr/>
                    <a:lstStyle/>
                    <a:p>
                      <a:pPr algn="ctr">
                        <a:lnSpc>
                          <a:spcPct val="100000"/>
                        </a:lnSpc>
                        <a:spcBef>
                          <a:spcPts val="685"/>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246" marB="0" anchor="ctr"/>
                </a:tc>
                <a:tc>
                  <a:txBody>
                    <a:bodyPr/>
                    <a:lstStyle/>
                    <a:p>
                      <a:pPr algn="ctr">
                        <a:lnSpc>
                          <a:spcPct val="100000"/>
                        </a:lnSpc>
                        <a:spcBef>
                          <a:spcPts val="690"/>
                        </a:spcBef>
                      </a:pPr>
                      <a:r>
                        <a:rPr sz="1500" b="0" spc="10" baseline="0" dirty="0">
                          <a:latin typeface="Arial" panose="020B0604020202020204" pitchFamily="34" charset="0"/>
                          <a:ea typeface="方正兰亭黑简体" panose="02000000000000000000" pitchFamily="2" charset="-122"/>
                          <a:cs typeface="微软雅黑"/>
                        </a:rPr>
                        <a:t>点标记</a:t>
                      </a:r>
                      <a:endParaRPr sz="1500" b="0" baseline="0" dirty="0">
                        <a:latin typeface="Arial" panose="020B0604020202020204" pitchFamily="34" charset="0"/>
                        <a:ea typeface="方正兰亭黑简体" panose="02000000000000000000" pitchFamily="2" charset="-122"/>
                        <a:cs typeface="微软雅黑"/>
                      </a:endParaRPr>
                    </a:p>
                  </a:txBody>
                  <a:tcPr marL="0" marR="0" marT="65723" marB="0" anchor="ctr"/>
                </a:tc>
                <a:tc>
                  <a:txBody>
                    <a:bodyPr/>
                    <a:lstStyle/>
                    <a:p>
                      <a:pPr algn="ctr">
                        <a:lnSpc>
                          <a:spcPct val="100000"/>
                        </a:lnSpc>
                        <a:spcBef>
                          <a:spcPts val="685"/>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'1'</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246" marB="0" anchor="ctr"/>
                </a:tc>
                <a:tc>
                  <a:txBody>
                    <a:bodyPr/>
                    <a:lstStyle/>
                    <a:p>
                      <a:pPr algn="ctr">
                        <a:lnSpc>
                          <a:spcPct val="100000"/>
                        </a:lnSpc>
                        <a:spcBef>
                          <a:spcPts val="690"/>
                        </a:spcBef>
                      </a:pPr>
                      <a:r>
                        <a:rPr sz="1500" b="0" spc="15" baseline="0" dirty="0">
                          <a:latin typeface="Arial" panose="020B0604020202020204" pitchFamily="34" charset="0"/>
                          <a:ea typeface="方正兰亭黑简体" panose="02000000000000000000" pitchFamily="2" charset="-122"/>
                          <a:cs typeface="微软雅黑"/>
                        </a:rPr>
                        <a:t>下花三角标记</a:t>
                      </a:r>
                      <a:endParaRPr sz="1500" b="0" baseline="0" dirty="0">
                        <a:latin typeface="Arial" panose="020B0604020202020204" pitchFamily="34" charset="0"/>
                        <a:ea typeface="方正兰亭黑简体" panose="02000000000000000000" pitchFamily="2" charset="-122"/>
                        <a:cs typeface="微软雅黑"/>
                      </a:endParaRPr>
                    </a:p>
                  </a:txBody>
                  <a:tcPr marL="0" marR="0" marT="65723" marB="0" anchor="ctr"/>
                </a:tc>
                <a:tc>
                  <a:txBody>
                    <a:bodyPr/>
                    <a:lstStyle/>
                    <a:p>
                      <a:pPr algn="ctr">
                        <a:lnSpc>
                          <a:spcPct val="100000"/>
                        </a:lnSpc>
                        <a:spcBef>
                          <a:spcPts val="685"/>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'h'</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246" marB="0" anchor="ctr"/>
                </a:tc>
                <a:tc>
                  <a:txBody>
                    <a:bodyPr/>
                    <a:lstStyle/>
                    <a:p>
                      <a:pPr algn="ctr">
                        <a:lnSpc>
                          <a:spcPct val="100000"/>
                        </a:lnSpc>
                        <a:spcBef>
                          <a:spcPts val="690"/>
                        </a:spcBef>
                      </a:pPr>
                      <a:r>
                        <a:rPr sz="1500" b="0" spc="15" baseline="0" dirty="0">
                          <a:latin typeface="Arial" panose="020B0604020202020204" pitchFamily="34" charset="0"/>
                          <a:ea typeface="方正兰亭黑简体" panose="02000000000000000000" pitchFamily="2" charset="-122"/>
                          <a:cs typeface="微软雅黑"/>
                        </a:rPr>
                        <a:t>竖六边形标记</a:t>
                      </a:r>
                      <a:endParaRPr sz="1500" b="0" baseline="0" dirty="0">
                        <a:latin typeface="Arial" panose="020B0604020202020204" pitchFamily="34" charset="0"/>
                        <a:ea typeface="方正兰亭黑简体" panose="02000000000000000000" pitchFamily="2" charset="-122"/>
                        <a:cs typeface="微软雅黑"/>
                      </a:endParaRPr>
                    </a:p>
                  </a:txBody>
                  <a:tcPr marL="0" marR="0" marT="65723" marB="0" anchor="ctr"/>
                </a:tc>
                <a:extLst>
                  <a:ext uri="{0D108BD9-81ED-4DB2-BD59-A6C34878D82A}">
                    <a16:rowId xmlns:a16="http://schemas.microsoft.com/office/drawing/2014/main" val="10001"/>
                  </a:ext>
                </a:extLst>
              </a:tr>
              <a:tr h="452414">
                <a:tc>
                  <a:txBody>
                    <a:bodyPr/>
                    <a:lstStyle/>
                    <a:p>
                      <a:pPr algn="ctr">
                        <a:lnSpc>
                          <a:spcPct val="100000"/>
                        </a:lnSpc>
                        <a:spcBef>
                          <a:spcPts val="69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723" marB="0" anchor="ctr"/>
                </a:tc>
                <a:tc>
                  <a:txBody>
                    <a:bodyPr/>
                    <a:lstStyle/>
                    <a:p>
                      <a:pPr algn="ctr">
                        <a:lnSpc>
                          <a:spcPct val="100000"/>
                        </a:lnSpc>
                        <a:spcBef>
                          <a:spcPts val="875"/>
                        </a:spcBef>
                      </a:pPr>
                      <a:r>
                        <a:rPr sz="1500" b="0" spc="35" baseline="0" dirty="0">
                          <a:latin typeface="Arial" panose="020B0604020202020204" pitchFamily="34" charset="0"/>
                          <a:ea typeface="方正兰亭黑简体" panose="02000000000000000000" pitchFamily="2" charset="-122"/>
                          <a:cs typeface="微软雅黑"/>
                        </a:rPr>
                        <a:t>像素标</a:t>
                      </a:r>
                      <a:r>
                        <a:rPr sz="1500" b="0" spc="40" baseline="0" dirty="0">
                          <a:latin typeface="Arial" panose="020B0604020202020204" pitchFamily="34" charset="0"/>
                          <a:ea typeface="方正兰亭黑简体" panose="02000000000000000000" pitchFamily="2" charset="-122"/>
                          <a:cs typeface="微软雅黑"/>
                        </a:rPr>
                        <a:t>记</a:t>
                      </a:r>
                      <a:r>
                        <a:rPr sz="1500" b="0" spc="10" baseline="0" dirty="0">
                          <a:latin typeface="Arial" panose="020B0604020202020204" pitchFamily="34" charset="0"/>
                          <a:ea typeface="方正兰亭黑简体" panose="02000000000000000000" pitchFamily="2" charset="-122"/>
                          <a:cs typeface="Arial" panose="020B0604020202020204" pitchFamily="34" charset="0"/>
                        </a:rPr>
                        <a:t>(</a:t>
                      </a:r>
                      <a:r>
                        <a:rPr sz="1500" b="0" spc="35" baseline="0" dirty="0">
                          <a:latin typeface="Arial" panose="020B0604020202020204" pitchFamily="34" charset="0"/>
                          <a:ea typeface="方正兰亭黑简体" panose="02000000000000000000" pitchFamily="2" charset="-122"/>
                          <a:cs typeface="微软雅黑"/>
                        </a:rPr>
                        <a:t>极小</a:t>
                      </a:r>
                      <a:r>
                        <a:rPr sz="1500" b="0" spc="30" baseline="0" dirty="0">
                          <a:latin typeface="Arial" panose="020B0604020202020204" pitchFamily="34" charset="0"/>
                          <a:ea typeface="方正兰亭黑简体" panose="02000000000000000000" pitchFamily="2" charset="-122"/>
                          <a:cs typeface="微软雅黑"/>
                        </a:rPr>
                        <a:t>点</a:t>
                      </a:r>
                      <a:r>
                        <a:rPr sz="1500" b="0" spc="15" baseline="0" dirty="0">
                          <a:latin typeface="Arial" panose="020B0604020202020204" pitchFamily="34" charset="0"/>
                          <a:ea typeface="方正兰亭黑简体" panose="02000000000000000000" pitchFamily="2" charset="-122"/>
                          <a:cs typeface="Arial" panose="020B0604020202020204" pitchFamily="34" charset="0"/>
                        </a:rPr>
                        <a: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83344" marB="0" anchor="ctr"/>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'2'</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723" marB="0" anchor="ctr"/>
                </a:tc>
                <a:tc>
                  <a:txBody>
                    <a:bodyPr/>
                    <a:lstStyle/>
                    <a:p>
                      <a:pPr algn="ctr">
                        <a:lnSpc>
                          <a:spcPct val="100000"/>
                        </a:lnSpc>
                        <a:spcBef>
                          <a:spcPts val="700"/>
                        </a:spcBef>
                      </a:pPr>
                      <a:r>
                        <a:rPr sz="1500" b="0" spc="15" baseline="0" dirty="0">
                          <a:latin typeface="Arial" panose="020B0604020202020204" pitchFamily="34" charset="0"/>
                          <a:ea typeface="方正兰亭黑简体" panose="02000000000000000000" pitchFamily="2" charset="-122"/>
                          <a:cs typeface="微软雅黑"/>
                        </a:rPr>
                        <a:t>上花三角标记</a:t>
                      </a:r>
                      <a:endParaRPr sz="1500" b="0" baseline="0" dirty="0">
                        <a:latin typeface="Arial" panose="020B0604020202020204" pitchFamily="34" charset="0"/>
                        <a:ea typeface="方正兰亭黑简体" panose="02000000000000000000" pitchFamily="2" charset="-122"/>
                        <a:cs typeface="微软雅黑"/>
                      </a:endParaRPr>
                    </a:p>
                  </a:txBody>
                  <a:tcPr marL="0" marR="0" marT="66675" marB="0" anchor="ctr"/>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'H'</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723" marB="0" anchor="ctr"/>
                </a:tc>
                <a:tc>
                  <a:txBody>
                    <a:bodyPr/>
                    <a:lstStyle/>
                    <a:p>
                      <a:pPr algn="ctr">
                        <a:lnSpc>
                          <a:spcPct val="100000"/>
                        </a:lnSpc>
                        <a:spcBef>
                          <a:spcPts val="700"/>
                        </a:spcBef>
                      </a:pPr>
                      <a:r>
                        <a:rPr sz="1500" b="0" spc="15" baseline="0" dirty="0">
                          <a:latin typeface="Arial" panose="020B0604020202020204" pitchFamily="34" charset="0"/>
                          <a:ea typeface="方正兰亭黑简体" panose="02000000000000000000" pitchFamily="2" charset="-122"/>
                          <a:cs typeface="微软雅黑"/>
                        </a:rPr>
                        <a:t>横六边形标记</a:t>
                      </a:r>
                      <a:endParaRPr sz="1500" b="0" baseline="0" dirty="0">
                        <a:latin typeface="Arial" panose="020B0604020202020204" pitchFamily="34" charset="0"/>
                        <a:ea typeface="方正兰亭黑简体" panose="02000000000000000000" pitchFamily="2" charset="-122"/>
                        <a:cs typeface="微软雅黑"/>
                      </a:endParaRPr>
                    </a:p>
                  </a:txBody>
                  <a:tcPr marL="0" marR="0" marT="66675" marB="0" anchor="ctr"/>
                </a:tc>
                <a:extLst>
                  <a:ext uri="{0D108BD9-81ED-4DB2-BD59-A6C34878D82A}">
                    <a16:rowId xmlns:a16="http://schemas.microsoft.com/office/drawing/2014/main" val="10002"/>
                  </a:ext>
                </a:extLst>
              </a:tr>
              <a:tr h="452414">
                <a:tc>
                  <a:txBody>
                    <a:bodyPr/>
                    <a:lstStyle/>
                    <a:p>
                      <a:pPr algn="ctr">
                        <a:lnSpc>
                          <a:spcPct val="100000"/>
                        </a:lnSpc>
                        <a:spcBef>
                          <a:spcPts val="69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'o'</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723" marB="0" anchor="ctr"/>
                </a:tc>
                <a:tc>
                  <a:txBody>
                    <a:bodyPr/>
                    <a:lstStyle/>
                    <a:p>
                      <a:pPr algn="ctr">
                        <a:lnSpc>
                          <a:spcPct val="100000"/>
                        </a:lnSpc>
                        <a:spcBef>
                          <a:spcPts val="695"/>
                        </a:spcBef>
                      </a:pPr>
                      <a:r>
                        <a:rPr sz="1500" b="0" spc="10" baseline="0" dirty="0">
                          <a:latin typeface="Arial" panose="020B0604020202020204" pitchFamily="34" charset="0"/>
                          <a:ea typeface="方正兰亭黑简体" panose="02000000000000000000" pitchFamily="2" charset="-122"/>
                          <a:cs typeface="微软雅黑"/>
                        </a:rPr>
                        <a:t>实心圈标记</a:t>
                      </a:r>
                      <a:endParaRPr sz="1500" b="0" baseline="0" dirty="0">
                        <a:latin typeface="Arial" panose="020B0604020202020204" pitchFamily="34" charset="0"/>
                        <a:ea typeface="方正兰亭黑简体" panose="02000000000000000000" pitchFamily="2" charset="-122"/>
                        <a:cs typeface="微软雅黑"/>
                      </a:endParaRPr>
                    </a:p>
                  </a:txBody>
                  <a:tcPr marL="0" marR="0" marT="66199" marB="0" anchor="ctr"/>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'3'</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723" marB="0" anchor="ctr"/>
                </a:tc>
                <a:tc>
                  <a:txBody>
                    <a:bodyPr/>
                    <a:lstStyle/>
                    <a:p>
                      <a:pPr algn="ctr">
                        <a:lnSpc>
                          <a:spcPct val="100000"/>
                        </a:lnSpc>
                        <a:spcBef>
                          <a:spcPts val="700"/>
                        </a:spcBef>
                      </a:pPr>
                      <a:r>
                        <a:rPr sz="1500" b="0" spc="15" baseline="0" dirty="0">
                          <a:latin typeface="Arial" panose="020B0604020202020204" pitchFamily="34" charset="0"/>
                          <a:ea typeface="方正兰亭黑简体" panose="02000000000000000000" pitchFamily="2" charset="-122"/>
                          <a:cs typeface="微软雅黑"/>
                        </a:rPr>
                        <a:t>左花三角标记</a:t>
                      </a:r>
                      <a:endParaRPr sz="1500" b="0" baseline="0" dirty="0">
                        <a:latin typeface="Arial" panose="020B0604020202020204" pitchFamily="34" charset="0"/>
                        <a:ea typeface="方正兰亭黑简体" panose="02000000000000000000" pitchFamily="2" charset="-122"/>
                        <a:cs typeface="微软雅黑"/>
                      </a:endParaRPr>
                    </a:p>
                  </a:txBody>
                  <a:tcPr marL="0" marR="0" marT="66675" marB="0" anchor="ctr"/>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723" marB="0" anchor="ctr"/>
                </a:tc>
                <a:tc>
                  <a:txBody>
                    <a:bodyPr/>
                    <a:lstStyle/>
                    <a:p>
                      <a:pPr algn="ctr">
                        <a:lnSpc>
                          <a:spcPct val="100000"/>
                        </a:lnSpc>
                        <a:spcBef>
                          <a:spcPts val="700"/>
                        </a:spcBef>
                      </a:pPr>
                      <a:r>
                        <a:rPr sz="1500" b="0" spc="10" baseline="0" dirty="0">
                          <a:latin typeface="Arial" panose="020B0604020202020204" pitchFamily="34" charset="0"/>
                          <a:ea typeface="方正兰亭黑简体" panose="02000000000000000000" pitchFamily="2" charset="-122"/>
                          <a:cs typeface="微软雅黑"/>
                        </a:rPr>
                        <a:t>十字标记</a:t>
                      </a:r>
                      <a:endParaRPr sz="1500" b="0" baseline="0" dirty="0">
                        <a:latin typeface="Arial" panose="020B0604020202020204" pitchFamily="34" charset="0"/>
                        <a:ea typeface="方正兰亭黑简体" panose="02000000000000000000" pitchFamily="2" charset="-122"/>
                        <a:cs typeface="微软雅黑"/>
                      </a:endParaRPr>
                    </a:p>
                  </a:txBody>
                  <a:tcPr marL="0" marR="0" marT="66675" marB="0" anchor="ctr"/>
                </a:tc>
                <a:extLst>
                  <a:ext uri="{0D108BD9-81ED-4DB2-BD59-A6C34878D82A}">
                    <a16:rowId xmlns:a16="http://schemas.microsoft.com/office/drawing/2014/main" val="10003"/>
                  </a:ext>
                </a:extLst>
              </a:tr>
              <a:tr h="452414">
                <a:tc>
                  <a:txBody>
                    <a:bodyPr/>
                    <a:lstStyle/>
                    <a:p>
                      <a:pPr algn="ctr">
                        <a:lnSpc>
                          <a:spcPct val="100000"/>
                        </a:lnSpc>
                        <a:spcBef>
                          <a:spcPts val="69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'v'</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723" marB="0" anchor="ctr"/>
                </a:tc>
                <a:tc>
                  <a:txBody>
                    <a:bodyPr/>
                    <a:lstStyle/>
                    <a:p>
                      <a:pPr algn="ctr">
                        <a:lnSpc>
                          <a:spcPct val="100000"/>
                        </a:lnSpc>
                        <a:spcBef>
                          <a:spcPts val="705"/>
                        </a:spcBef>
                      </a:pPr>
                      <a:r>
                        <a:rPr sz="1500" b="0" spc="10" baseline="0" dirty="0">
                          <a:latin typeface="Arial" panose="020B0604020202020204" pitchFamily="34" charset="0"/>
                          <a:ea typeface="方正兰亭黑简体" panose="02000000000000000000" pitchFamily="2" charset="-122"/>
                          <a:cs typeface="微软雅黑"/>
                        </a:rPr>
                        <a:t>倒三角标记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'4'</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723" marB="0" anchor="ctr"/>
                </a:tc>
                <a:tc>
                  <a:txBody>
                    <a:bodyPr/>
                    <a:lstStyle/>
                    <a:p>
                      <a:pPr algn="ctr">
                        <a:lnSpc>
                          <a:spcPct val="100000"/>
                        </a:lnSpc>
                        <a:spcBef>
                          <a:spcPts val="705"/>
                        </a:spcBef>
                      </a:pPr>
                      <a:r>
                        <a:rPr sz="1500" b="0" spc="15" baseline="0" dirty="0">
                          <a:latin typeface="Arial" panose="020B0604020202020204" pitchFamily="34" charset="0"/>
                          <a:ea typeface="方正兰亭黑简体" panose="02000000000000000000" pitchFamily="2" charset="-122"/>
                          <a:cs typeface="微软雅黑"/>
                        </a:rPr>
                        <a:t>右花三角标记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tc>
                  <a:txBody>
                    <a:bodyPr/>
                    <a:lstStyle/>
                    <a:p>
                      <a:pPr algn="ctr">
                        <a:lnSpc>
                          <a:spcPct val="100000"/>
                        </a:lnSpc>
                        <a:spcBef>
                          <a:spcPts val="69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'x'</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5723" marB="0" anchor="ctr"/>
                </a:tc>
                <a:tc>
                  <a:txBody>
                    <a:bodyPr/>
                    <a:lstStyle/>
                    <a:p>
                      <a:pPr algn="ctr">
                        <a:lnSpc>
                          <a:spcPct val="100000"/>
                        </a:lnSpc>
                        <a:spcBef>
                          <a:spcPts val="705"/>
                        </a:spcBef>
                      </a:pPr>
                      <a:r>
                        <a:rPr sz="1500" b="0" baseline="0" dirty="0">
                          <a:latin typeface="Arial" panose="020B0604020202020204" pitchFamily="34" charset="0"/>
                          <a:ea typeface="方正兰亭黑简体" panose="02000000000000000000" pitchFamily="2" charset="-122"/>
                          <a:cs typeface="Arial" panose="020B0604020202020204" pitchFamily="34" charset="0"/>
                        </a:rPr>
                        <a:t>x</a:t>
                      </a:r>
                      <a:r>
                        <a:rPr sz="1500" b="0" spc="10" baseline="0" dirty="0">
                          <a:latin typeface="Arial" panose="020B0604020202020204" pitchFamily="34" charset="0"/>
                          <a:ea typeface="方正兰亭黑简体" panose="02000000000000000000" pitchFamily="2" charset="-122"/>
                          <a:cs typeface="微软雅黑"/>
                        </a:rPr>
                        <a:t>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extLst>
                  <a:ext uri="{0D108BD9-81ED-4DB2-BD59-A6C34878D82A}">
                    <a16:rowId xmlns:a16="http://schemas.microsoft.com/office/drawing/2014/main" val="257029484"/>
                  </a:ext>
                </a:extLst>
              </a:tr>
              <a:tr h="452414">
                <a:tc>
                  <a:txBody>
                    <a:bodyPr/>
                    <a:lstStyle/>
                    <a:p>
                      <a:pPr algn="ctr">
                        <a:lnSpc>
                          <a:spcPct val="100000"/>
                        </a:lnSpc>
                        <a:spcBef>
                          <a:spcPts val="695"/>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6199" marB="0" anchor="ctr"/>
                </a:tc>
                <a:tc>
                  <a:txBody>
                    <a:bodyPr/>
                    <a:lstStyle/>
                    <a:p>
                      <a:pPr algn="ctr">
                        <a:lnSpc>
                          <a:spcPct val="100000"/>
                        </a:lnSpc>
                        <a:spcBef>
                          <a:spcPts val="705"/>
                        </a:spcBef>
                      </a:pPr>
                      <a:r>
                        <a:rPr sz="1500" b="0" spc="10" baseline="0" dirty="0">
                          <a:latin typeface="Arial" panose="020B0604020202020204" pitchFamily="34" charset="0"/>
                          <a:ea typeface="方正兰亭黑简体" panose="02000000000000000000" pitchFamily="2" charset="-122"/>
                          <a:cs typeface="微软雅黑"/>
                        </a:rPr>
                        <a:t>上三角标记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tc>
                  <a:txBody>
                    <a:bodyPr/>
                    <a:lstStyle/>
                    <a:p>
                      <a:pPr algn="ctr">
                        <a:lnSpc>
                          <a:spcPct val="100000"/>
                        </a:lnSpc>
                        <a:spcBef>
                          <a:spcPts val="70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's'</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6675" marB="0" anchor="ctr"/>
                </a:tc>
                <a:tc>
                  <a:txBody>
                    <a:bodyPr/>
                    <a:lstStyle/>
                    <a:p>
                      <a:pPr algn="ctr">
                        <a:lnSpc>
                          <a:spcPct val="100000"/>
                        </a:lnSpc>
                        <a:spcBef>
                          <a:spcPts val="705"/>
                        </a:spcBef>
                      </a:pPr>
                      <a:r>
                        <a:rPr sz="1500" b="0" spc="15" baseline="0" dirty="0">
                          <a:latin typeface="Arial" panose="020B0604020202020204" pitchFamily="34" charset="0"/>
                          <a:ea typeface="方正兰亭黑简体" panose="02000000000000000000" pitchFamily="2" charset="-122"/>
                          <a:cs typeface="微软雅黑"/>
                        </a:rPr>
                        <a:t>实心方形标记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tc>
                  <a:txBody>
                    <a:bodyPr/>
                    <a:lstStyle/>
                    <a:p>
                      <a:pPr algn="ctr">
                        <a:lnSpc>
                          <a:spcPct val="100000"/>
                        </a:lnSpc>
                        <a:spcBef>
                          <a:spcPts val="70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'D'</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6675" marB="0" anchor="ctr"/>
                </a:tc>
                <a:tc>
                  <a:txBody>
                    <a:bodyPr/>
                    <a:lstStyle/>
                    <a:p>
                      <a:pPr algn="ctr">
                        <a:lnSpc>
                          <a:spcPct val="100000"/>
                        </a:lnSpc>
                        <a:spcBef>
                          <a:spcPts val="705"/>
                        </a:spcBef>
                      </a:pPr>
                      <a:r>
                        <a:rPr sz="1500" b="0" spc="10" baseline="0" dirty="0">
                          <a:latin typeface="Arial" panose="020B0604020202020204" pitchFamily="34" charset="0"/>
                          <a:ea typeface="方正兰亭黑简体" panose="02000000000000000000" pitchFamily="2" charset="-122"/>
                          <a:cs typeface="微软雅黑"/>
                        </a:rPr>
                        <a:t>菱形标记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extLst>
                  <a:ext uri="{0D108BD9-81ED-4DB2-BD59-A6C34878D82A}">
                    <a16:rowId xmlns:a16="http://schemas.microsoft.com/office/drawing/2014/main" val="522217706"/>
                  </a:ext>
                </a:extLst>
              </a:tr>
              <a:tr h="452414">
                <a:tc>
                  <a:txBody>
                    <a:bodyPr/>
                    <a:lstStyle/>
                    <a:p>
                      <a:pPr algn="ctr">
                        <a:lnSpc>
                          <a:spcPct val="100000"/>
                        </a:lnSpc>
                        <a:spcBef>
                          <a:spcPts val="70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'&gt;'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6675" marB="0" anchor="ctr"/>
                </a:tc>
                <a:tc>
                  <a:txBody>
                    <a:bodyPr/>
                    <a:lstStyle/>
                    <a:p>
                      <a:pPr algn="ctr">
                        <a:lnSpc>
                          <a:spcPct val="100000"/>
                        </a:lnSpc>
                        <a:spcBef>
                          <a:spcPts val="705"/>
                        </a:spcBef>
                      </a:pPr>
                      <a:r>
                        <a:rPr sz="1500" b="0" spc="10" baseline="0" dirty="0">
                          <a:latin typeface="Arial" panose="020B0604020202020204" pitchFamily="34" charset="0"/>
                          <a:ea typeface="方正兰亭黑简体" panose="02000000000000000000" pitchFamily="2" charset="-122"/>
                          <a:cs typeface="微软雅黑"/>
                        </a:rPr>
                        <a:t>右三角标记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tc>
                  <a:txBody>
                    <a:bodyPr/>
                    <a:lstStyle/>
                    <a:p>
                      <a:pPr algn="ctr">
                        <a:lnSpc>
                          <a:spcPct val="100000"/>
                        </a:lnSpc>
                        <a:spcBef>
                          <a:spcPts val="70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'p'</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6675" marB="0" anchor="ctr"/>
                </a:tc>
                <a:tc>
                  <a:txBody>
                    <a:bodyPr/>
                    <a:lstStyle/>
                    <a:p>
                      <a:pPr algn="ctr">
                        <a:lnSpc>
                          <a:spcPct val="100000"/>
                        </a:lnSpc>
                        <a:spcBef>
                          <a:spcPts val="705"/>
                        </a:spcBef>
                      </a:pPr>
                      <a:r>
                        <a:rPr sz="1500" b="0" spc="15" baseline="0" dirty="0">
                          <a:latin typeface="Arial" panose="020B0604020202020204" pitchFamily="34" charset="0"/>
                          <a:ea typeface="方正兰亭黑简体" panose="02000000000000000000" pitchFamily="2" charset="-122"/>
                          <a:cs typeface="微软雅黑"/>
                        </a:rPr>
                        <a:t>实心五角标记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tc>
                  <a:txBody>
                    <a:bodyPr/>
                    <a:lstStyle/>
                    <a:p>
                      <a:pPr algn="ctr">
                        <a:lnSpc>
                          <a:spcPct val="100000"/>
                        </a:lnSpc>
                        <a:spcBef>
                          <a:spcPts val="70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'd'</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6675" marB="0" anchor="ctr"/>
                </a:tc>
                <a:tc>
                  <a:txBody>
                    <a:bodyPr/>
                    <a:lstStyle/>
                    <a:p>
                      <a:pPr algn="ctr">
                        <a:lnSpc>
                          <a:spcPct val="100000"/>
                        </a:lnSpc>
                        <a:spcBef>
                          <a:spcPts val="705"/>
                        </a:spcBef>
                      </a:pPr>
                      <a:r>
                        <a:rPr sz="1500" b="0" spc="10" baseline="0" dirty="0">
                          <a:latin typeface="Arial" panose="020B0604020202020204" pitchFamily="34" charset="0"/>
                          <a:ea typeface="方正兰亭黑简体" panose="02000000000000000000" pitchFamily="2" charset="-122"/>
                          <a:cs typeface="微软雅黑"/>
                        </a:rPr>
                        <a:t>瘦菱形标记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extLst>
                  <a:ext uri="{0D108BD9-81ED-4DB2-BD59-A6C34878D82A}">
                    <a16:rowId xmlns:a16="http://schemas.microsoft.com/office/drawing/2014/main" val="2963556369"/>
                  </a:ext>
                </a:extLst>
              </a:tr>
              <a:tr h="452414">
                <a:tc>
                  <a:txBody>
                    <a:bodyPr/>
                    <a:lstStyle/>
                    <a:p>
                      <a:pPr algn="ctr">
                        <a:lnSpc>
                          <a:spcPct val="100000"/>
                        </a:lnSpc>
                        <a:spcBef>
                          <a:spcPts val="70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'&lt;'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6675" marB="0" anchor="ctr"/>
                </a:tc>
                <a:tc>
                  <a:txBody>
                    <a:bodyPr/>
                    <a:lstStyle/>
                    <a:p>
                      <a:pPr algn="ctr">
                        <a:lnSpc>
                          <a:spcPct val="100000"/>
                        </a:lnSpc>
                        <a:spcBef>
                          <a:spcPts val="705"/>
                        </a:spcBef>
                      </a:pPr>
                      <a:r>
                        <a:rPr sz="1500" b="0" spc="10" baseline="0" dirty="0">
                          <a:latin typeface="Arial" panose="020B0604020202020204" pitchFamily="34" charset="0"/>
                          <a:ea typeface="方正兰亭黑简体" panose="02000000000000000000" pitchFamily="2" charset="-122"/>
                          <a:cs typeface="微软雅黑"/>
                        </a:rPr>
                        <a:t>左三角标记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tc>
                  <a:txBody>
                    <a:bodyPr/>
                    <a:lstStyle/>
                    <a:p>
                      <a:pPr algn="ctr">
                        <a:lnSpc>
                          <a:spcPct val="100000"/>
                        </a:lnSpc>
                        <a:spcBef>
                          <a:spcPts val="70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6675" marB="0" anchor="ctr"/>
                </a:tc>
                <a:tc>
                  <a:txBody>
                    <a:bodyPr/>
                    <a:lstStyle/>
                    <a:p>
                      <a:pPr algn="ctr">
                        <a:lnSpc>
                          <a:spcPct val="100000"/>
                        </a:lnSpc>
                        <a:spcBef>
                          <a:spcPts val="705"/>
                        </a:spcBef>
                      </a:pPr>
                      <a:r>
                        <a:rPr sz="1500" b="0" spc="10" baseline="0" dirty="0">
                          <a:latin typeface="Arial" panose="020B0604020202020204" pitchFamily="34" charset="0"/>
                          <a:ea typeface="方正兰亭黑简体" panose="02000000000000000000" pitchFamily="2" charset="-122"/>
                          <a:cs typeface="微软雅黑"/>
                        </a:rPr>
                        <a:t>星形标记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tc>
                  <a:txBody>
                    <a:bodyPr/>
                    <a:lstStyle/>
                    <a:p>
                      <a:pPr algn="ctr">
                        <a:lnSpc>
                          <a:spcPct val="100000"/>
                        </a:lnSpc>
                        <a:spcBef>
                          <a:spcPts val="700"/>
                        </a:spcBef>
                      </a:pPr>
                      <a:r>
                        <a:rPr sz="1500" b="0" spc="5" baseline="0" dirty="0">
                          <a:solidFill>
                            <a:srgbClr val="4E9A06"/>
                          </a:solidFill>
                          <a:latin typeface="Arial" panose="020B0604020202020204" pitchFamily="34" charset="0"/>
                          <a:ea typeface="方正兰亭黑简体" panose="02000000000000000000" pitchFamily="2" charset="-122"/>
                          <a:cs typeface="Arial" panose="020B0604020202020204" pitchFamily="34" charset="0"/>
                        </a:rPr>
                        <a:t>'|'</a:t>
                      </a:r>
                      <a:endParaRPr sz="1500" b="0" baseline="0" dirty="0">
                        <a:latin typeface="Arial" panose="020B0604020202020204" pitchFamily="34" charset="0"/>
                        <a:ea typeface="方正兰亭黑简体" panose="02000000000000000000" pitchFamily="2" charset="-122"/>
                        <a:cs typeface="Arial" panose="020B0604020202020204" pitchFamily="34" charset="0"/>
                      </a:endParaRPr>
                    </a:p>
                  </a:txBody>
                  <a:tcPr marL="0" marR="0" marT="66675" marB="0" anchor="ctr"/>
                </a:tc>
                <a:tc>
                  <a:txBody>
                    <a:bodyPr/>
                    <a:lstStyle/>
                    <a:p>
                      <a:pPr algn="ctr">
                        <a:lnSpc>
                          <a:spcPct val="100000"/>
                        </a:lnSpc>
                        <a:spcBef>
                          <a:spcPts val="705"/>
                        </a:spcBef>
                      </a:pPr>
                      <a:r>
                        <a:rPr sz="1500" b="0" spc="10" baseline="0" dirty="0">
                          <a:latin typeface="Arial" panose="020B0604020202020204" pitchFamily="34" charset="0"/>
                          <a:ea typeface="方正兰亭黑简体" panose="02000000000000000000" pitchFamily="2" charset="-122"/>
                          <a:cs typeface="微软雅黑"/>
                        </a:rPr>
                        <a:t>垂直线标记</a:t>
                      </a:r>
                      <a:endParaRPr sz="1500" b="0" baseline="0" dirty="0">
                        <a:latin typeface="Arial" panose="020B0604020202020204" pitchFamily="34" charset="0"/>
                        <a:ea typeface="方正兰亭黑简体" panose="02000000000000000000" pitchFamily="2" charset="-122"/>
                        <a:cs typeface="微软雅黑"/>
                      </a:endParaRPr>
                    </a:p>
                  </a:txBody>
                  <a:tcPr marL="0" marR="0" marT="67151" marB="0" anchor="ctr"/>
                </a:tc>
                <a:extLst>
                  <a:ext uri="{0D108BD9-81ED-4DB2-BD59-A6C34878D82A}">
                    <a16:rowId xmlns:a16="http://schemas.microsoft.com/office/drawing/2014/main" val="1595265914"/>
                  </a:ext>
                </a:extLst>
              </a:tr>
            </a:tbl>
          </a:graphicData>
        </a:graphic>
      </p:graphicFrame>
    </p:spTree>
    <p:extLst>
      <p:ext uri="{BB962C8B-B14F-4D97-AF65-F5344CB8AC3E}">
        <p14:creationId xmlns:p14="http://schemas.microsoft.com/office/powerpoint/2010/main" val="64757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pyplot</a:t>
            </a:r>
            <a:r>
              <a:rPr lang="zh-CN" altLang="en-US" dirty="0">
                <a:latin typeface="Arial Unicode MS" panose="020B0604020202020204" pitchFamily="34" charset="-122"/>
                <a:sym typeface="Huawei Sans" panose="020C0503030203020204" pitchFamily="34" charset="0"/>
              </a:rPr>
              <a:t>中文显示</a:t>
            </a:r>
            <a:r>
              <a:rPr lang="zh-CN" altLang="en-US" dirty="0" smtClean="0">
                <a:latin typeface="Arial Unicode MS" panose="020B0604020202020204" pitchFamily="34" charset="-122"/>
                <a:sym typeface="Huawei Sans" panose="020C0503030203020204" pitchFamily="34" charset="0"/>
              </a:rPr>
              <a:t>方法（</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477973" y="1406372"/>
            <a:ext cx="8480700" cy="1146226"/>
          </a:xfrm>
        </p:spPr>
        <p:txBody>
          <a:bodyPr/>
          <a:lstStyle/>
          <a:p>
            <a:r>
              <a:rPr lang="zh-CN" altLang="en-US" sz="2000" dirty="0" smtClean="0">
                <a:latin typeface="Arial Unicode MS" panose="020B0604020202020204" pitchFamily="34" charset="-122"/>
                <a:sym typeface="Huawei Sans" panose="020C0503030203020204" pitchFamily="34" charset="0"/>
              </a:rPr>
              <a:t>方法一</a:t>
            </a:r>
            <a:endParaRPr lang="en-US" altLang="zh-CN" sz="2000" dirty="0" smtClean="0">
              <a:latin typeface="Arial Unicode MS" panose="020B0604020202020204" pitchFamily="34" charset="-122"/>
              <a:sym typeface="Huawei Sans" panose="020C0503030203020204" pitchFamily="34" charset="0"/>
            </a:endParaRPr>
          </a:p>
          <a:p>
            <a:pPr lvl="1"/>
            <a:r>
              <a:rPr lang="en-US" altLang="zh-CN" sz="1800" spc="4" dirty="0" err="1">
                <a:solidFill>
                  <a:srgbClr val="000000"/>
                </a:solidFill>
                <a:cs typeface="Arial" panose="020B0604020202020204" pitchFamily="34" charset="0"/>
              </a:rPr>
              <a:t>pyplot</a:t>
            </a:r>
            <a:r>
              <a:rPr lang="zh-CN" altLang="en-US" sz="1800" spc="8" dirty="0">
                <a:solidFill>
                  <a:srgbClr val="000000"/>
                </a:solidFill>
                <a:latin typeface="方正兰亭黑简体" panose="02000000000000000000" pitchFamily="2" charset="-122"/>
                <a:cs typeface="微软雅黑"/>
              </a:rPr>
              <a:t>并不默认支持中文显示，需要</a:t>
            </a:r>
            <a:r>
              <a:rPr lang="en-US" altLang="zh-CN" sz="1800" spc="4" dirty="0" err="1">
                <a:solidFill>
                  <a:srgbClr val="000000"/>
                </a:solidFill>
                <a:cs typeface="Arial" panose="020B0604020202020204" pitchFamily="34" charset="0"/>
              </a:rPr>
              <a:t>rcParams</a:t>
            </a:r>
            <a:r>
              <a:rPr lang="zh-CN" altLang="en-US" sz="1800" spc="11" dirty="0">
                <a:solidFill>
                  <a:srgbClr val="000000"/>
                </a:solidFill>
                <a:latin typeface="方正兰亭黑简体" panose="02000000000000000000" pitchFamily="2" charset="-122"/>
                <a:cs typeface="微软雅黑"/>
              </a:rPr>
              <a:t>修改字体实现</a:t>
            </a:r>
            <a:endParaRPr lang="en-US" altLang="zh-CN" sz="1800" spc="11" dirty="0">
              <a:solidFill>
                <a:srgbClr val="000000"/>
              </a:solidFill>
              <a:latin typeface="方正兰亭黑简体" panose="02000000000000000000" pitchFamily="2" charset="-122"/>
              <a:cs typeface="微软雅黑"/>
            </a:endParaRPr>
          </a:p>
          <a:p>
            <a:r>
              <a:rPr lang="en-US" altLang="zh-CN" sz="1800" spc="4" dirty="0" err="1">
                <a:solidFill>
                  <a:srgbClr val="000000"/>
                </a:solidFill>
              </a:rPr>
              <a:t>rcParams</a:t>
            </a:r>
            <a:r>
              <a:rPr lang="zh-CN" altLang="en-US" sz="1800" spc="4" dirty="0">
                <a:solidFill>
                  <a:srgbClr val="000000"/>
                </a:solidFill>
              </a:rPr>
              <a:t>属性</a:t>
            </a:r>
            <a:endParaRPr lang="zh-CN" altLang="en-US" sz="1800" dirty="0">
              <a:latin typeface="方正兰亭黑简体" panose="02000000000000000000" pitchFamily="2" charset="-122"/>
              <a:cs typeface="微软雅黑"/>
            </a:endParaRPr>
          </a:p>
        </p:txBody>
      </p:sp>
      <p:graphicFrame>
        <p:nvGraphicFramePr>
          <p:cNvPr id="6" name="表格 5"/>
          <p:cNvGraphicFramePr>
            <a:graphicFrameLocks noGrp="1"/>
          </p:cNvGraphicFramePr>
          <p:nvPr>
            <p:extLst/>
          </p:nvPr>
        </p:nvGraphicFramePr>
        <p:xfrm>
          <a:off x="481208" y="3215540"/>
          <a:ext cx="4235244" cy="1840588"/>
        </p:xfrm>
        <a:graphic>
          <a:graphicData uri="http://schemas.openxmlformats.org/drawingml/2006/table">
            <a:tbl>
              <a:tblPr firstRow="1" bandRow="1">
                <a:tableStyleId>{21E4AEA4-8DFA-4A89-87EB-49C32662AFE0}</a:tableStyleId>
              </a:tblPr>
              <a:tblGrid>
                <a:gridCol w="1192145">
                  <a:extLst>
                    <a:ext uri="{9D8B030D-6E8A-4147-A177-3AD203B41FA5}">
                      <a16:colId xmlns:a16="http://schemas.microsoft.com/office/drawing/2014/main" val="1047576616"/>
                    </a:ext>
                  </a:extLst>
                </a:gridCol>
                <a:gridCol w="3043099">
                  <a:extLst>
                    <a:ext uri="{9D8B030D-6E8A-4147-A177-3AD203B41FA5}">
                      <a16:colId xmlns:a16="http://schemas.microsoft.com/office/drawing/2014/main" val="1613021813"/>
                    </a:ext>
                  </a:extLst>
                </a:gridCol>
              </a:tblGrid>
              <a:tr h="392774">
                <a:tc>
                  <a:txBody>
                    <a:bodyPr/>
                    <a:lstStyle/>
                    <a:p>
                      <a:pPr algn="ctr">
                        <a:lnSpc>
                          <a:spcPct val="100000"/>
                        </a:lnSpc>
                        <a:spcBef>
                          <a:spcPts val="735"/>
                        </a:spcBef>
                      </a:pPr>
                      <a:r>
                        <a:rPr sz="1500" spc="10" dirty="0">
                          <a:latin typeface="方正兰亭黑简体" panose="02000000000000000000" pitchFamily="2" charset="-122"/>
                          <a:cs typeface="微软雅黑"/>
                        </a:rPr>
                        <a:t>属性</a:t>
                      </a:r>
                      <a:endParaRPr sz="1500" dirty="0">
                        <a:latin typeface="方正兰亭黑简体" panose="02000000000000000000" pitchFamily="2" charset="-122"/>
                        <a:cs typeface="微软雅黑"/>
                      </a:endParaRPr>
                    </a:p>
                  </a:txBody>
                  <a:tcPr marL="0" marR="0" marT="70009" marB="0"/>
                </a:tc>
                <a:tc>
                  <a:txBody>
                    <a:bodyPr/>
                    <a:lstStyle/>
                    <a:p>
                      <a:pPr algn="ctr">
                        <a:lnSpc>
                          <a:spcPct val="100000"/>
                        </a:lnSpc>
                        <a:spcBef>
                          <a:spcPts val="735"/>
                        </a:spcBef>
                      </a:pPr>
                      <a:r>
                        <a:rPr sz="1500" spc="10" dirty="0">
                          <a:latin typeface="方正兰亭黑简体" panose="02000000000000000000" pitchFamily="2" charset="-122"/>
                          <a:cs typeface="微软雅黑"/>
                        </a:rPr>
                        <a:t>说明</a:t>
                      </a:r>
                      <a:endParaRPr sz="1500" dirty="0">
                        <a:latin typeface="方正兰亭黑简体" panose="02000000000000000000" pitchFamily="2" charset="-122"/>
                        <a:cs typeface="微软雅黑"/>
                      </a:endParaRPr>
                    </a:p>
                  </a:txBody>
                  <a:tcPr marL="0" marR="0" marT="70009" marB="0"/>
                </a:tc>
                <a:extLst>
                  <a:ext uri="{0D108BD9-81ED-4DB2-BD59-A6C34878D82A}">
                    <a16:rowId xmlns:a16="http://schemas.microsoft.com/office/drawing/2014/main" val="2910689060"/>
                  </a:ext>
                </a:extLst>
              </a:tr>
              <a:tr h="427686">
                <a:tc>
                  <a:txBody>
                    <a:bodyPr/>
                    <a:lstStyle/>
                    <a:p>
                      <a:pPr marL="104139">
                        <a:lnSpc>
                          <a:spcPct val="100000"/>
                        </a:lnSpc>
                        <a:spcBef>
                          <a:spcPts val="685"/>
                        </a:spcBef>
                      </a:pPr>
                      <a:r>
                        <a:rPr sz="1500" b="0" spc="5" dirty="0">
                          <a:solidFill>
                            <a:schemeClr val="tx1"/>
                          </a:solidFill>
                          <a:latin typeface="Arial" panose="020B0604020202020204" pitchFamily="34" charset="0"/>
                          <a:cs typeface="Arial" panose="020B0604020202020204" pitchFamily="34" charset="0"/>
                        </a:rPr>
                        <a:t>'font.family'</a:t>
                      </a:r>
                      <a:endParaRPr sz="1500" b="0" dirty="0">
                        <a:solidFill>
                          <a:schemeClr val="tx1"/>
                        </a:solidFill>
                        <a:latin typeface="Arial" panose="020B0604020202020204" pitchFamily="34" charset="0"/>
                        <a:cs typeface="Arial" panose="020B0604020202020204" pitchFamily="34" charset="0"/>
                      </a:endParaRPr>
                    </a:p>
                  </a:txBody>
                  <a:tcPr marL="0" marR="0" marT="65246" marB="0"/>
                </a:tc>
                <a:tc>
                  <a:txBody>
                    <a:bodyPr/>
                    <a:lstStyle/>
                    <a:p>
                      <a:pPr marL="103505">
                        <a:lnSpc>
                          <a:spcPct val="100000"/>
                        </a:lnSpc>
                        <a:spcBef>
                          <a:spcPts val="869"/>
                        </a:spcBef>
                      </a:pPr>
                      <a:r>
                        <a:rPr sz="1400" b="0" spc="40" dirty="0">
                          <a:solidFill>
                            <a:schemeClr val="tx1"/>
                          </a:solidFill>
                          <a:latin typeface="方正兰亭黑简体" panose="02000000000000000000" pitchFamily="2" charset="-122"/>
                          <a:cs typeface="微软雅黑"/>
                        </a:rPr>
                        <a:t>用于显示字体的名字</a:t>
                      </a:r>
                      <a:endParaRPr sz="1400" b="0" dirty="0">
                        <a:solidFill>
                          <a:schemeClr val="tx1"/>
                        </a:solidFill>
                        <a:latin typeface="方正兰亭黑简体" panose="02000000000000000000" pitchFamily="2" charset="-122"/>
                        <a:cs typeface="微软雅黑"/>
                      </a:endParaRPr>
                    </a:p>
                  </a:txBody>
                  <a:tcPr marL="0" marR="0" marT="82867" marB="0"/>
                </a:tc>
                <a:extLst>
                  <a:ext uri="{0D108BD9-81ED-4DB2-BD59-A6C34878D82A}">
                    <a16:rowId xmlns:a16="http://schemas.microsoft.com/office/drawing/2014/main" val="3341163223"/>
                  </a:ext>
                </a:extLst>
              </a:tr>
              <a:tr h="427686">
                <a:tc>
                  <a:txBody>
                    <a:bodyPr/>
                    <a:lstStyle/>
                    <a:p>
                      <a:pPr marL="104139">
                        <a:lnSpc>
                          <a:spcPct val="100000"/>
                        </a:lnSpc>
                        <a:spcBef>
                          <a:spcPts val="690"/>
                        </a:spcBef>
                      </a:pPr>
                      <a:r>
                        <a:rPr sz="1500" b="0" spc="5" dirty="0">
                          <a:solidFill>
                            <a:schemeClr val="tx1"/>
                          </a:solidFill>
                          <a:latin typeface="Arial" panose="020B0604020202020204" pitchFamily="34" charset="0"/>
                          <a:cs typeface="Arial" panose="020B0604020202020204" pitchFamily="34" charset="0"/>
                        </a:rPr>
                        <a:t>'font.style'</a:t>
                      </a:r>
                      <a:endParaRPr sz="1500" b="0" dirty="0">
                        <a:solidFill>
                          <a:schemeClr val="tx1"/>
                        </a:solidFill>
                        <a:latin typeface="Arial" panose="020B0604020202020204" pitchFamily="34" charset="0"/>
                        <a:cs typeface="Arial" panose="020B0604020202020204" pitchFamily="34" charset="0"/>
                      </a:endParaRPr>
                    </a:p>
                  </a:txBody>
                  <a:tcPr marL="0" marR="0" marT="65723" marB="0"/>
                </a:tc>
                <a:tc>
                  <a:txBody>
                    <a:bodyPr/>
                    <a:lstStyle/>
                    <a:p>
                      <a:pPr marL="103505">
                        <a:lnSpc>
                          <a:spcPct val="100000"/>
                        </a:lnSpc>
                        <a:spcBef>
                          <a:spcPts val="875"/>
                        </a:spcBef>
                      </a:pPr>
                      <a:r>
                        <a:rPr sz="1400" b="0" spc="40" dirty="0">
                          <a:solidFill>
                            <a:schemeClr val="tx1"/>
                          </a:solidFill>
                          <a:latin typeface="方正兰亭黑简体" panose="02000000000000000000" pitchFamily="2" charset="-122"/>
                          <a:cs typeface="微软雅黑"/>
                        </a:rPr>
                        <a:t>字体风格，正</a:t>
                      </a:r>
                      <a:r>
                        <a:rPr sz="1400" b="0" spc="45" dirty="0">
                          <a:solidFill>
                            <a:schemeClr val="tx1"/>
                          </a:solidFill>
                          <a:latin typeface="方正兰亭黑简体" panose="02000000000000000000" pitchFamily="2" charset="-122"/>
                          <a:cs typeface="微软雅黑"/>
                        </a:rPr>
                        <a:t>常</a:t>
                      </a:r>
                      <a:r>
                        <a:rPr sz="1400" b="0" spc="10" dirty="0">
                          <a:solidFill>
                            <a:schemeClr val="tx1"/>
                          </a:solidFill>
                          <a:latin typeface="Arial" panose="020B0604020202020204" pitchFamily="34" charset="0"/>
                          <a:cs typeface="Arial" panose="020B0604020202020204" pitchFamily="34" charset="0"/>
                        </a:rPr>
                        <a:t>'normal'</a:t>
                      </a:r>
                      <a:r>
                        <a:rPr sz="1400" b="0" spc="35" dirty="0">
                          <a:solidFill>
                            <a:schemeClr val="tx1"/>
                          </a:solidFill>
                          <a:latin typeface="方正兰亭黑简体" panose="02000000000000000000" pitchFamily="2" charset="-122"/>
                          <a:cs typeface="微软雅黑"/>
                        </a:rPr>
                        <a:t>或</a:t>
                      </a:r>
                      <a:r>
                        <a:rPr sz="1400" b="0" spc="459" dirty="0">
                          <a:solidFill>
                            <a:schemeClr val="tx1"/>
                          </a:solidFill>
                          <a:latin typeface="方正兰亭黑简体" panose="02000000000000000000" pitchFamily="2" charset="-122"/>
                          <a:cs typeface="微软雅黑"/>
                        </a:rPr>
                        <a:t> </a:t>
                      </a:r>
                      <a:r>
                        <a:rPr sz="1400" b="0" spc="35" dirty="0">
                          <a:solidFill>
                            <a:schemeClr val="tx1"/>
                          </a:solidFill>
                          <a:latin typeface="方正兰亭黑简体" panose="02000000000000000000" pitchFamily="2" charset="-122"/>
                          <a:cs typeface="微软雅黑"/>
                        </a:rPr>
                        <a:t>斜</a:t>
                      </a:r>
                      <a:r>
                        <a:rPr sz="1400" b="0" spc="40" dirty="0">
                          <a:solidFill>
                            <a:schemeClr val="tx1"/>
                          </a:solidFill>
                          <a:latin typeface="方正兰亭黑简体" panose="02000000000000000000" pitchFamily="2" charset="-122"/>
                          <a:cs typeface="微软雅黑"/>
                        </a:rPr>
                        <a:t>体</a:t>
                      </a:r>
                      <a:r>
                        <a:rPr sz="1400" b="0" spc="10" dirty="0">
                          <a:solidFill>
                            <a:schemeClr val="tx1"/>
                          </a:solidFill>
                          <a:latin typeface="Arial" panose="020B0604020202020204" pitchFamily="34" charset="0"/>
                          <a:cs typeface="Arial" panose="020B0604020202020204" pitchFamily="34" charset="0"/>
                        </a:rPr>
                        <a:t>'italic'</a:t>
                      </a:r>
                      <a:endParaRPr sz="1400" b="0" dirty="0">
                        <a:solidFill>
                          <a:schemeClr val="tx1"/>
                        </a:solidFill>
                        <a:latin typeface="Arial" panose="020B0604020202020204" pitchFamily="34" charset="0"/>
                        <a:cs typeface="Arial" panose="020B0604020202020204" pitchFamily="34" charset="0"/>
                      </a:endParaRPr>
                    </a:p>
                  </a:txBody>
                  <a:tcPr marL="0" marR="0" marT="83344" marB="0"/>
                </a:tc>
                <a:extLst>
                  <a:ext uri="{0D108BD9-81ED-4DB2-BD59-A6C34878D82A}">
                    <a16:rowId xmlns:a16="http://schemas.microsoft.com/office/drawing/2014/main" val="1296248245"/>
                  </a:ext>
                </a:extLst>
              </a:tr>
              <a:tr h="494824">
                <a:tc>
                  <a:txBody>
                    <a:bodyPr/>
                    <a:lstStyle/>
                    <a:p>
                      <a:pPr marL="104139">
                        <a:lnSpc>
                          <a:spcPct val="100000"/>
                        </a:lnSpc>
                        <a:spcBef>
                          <a:spcPts val="695"/>
                        </a:spcBef>
                      </a:pPr>
                      <a:r>
                        <a:rPr sz="1500" b="0" spc="5" dirty="0">
                          <a:solidFill>
                            <a:schemeClr val="tx1"/>
                          </a:solidFill>
                          <a:latin typeface="Arial" panose="020B0604020202020204" pitchFamily="34" charset="0"/>
                          <a:cs typeface="Arial" panose="020B0604020202020204" pitchFamily="34" charset="0"/>
                        </a:rPr>
                        <a:t>'font.size'</a:t>
                      </a:r>
                      <a:endParaRPr sz="1500" b="0" dirty="0">
                        <a:solidFill>
                          <a:schemeClr val="tx1"/>
                        </a:solidFill>
                        <a:latin typeface="Arial" panose="020B0604020202020204" pitchFamily="34" charset="0"/>
                        <a:cs typeface="Arial" panose="020B0604020202020204" pitchFamily="34" charset="0"/>
                      </a:endParaRPr>
                    </a:p>
                  </a:txBody>
                  <a:tcPr marL="0" marR="0" marT="66199" marB="0"/>
                </a:tc>
                <a:tc>
                  <a:txBody>
                    <a:bodyPr/>
                    <a:lstStyle/>
                    <a:p>
                      <a:pPr marL="103505">
                        <a:lnSpc>
                          <a:spcPct val="100000"/>
                        </a:lnSpc>
                        <a:spcBef>
                          <a:spcPts val="875"/>
                        </a:spcBef>
                      </a:pPr>
                      <a:r>
                        <a:rPr sz="1400" b="0" spc="40" dirty="0">
                          <a:solidFill>
                            <a:schemeClr val="tx1"/>
                          </a:solidFill>
                          <a:latin typeface="方正兰亭黑简体" panose="02000000000000000000" pitchFamily="2" charset="-122"/>
                          <a:cs typeface="微软雅黑"/>
                        </a:rPr>
                        <a:t>字体大小，整数字号或者</a:t>
                      </a:r>
                      <a:r>
                        <a:rPr sz="1400" b="0" spc="10" dirty="0">
                          <a:solidFill>
                            <a:schemeClr val="tx1"/>
                          </a:solidFill>
                          <a:latin typeface="Arial" panose="020B0604020202020204" pitchFamily="34" charset="0"/>
                          <a:cs typeface="Arial" panose="020B0604020202020204" pitchFamily="34" charset="0"/>
                        </a:rPr>
                        <a:t>'large'</a:t>
                      </a:r>
                      <a:r>
                        <a:rPr sz="1400" b="0" spc="40" dirty="0">
                          <a:solidFill>
                            <a:schemeClr val="tx1"/>
                          </a:solidFill>
                          <a:latin typeface="方正兰亭黑简体" panose="02000000000000000000" pitchFamily="2" charset="-122"/>
                          <a:cs typeface="微软雅黑"/>
                        </a:rPr>
                        <a:t>、</a:t>
                      </a:r>
                      <a:r>
                        <a:rPr sz="1400" b="0" spc="10" dirty="0">
                          <a:solidFill>
                            <a:schemeClr val="tx1"/>
                          </a:solidFill>
                          <a:latin typeface="Arial" panose="020B0604020202020204" pitchFamily="34" charset="0"/>
                          <a:cs typeface="Arial" panose="020B0604020202020204" pitchFamily="34" charset="0"/>
                        </a:rPr>
                        <a:t>'x‐small'</a:t>
                      </a:r>
                      <a:endParaRPr sz="1400" b="0" dirty="0">
                        <a:solidFill>
                          <a:schemeClr val="tx1"/>
                        </a:solidFill>
                        <a:latin typeface="Arial" panose="020B0604020202020204" pitchFamily="34" charset="0"/>
                        <a:cs typeface="Arial" panose="020B0604020202020204" pitchFamily="34" charset="0"/>
                      </a:endParaRPr>
                    </a:p>
                  </a:txBody>
                  <a:tcPr marL="0" marR="0" marT="83344" marB="0"/>
                </a:tc>
                <a:extLst>
                  <a:ext uri="{0D108BD9-81ED-4DB2-BD59-A6C34878D82A}">
                    <a16:rowId xmlns:a16="http://schemas.microsoft.com/office/drawing/2014/main" val="1520470791"/>
                  </a:ext>
                </a:extLst>
              </a:tr>
            </a:tbl>
          </a:graphicData>
        </a:graphic>
      </p:graphicFrame>
      <p:graphicFrame>
        <p:nvGraphicFramePr>
          <p:cNvPr id="7" name="表格 6"/>
          <p:cNvGraphicFramePr>
            <a:graphicFrameLocks noGrp="1"/>
          </p:cNvGraphicFramePr>
          <p:nvPr>
            <p:extLst/>
          </p:nvPr>
        </p:nvGraphicFramePr>
        <p:xfrm>
          <a:off x="4881043" y="2950986"/>
          <a:ext cx="2586605" cy="2706865"/>
        </p:xfrm>
        <a:graphic>
          <a:graphicData uri="http://schemas.openxmlformats.org/drawingml/2006/table">
            <a:tbl>
              <a:tblPr firstRow="1" bandRow="1">
                <a:tableStyleId>{21E4AEA4-8DFA-4A89-87EB-49C32662AFE0}</a:tableStyleId>
              </a:tblPr>
              <a:tblGrid>
                <a:gridCol w="1192145">
                  <a:extLst>
                    <a:ext uri="{9D8B030D-6E8A-4147-A177-3AD203B41FA5}">
                      <a16:colId xmlns:a16="http://schemas.microsoft.com/office/drawing/2014/main" val="1047576616"/>
                    </a:ext>
                  </a:extLst>
                </a:gridCol>
                <a:gridCol w="1394460">
                  <a:extLst>
                    <a:ext uri="{9D8B030D-6E8A-4147-A177-3AD203B41FA5}">
                      <a16:colId xmlns:a16="http://schemas.microsoft.com/office/drawing/2014/main" val="1613021813"/>
                    </a:ext>
                  </a:extLst>
                </a:gridCol>
              </a:tblGrid>
              <a:tr h="386695">
                <a:tc>
                  <a:txBody>
                    <a:bodyPr/>
                    <a:lstStyle/>
                    <a:p>
                      <a:pPr algn="ctr">
                        <a:lnSpc>
                          <a:spcPct val="100000"/>
                        </a:lnSpc>
                        <a:spcBef>
                          <a:spcPts val="735"/>
                        </a:spcBef>
                      </a:pPr>
                      <a:r>
                        <a:rPr lang="zh-CN" altLang="en-US" sz="1500" spc="10" dirty="0" smtClean="0">
                          <a:latin typeface="方正兰亭黑简体" panose="02000000000000000000" pitchFamily="2" charset="-122"/>
                          <a:cs typeface="微软雅黑"/>
                        </a:rPr>
                        <a:t>中文字体</a:t>
                      </a:r>
                      <a:endParaRPr sz="1500" dirty="0">
                        <a:latin typeface="方正兰亭黑简体" panose="02000000000000000000" pitchFamily="2" charset="-122"/>
                        <a:cs typeface="微软雅黑"/>
                      </a:endParaRPr>
                    </a:p>
                  </a:txBody>
                  <a:tcPr marL="0" marR="0" marT="70009" marB="0"/>
                </a:tc>
                <a:tc>
                  <a:txBody>
                    <a:bodyPr/>
                    <a:lstStyle/>
                    <a:p>
                      <a:pPr algn="ctr">
                        <a:lnSpc>
                          <a:spcPct val="100000"/>
                        </a:lnSpc>
                        <a:spcBef>
                          <a:spcPts val="735"/>
                        </a:spcBef>
                      </a:pPr>
                      <a:r>
                        <a:rPr sz="1500" spc="10" dirty="0">
                          <a:latin typeface="方正兰亭黑简体" panose="02000000000000000000" pitchFamily="2" charset="-122"/>
                          <a:cs typeface="微软雅黑"/>
                        </a:rPr>
                        <a:t>说明</a:t>
                      </a:r>
                      <a:endParaRPr sz="1500" dirty="0">
                        <a:latin typeface="方正兰亭黑简体" panose="02000000000000000000" pitchFamily="2" charset="-122"/>
                        <a:cs typeface="微软雅黑"/>
                      </a:endParaRPr>
                    </a:p>
                  </a:txBody>
                  <a:tcPr marL="0" marR="0" marT="70009" marB="0"/>
                </a:tc>
                <a:extLst>
                  <a:ext uri="{0D108BD9-81ED-4DB2-BD59-A6C34878D82A}">
                    <a16:rowId xmlns:a16="http://schemas.microsoft.com/office/drawing/2014/main" val="2910689060"/>
                  </a:ext>
                </a:extLst>
              </a:tr>
              <a:tr h="386695">
                <a:tc>
                  <a:txBody>
                    <a:bodyPr/>
                    <a:lstStyle/>
                    <a:p>
                      <a:pPr marL="103505">
                        <a:lnSpc>
                          <a:spcPct val="100000"/>
                        </a:lnSpc>
                        <a:spcBef>
                          <a:spcPts val="695"/>
                        </a:spcBef>
                      </a:pPr>
                      <a:r>
                        <a:rPr sz="1500" spc="5" dirty="0">
                          <a:solidFill>
                            <a:schemeClr val="tx1"/>
                          </a:solidFill>
                          <a:latin typeface="Arial" panose="020B0604020202020204" pitchFamily="34" charset="0"/>
                          <a:cs typeface="Arial" panose="020B0604020202020204" pitchFamily="34" charset="0"/>
                        </a:rPr>
                        <a:t>'SimHei'</a:t>
                      </a:r>
                      <a:endParaRPr sz="1500" dirty="0">
                        <a:solidFill>
                          <a:schemeClr val="tx1"/>
                        </a:solidFill>
                        <a:latin typeface="Arial" panose="020B0604020202020204" pitchFamily="34" charset="0"/>
                        <a:cs typeface="Arial" panose="020B0604020202020204" pitchFamily="34" charset="0"/>
                      </a:endParaRPr>
                    </a:p>
                  </a:txBody>
                  <a:tcPr marL="0" marR="0" marT="66199" marB="0"/>
                </a:tc>
                <a:tc>
                  <a:txBody>
                    <a:bodyPr/>
                    <a:lstStyle/>
                    <a:p>
                      <a:pPr marL="104775">
                        <a:lnSpc>
                          <a:spcPct val="100000"/>
                        </a:lnSpc>
                        <a:spcBef>
                          <a:spcPts val="875"/>
                        </a:spcBef>
                      </a:pPr>
                      <a:r>
                        <a:rPr sz="1400" spc="35" dirty="0">
                          <a:latin typeface="方正兰亭黑简体" panose="02000000000000000000" pitchFamily="2" charset="-122"/>
                          <a:cs typeface="微软雅黑"/>
                        </a:rPr>
                        <a:t>中文黑体</a:t>
                      </a:r>
                      <a:endParaRPr sz="1400" dirty="0">
                        <a:latin typeface="方正兰亭黑简体" panose="02000000000000000000" pitchFamily="2" charset="-122"/>
                        <a:cs typeface="微软雅黑"/>
                      </a:endParaRPr>
                    </a:p>
                  </a:txBody>
                  <a:tcPr marL="0" marR="0" marT="83344" marB="0"/>
                </a:tc>
                <a:extLst>
                  <a:ext uri="{0D108BD9-81ED-4DB2-BD59-A6C34878D82A}">
                    <a16:rowId xmlns:a16="http://schemas.microsoft.com/office/drawing/2014/main" val="3341163223"/>
                  </a:ext>
                </a:extLst>
              </a:tr>
              <a:tr h="386695">
                <a:tc>
                  <a:txBody>
                    <a:bodyPr/>
                    <a:lstStyle/>
                    <a:p>
                      <a:pPr marL="103505">
                        <a:lnSpc>
                          <a:spcPct val="100000"/>
                        </a:lnSpc>
                        <a:spcBef>
                          <a:spcPts val="690"/>
                        </a:spcBef>
                      </a:pPr>
                      <a:r>
                        <a:rPr sz="1500" spc="5" dirty="0">
                          <a:solidFill>
                            <a:schemeClr val="tx1"/>
                          </a:solidFill>
                          <a:latin typeface="Arial" panose="020B0604020202020204" pitchFamily="34" charset="0"/>
                          <a:cs typeface="Arial" panose="020B0604020202020204" pitchFamily="34" charset="0"/>
                        </a:rPr>
                        <a:t>'Kaiti'</a:t>
                      </a:r>
                      <a:endParaRPr sz="1500" dirty="0">
                        <a:solidFill>
                          <a:schemeClr val="tx1"/>
                        </a:solidFill>
                        <a:latin typeface="Arial" panose="020B0604020202020204" pitchFamily="34" charset="0"/>
                        <a:cs typeface="Arial" panose="020B0604020202020204" pitchFamily="34" charset="0"/>
                      </a:endParaRPr>
                    </a:p>
                  </a:txBody>
                  <a:tcPr marL="0" marR="0" marT="65723" marB="0"/>
                </a:tc>
                <a:tc>
                  <a:txBody>
                    <a:bodyPr/>
                    <a:lstStyle/>
                    <a:p>
                      <a:pPr marL="104775">
                        <a:lnSpc>
                          <a:spcPct val="100000"/>
                        </a:lnSpc>
                        <a:spcBef>
                          <a:spcPts val="869"/>
                        </a:spcBef>
                      </a:pPr>
                      <a:r>
                        <a:rPr sz="1400" spc="35" dirty="0">
                          <a:latin typeface="方正兰亭黑简体" panose="02000000000000000000" pitchFamily="2" charset="-122"/>
                          <a:cs typeface="微软雅黑"/>
                        </a:rPr>
                        <a:t>中文楷体</a:t>
                      </a:r>
                      <a:endParaRPr sz="1400" dirty="0">
                        <a:latin typeface="方正兰亭黑简体" panose="02000000000000000000" pitchFamily="2" charset="-122"/>
                        <a:cs typeface="微软雅黑"/>
                      </a:endParaRPr>
                    </a:p>
                  </a:txBody>
                  <a:tcPr marL="0" marR="0" marT="82867" marB="0"/>
                </a:tc>
                <a:extLst>
                  <a:ext uri="{0D108BD9-81ED-4DB2-BD59-A6C34878D82A}">
                    <a16:rowId xmlns:a16="http://schemas.microsoft.com/office/drawing/2014/main" val="1296248245"/>
                  </a:ext>
                </a:extLst>
              </a:tr>
              <a:tr h="386695">
                <a:tc>
                  <a:txBody>
                    <a:bodyPr/>
                    <a:lstStyle/>
                    <a:p>
                      <a:pPr marL="103505">
                        <a:lnSpc>
                          <a:spcPct val="100000"/>
                        </a:lnSpc>
                        <a:spcBef>
                          <a:spcPts val="690"/>
                        </a:spcBef>
                      </a:pPr>
                      <a:r>
                        <a:rPr sz="1500" spc="5" dirty="0">
                          <a:solidFill>
                            <a:schemeClr val="tx1"/>
                          </a:solidFill>
                          <a:latin typeface="Arial" panose="020B0604020202020204" pitchFamily="34" charset="0"/>
                          <a:cs typeface="Arial" panose="020B0604020202020204" pitchFamily="34" charset="0"/>
                        </a:rPr>
                        <a:t>'LiSu'</a:t>
                      </a:r>
                      <a:endParaRPr sz="1500" dirty="0">
                        <a:solidFill>
                          <a:schemeClr val="tx1"/>
                        </a:solidFill>
                        <a:latin typeface="Arial" panose="020B0604020202020204" pitchFamily="34" charset="0"/>
                        <a:cs typeface="Arial" panose="020B0604020202020204" pitchFamily="34" charset="0"/>
                      </a:endParaRPr>
                    </a:p>
                  </a:txBody>
                  <a:tcPr marL="0" marR="0" marT="65723" marB="0"/>
                </a:tc>
                <a:tc>
                  <a:txBody>
                    <a:bodyPr/>
                    <a:lstStyle/>
                    <a:p>
                      <a:pPr marL="104775">
                        <a:lnSpc>
                          <a:spcPct val="100000"/>
                        </a:lnSpc>
                        <a:spcBef>
                          <a:spcPts val="869"/>
                        </a:spcBef>
                      </a:pPr>
                      <a:r>
                        <a:rPr sz="1400" spc="35" dirty="0">
                          <a:latin typeface="方正兰亭黑简体" panose="02000000000000000000" pitchFamily="2" charset="-122"/>
                          <a:cs typeface="微软雅黑"/>
                        </a:rPr>
                        <a:t>中文隶书</a:t>
                      </a:r>
                      <a:endParaRPr sz="1400" dirty="0">
                        <a:latin typeface="方正兰亭黑简体" panose="02000000000000000000" pitchFamily="2" charset="-122"/>
                        <a:cs typeface="微软雅黑"/>
                      </a:endParaRPr>
                    </a:p>
                  </a:txBody>
                  <a:tcPr marL="0" marR="0" marT="82867" marB="0"/>
                </a:tc>
                <a:extLst>
                  <a:ext uri="{0D108BD9-81ED-4DB2-BD59-A6C34878D82A}">
                    <a16:rowId xmlns:a16="http://schemas.microsoft.com/office/drawing/2014/main" val="1520470791"/>
                  </a:ext>
                </a:extLst>
              </a:tr>
              <a:tr h="386695">
                <a:tc>
                  <a:txBody>
                    <a:bodyPr/>
                    <a:lstStyle/>
                    <a:p>
                      <a:pPr marL="103505">
                        <a:lnSpc>
                          <a:spcPct val="100000"/>
                        </a:lnSpc>
                        <a:spcBef>
                          <a:spcPts val="690"/>
                        </a:spcBef>
                      </a:pPr>
                      <a:r>
                        <a:rPr sz="1500" spc="5" dirty="0">
                          <a:solidFill>
                            <a:schemeClr val="tx1"/>
                          </a:solidFill>
                          <a:latin typeface="Arial" panose="020B0604020202020204" pitchFamily="34" charset="0"/>
                          <a:cs typeface="Arial" panose="020B0604020202020204" pitchFamily="34" charset="0"/>
                        </a:rPr>
                        <a:t>'FangSong'</a:t>
                      </a:r>
                      <a:endParaRPr sz="1500" dirty="0">
                        <a:solidFill>
                          <a:schemeClr val="tx1"/>
                        </a:solidFill>
                        <a:latin typeface="Arial" panose="020B0604020202020204" pitchFamily="34" charset="0"/>
                        <a:cs typeface="Arial" panose="020B0604020202020204" pitchFamily="34" charset="0"/>
                      </a:endParaRPr>
                    </a:p>
                  </a:txBody>
                  <a:tcPr marL="0" marR="0" marT="65723" marB="0"/>
                </a:tc>
                <a:tc>
                  <a:txBody>
                    <a:bodyPr/>
                    <a:lstStyle/>
                    <a:p>
                      <a:pPr marL="104775">
                        <a:lnSpc>
                          <a:spcPct val="100000"/>
                        </a:lnSpc>
                        <a:spcBef>
                          <a:spcPts val="875"/>
                        </a:spcBef>
                      </a:pPr>
                      <a:r>
                        <a:rPr sz="1400" spc="35" dirty="0">
                          <a:latin typeface="方正兰亭黑简体" panose="02000000000000000000" pitchFamily="2" charset="-122"/>
                          <a:cs typeface="微软雅黑"/>
                        </a:rPr>
                        <a:t>中文仿宋</a:t>
                      </a:r>
                      <a:endParaRPr sz="1400" dirty="0">
                        <a:latin typeface="方正兰亭黑简体" panose="02000000000000000000" pitchFamily="2" charset="-122"/>
                        <a:cs typeface="微软雅黑"/>
                      </a:endParaRPr>
                    </a:p>
                  </a:txBody>
                  <a:tcPr marL="0" marR="0" marT="83344" marB="0"/>
                </a:tc>
                <a:extLst>
                  <a:ext uri="{0D108BD9-81ED-4DB2-BD59-A6C34878D82A}">
                    <a16:rowId xmlns:a16="http://schemas.microsoft.com/office/drawing/2014/main" val="3488569285"/>
                  </a:ext>
                </a:extLst>
              </a:tr>
              <a:tr h="386695">
                <a:tc>
                  <a:txBody>
                    <a:bodyPr/>
                    <a:lstStyle/>
                    <a:p>
                      <a:pPr marL="103505">
                        <a:lnSpc>
                          <a:spcPct val="100000"/>
                        </a:lnSpc>
                        <a:spcBef>
                          <a:spcPts val="685"/>
                        </a:spcBef>
                      </a:pPr>
                      <a:r>
                        <a:rPr sz="1500" spc="5" dirty="0">
                          <a:solidFill>
                            <a:schemeClr val="tx1"/>
                          </a:solidFill>
                          <a:latin typeface="Arial" panose="020B0604020202020204" pitchFamily="34" charset="0"/>
                          <a:cs typeface="Arial" panose="020B0604020202020204" pitchFamily="34" charset="0"/>
                        </a:rPr>
                        <a:t>'YouYuan'</a:t>
                      </a:r>
                      <a:endParaRPr sz="1500" dirty="0">
                        <a:solidFill>
                          <a:schemeClr val="tx1"/>
                        </a:solidFill>
                        <a:latin typeface="Arial" panose="020B0604020202020204" pitchFamily="34" charset="0"/>
                        <a:cs typeface="Arial" panose="020B0604020202020204" pitchFamily="34" charset="0"/>
                      </a:endParaRPr>
                    </a:p>
                  </a:txBody>
                  <a:tcPr marL="0" marR="0" marT="65246" marB="0"/>
                </a:tc>
                <a:tc>
                  <a:txBody>
                    <a:bodyPr/>
                    <a:lstStyle/>
                    <a:p>
                      <a:pPr marL="104775">
                        <a:lnSpc>
                          <a:spcPct val="100000"/>
                        </a:lnSpc>
                        <a:spcBef>
                          <a:spcPts val="869"/>
                        </a:spcBef>
                      </a:pPr>
                      <a:r>
                        <a:rPr sz="1400" spc="35" dirty="0">
                          <a:latin typeface="方正兰亭黑简体" panose="02000000000000000000" pitchFamily="2" charset="-122"/>
                          <a:cs typeface="微软雅黑"/>
                        </a:rPr>
                        <a:t>中文幼圆</a:t>
                      </a:r>
                      <a:endParaRPr sz="1400" dirty="0">
                        <a:latin typeface="方正兰亭黑简体" panose="02000000000000000000" pitchFamily="2" charset="-122"/>
                        <a:cs typeface="微软雅黑"/>
                      </a:endParaRPr>
                    </a:p>
                  </a:txBody>
                  <a:tcPr marL="0" marR="0" marT="82867" marB="0"/>
                </a:tc>
                <a:extLst>
                  <a:ext uri="{0D108BD9-81ED-4DB2-BD59-A6C34878D82A}">
                    <a16:rowId xmlns:a16="http://schemas.microsoft.com/office/drawing/2014/main" val="172365945"/>
                  </a:ext>
                </a:extLst>
              </a:tr>
              <a:tr h="386695">
                <a:tc>
                  <a:txBody>
                    <a:bodyPr/>
                    <a:lstStyle/>
                    <a:p>
                      <a:pPr marL="103505">
                        <a:lnSpc>
                          <a:spcPct val="100000"/>
                        </a:lnSpc>
                        <a:spcBef>
                          <a:spcPts val="690"/>
                        </a:spcBef>
                      </a:pPr>
                      <a:r>
                        <a:rPr sz="1500" spc="5" dirty="0">
                          <a:solidFill>
                            <a:schemeClr val="tx1"/>
                          </a:solidFill>
                          <a:latin typeface="Arial" panose="020B0604020202020204" pitchFamily="34" charset="0"/>
                          <a:cs typeface="Arial" panose="020B0604020202020204" pitchFamily="34" charset="0"/>
                        </a:rPr>
                        <a:t>'STSong'</a:t>
                      </a:r>
                      <a:endParaRPr sz="1500" dirty="0">
                        <a:solidFill>
                          <a:schemeClr val="tx1"/>
                        </a:solidFill>
                        <a:latin typeface="Arial" panose="020B0604020202020204" pitchFamily="34" charset="0"/>
                        <a:cs typeface="Arial" panose="020B0604020202020204" pitchFamily="34" charset="0"/>
                      </a:endParaRPr>
                    </a:p>
                  </a:txBody>
                  <a:tcPr marL="0" marR="0" marT="65723" marB="0"/>
                </a:tc>
                <a:tc>
                  <a:txBody>
                    <a:bodyPr/>
                    <a:lstStyle/>
                    <a:p>
                      <a:pPr marL="104775">
                        <a:lnSpc>
                          <a:spcPct val="100000"/>
                        </a:lnSpc>
                        <a:spcBef>
                          <a:spcPts val="875"/>
                        </a:spcBef>
                      </a:pPr>
                      <a:r>
                        <a:rPr sz="1400" spc="35" dirty="0">
                          <a:latin typeface="方正兰亭黑简体" panose="02000000000000000000" pitchFamily="2" charset="-122"/>
                          <a:cs typeface="微软雅黑"/>
                        </a:rPr>
                        <a:t>华文宋体</a:t>
                      </a:r>
                      <a:endParaRPr sz="1400" dirty="0">
                        <a:latin typeface="方正兰亭黑简体" panose="02000000000000000000" pitchFamily="2" charset="-122"/>
                        <a:cs typeface="微软雅黑"/>
                      </a:endParaRPr>
                    </a:p>
                  </a:txBody>
                  <a:tcPr marL="0" marR="0" marT="83344" marB="0"/>
                </a:tc>
                <a:extLst>
                  <a:ext uri="{0D108BD9-81ED-4DB2-BD59-A6C34878D82A}">
                    <a16:rowId xmlns:a16="http://schemas.microsoft.com/office/drawing/2014/main" val="2586740402"/>
                  </a:ext>
                </a:extLst>
              </a:tr>
            </a:tbl>
          </a:graphicData>
        </a:graphic>
      </p:graphicFrame>
    </p:spTree>
    <p:extLst>
      <p:ext uri="{BB962C8B-B14F-4D97-AF65-F5344CB8AC3E}">
        <p14:creationId xmlns:p14="http://schemas.microsoft.com/office/powerpoint/2010/main" val="39840586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smtClean="0">
                <a:latin typeface="Arial Unicode MS" panose="020B0604020202020204" pitchFamily="34" charset="-122"/>
                <a:sym typeface="Huawei Sans" panose="020C0503030203020204" pitchFamily="34" charset="0"/>
              </a:rPr>
              <a:t>pyplot</a:t>
            </a:r>
            <a:r>
              <a:rPr lang="zh-CN" altLang="en-US" dirty="0" smtClean="0">
                <a:latin typeface="Arial Unicode MS" panose="020B0604020202020204" pitchFamily="34" charset="-122"/>
                <a:sym typeface="Huawei Sans" panose="020C0503030203020204" pitchFamily="34" charset="0"/>
              </a:rPr>
              <a:t>中文显示方法（</a:t>
            </a:r>
            <a:r>
              <a:rPr lang="en-US" altLang="zh-CN" dirty="0" smtClean="0">
                <a:latin typeface="Arial Unicode MS" panose="020B0604020202020204" pitchFamily="34" charset="-122"/>
                <a:sym typeface="Huawei Sans" panose="020C0503030203020204" pitchFamily="34" charset="0"/>
              </a:rPr>
              <a:t>2</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1231461"/>
          </a:xfrm>
        </p:spPr>
        <p:txBody>
          <a:bodyPr/>
          <a:lstStyle/>
          <a:p>
            <a:r>
              <a:rPr lang="zh-CN" altLang="en-US" dirty="0">
                <a:latin typeface="Arial Unicode MS" panose="020B0604020202020204" pitchFamily="34" charset="-122"/>
                <a:sym typeface="Huawei Sans" panose="020C0503030203020204" pitchFamily="34" charset="0"/>
              </a:rPr>
              <a:t>举例</a:t>
            </a:r>
            <a:endParaRPr lang="en-US" altLang="zh-CN" dirty="0" smtClean="0">
              <a:latin typeface="Arial Unicode MS" panose="020B0604020202020204" pitchFamily="34" charset="-122"/>
              <a:sym typeface="Huawei Sans" panose="020C0503030203020204" pitchFamily="34" charset="0"/>
            </a:endParaRPr>
          </a:p>
        </p:txBody>
      </p:sp>
      <p:sp>
        <p:nvSpPr>
          <p:cNvPr id="15" name="object 6"/>
          <p:cNvSpPr/>
          <p:nvPr/>
        </p:nvSpPr>
        <p:spPr>
          <a:xfrm>
            <a:off x="442753" y="2889085"/>
            <a:ext cx="4180037" cy="318145"/>
          </a:xfrm>
          <a:custGeom>
            <a:avLst/>
            <a:gdLst/>
            <a:ahLst/>
            <a:cxnLst/>
            <a:rect l="l" t="t" r="r" b="b"/>
            <a:pathLst>
              <a:path w="4839970" h="681354">
                <a:moveTo>
                  <a:pt x="4839462" y="674370"/>
                </a:moveTo>
                <a:lnTo>
                  <a:pt x="4839462" y="6096"/>
                </a:lnTo>
                <a:lnTo>
                  <a:pt x="4832604" y="0"/>
                </a:lnTo>
                <a:lnTo>
                  <a:pt x="6095" y="0"/>
                </a:lnTo>
                <a:lnTo>
                  <a:pt x="0" y="6096"/>
                </a:lnTo>
                <a:lnTo>
                  <a:pt x="0" y="674370"/>
                </a:lnTo>
                <a:lnTo>
                  <a:pt x="6096" y="681228"/>
                </a:lnTo>
                <a:lnTo>
                  <a:pt x="13716" y="681228"/>
                </a:lnTo>
                <a:lnTo>
                  <a:pt x="13716" y="28956"/>
                </a:lnTo>
                <a:lnTo>
                  <a:pt x="28956" y="13716"/>
                </a:lnTo>
                <a:lnTo>
                  <a:pt x="28955" y="28956"/>
                </a:lnTo>
                <a:lnTo>
                  <a:pt x="4809744" y="28956"/>
                </a:lnTo>
                <a:lnTo>
                  <a:pt x="4809744" y="13715"/>
                </a:lnTo>
                <a:lnTo>
                  <a:pt x="4824984" y="28956"/>
                </a:lnTo>
                <a:lnTo>
                  <a:pt x="4824984" y="681228"/>
                </a:lnTo>
                <a:lnTo>
                  <a:pt x="4832604" y="681228"/>
                </a:lnTo>
                <a:lnTo>
                  <a:pt x="4839462" y="674370"/>
                </a:lnTo>
                <a:close/>
              </a:path>
              <a:path w="4839970" h="681354">
                <a:moveTo>
                  <a:pt x="28956" y="28956"/>
                </a:moveTo>
                <a:lnTo>
                  <a:pt x="28956" y="13716"/>
                </a:lnTo>
                <a:lnTo>
                  <a:pt x="13716" y="28956"/>
                </a:lnTo>
                <a:lnTo>
                  <a:pt x="28956" y="28956"/>
                </a:lnTo>
                <a:close/>
              </a:path>
              <a:path w="4839970" h="681354">
                <a:moveTo>
                  <a:pt x="28956" y="652272"/>
                </a:moveTo>
                <a:lnTo>
                  <a:pt x="28956" y="28956"/>
                </a:lnTo>
                <a:lnTo>
                  <a:pt x="13716" y="28956"/>
                </a:lnTo>
                <a:lnTo>
                  <a:pt x="13716" y="652272"/>
                </a:lnTo>
                <a:lnTo>
                  <a:pt x="28956" y="652272"/>
                </a:lnTo>
                <a:close/>
              </a:path>
              <a:path w="4839970" h="681354">
                <a:moveTo>
                  <a:pt x="4824984" y="652272"/>
                </a:moveTo>
                <a:lnTo>
                  <a:pt x="13716" y="652272"/>
                </a:lnTo>
                <a:lnTo>
                  <a:pt x="28956" y="666750"/>
                </a:lnTo>
                <a:lnTo>
                  <a:pt x="28956" y="681228"/>
                </a:lnTo>
                <a:lnTo>
                  <a:pt x="4809744" y="681228"/>
                </a:lnTo>
                <a:lnTo>
                  <a:pt x="4809744" y="666750"/>
                </a:lnTo>
                <a:lnTo>
                  <a:pt x="4824984" y="652272"/>
                </a:lnTo>
                <a:close/>
              </a:path>
              <a:path w="4839970" h="681354">
                <a:moveTo>
                  <a:pt x="28956" y="681228"/>
                </a:moveTo>
                <a:lnTo>
                  <a:pt x="28956" y="666750"/>
                </a:lnTo>
                <a:lnTo>
                  <a:pt x="13716" y="652272"/>
                </a:lnTo>
                <a:lnTo>
                  <a:pt x="13716" y="681228"/>
                </a:lnTo>
                <a:lnTo>
                  <a:pt x="28956" y="681228"/>
                </a:lnTo>
                <a:close/>
              </a:path>
              <a:path w="4839970" h="681354">
                <a:moveTo>
                  <a:pt x="4824984" y="28956"/>
                </a:moveTo>
                <a:lnTo>
                  <a:pt x="4809744" y="13715"/>
                </a:lnTo>
                <a:lnTo>
                  <a:pt x="4809744" y="28956"/>
                </a:lnTo>
                <a:lnTo>
                  <a:pt x="4824984" y="28956"/>
                </a:lnTo>
                <a:close/>
              </a:path>
              <a:path w="4839970" h="681354">
                <a:moveTo>
                  <a:pt x="4824984" y="652272"/>
                </a:moveTo>
                <a:lnTo>
                  <a:pt x="4824984" y="28956"/>
                </a:lnTo>
                <a:lnTo>
                  <a:pt x="4809744" y="28956"/>
                </a:lnTo>
                <a:lnTo>
                  <a:pt x="4809744" y="652272"/>
                </a:lnTo>
                <a:lnTo>
                  <a:pt x="4824984" y="652272"/>
                </a:lnTo>
                <a:close/>
              </a:path>
              <a:path w="4839970" h="681354">
                <a:moveTo>
                  <a:pt x="4824984" y="681228"/>
                </a:moveTo>
                <a:lnTo>
                  <a:pt x="4824984" y="652272"/>
                </a:lnTo>
                <a:lnTo>
                  <a:pt x="4809744" y="666750"/>
                </a:lnTo>
                <a:lnTo>
                  <a:pt x="4809744" y="681228"/>
                </a:lnTo>
                <a:lnTo>
                  <a:pt x="4824984" y="681228"/>
                </a:lnTo>
                <a:close/>
              </a:path>
            </a:pathLst>
          </a:custGeom>
          <a:solidFill>
            <a:srgbClr val="FF931A"/>
          </a:solidFill>
        </p:spPr>
        <p:txBody>
          <a:bodyPr wrap="square" lIns="0" tIns="0" rIns="0" bIns="0" rtlCol="0"/>
          <a:lstStyle/>
          <a:p>
            <a:endParaRPr/>
          </a:p>
        </p:txBody>
      </p:sp>
      <p:pic>
        <p:nvPicPr>
          <p:cNvPr id="7" name="图片 6"/>
          <p:cNvPicPr/>
          <p:nvPr/>
        </p:nvPicPr>
        <p:blipFill>
          <a:blip r:embed="rId3" cstate="print"/>
          <a:stretch>
            <a:fillRect/>
          </a:stretch>
        </p:blipFill>
        <p:spPr>
          <a:xfrm>
            <a:off x="5073319" y="1700808"/>
            <a:ext cx="3493135" cy="2577465"/>
          </a:xfrm>
          <a:prstGeom prst="rect">
            <a:avLst/>
          </a:prstGeom>
        </p:spPr>
      </p:pic>
      <p:sp>
        <p:nvSpPr>
          <p:cNvPr id="4" name="矩形 3"/>
          <p:cNvSpPr/>
          <p:nvPr/>
        </p:nvSpPr>
        <p:spPr>
          <a:xfrm>
            <a:off x="110241" y="2132856"/>
            <a:ext cx="4893807" cy="2913618"/>
          </a:xfrm>
          <a:prstGeom prst="rect">
            <a:avLst/>
          </a:prstGeom>
        </p:spPr>
        <p:txBody>
          <a:bodyPr wrap="square">
            <a:spAutoFit/>
          </a:bodyPr>
          <a:lstStyle/>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matplotlib.pyplot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as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matplotlib</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numpy</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as np</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matplotlib.rcParams</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font.family</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SimHei</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matplotlib.rcParams</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font.size</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']=10</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plt.rcParams</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axes.unicode_minus</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 False</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 =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np.arange</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(0.0,5.0,0.01)</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plt.xlabel</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rPr>
              <a:t>时间</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plt.ylabel</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rPr>
              <a:t>振幅</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plt.plot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a,np.cos</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(2*</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np.pi</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*a),'k--')</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plt.show</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kern="100" dirty="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5" name="矩形 4"/>
          <p:cNvSpPr/>
          <p:nvPr/>
        </p:nvSpPr>
        <p:spPr>
          <a:xfrm>
            <a:off x="611560" y="5412098"/>
            <a:ext cx="6755576" cy="369332"/>
          </a:xfrm>
          <a:prstGeom prst="rect">
            <a:avLst/>
          </a:prstGeom>
        </p:spPr>
        <p:txBody>
          <a:bodyPr wrap="square">
            <a:spAutoFit/>
          </a:bodyPr>
          <a:lstStyle/>
          <a:p>
            <a:r>
              <a:rPr lang="en-US" altLang="zh-CN" kern="100" dirty="0" err="1">
                <a:latin typeface="微软雅黑" panose="020B0503020204020204" pitchFamily="34" charset="-122"/>
                <a:ea typeface="微软雅黑" panose="020B0503020204020204" pitchFamily="34" charset="-122"/>
              </a:rPr>
              <a:t>axes.unicode_minus</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设置为</a:t>
            </a:r>
            <a:r>
              <a:rPr lang="en-US" altLang="zh-CN" kern="100" dirty="0">
                <a:latin typeface="微软雅黑" panose="020B0503020204020204" pitchFamily="34" charset="-122"/>
                <a:ea typeface="微软雅黑" panose="020B0503020204020204" pitchFamily="34" charset="-122"/>
              </a:rPr>
              <a:t>False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，是保证负号能正常显示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94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pyplot</a:t>
            </a:r>
            <a:r>
              <a:rPr lang="zh-CN" altLang="en-US" dirty="0">
                <a:latin typeface="Arial Unicode MS" panose="020B0604020202020204" pitchFamily="34" charset="-122"/>
                <a:sym typeface="Huawei Sans" panose="020C0503030203020204" pitchFamily="34" charset="0"/>
              </a:rPr>
              <a:t>中文显示</a:t>
            </a:r>
            <a:r>
              <a:rPr lang="zh-CN" altLang="en-US" dirty="0" smtClean="0">
                <a:latin typeface="Arial Unicode MS" panose="020B0604020202020204" pitchFamily="34" charset="-122"/>
                <a:sym typeface="Huawei Sans" panose="020C0503030203020204" pitchFamily="34" charset="0"/>
              </a:rPr>
              <a:t>方法（</a:t>
            </a:r>
            <a:r>
              <a:rPr lang="en-US" altLang="zh-CN" dirty="0" smtClean="0">
                <a:latin typeface="Arial Unicode MS" panose="020B0604020202020204" pitchFamily="34" charset="-122"/>
                <a:sym typeface="Huawei Sans" panose="020C0503030203020204" pitchFamily="34" charset="0"/>
              </a:rPr>
              <a:t>4</a:t>
            </a:r>
            <a:r>
              <a:rPr lang="zh-CN" altLang="en-US" dirty="0" smtClean="0">
                <a:latin typeface="Arial Unicode MS" panose="020B0604020202020204" pitchFamily="34" charset="-122"/>
                <a:sym typeface="Huawei Sans" panose="020C0503030203020204" pitchFamily="34" charset="0"/>
              </a:rPr>
              <a:t>）</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412429" y="1511220"/>
            <a:ext cx="8480700" cy="915993"/>
          </a:xfrm>
        </p:spPr>
        <p:txBody>
          <a:bodyPr/>
          <a:lstStyle/>
          <a:p>
            <a:r>
              <a:rPr lang="zh-CN" altLang="en-US" sz="2000" dirty="0">
                <a:latin typeface="Arial Unicode MS" panose="020B0604020202020204" pitchFamily="34" charset="-122"/>
                <a:sym typeface="Huawei Sans" panose="020C0503030203020204" pitchFamily="34" charset="0"/>
              </a:rPr>
              <a:t>方法</a:t>
            </a:r>
            <a:r>
              <a:rPr lang="zh-CN" altLang="en-US" sz="2000" dirty="0" smtClean="0">
                <a:latin typeface="Arial Unicode MS" panose="020B0604020202020204" pitchFamily="34" charset="-122"/>
                <a:sym typeface="Huawei Sans" panose="020C0503030203020204" pitchFamily="34" charset="0"/>
              </a:rPr>
              <a:t>二</a:t>
            </a:r>
            <a:endParaRPr lang="en-US" altLang="zh-CN" sz="2000" dirty="0" smtClean="0">
              <a:latin typeface="Arial Unicode MS" panose="020B0604020202020204" pitchFamily="34" charset="-122"/>
              <a:sym typeface="Huawei Sans" panose="020C0503030203020204" pitchFamily="34" charset="0"/>
            </a:endParaRPr>
          </a:p>
          <a:p>
            <a:pPr lvl="1"/>
            <a:r>
              <a:rPr lang="zh-CN" altLang="en-US" sz="1500" spc="4" dirty="0">
                <a:solidFill>
                  <a:srgbClr val="000000"/>
                </a:solidFill>
                <a:cs typeface="Arial" panose="020B0604020202020204" pitchFamily="34" charset="0"/>
              </a:rPr>
              <a:t>在有中文输出的地方，增加一个属性：</a:t>
            </a:r>
            <a:r>
              <a:rPr lang="en-US" altLang="zh-CN" sz="1500" spc="4" dirty="0" err="1">
                <a:solidFill>
                  <a:srgbClr val="000000"/>
                </a:solidFill>
                <a:cs typeface="Arial" panose="020B0604020202020204" pitchFamily="34" charset="0"/>
              </a:rPr>
              <a:t>fontproperties</a:t>
            </a:r>
            <a:endParaRPr lang="zh-CN" altLang="en-US" sz="1500" dirty="0">
              <a:latin typeface="方正兰亭黑简体" panose="02000000000000000000" pitchFamily="2" charset="-122"/>
              <a:cs typeface="微软雅黑"/>
            </a:endParaRPr>
          </a:p>
          <a:p>
            <a:pPr lvl="1"/>
            <a:endParaRPr lang="zh-CN" altLang="en-US" dirty="0">
              <a:latin typeface="Arial Unicode MS" panose="020B0604020202020204" pitchFamily="34" charset="-122"/>
              <a:sym typeface="Huawei Sans" panose="020C0503030203020204" pitchFamily="34" charset="0"/>
            </a:endParaRPr>
          </a:p>
        </p:txBody>
      </p:sp>
      <p:sp>
        <p:nvSpPr>
          <p:cNvPr id="7" name="object 6"/>
          <p:cNvSpPr/>
          <p:nvPr/>
        </p:nvSpPr>
        <p:spPr>
          <a:xfrm>
            <a:off x="2079048" y="3504259"/>
            <a:ext cx="2132912" cy="212773"/>
          </a:xfrm>
          <a:custGeom>
            <a:avLst/>
            <a:gdLst/>
            <a:ahLst/>
            <a:cxnLst/>
            <a:rect l="l" t="t" r="r" b="b"/>
            <a:pathLst>
              <a:path w="4839970" h="681354">
                <a:moveTo>
                  <a:pt x="4839462" y="674370"/>
                </a:moveTo>
                <a:lnTo>
                  <a:pt x="4839462" y="6096"/>
                </a:lnTo>
                <a:lnTo>
                  <a:pt x="4832604" y="0"/>
                </a:lnTo>
                <a:lnTo>
                  <a:pt x="6095" y="0"/>
                </a:lnTo>
                <a:lnTo>
                  <a:pt x="0" y="6096"/>
                </a:lnTo>
                <a:lnTo>
                  <a:pt x="0" y="674370"/>
                </a:lnTo>
                <a:lnTo>
                  <a:pt x="6096" y="681228"/>
                </a:lnTo>
                <a:lnTo>
                  <a:pt x="13716" y="681228"/>
                </a:lnTo>
                <a:lnTo>
                  <a:pt x="13716" y="28956"/>
                </a:lnTo>
                <a:lnTo>
                  <a:pt x="28956" y="13716"/>
                </a:lnTo>
                <a:lnTo>
                  <a:pt x="28955" y="28956"/>
                </a:lnTo>
                <a:lnTo>
                  <a:pt x="4809744" y="28956"/>
                </a:lnTo>
                <a:lnTo>
                  <a:pt x="4809744" y="13715"/>
                </a:lnTo>
                <a:lnTo>
                  <a:pt x="4824984" y="28956"/>
                </a:lnTo>
                <a:lnTo>
                  <a:pt x="4824984" y="681228"/>
                </a:lnTo>
                <a:lnTo>
                  <a:pt x="4832604" y="681228"/>
                </a:lnTo>
                <a:lnTo>
                  <a:pt x="4839462" y="674370"/>
                </a:lnTo>
                <a:close/>
              </a:path>
              <a:path w="4839970" h="681354">
                <a:moveTo>
                  <a:pt x="28956" y="28956"/>
                </a:moveTo>
                <a:lnTo>
                  <a:pt x="28956" y="13716"/>
                </a:lnTo>
                <a:lnTo>
                  <a:pt x="13716" y="28956"/>
                </a:lnTo>
                <a:lnTo>
                  <a:pt x="28956" y="28956"/>
                </a:lnTo>
                <a:close/>
              </a:path>
              <a:path w="4839970" h="681354">
                <a:moveTo>
                  <a:pt x="28956" y="652272"/>
                </a:moveTo>
                <a:lnTo>
                  <a:pt x="28956" y="28956"/>
                </a:lnTo>
                <a:lnTo>
                  <a:pt x="13716" y="28956"/>
                </a:lnTo>
                <a:lnTo>
                  <a:pt x="13716" y="652272"/>
                </a:lnTo>
                <a:lnTo>
                  <a:pt x="28956" y="652272"/>
                </a:lnTo>
                <a:close/>
              </a:path>
              <a:path w="4839970" h="681354">
                <a:moveTo>
                  <a:pt x="4824984" y="652272"/>
                </a:moveTo>
                <a:lnTo>
                  <a:pt x="13716" y="652272"/>
                </a:lnTo>
                <a:lnTo>
                  <a:pt x="28956" y="666750"/>
                </a:lnTo>
                <a:lnTo>
                  <a:pt x="28956" y="681228"/>
                </a:lnTo>
                <a:lnTo>
                  <a:pt x="4809744" y="681228"/>
                </a:lnTo>
                <a:lnTo>
                  <a:pt x="4809744" y="666750"/>
                </a:lnTo>
                <a:lnTo>
                  <a:pt x="4824984" y="652272"/>
                </a:lnTo>
                <a:close/>
              </a:path>
              <a:path w="4839970" h="681354">
                <a:moveTo>
                  <a:pt x="28956" y="681228"/>
                </a:moveTo>
                <a:lnTo>
                  <a:pt x="28956" y="666750"/>
                </a:lnTo>
                <a:lnTo>
                  <a:pt x="13716" y="652272"/>
                </a:lnTo>
                <a:lnTo>
                  <a:pt x="13716" y="681228"/>
                </a:lnTo>
                <a:lnTo>
                  <a:pt x="28956" y="681228"/>
                </a:lnTo>
                <a:close/>
              </a:path>
              <a:path w="4839970" h="681354">
                <a:moveTo>
                  <a:pt x="4824984" y="28956"/>
                </a:moveTo>
                <a:lnTo>
                  <a:pt x="4809744" y="13715"/>
                </a:lnTo>
                <a:lnTo>
                  <a:pt x="4809744" y="28956"/>
                </a:lnTo>
                <a:lnTo>
                  <a:pt x="4824984" y="28956"/>
                </a:lnTo>
                <a:close/>
              </a:path>
              <a:path w="4839970" h="681354">
                <a:moveTo>
                  <a:pt x="4824984" y="652272"/>
                </a:moveTo>
                <a:lnTo>
                  <a:pt x="4824984" y="28956"/>
                </a:lnTo>
                <a:lnTo>
                  <a:pt x="4809744" y="28956"/>
                </a:lnTo>
                <a:lnTo>
                  <a:pt x="4809744" y="652272"/>
                </a:lnTo>
                <a:lnTo>
                  <a:pt x="4824984" y="652272"/>
                </a:lnTo>
                <a:close/>
              </a:path>
              <a:path w="4839970" h="681354">
                <a:moveTo>
                  <a:pt x="4824984" y="681228"/>
                </a:moveTo>
                <a:lnTo>
                  <a:pt x="4824984" y="652272"/>
                </a:lnTo>
                <a:lnTo>
                  <a:pt x="4809744" y="666750"/>
                </a:lnTo>
                <a:lnTo>
                  <a:pt x="4809744" y="681228"/>
                </a:lnTo>
                <a:lnTo>
                  <a:pt x="4824984" y="681228"/>
                </a:lnTo>
                <a:close/>
              </a:path>
            </a:pathLst>
          </a:custGeom>
          <a:solidFill>
            <a:srgbClr val="FF931A"/>
          </a:solidFill>
        </p:spPr>
        <p:txBody>
          <a:bodyPr wrap="square" lIns="0" tIns="0" rIns="0" bIns="0" rtlCol="0"/>
          <a:lstStyle/>
          <a:p>
            <a:endParaRPr/>
          </a:p>
        </p:txBody>
      </p:sp>
      <p:pic>
        <p:nvPicPr>
          <p:cNvPr id="8" name="图片 7"/>
          <p:cNvPicPr/>
          <p:nvPr/>
        </p:nvPicPr>
        <p:blipFill>
          <a:blip r:embed="rId3" cstate="print"/>
          <a:stretch>
            <a:fillRect/>
          </a:stretch>
        </p:blipFill>
        <p:spPr>
          <a:xfrm>
            <a:off x="5399994" y="2215526"/>
            <a:ext cx="3493135" cy="2577465"/>
          </a:xfrm>
          <a:prstGeom prst="rect">
            <a:avLst/>
          </a:prstGeom>
        </p:spPr>
      </p:pic>
      <p:sp>
        <p:nvSpPr>
          <p:cNvPr id="2" name="矩形 1"/>
          <p:cNvSpPr/>
          <p:nvPr/>
        </p:nvSpPr>
        <p:spPr>
          <a:xfrm>
            <a:off x="412429" y="2417872"/>
            <a:ext cx="5472608" cy="2144177"/>
          </a:xfrm>
          <a:prstGeom prst="rect">
            <a:avLst/>
          </a:prstGeom>
        </p:spPr>
        <p:txBody>
          <a:bodyPr wrap="square">
            <a:spAutoFit/>
          </a:bodyPr>
          <a:lstStyle/>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matplotlib.pyplot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as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numpy</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as np</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plt.rcParams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axes.unicode_minus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 False</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np.arange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(0.0,5.0,0.01)</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plt.xlabel</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rPr>
              <a:t>时间</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fontproperties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SimHei</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fontsize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=10)</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plt.ylabel</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rPr>
              <a:t>振幅</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fontproperties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SimHei</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fontsize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=10)</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a,np.cos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np.pi</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*a),'k--')</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plt.show</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400" kern="100" dirty="0">
              <a:effectLst/>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87702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smtClean="0">
                <a:latin typeface="Arial Unicode MS" panose="020B0604020202020204" pitchFamily="34" charset="-122"/>
                <a:sym typeface="Huawei Sans" panose="020C0503030203020204" pitchFamily="34" charset="0"/>
              </a:rPr>
              <a:t>pyplot</a:t>
            </a:r>
            <a:r>
              <a:rPr lang="zh-CN" altLang="en-US" dirty="0">
                <a:latin typeface="Arial Unicode MS" panose="020B0604020202020204" pitchFamily="34" charset="-122"/>
                <a:sym typeface="Huawei Sans" panose="020C0503030203020204" pitchFamily="34" charset="0"/>
              </a:rPr>
              <a:t>的文本显示</a:t>
            </a:r>
            <a:r>
              <a:rPr lang="zh-CN" altLang="en-US" dirty="0" smtClean="0">
                <a:latin typeface="Arial Unicode MS" panose="020B0604020202020204" pitchFamily="34" charset="-122"/>
                <a:sym typeface="Huawei Sans" panose="020C0503030203020204" pitchFamily="34" charset="0"/>
              </a:rPr>
              <a:t>函数（</a:t>
            </a:r>
            <a:r>
              <a:rPr lang="en-US" altLang="zh-CN" dirty="0" smtClean="0">
                <a:latin typeface="Arial Unicode MS" panose="020B0604020202020204" pitchFamily="34" charset="-122"/>
                <a:sym typeface="Huawei Sans" panose="020C0503030203020204" pitchFamily="34" charset="0"/>
              </a:rPr>
              <a:t>1</a:t>
            </a:r>
            <a:r>
              <a:rPr lang="zh-CN" altLang="en-US" dirty="0" smtClean="0">
                <a:latin typeface="Arial Unicode MS" panose="020B0604020202020204" pitchFamily="34" charset="-122"/>
                <a:sym typeface="Huawei Sans" panose="020C0503030203020204" pitchFamily="34" charset="0"/>
              </a:rPr>
              <a:t>）</a:t>
            </a:r>
            <a:endParaRPr lang="en-US" altLang="zh-CN" dirty="0">
              <a:latin typeface="Arial Unicode MS" panose="020B0604020202020204" pitchFamily="34" charset="-122"/>
              <a:sym typeface="Huawei Sans" panose="020C0503030203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205008389"/>
              </p:ext>
            </p:extLst>
          </p:nvPr>
        </p:nvGraphicFramePr>
        <p:xfrm>
          <a:off x="1043884" y="2266936"/>
          <a:ext cx="4848325" cy="2488310"/>
        </p:xfrm>
        <a:graphic>
          <a:graphicData uri="http://schemas.openxmlformats.org/drawingml/2006/table">
            <a:tbl>
              <a:tblPr firstRow="1" bandRow="1">
                <a:tableStyleId>{21E4AEA4-8DFA-4A89-87EB-49C32662AFE0}</a:tableStyleId>
              </a:tblPr>
              <a:tblGrid>
                <a:gridCol w="1629497">
                  <a:extLst>
                    <a:ext uri="{9D8B030D-6E8A-4147-A177-3AD203B41FA5}">
                      <a16:colId xmlns:a16="http://schemas.microsoft.com/office/drawing/2014/main" val="1047576616"/>
                    </a:ext>
                  </a:extLst>
                </a:gridCol>
                <a:gridCol w="3218828">
                  <a:extLst>
                    <a:ext uri="{9D8B030D-6E8A-4147-A177-3AD203B41FA5}">
                      <a16:colId xmlns:a16="http://schemas.microsoft.com/office/drawing/2014/main" val="1613021813"/>
                    </a:ext>
                  </a:extLst>
                </a:gridCol>
              </a:tblGrid>
              <a:tr h="392774">
                <a:tc>
                  <a:txBody>
                    <a:bodyPr/>
                    <a:lstStyle/>
                    <a:p>
                      <a:pPr algn="ctr">
                        <a:lnSpc>
                          <a:spcPct val="100000"/>
                        </a:lnSpc>
                        <a:spcBef>
                          <a:spcPts val="740"/>
                        </a:spcBef>
                      </a:pPr>
                      <a:r>
                        <a:rPr sz="1500" spc="10" dirty="0">
                          <a:latin typeface="方正兰亭黑简体" panose="02000000000000000000" pitchFamily="2" charset="-122"/>
                          <a:cs typeface="微软雅黑"/>
                        </a:rPr>
                        <a:t>函数</a:t>
                      </a:r>
                      <a:endParaRPr sz="1500" dirty="0">
                        <a:latin typeface="方正兰亭黑简体" panose="02000000000000000000" pitchFamily="2" charset="-122"/>
                        <a:cs typeface="微软雅黑"/>
                      </a:endParaRPr>
                    </a:p>
                  </a:txBody>
                  <a:tcPr marL="0" marR="0" marT="70485" marB="0"/>
                </a:tc>
                <a:tc>
                  <a:txBody>
                    <a:bodyPr/>
                    <a:lstStyle/>
                    <a:p>
                      <a:pPr algn="ctr">
                        <a:lnSpc>
                          <a:spcPct val="100000"/>
                        </a:lnSpc>
                        <a:spcBef>
                          <a:spcPts val="740"/>
                        </a:spcBef>
                      </a:pPr>
                      <a:r>
                        <a:rPr sz="1500" spc="10" dirty="0">
                          <a:latin typeface="方正兰亭黑简体" panose="02000000000000000000" pitchFamily="2" charset="-122"/>
                          <a:cs typeface="微软雅黑"/>
                        </a:rPr>
                        <a:t>说明</a:t>
                      </a:r>
                      <a:endParaRPr sz="1500" dirty="0">
                        <a:latin typeface="方正兰亭黑简体" panose="02000000000000000000" pitchFamily="2" charset="-122"/>
                        <a:cs typeface="微软雅黑"/>
                      </a:endParaRPr>
                    </a:p>
                  </a:txBody>
                  <a:tcPr marL="0" marR="0" marT="70485" marB="0"/>
                </a:tc>
                <a:extLst>
                  <a:ext uri="{0D108BD9-81ED-4DB2-BD59-A6C34878D82A}">
                    <a16:rowId xmlns:a16="http://schemas.microsoft.com/office/drawing/2014/main" val="2910689060"/>
                  </a:ext>
                </a:extLst>
              </a:tr>
              <a:tr h="427686">
                <a:tc>
                  <a:txBody>
                    <a:bodyPr/>
                    <a:lstStyle/>
                    <a:p>
                      <a:pPr marL="103505">
                        <a:lnSpc>
                          <a:spcPct val="100000"/>
                        </a:lnSpc>
                        <a:spcBef>
                          <a:spcPts val="855"/>
                        </a:spcBef>
                      </a:pPr>
                      <a:r>
                        <a:rPr sz="1400" spc="10" dirty="0">
                          <a:latin typeface="Arial" panose="020B0604020202020204" pitchFamily="34" charset="0"/>
                          <a:cs typeface="Arial" panose="020B0604020202020204" pitchFamily="34" charset="0"/>
                        </a:rPr>
                        <a:t>plt.xlabel()</a:t>
                      </a:r>
                      <a:endParaRPr sz="1400" dirty="0">
                        <a:latin typeface="Arial" panose="020B0604020202020204" pitchFamily="34" charset="0"/>
                        <a:cs typeface="Arial" panose="020B0604020202020204" pitchFamily="34" charset="0"/>
                      </a:endParaRPr>
                    </a:p>
                  </a:txBody>
                  <a:tcPr marL="0" marR="0" marT="81439" marB="0"/>
                </a:tc>
                <a:tc>
                  <a:txBody>
                    <a:bodyPr/>
                    <a:lstStyle/>
                    <a:p>
                      <a:pPr marL="104775">
                        <a:lnSpc>
                          <a:spcPct val="100000"/>
                        </a:lnSpc>
                        <a:spcBef>
                          <a:spcPts val="869"/>
                        </a:spcBef>
                      </a:pPr>
                      <a:r>
                        <a:rPr sz="1400" spc="40" dirty="0">
                          <a:latin typeface="方正兰亭黑简体" panose="02000000000000000000" pitchFamily="2" charset="-122"/>
                          <a:cs typeface="微软雅黑"/>
                        </a:rPr>
                        <a:t>对</a:t>
                      </a:r>
                      <a:r>
                        <a:rPr sz="1400" spc="15" dirty="0">
                          <a:latin typeface="Arial" panose="020B0604020202020204" pitchFamily="34" charset="0"/>
                          <a:cs typeface="Arial" panose="020B0604020202020204" pitchFamily="34" charset="0"/>
                        </a:rPr>
                        <a:t>X</a:t>
                      </a:r>
                      <a:r>
                        <a:rPr sz="1400" spc="40" dirty="0">
                          <a:latin typeface="方正兰亭黑简体" panose="02000000000000000000" pitchFamily="2" charset="-122"/>
                          <a:cs typeface="微软雅黑"/>
                        </a:rPr>
                        <a:t>轴增加文本标签</a:t>
                      </a:r>
                      <a:endParaRPr sz="1400" dirty="0">
                        <a:latin typeface="方正兰亭黑简体" panose="02000000000000000000" pitchFamily="2" charset="-122"/>
                        <a:cs typeface="微软雅黑"/>
                      </a:endParaRPr>
                    </a:p>
                  </a:txBody>
                  <a:tcPr marL="0" marR="0" marT="82867" marB="0"/>
                </a:tc>
                <a:extLst>
                  <a:ext uri="{0D108BD9-81ED-4DB2-BD59-A6C34878D82A}">
                    <a16:rowId xmlns:a16="http://schemas.microsoft.com/office/drawing/2014/main" val="3341163223"/>
                  </a:ext>
                </a:extLst>
              </a:tr>
              <a:tr h="427686">
                <a:tc>
                  <a:txBody>
                    <a:bodyPr/>
                    <a:lstStyle/>
                    <a:p>
                      <a:pPr marL="103505">
                        <a:lnSpc>
                          <a:spcPct val="100000"/>
                        </a:lnSpc>
                        <a:spcBef>
                          <a:spcPts val="855"/>
                        </a:spcBef>
                      </a:pPr>
                      <a:r>
                        <a:rPr sz="1400" spc="10" dirty="0">
                          <a:latin typeface="Arial" panose="020B0604020202020204" pitchFamily="34" charset="0"/>
                          <a:cs typeface="Arial" panose="020B0604020202020204" pitchFamily="34" charset="0"/>
                        </a:rPr>
                        <a:t>plt.ylabel()</a:t>
                      </a:r>
                      <a:endParaRPr sz="1400" dirty="0">
                        <a:latin typeface="Arial" panose="020B0604020202020204" pitchFamily="34" charset="0"/>
                        <a:cs typeface="Arial" panose="020B0604020202020204" pitchFamily="34" charset="0"/>
                      </a:endParaRPr>
                    </a:p>
                  </a:txBody>
                  <a:tcPr marL="0" marR="0" marT="81439" marB="0"/>
                </a:tc>
                <a:tc>
                  <a:txBody>
                    <a:bodyPr/>
                    <a:lstStyle/>
                    <a:p>
                      <a:pPr marL="104775">
                        <a:lnSpc>
                          <a:spcPct val="100000"/>
                        </a:lnSpc>
                        <a:spcBef>
                          <a:spcPts val="875"/>
                        </a:spcBef>
                      </a:pPr>
                      <a:r>
                        <a:rPr sz="1400" spc="40" dirty="0">
                          <a:latin typeface="方正兰亭黑简体" panose="02000000000000000000" pitchFamily="2" charset="-122"/>
                          <a:cs typeface="微软雅黑"/>
                        </a:rPr>
                        <a:t>对</a:t>
                      </a:r>
                      <a:r>
                        <a:rPr sz="1400" spc="15" dirty="0">
                          <a:latin typeface="Arial" panose="020B0604020202020204" pitchFamily="34" charset="0"/>
                          <a:cs typeface="Arial" panose="020B0604020202020204" pitchFamily="34" charset="0"/>
                        </a:rPr>
                        <a:t>Y</a:t>
                      </a:r>
                      <a:r>
                        <a:rPr sz="1400" spc="40" dirty="0">
                          <a:latin typeface="方正兰亭黑简体" panose="02000000000000000000" pitchFamily="2" charset="-122"/>
                          <a:cs typeface="微软雅黑"/>
                        </a:rPr>
                        <a:t>轴增加文本标签</a:t>
                      </a:r>
                      <a:endParaRPr sz="1400" dirty="0">
                        <a:latin typeface="方正兰亭黑简体" panose="02000000000000000000" pitchFamily="2" charset="-122"/>
                        <a:cs typeface="微软雅黑"/>
                      </a:endParaRPr>
                    </a:p>
                  </a:txBody>
                  <a:tcPr marL="0" marR="0" marT="83344" marB="0"/>
                </a:tc>
                <a:extLst>
                  <a:ext uri="{0D108BD9-81ED-4DB2-BD59-A6C34878D82A}">
                    <a16:rowId xmlns:a16="http://schemas.microsoft.com/office/drawing/2014/main" val="1296248245"/>
                  </a:ext>
                </a:extLst>
              </a:tr>
              <a:tr h="413388">
                <a:tc>
                  <a:txBody>
                    <a:bodyPr/>
                    <a:lstStyle/>
                    <a:p>
                      <a:pPr marL="103505">
                        <a:lnSpc>
                          <a:spcPct val="100000"/>
                        </a:lnSpc>
                        <a:spcBef>
                          <a:spcPts val="855"/>
                        </a:spcBef>
                      </a:pPr>
                      <a:r>
                        <a:rPr sz="1400" spc="10" dirty="0">
                          <a:latin typeface="Arial" panose="020B0604020202020204" pitchFamily="34" charset="0"/>
                          <a:cs typeface="Arial" panose="020B0604020202020204" pitchFamily="34" charset="0"/>
                        </a:rPr>
                        <a:t>plt.title()</a:t>
                      </a:r>
                      <a:endParaRPr sz="1400" dirty="0">
                        <a:latin typeface="Arial" panose="020B0604020202020204" pitchFamily="34" charset="0"/>
                        <a:cs typeface="Arial" panose="020B0604020202020204" pitchFamily="34" charset="0"/>
                      </a:endParaRPr>
                    </a:p>
                  </a:txBody>
                  <a:tcPr marL="0" marR="0" marT="81439" marB="0"/>
                </a:tc>
                <a:tc>
                  <a:txBody>
                    <a:bodyPr/>
                    <a:lstStyle/>
                    <a:p>
                      <a:pPr marL="104775">
                        <a:lnSpc>
                          <a:spcPct val="100000"/>
                        </a:lnSpc>
                        <a:spcBef>
                          <a:spcPts val="875"/>
                        </a:spcBef>
                      </a:pPr>
                      <a:r>
                        <a:rPr sz="1400" spc="40" dirty="0">
                          <a:latin typeface="方正兰亭黑简体" panose="02000000000000000000" pitchFamily="2" charset="-122"/>
                          <a:cs typeface="微软雅黑"/>
                        </a:rPr>
                        <a:t>对图形整体增加文本标签</a:t>
                      </a:r>
                      <a:endParaRPr sz="1400" dirty="0">
                        <a:latin typeface="方正兰亭黑简体" panose="02000000000000000000" pitchFamily="2" charset="-122"/>
                        <a:cs typeface="微软雅黑"/>
                      </a:endParaRPr>
                    </a:p>
                  </a:txBody>
                  <a:tcPr marL="0" marR="0" marT="83344" marB="0"/>
                </a:tc>
                <a:extLst>
                  <a:ext uri="{0D108BD9-81ED-4DB2-BD59-A6C34878D82A}">
                    <a16:rowId xmlns:a16="http://schemas.microsoft.com/office/drawing/2014/main" val="1520470791"/>
                  </a:ext>
                </a:extLst>
              </a:tr>
              <a:tr h="413388">
                <a:tc>
                  <a:txBody>
                    <a:bodyPr/>
                    <a:lstStyle/>
                    <a:p>
                      <a:pPr marL="103505">
                        <a:lnSpc>
                          <a:spcPct val="100000"/>
                        </a:lnSpc>
                        <a:spcBef>
                          <a:spcPts val="865"/>
                        </a:spcBef>
                      </a:pPr>
                      <a:r>
                        <a:rPr sz="1400" spc="10" dirty="0">
                          <a:latin typeface="Arial" panose="020B0604020202020204" pitchFamily="34" charset="0"/>
                          <a:cs typeface="Arial" panose="020B0604020202020204" pitchFamily="34" charset="0"/>
                        </a:rPr>
                        <a:t>plt.text()</a:t>
                      </a:r>
                      <a:endParaRPr sz="1400" dirty="0">
                        <a:latin typeface="Arial" panose="020B0604020202020204" pitchFamily="34" charset="0"/>
                        <a:cs typeface="Arial" panose="020B0604020202020204" pitchFamily="34" charset="0"/>
                      </a:endParaRPr>
                    </a:p>
                  </a:txBody>
                  <a:tcPr marL="0" marR="0" marT="82391" marB="0"/>
                </a:tc>
                <a:tc>
                  <a:txBody>
                    <a:bodyPr/>
                    <a:lstStyle/>
                    <a:p>
                      <a:pPr marL="104775">
                        <a:lnSpc>
                          <a:spcPct val="100000"/>
                        </a:lnSpc>
                        <a:spcBef>
                          <a:spcPts val="875"/>
                        </a:spcBef>
                      </a:pPr>
                      <a:r>
                        <a:rPr sz="1400" spc="40" dirty="0">
                          <a:latin typeface="方正兰亭黑简体" panose="02000000000000000000" pitchFamily="2" charset="-122"/>
                          <a:cs typeface="微软雅黑"/>
                        </a:rPr>
                        <a:t>在任意位置增加文本</a:t>
                      </a:r>
                      <a:endParaRPr sz="1400" dirty="0">
                        <a:latin typeface="方正兰亭黑简体" panose="02000000000000000000" pitchFamily="2" charset="-122"/>
                        <a:cs typeface="微软雅黑"/>
                      </a:endParaRPr>
                    </a:p>
                  </a:txBody>
                  <a:tcPr marL="0" marR="0" marT="83344" marB="0"/>
                </a:tc>
                <a:extLst>
                  <a:ext uri="{0D108BD9-81ED-4DB2-BD59-A6C34878D82A}">
                    <a16:rowId xmlns:a16="http://schemas.microsoft.com/office/drawing/2014/main" val="1302952711"/>
                  </a:ext>
                </a:extLst>
              </a:tr>
              <a:tr h="413388">
                <a:tc>
                  <a:txBody>
                    <a:bodyPr/>
                    <a:lstStyle/>
                    <a:p>
                      <a:pPr marL="103505">
                        <a:lnSpc>
                          <a:spcPct val="100000"/>
                        </a:lnSpc>
                        <a:spcBef>
                          <a:spcPts val="855"/>
                        </a:spcBef>
                      </a:pPr>
                      <a:r>
                        <a:rPr sz="1400" spc="10" dirty="0">
                          <a:latin typeface="Arial" panose="020B0604020202020204" pitchFamily="34" charset="0"/>
                          <a:cs typeface="Arial" panose="020B0604020202020204" pitchFamily="34" charset="0"/>
                        </a:rPr>
                        <a:t>plt.annotate()</a:t>
                      </a:r>
                      <a:endParaRPr sz="1400" dirty="0">
                        <a:latin typeface="Arial" panose="020B0604020202020204" pitchFamily="34" charset="0"/>
                        <a:cs typeface="Arial" panose="020B0604020202020204" pitchFamily="34" charset="0"/>
                      </a:endParaRPr>
                    </a:p>
                  </a:txBody>
                  <a:tcPr marL="0" marR="0" marT="81439" marB="0"/>
                </a:tc>
                <a:tc>
                  <a:txBody>
                    <a:bodyPr/>
                    <a:lstStyle/>
                    <a:p>
                      <a:pPr marL="104775">
                        <a:lnSpc>
                          <a:spcPct val="100000"/>
                        </a:lnSpc>
                        <a:spcBef>
                          <a:spcPts val="869"/>
                        </a:spcBef>
                      </a:pPr>
                      <a:r>
                        <a:rPr sz="1400" spc="35" dirty="0">
                          <a:latin typeface="方正兰亭黑简体" panose="02000000000000000000" pitchFamily="2" charset="-122"/>
                          <a:cs typeface="微软雅黑"/>
                        </a:rPr>
                        <a:t>在图形中增加带箭头的注解</a:t>
                      </a:r>
                      <a:endParaRPr sz="1400" dirty="0">
                        <a:latin typeface="方正兰亭黑简体" panose="02000000000000000000" pitchFamily="2" charset="-122"/>
                        <a:cs typeface="微软雅黑"/>
                      </a:endParaRPr>
                    </a:p>
                  </a:txBody>
                  <a:tcPr marL="0" marR="0" marT="82867" marB="0"/>
                </a:tc>
                <a:extLst>
                  <a:ext uri="{0D108BD9-81ED-4DB2-BD59-A6C34878D82A}">
                    <a16:rowId xmlns:a16="http://schemas.microsoft.com/office/drawing/2014/main" val="525711657"/>
                  </a:ext>
                </a:extLst>
              </a:tr>
            </a:tbl>
          </a:graphicData>
        </a:graphic>
      </p:graphicFrame>
    </p:spTree>
    <p:extLst>
      <p:ext uri="{BB962C8B-B14F-4D97-AF65-F5344CB8AC3E}">
        <p14:creationId xmlns:p14="http://schemas.microsoft.com/office/powerpoint/2010/main" val="4058822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文件的处理过程</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333452" y="1792917"/>
            <a:ext cx="8480700" cy="586809"/>
          </a:xfrm>
        </p:spPr>
        <p:txBody>
          <a:bodyPr/>
          <a:lstStyle/>
          <a:p>
            <a:r>
              <a:rPr lang="zh-CN" altLang="en-US" dirty="0">
                <a:sym typeface="Huawei Sans" panose="020C0503030203020204" pitchFamily="34" charset="0"/>
              </a:rPr>
              <a:t>文件处理的步骤</a:t>
            </a:r>
            <a:r>
              <a:rPr lang="en-US" altLang="zh-CN" dirty="0">
                <a:sym typeface="Huawei Sans" panose="020C0503030203020204" pitchFamily="34" charset="0"/>
              </a:rPr>
              <a:t>: </a:t>
            </a:r>
            <a:r>
              <a:rPr lang="zh-CN" altLang="en-US" dirty="0">
                <a:sym typeface="Huawei Sans" panose="020C0503030203020204" pitchFamily="34" charset="0"/>
              </a:rPr>
              <a:t>打开</a:t>
            </a:r>
            <a:r>
              <a:rPr lang="en-US" altLang="zh-CN" dirty="0">
                <a:sym typeface="Huawei Sans" panose="020C0503030203020204" pitchFamily="34" charset="0"/>
              </a:rPr>
              <a:t>-</a:t>
            </a:r>
            <a:r>
              <a:rPr lang="zh-CN" altLang="en-US" dirty="0">
                <a:sym typeface="Huawei Sans" panose="020C0503030203020204" pitchFamily="34" charset="0"/>
              </a:rPr>
              <a:t>操作</a:t>
            </a:r>
            <a:r>
              <a:rPr lang="en-US" altLang="zh-CN" dirty="0">
                <a:sym typeface="Huawei Sans" panose="020C0503030203020204" pitchFamily="34" charset="0"/>
              </a:rPr>
              <a:t>-</a:t>
            </a:r>
            <a:r>
              <a:rPr lang="zh-CN" altLang="en-US" dirty="0">
                <a:sym typeface="Huawei Sans" panose="020C0503030203020204" pitchFamily="34" charset="0"/>
              </a:rPr>
              <a:t>关闭</a:t>
            </a:r>
          </a:p>
        </p:txBody>
      </p:sp>
      <p:sp>
        <p:nvSpPr>
          <p:cNvPr id="8" name="object 8"/>
          <p:cNvSpPr txBox="1"/>
          <p:nvPr/>
        </p:nvSpPr>
        <p:spPr>
          <a:xfrm>
            <a:off x="1648591" y="2996909"/>
            <a:ext cx="1243013" cy="286617"/>
          </a:xfrm>
          <a:prstGeom prst="rect">
            <a:avLst/>
          </a:prstGeom>
        </p:spPr>
        <p:txBody>
          <a:bodyPr vert="horz" wrap="square" lIns="0" tIns="9525" rIns="0" bIns="0" rtlCol="0">
            <a:spAutoFit/>
          </a:bodyPr>
          <a:lstStyle/>
          <a:p>
            <a:pPr marL="9525">
              <a:spcBef>
                <a:spcPts val="75"/>
              </a:spcBef>
            </a:pPr>
            <a:r>
              <a:rPr dirty="0">
                <a:cs typeface="Arial" panose="020B0604020202020204" pitchFamily="34" charset="0"/>
              </a:rPr>
              <a:t>a = </a:t>
            </a:r>
            <a:r>
              <a:rPr spc="-4" dirty="0">
                <a:solidFill>
                  <a:srgbClr val="900090"/>
                </a:solidFill>
                <a:cs typeface="Arial" panose="020B0604020202020204" pitchFamily="34" charset="0"/>
              </a:rPr>
              <a:t>open</a:t>
            </a:r>
            <a:r>
              <a:rPr spc="-4" dirty="0">
                <a:cs typeface="Arial" panose="020B0604020202020204" pitchFamily="34" charset="0"/>
              </a:rPr>
              <a:t>( </a:t>
            </a:r>
            <a:r>
              <a:rPr dirty="0">
                <a:cs typeface="Arial" panose="020B0604020202020204" pitchFamily="34" charset="0"/>
              </a:rPr>
              <a:t>)</a:t>
            </a:r>
          </a:p>
        </p:txBody>
      </p:sp>
      <p:sp>
        <p:nvSpPr>
          <p:cNvPr id="9" name="object 9"/>
          <p:cNvSpPr txBox="1"/>
          <p:nvPr/>
        </p:nvSpPr>
        <p:spPr>
          <a:xfrm>
            <a:off x="1781464" y="4470522"/>
            <a:ext cx="989168" cy="286617"/>
          </a:xfrm>
          <a:prstGeom prst="rect">
            <a:avLst/>
          </a:prstGeom>
        </p:spPr>
        <p:txBody>
          <a:bodyPr vert="horz" wrap="square" lIns="0" tIns="9525" rIns="0" bIns="0" rtlCol="0">
            <a:spAutoFit/>
          </a:bodyPr>
          <a:lstStyle/>
          <a:p>
            <a:pPr marL="9525">
              <a:spcBef>
                <a:spcPts val="75"/>
              </a:spcBef>
            </a:pPr>
            <a:r>
              <a:rPr spc="-4" dirty="0">
                <a:cs typeface="Arial" panose="020B0604020202020204" pitchFamily="34" charset="0"/>
              </a:rPr>
              <a:t>a.</a:t>
            </a:r>
            <a:r>
              <a:rPr spc="-4" dirty="0">
                <a:solidFill>
                  <a:srgbClr val="900090"/>
                </a:solidFill>
                <a:cs typeface="Arial" panose="020B0604020202020204" pitchFamily="34" charset="0"/>
              </a:rPr>
              <a:t>close</a:t>
            </a:r>
            <a:r>
              <a:rPr spc="-4" dirty="0">
                <a:cs typeface="Arial" panose="020B0604020202020204" pitchFamily="34" charset="0"/>
              </a:rPr>
              <a:t>()</a:t>
            </a:r>
            <a:endParaRPr dirty="0">
              <a:cs typeface="Arial" panose="020B0604020202020204" pitchFamily="34" charset="0"/>
            </a:endParaRPr>
          </a:p>
        </p:txBody>
      </p:sp>
      <p:sp>
        <p:nvSpPr>
          <p:cNvPr id="11" name="object 11"/>
          <p:cNvSpPr/>
          <p:nvPr/>
        </p:nvSpPr>
        <p:spPr>
          <a:xfrm>
            <a:off x="4295480" y="3903593"/>
            <a:ext cx="0" cy="953"/>
          </a:xfrm>
          <a:custGeom>
            <a:avLst/>
            <a:gdLst/>
            <a:ahLst/>
            <a:cxnLst/>
            <a:rect l="l" t="t" r="r" b="b"/>
            <a:pathLst>
              <a:path h="1270">
                <a:moveTo>
                  <a:pt x="0" y="762"/>
                </a:moveTo>
                <a:lnTo>
                  <a:pt x="0" y="0"/>
                </a:lnTo>
              </a:path>
            </a:pathLst>
          </a:custGeom>
          <a:ln w="3175">
            <a:solidFill>
              <a:srgbClr val="000000"/>
            </a:solidFill>
          </a:ln>
        </p:spPr>
        <p:txBody>
          <a:bodyPr wrap="square" lIns="0" tIns="0" rIns="0" bIns="0" rtlCol="0"/>
          <a:lstStyle/>
          <a:p>
            <a:endParaRPr dirty="0">
              <a:latin typeface="Arial" panose="020B0604020202020204" pitchFamily="34" charset="0"/>
            </a:endParaRPr>
          </a:p>
        </p:txBody>
      </p:sp>
      <p:sp>
        <p:nvSpPr>
          <p:cNvPr id="13" name="object 13"/>
          <p:cNvSpPr/>
          <p:nvPr/>
        </p:nvSpPr>
        <p:spPr>
          <a:xfrm>
            <a:off x="5807076" y="3903595"/>
            <a:ext cx="0" cy="953"/>
          </a:xfrm>
          <a:custGeom>
            <a:avLst/>
            <a:gdLst/>
            <a:ahLst/>
            <a:cxnLst/>
            <a:rect l="l" t="t" r="r" b="b"/>
            <a:pathLst>
              <a:path h="1270">
                <a:moveTo>
                  <a:pt x="0" y="0"/>
                </a:moveTo>
                <a:lnTo>
                  <a:pt x="0" y="761"/>
                </a:lnTo>
              </a:path>
            </a:pathLst>
          </a:custGeom>
          <a:ln w="3175">
            <a:solidFill>
              <a:srgbClr val="000000"/>
            </a:solidFill>
          </a:ln>
        </p:spPr>
        <p:txBody>
          <a:bodyPr wrap="square" lIns="0" tIns="0" rIns="0" bIns="0" rtlCol="0"/>
          <a:lstStyle/>
          <a:p>
            <a:endParaRPr dirty="0">
              <a:latin typeface="Arial" panose="020B0604020202020204" pitchFamily="34" charset="0"/>
            </a:endParaRPr>
          </a:p>
        </p:txBody>
      </p:sp>
      <p:sp>
        <p:nvSpPr>
          <p:cNvPr id="14" name="object 14"/>
          <p:cNvSpPr/>
          <p:nvPr/>
        </p:nvSpPr>
        <p:spPr>
          <a:xfrm flipV="1">
            <a:off x="3809160" y="3843155"/>
            <a:ext cx="1973467" cy="34289"/>
          </a:xfrm>
          <a:custGeom>
            <a:avLst/>
            <a:gdLst/>
            <a:ahLst/>
            <a:cxnLst/>
            <a:rect l="l" t="t" r="r" b="b"/>
            <a:pathLst>
              <a:path w="2016760">
                <a:moveTo>
                  <a:pt x="0" y="0"/>
                </a:moveTo>
                <a:lnTo>
                  <a:pt x="2016226" y="0"/>
                </a:lnTo>
              </a:path>
            </a:pathLst>
          </a:custGeom>
          <a:ln w="19050">
            <a:solidFill>
              <a:srgbClr val="FF7700"/>
            </a:solidFill>
            <a:prstDash val="sysDash"/>
          </a:ln>
        </p:spPr>
        <p:txBody>
          <a:bodyPr wrap="square" lIns="0" tIns="0" rIns="0" bIns="0" rtlCol="0"/>
          <a:lstStyle/>
          <a:p>
            <a:endParaRPr dirty="0">
              <a:latin typeface="Arial" panose="020B0604020202020204" pitchFamily="34" charset="0"/>
            </a:endParaRPr>
          </a:p>
        </p:txBody>
      </p:sp>
      <p:sp>
        <p:nvSpPr>
          <p:cNvPr id="15" name="object 15"/>
          <p:cNvSpPr txBox="1"/>
          <p:nvPr/>
        </p:nvSpPr>
        <p:spPr>
          <a:xfrm>
            <a:off x="4433747" y="3281782"/>
            <a:ext cx="647315" cy="255839"/>
          </a:xfrm>
          <a:prstGeom prst="rect">
            <a:avLst/>
          </a:prstGeom>
        </p:spPr>
        <p:txBody>
          <a:bodyPr vert="horz" wrap="square" lIns="0" tIns="9525" rIns="0" bIns="0" rtlCol="0">
            <a:spAutoFit/>
          </a:bodyPr>
          <a:lstStyle/>
          <a:p>
            <a:pPr marL="9525">
              <a:spcBef>
                <a:spcPts val="75"/>
              </a:spcBef>
            </a:pPr>
            <a:r>
              <a:rPr sz="1600" dirty="0">
                <a:latin typeface="方正兰亭黑简体" panose="02000000000000000000" pitchFamily="2" charset="-122"/>
                <a:cs typeface="微软雅黑"/>
              </a:rPr>
              <a:t>读文件</a:t>
            </a:r>
          </a:p>
        </p:txBody>
      </p:sp>
      <p:sp>
        <p:nvSpPr>
          <p:cNvPr id="18" name="object 16"/>
          <p:cNvSpPr txBox="1"/>
          <p:nvPr/>
        </p:nvSpPr>
        <p:spPr>
          <a:xfrm>
            <a:off x="4472235" y="4231385"/>
            <a:ext cx="647315" cy="255839"/>
          </a:xfrm>
          <a:prstGeom prst="rect">
            <a:avLst/>
          </a:prstGeom>
        </p:spPr>
        <p:txBody>
          <a:bodyPr vert="horz" wrap="square" lIns="0" tIns="9525" rIns="0" bIns="0" rtlCol="0">
            <a:spAutoFit/>
          </a:bodyPr>
          <a:lstStyle/>
          <a:p>
            <a:pPr marL="9525">
              <a:spcBef>
                <a:spcPts val="75"/>
              </a:spcBef>
            </a:pPr>
            <a:r>
              <a:rPr sz="1600" dirty="0">
                <a:latin typeface="方正兰亭黑简体" panose="02000000000000000000" pitchFamily="2" charset="-122"/>
                <a:cs typeface="微软雅黑"/>
              </a:rPr>
              <a:t>写文件</a:t>
            </a:r>
          </a:p>
        </p:txBody>
      </p:sp>
      <p:sp>
        <p:nvSpPr>
          <p:cNvPr id="21" name="object 19"/>
          <p:cNvSpPr/>
          <p:nvPr/>
        </p:nvSpPr>
        <p:spPr>
          <a:xfrm>
            <a:off x="6563193" y="3224081"/>
            <a:ext cx="912113" cy="1214437"/>
          </a:xfrm>
          <a:prstGeom prst="rect">
            <a:avLst/>
          </a:prstGeom>
          <a:blipFill>
            <a:blip r:embed="rId3" cstate="print"/>
            <a:stretch>
              <a:fillRect/>
            </a:stretch>
          </a:blipFill>
        </p:spPr>
        <p:txBody>
          <a:bodyPr wrap="square" lIns="0" tIns="0" rIns="0" bIns="0" rtlCol="0"/>
          <a:lstStyle/>
          <a:p>
            <a:endParaRPr dirty="0">
              <a:latin typeface="Arial" panose="020B0604020202020204" pitchFamily="34" charset="0"/>
            </a:endParaRPr>
          </a:p>
        </p:txBody>
      </p:sp>
      <p:grpSp>
        <p:nvGrpSpPr>
          <p:cNvPr id="3" name="组合 2"/>
          <p:cNvGrpSpPr/>
          <p:nvPr/>
        </p:nvGrpSpPr>
        <p:grpSpPr>
          <a:xfrm>
            <a:off x="796592" y="3479336"/>
            <a:ext cx="1043144" cy="752049"/>
            <a:chOff x="1062123" y="3496116"/>
            <a:chExt cx="1390858" cy="1002732"/>
          </a:xfrm>
        </p:grpSpPr>
        <p:sp>
          <p:nvSpPr>
            <p:cNvPr id="6" name="object 6"/>
            <p:cNvSpPr txBox="1"/>
            <p:nvPr/>
          </p:nvSpPr>
          <p:spPr>
            <a:xfrm>
              <a:off x="1353312" y="3732599"/>
              <a:ext cx="1061539" cy="587340"/>
            </a:xfrm>
            <a:prstGeom prst="rect">
              <a:avLst/>
            </a:prstGeom>
          </p:spPr>
          <p:txBody>
            <a:bodyPr vert="horz" wrap="square" lIns="0" tIns="9525" rIns="0" bIns="0" rtlCol="0">
              <a:spAutoFit/>
            </a:bodyPr>
            <a:lstStyle/>
            <a:p>
              <a:pPr marL="9525" marR="3810" indent="76200">
                <a:spcBef>
                  <a:spcPts val="75"/>
                </a:spcBef>
              </a:pPr>
              <a:r>
                <a:rPr sz="1400" dirty="0">
                  <a:latin typeface="方正兰亭黑简体" panose="02000000000000000000" pitchFamily="2" charset="-122"/>
                  <a:cs typeface="微软雅黑"/>
                </a:rPr>
                <a:t>文件的 存储状态</a:t>
              </a:r>
            </a:p>
          </p:txBody>
        </p:sp>
        <p:sp>
          <p:nvSpPr>
            <p:cNvPr id="2" name="椭圆 1"/>
            <p:cNvSpPr/>
            <p:nvPr/>
          </p:nvSpPr>
          <p:spPr>
            <a:xfrm>
              <a:off x="1062123" y="3496116"/>
              <a:ext cx="1390858" cy="1002732"/>
            </a:xfrm>
            <a:prstGeom prst="ellipse">
              <a:avLst/>
            </a:prstGeom>
            <a:noFill/>
            <a:ln>
              <a:solidFill>
                <a:srgbClr val="EB5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302876" y="3488408"/>
            <a:ext cx="1043144" cy="752049"/>
            <a:chOff x="3070501" y="3508212"/>
            <a:chExt cx="1390858" cy="1002732"/>
          </a:xfrm>
        </p:grpSpPr>
        <p:sp>
          <p:nvSpPr>
            <p:cNvPr id="7" name="object 7"/>
            <p:cNvSpPr txBox="1"/>
            <p:nvPr/>
          </p:nvSpPr>
          <p:spPr>
            <a:xfrm>
              <a:off x="3332948" y="3732599"/>
              <a:ext cx="1007800" cy="587340"/>
            </a:xfrm>
            <a:prstGeom prst="rect">
              <a:avLst/>
            </a:prstGeom>
          </p:spPr>
          <p:txBody>
            <a:bodyPr vert="horz" wrap="square" lIns="0" tIns="9525" rIns="0" bIns="0" rtlCol="0">
              <a:spAutoFit/>
            </a:bodyPr>
            <a:lstStyle/>
            <a:p>
              <a:pPr marL="9525" marR="3810" indent="76200">
                <a:spcBef>
                  <a:spcPts val="75"/>
                </a:spcBef>
              </a:pPr>
              <a:r>
                <a:rPr sz="1400" dirty="0">
                  <a:latin typeface="方正兰亭黑简体" panose="02000000000000000000" pitchFamily="2" charset="-122"/>
                  <a:cs typeface="微软雅黑"/>
                </a:rPr>
                <a:t>文件的 占用状态</a:t>
              </a:r>
            </a:p>
          </p:txBody>
        </p:sp>
        <p:sp>
          <p:nvSpPr>
            <p:cNvPr id="23" name="椭圆 22"/>
            <p:cNvSpPr/>
            <p:nvPr/>
          </p:nvSpPr>
          <p:spPr>
            <a:xfrm>
              <a:off x="3070501" y="3508212"/>
              <a:ext cx="1390858" cy="1002732"/>
            </a:xfrm>
            <a:prstGeom prst="ellipse">
              <a:avLst/>
            </a:prstGeom>
            <a:noFill/>
            <a:ln>
              <a:solidFill>
                <a:srgbClr val="EB5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弧形 25"/>
          <p:cNvSpPr/>
          <p:nvPr/>
        </p:nvSpPr>
        <p:spPr>
          <a:xfrm>
            <a:off x="1645382" y="3362143"/>
            <a:ext cx="976507" cy="625505"/>
          </a:xfrm>
          <a:prstGeom prst="arc">
            <a:avLst>
              <a:gd name="adj1" fmla="val 11454911"/>
              <a:gd name="adj2" fmla="val 20328201"/>
            </a:avLst>
          </a:prstGeom>
          <a:ln>
            <a:solidFill>
              <a:srgbClr val="C0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7" name="弧形 26"/>
          <p:cNvSpPr/>
          <p:nvPr/>
        </p:nvSpPr>
        <p:spPr>
          <a:xfrm>
            <a:off x="1606358" y="3765744"/>
            <a:ext cx="976507" cy="664367"/>
          </a:xfrm>
          <a:prstGeom prst="arc">
            <a:avLst>
              <a:gd name="adj1" fmla="val 614901"/>
              <a:gd name="adj2" fmla="val 10460851"/>
            </a:avLst>
          </a:prstGeom>
          <a:ln>
            <a:solidFill>
              <a:srgbClr val="C0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4810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animBg="1"/>
      <p:bldP spid="15" grpId="0"/>
      <p:bldP spid="18" grpId="0"/>
      <p:bldP spid="21" grpId="0" animBg="1"/>
      <p:bldP spid="26" grpId="0" animBg="1"/>
      <p:bldP spid="2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绘制子图</a:t>
            </a:r>
            <a:endParaRPr lang="en-US" altLang="zh-CN" dirty="0">
              <a:latin typeface="Arial Unicode MS" panose="020B0604020202020204" pitchFamily="34" charset="-122"/>
              <a:sym typeface="Huawei Sans" panose="020C0503030203020204" pitchFamily="34" charset="0"/>
            </a:endParaRPr>
          </a:p>
        </p:txBody>
      </p:sp>
      <p:sp>
        <p:nvSpPr>
          <p:cNvPr id="4" name="文本占位符 3"/>
          <p:cNvSpPr>
            <a:spLocks noGrp="1"/>
          </p:cNvSpPr>
          <p:nvPr>
            <p:ph type="body" sz="quarter" idx="10"/>
          </p:nvPr>
        </p:nvSpPr>
        <p:spPr>
          <a:xfrm>
            <a:off x="333452" y="1792917"/>
            <a:ext cx="8480700" cy="487178"/>
          </a:xfrm>
        </p:spPr>
        <p:txBody>
          <a:bodyPr/>
          <a:lstStyle/>
          <a:p>
            <a:r>
              <a:rPr lang="en-US" altLang="zh-CN" dirty="0" smtClean="0"/>
              <a:t>subplot</a:t>
            </a:r>
            <a:endParaRPr lang="zh-CN" altLang="en-US" dirty="0"/>
          </a:p>
        </p:txBody>
      </p:sp>
      <p:pic>
        <p:nvPicPr>
          <p:cNvPr id="7" name="图片 6"/>
          <p:cNvPicPr/>
          <p:nvPr/>
        </p:nvPicPr>
        <p:blipFill>
          <a:blip r:embed="rId3" cstate="print"/>
          <a:stretch>
            <a:fillRect/>
          </a:stretch>
        </p:blipFill>
        <p:spPr>
          <a:xfrm>
            <a:off x="1045325" y="3212976"/>
            <a:ext cx="3022534" cy="2284155"/>
          </a:xfrm>
          <a:prstGeom prst="rect">
            <a:avLst/>
          </a:prstGeom>
        </p:spPr>
      </p:pic>
      <p:sp>
        <p:nvSpPr>
          <p:cNvPr id="2" name="矩形 1"/>
          <p:cNvSpPr/>
          <p:nvPr/>
        </p:nvSpPr>
        <p:spPr>
          <a:xfrm>
            <a:off x="232142" y="2451249"/>
            <a:ext cx="4648901" cy="348813"/>
          </a:xfrm>
          <a:prstGeom prst="rect">
            <a:avLst/>
          </a:prstGeom>
        </p:spPr>
        <p:txBody>
          <a:bodyPr wrap="none">
            <a:spAutoFit/>
          </a:bodyPr>
          <a:lstStyle/>
          <a:p>
            <a:pPr indent="266700" algn="just">
              <a:lnSpc>
                <a:spcPts val="2000"/>
              </a:lnSpc>
              <a:spcAft>
                <a:spcPts val="0"/>
              </a:spcAft>
            </a:pP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subplot(</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nrows</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ncols</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 index, **</a:t>
            </a:r>
            <a:r>
              <a:rPr lang="en-US" altLang="zh-CN" kern="100" dirty="0" err="1">
                <a:latin typeface="微软雅黑" panose="020B0503020204020204" pitchFamily="34" charset="-122"/>
                <a:ea typeface="微软雅黑" panose="020B0503020204020204" pitchFamily="34" charset="-122"/>
                <a:cs typeface="Courier New" panose="02070309020205020404" pitchFamily="49" charset="0"/>
              </a:rPr>
              <a:t>kwargs</a:t>
            </a:r>
            <a:r>
              <a:rPr lang="en-US" altLang="zh-CN"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800" kern="100" dirty="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8" name="矩形 7"/>
          <p:cNvSpPr/>
          <p:nvPr/>
        </p:nvSpPr>
        <p:spPr>
          <a:xfrm>
            <a:off x="4932040" y="3645024"/>
            <a:ext cx="1742785" cy="1200329"/>
          </a:xfrm>
          <a:prstGeom prst="rect">
            <a:avLst/>
          </a:prstGeom>
        </p:spPr>
        <p:txBody>
          <a:bodyPr wrap="none">
            <a:spAutoFit/>
          </a:bodyPr>
          <a:lstStyle/>
          <a:p>
            <a:pPr indent="266700" algn="just">
              <a:lnSpc>
                <a:spcPct val="200000"/>
              </a:lnSpc>
              <a:spcAft>
                <a:spcPts val="0"/>
              </a:spcAft>
            </a:pPr>
            <a:r>
              <a:rPr lang="en-US" altLang="zh-CN" kern="100" dirty="0" smtClean="0">
                <a:latin typeface="微软雅黑" panose="020B0503020204020204" pitchFamily="34" charset="-122"/>
                <a:ea typeface="微软雅黑" panose="020B0503020204020204" pitchFamily="34" charset="-122"/>
                <a:cs typeface="Courier New" panose="02070309020205020404" pitchFamily="49" charset="0"/>
              </a:rPr>
              <a:t>3*2</a:t>
            </a:r>
          </a:p>
          <a:p>
            <a:pPr indent="266700" algn="just">
              <a:lnSpc>
                <a:spcPct val="200000"/>
              </a:lnSpc>
              <a:spcAft>
                <a:spcPts val="0"/>
              </a:spcAft>
            </a:pPr>
            <a:r>
              <a:rPr lang="zh-CN" altLang="en-US" sz="1800" kern="100" dirty="0">
                <a:effectLst/>
                <a:latin typeface="微软雅黑" panose="020B0503020204020204" pitchFamily="34" charset="-122"/>
                <a:ea typeface="微软雅黑" panose="020B0503020204020204" pitchFamily="34" charset="-122"/>
                <a:cs typeface="Courier New" panose="02070309020205020404" pitchFamily="49" charset="0"/>
              </a:rPr>
              <a:t>可</a:t>
            </a:r>
            <a:r>
              <a:rPr lang="zh-CN" altLang="en-US" sz="1800" kern="100" dirty="0" smtClean="0">
                <a:effectLst/>
                <a:latin typeface="微软雅黑" panose="020B0503020204020204" pitchFamily="34" charset="-122"/>
                <a:ea typeface="微软雅黑" panose="020B0503020204020204" pitchFamily="34" charset="-122"/>
                <a:cs typeface="Courier New" panose="02070309020205020404" pitchFamily="49" charset="0"/>
              </a:rPr>
              <a:t>放</a:t>
            </a:r>
            <a:r>
              <a:rPr lang="en-US" altLang="zh-CN" sz="1800" kern="100" dirty="0" smtClean="0">
                <a:effectLst/>
                <a:latin typeface="微软雅黑" panose="020B0503020204020204" pitchFamily="34" charset="-122"/>
                <a:ea typeface="微软雅黑" panose="020B0503020204020204" pitchFamily="34" charset="-122"/>
                <a:cs typeface="Courier New" panose="02070309020205020404" pitchFamily="49" charset="0"/>
              </a:rPr>
              <a:t>6</a:t>
            </a:r>
            <a:r>
              <a:rPr lang="zh-CN" altLang="en-US" sz="1800" kern="100" dirty="0" smtClean="0">
                <a:effectLst/>
                <a:latin typeface="微软雅黑" panose="020B0503020204020204" pitchFamily="34" charset="-122"/>
                <a:ea typeface="微软雅黑" panose="020B0503020204020204" pitchFamily="34" charset="-122"/>
                <a:cs typeface="Courier New" panose="02070309020205020404" pitchFamily="49" charset="0"/>
              </a:rPr>
              <a:t>个子图</a:t>
            </a:r>
            <a:endParaRPr lang="zh-CN" altLang="zh-CN" sz="1800" kern="100" dirty="0">
              <a:effectLst/>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0742714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绘制子图</a:t>
            </a:r>
            <a:endParaRPr lang="en-US" altLang="zh-CN" dirty="0">
              <a:latin typeface="Arial Unicode MS" panose="020B0604020202020204" pitchFamily="34" charset="-122"/>
              <a:sym typeface="Huawei Sans" panose="020C0503030203020204" pitchFamily="34" charset="0"/>
            </a:endParaRPr>
          </a:p>
        </p:txBody>
      </p:sp>
      <p:sp>
        <p:nvSpPr>
          <p:cNvPr id="4" name="文本占位符 3"/>
          <p:cNvSpPr>
            <a:spLocks noGrp="1"/>
          </p:cNvSpPr>
          <p:nvPr>
            <p:ph type="body" sz="quarter" idx="10"/>
          </p:nvPr>
        </p:nvSpPr>
        <p:spPr>
          <a:xfrm>
            <a:off x="475666" y="1305739"/>
            <a:ext cx="8480700" cy="487178"/>
          </a:xfrm>
        </p:spPr>
        <p:txBody>
          <a:bodyPr/>
          <a:lstStyle/>
          <a:p>
            <a:r>
              <a:rPr lang="en-US" altLang="zh-CN" dirty="0" smtClean="0"/>
              <a:t>subplot</a:t>
            </a:r>
            <a:r>
              <a:rPr lang="zh-CN" altLang="en-US" dirty="0" smtClean="0"/>
              <a:t>举例</a:t>
            </a:r>
            <a:endParaRPr lang="zh-CN" altLang="en-US" dirty="0"/>
          </a:p>
        </p:txBody>
      </p:sp>
      <p:pic>
        <p:nvPicPr>
          <p:cNvPr id="7" name="图片 6"/>
          <p:cNvPicPr/>
          <p:nvPr/>
        </p:nvPicPr>
        <p:blipFill>
          <a:blip r:embed="rId3" cstate="print"/>
          <a:stretch>
            <a:fillRect/>
          </a:stretch>
        </p:blipFill>
        <p:spPr>
          <a:xfrm>
            <a:off x="4716016" y="1412776"/>
            <a:ext cx="3947795" cy="2907665"/>
          </a:xfrm>
          <a:prstGeom prst="rect">
            <a:avLst/>
          </a:prstGeom>
        </p:spPr>
      </p:pic>
      <p:sp>
        <p:nvSpPr>
          <p:cNvPr id="2" name="矩形 1"/>
          <p:cNvSpPr/>
          <p:nvPr/>
        </p:nvSpPr>
        <p:spPr>
          <a:xfrm>
            <a:off x="683568" y="1792917"/>
            <a:ext cx="4572000" cy="4965462"/>
          </a:xfrm>
          <a:prstGeom prst="rect">
            <a:avLst/>
          </a:prstGeom>
        </p:spPr>
        <p:txBody>
          <a:bodyPr>
            <a:spAutoFit/>
          </a:bodyPr>
          <a:lstStyle/>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numpy</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as np</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matplotlib.pyplot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as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def</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f(t):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return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np.exp</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np.cos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np.pi</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def</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return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np.exp</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np.sin</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np.pi</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t1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np.arange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(0.0, 5.0, 0.1)</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t2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np.arange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(0.0, 5.0, 0.02</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plt.figure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(1)</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plt.subplot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(221)</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(t1, f(t1), 'b</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plt.subplot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(222)</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(t2,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np.cos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np.pi</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*t2), 'r-</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plt.subplot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(223)</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(t1, g(t1), 'b</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plt.subplot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(224)</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(t2,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np.sin</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np.pi</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*t2), 'r-</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smtClean="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smtClean="0">
                <a:latin typeface="微软雅黑" panose="020B0503020204020204" pitchFamily="34" charset="-122"/>
                <a:ea typeface="微软雅黑" panose="020B0503020204020204" pitchFamily="34" charset="-122"/>
                <a:cs typeface="Courier New" panose="02070309020205020404" pitchFamily="49" charset="0"/>
              </a:rPr>
              <a:t>plt.show</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400" kern="100" dirty="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3" name="矩形 2"/>
          <p:cNvSpPr/>
          <p:nvPr/>
        </p:nvSpPr>
        <p:spPr>
          <a:xfrm>
            <a:off x="955693" y="4365104"/>
            <a:ext cx="3024336" cy="504056"/>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9" name="矩形 8"/>
          <p:cNvSpPr/>
          <p:nvPr/>
        </p:nvSpPr>
        <p:spPr>
          <a:xfrm>
            <a:off x="955693" y="4869160"/>
            <a:ext cx="3024336" cy="504056"/>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2" name="矩形 11"/>
          <p:cNvSpPr/>
          <p:nvPr/>
        </p:nvSpPr>
        <p:spPr>
          <a:xfrm>
            <a:off x="955693" y="5373216"/>
            <a:ext cx="3024336" cy="504056"/>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3" name="矩形 12"/>
          <p:cNvSpPr/>
          <p:nvPr/>
        </p:nvSpPr>
        <p:spPr>
          <a:xfrm>
            <a:off x="955693" y="5877272"/>
            <a:ext cx="3024336" cy="504056"/>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Tree>
    <p:extLst>
      <p:ext uri="{BB962C8B-B14F-4D97-AF65-F5344CB8AC3E}">
        <p14:creationId xmlns:p14="http://schemas.microsoft.com/office/powerpoint/2010/main" val="30884675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绘制温度变化图</a:t>
            </a:r>
            <a:endParaRPr lang="zh-CN" altLang="en-US" dirty="0"/>
          </a:p>
        </p:txBody>
      </p:sp>
      <p:sp>
        <p:nvSpPr>
          <p:cNvPr id="3" name="文本占位符 2"/>
          <p:cNvSpPr>
            <a:spLocks noGrp="1"/>
          </p:cNvSpPr>
          <p:nvPr>
            <p:ph type="body" sz="quarter" idx="10"/>
          </p:nvPr>
        </p:nvSpPr>
        <p:spPr/>
        <p:txBody>
          <a:bodyPr/>
          <a:lstStyle/>
          <a:p>
            <a:r>
              <a:rPr lang="zh-CN" altLang="en-US" dirty="0" smtClean="0"/>
              <a:t>根据温度文件</a:t>
            </a:r>
            <a:endParaRPr lang="zh-CN" altLang="en-US" dirty="0"/>
          </a:p>
        </p:txBody>
      </p:sp>
      <p:pic>
        <p:nvPicPr>
          <p:cNvPr id="4" name="图片 3"/>
          <p:cNvPicPr/>
          <p:nvPr/>
        </p:nvPicPr>
        <p:blipFill>
          <a:blip r:embed="rId2" cstate="print"/>
          <a:stretch>
            <a:fillRect/>
          </a:stretch>
        </p:blipFill>
        <p:spPr>
          <a:xfrm>
            <a:off x="3779912" y="2060848"/>
            <a:ext cx="4455795" cy="3358515"/>
          </a:xfrm>
          <a:prstGeom prst="rect">
            <a:avLst/>
          </a:prstGeom>
        </p:spPr>
      </p:pic>
      <p:pic>
        <p:nvPicPr>
          <p:cNvPr id="5" name="图片 4"/>
          <p:cNvPicPr/>
          <p:nvPr/>
        </p:nvPicPr>
        <p:blipFill>
          <a:blip r:embed="rId3" cstate="print"/>
          <a:stretch>
            <a:fillRect/>
          </a:stretch>
        </p:blipFill>
        <p:spPr>
          <a:xfrm>
            <a:off x="1193103" y="2852936"/>
            <a:ext cx="1169035" cy="1874520"/>
          </a:xfrm>
          <a:prstGeom prst="rect">
            <a:avLst/>
          </a:prstGeom>
          <a:ln>
            <a:solidFill>
              <a:schemeClr val="bg1">
                <a:lumMod val="85000"/>
              </a:schemeClr>
            </a:solidFill>
          </a:ln>
        </p:spPr>
      </p:pic>
      <p:sp>
        <p:nvSpPr>
          <p:cNvPr id="6" name="右箭头 5"/>
          <p:cNvSpPr/>
          <p:nvPr/>
        </p:nvSpPr>
        <p:spPr>
          <a:xfrm>
            <a:off x="2566969" y="3502164"/>
            <a:ext cx="100811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58428" y="2291710"/>
            <a:ext cx="3262432" cy="338554"/>
          </a:xfrm>
          <a:prstGeom prst="rect">
            <a:avLst/>
          </a:prstGeom>
        </p:spPr>
        <p:txBody>
          <a:bodyPr wrap="none">
            <a:spAutoFit/>
          </a:bodyPr>
          <a:lstStyle/>
          <a:p>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日期（日）、最高温度、最低温度</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88492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绘制温度变化图</a:t>
            </a:r>
            <a:endParaRPr lang="zh-CN" altLang="en-US" dirty="0"/>
          </a:p>
        </p:txBody>
      </p:sp>
      <p:sp>
        <p:nvSpPr>
          <p:cNvPr id="3" name="文本占位符 2"/>
          <p:cNvSpPr>
            <a:spLocks noGrp="1"/>
          </p:cNvSpPr>
          <p:nvPr>
            <p:ph type="body" sz="quarter" idx="10"/>
          </p:nvPr>
        </p:nvSpPr>
        <p:spPr/>
        <p:txBody>
          <a:bodyPr/>
          <a:lstStyle/>
          <a:p>
            <a:r>
              <a:rPr lang="zh-CN" altLang="en-US" dirty="0" smtClean="0"/>
              <a:t>根据温度文件</a:t>
            </a:r>
            <a:endParaRPr lang="zh-CN" altLang="en-US" dirty="0"/>
          </a:p>
        </p:txBody>
      </p:sp>
      <p:sp>
        <p:nvSpPr>
          <p:cNvPr id="7" name="矩形 6"/>
          <p:cNvSpPr/>
          <p:nvPr/>
        </p:nvSpPr>
        <p:spPr>
          <a:xfrm>
            <a:off x="333452" y="1844824"/>
            <a:ext cx="4742604" cy="4965462"/>
          </a:xfrm>
          <a:prstGeom prst="rect">
            <a:avLst/>
          </a:prstGeom>
          <a:solidFill>
            <a:schemeClr val="bg1">
              <a:lumMod val="95000"/>
            </a:schemeClr>
          </a:solidFill>
        </p:spPr>
        <p:txBody>
          <a:bodyPr wrap="square">
            <a:spAutoFit/>
          </a:bodyPr>
          <a:lstStyle/>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matplotlib.pyplot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as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def</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read_txt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(file):</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with open(file, 'r') as temp:</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ls =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x.strip</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().split() for x in temp]</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return ls</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def</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plot_line</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(ls):</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x =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(x[0]) for x in ls]</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higher =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(x[1]) for x in ls]</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lower =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int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(x[2]) for x in ls]</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plt.plot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(x, higher, marker='o', color='r')</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plt.plot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(x, lower, marker='*', color='b')</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plt.xticks</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(list(range(1, 32,2)))</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plt.yticks</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(list(range(-10, 30, 5)))</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plt.axhline</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(0,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linestyle</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color='g')</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plt.show</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plt.savefig</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('temp_curve.png</a:t>
            </a:r>
            <a:r>
              <a:rPr lang="en-US" altLang="zh-CN" sz="1600" kern="1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8" name="矩形 7"/>
          <p:cNvSpPr/>
          <p:nvPr/>
        </p:nvSpPr>
        <p:spPr>
          <a:xfrm>
            <a:off x="5148064" y="1844824"/>
            <a:ext cx="3777350" cy="861774"/>
          </a:xfrm>
          <a:prstGeom prst="rect">
            <a:avLst/>
          </a:prstGeom>
          <a:solidFill>
            <a:schemeClr val="bg1">
              <a:lumMod val="95000"/>
            </a:schemeClr>
          </a:solidFill>
        </p:spPr>
        <p:txBody>
          <a:bodyPr wrap="square">
            <a:spAutoFit/>
          </a:bodyPr>
          <a:lstStyle/>
          <a:p>
            <a:pPr indent="266700" algn="just">
              <a:lnSpc>
                <a:spcPts val="2000"/>
              </a:lnSpc>
              <a:spcAft>
                <a:spcPts val="0"/>
              </a:spcAft>
            </a:pP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filename = 'temp.txt'</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temp_list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read_txt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(filename)</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plot_line</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kern="100" dirty="0" err="1">
                <a:latin typeface="微软雅黑" panose="020B0503020204020204" pitchFamily="34" charset="-122"/>
                <a:ea typeface="微软雅黑" panose="020B0503020204020204" pitchFamily="34" charset="-122"/>
                <a:cs typeface="Courier New" panose="02070309020205020404" pitchFamily="49" charset="0"/>
              </a:rPr>
              <a:t>temp_list</a:t>
            </a:r>
            <a:r>
              <a:rPr lang="en-US" altLang="zh-CN" sz="16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kern="100" dirty="0">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9" name="图片 8"/>
          <p:cNvPicPr/>
          <p:nvPr/>
        </p:nvPicPr>
        <p:blipFill>
          <a:blip r:embed="rId2" cstate="print"/>
          <a:stretch>
            <a:fillRect/>
          </a:stretch>
        </p:blipFill>
        <p:spPr>
          <a:xfrm>
            <a:off x="5220072" y="3106359"/>
            <a:ext cx="3240360" cy="2442392"/>
          </a:xfrm>
          <a:prstGeom prst="rect">
            <a:avLst/>
          </a:prstGeom>
        </p:spPr>
      </p:pic>
    </p:spTree>
    <p:extLst>
      <p:ext uri="{BB962C8B-B14F-4D97-AF65-F5344CB8AC3E}">
        <p14:creationId xmlns:p14="http://schemas.microsoft.com/office/powerpoint/2010/main" val="8037420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绘制饼图</a:t>
            </a:r>
            <a:endParaRPr lang="zh-CN" altLang="en-US" dirty="0"/>
          </a:p>
        </p:txBody>
      </p:sp>
      <p:sp>
        <p:nvSpPr>
          <p:cNvPr id="3" name="文本占位符 2"/>
          <p:cNvSpPr>
            <a:spLocks noGrp="1"/>
          </p:cNvSpPr>
          <p:nvPr>
            <p:ph type="body" sz="quarter" idx="10"/>
          </p:nvPr>
        </p:nvSpPr>
        <p:spPr/>
        <p:txBody>
          <a:bodyPr/>
          <a:lstStyle/>
          <a:p>
            <a:r>
              <a:rPr lang="zh-CN" altLang="en-US" dirty="0"/>
              <a:t>基于目前主流程序设计语言及其热度</a:t>
            </a:r>
            <a:r>
              <a:rPr lang="zh-CN" altLang="en-US" dirty="0" smtClean="0"/>
              <a:t>数据，绘制饼图</a:t>
            </a:r>
            <a:endParaRPr lang="zh-CN" altLang="en-US" dirty="0"/>
          </a:p>
        </p:txBody>
      </p:sp>
      <p:pic>
        <p:nvPicPr>
          <p:cNvPr id="10" name="图片 9"/>
          <p:cNvPicPr/>
          <p:nvPr/>
        </p:nvPicPr>
        <p:blipFill>
          <a:blip r:embed="rId2" cstate="print"/>
          <a:stretch>
            <a:fillRect/>
          </a:stretch>
        </p:blipFill>
        <p:spPr>
          <a:xfrm>
            <a:off x="1115616" y="2636912"/>
            <a:ext cx="1656184" cy="2160240"/>
          </a:xfrm>
          <a:prstGeom prst="rect">
            <a:avLst/>
          </a:prstGeom>
          <a:ln>
            <a:solidFill>
              <a:schemeClr val="bg1">
                <a:lumMod val="85000"/>
              </a:schemeClr>
            </a:solidFill>
          </a:ln>
        </p:spPr>
      </p:pic>
      <p:pic>
        <p:nvPicPr>
          <p:cNvPr id="11" name="图片 10"/>
          <p:cNvPicPr/>
          <p:nvPr/>
        </p:nvPicPr>
        <p:blipFill>
          <a:blip r:embed="rId3" cstate="print"/>
          <a:stretch>
            <a:fillRect/>
          </a:stretch>
        </p:blipFill>
        <p:spPr>
          <a:xfrm>
            <a:off x="4067944" y="2204864"/>
            <a:ext cx="3960440" cy="2637804"/>
          </a:xfrm>
          <a:prstGeom prst="rect">
            <a:avLst/>
          </a:prstGeom>
        </p:spPr>
      </p:pic>
      <p:sp>
        <p:nvSpPr>
          <p:cNvPr id="4" name="右箭头 3"/>
          <p:cNvSpPr/>
          <p:nvPr/>
        </p:nvSpPr>
        <p:spPr>
          <a:xfrm>
            <a:off x="2987824" y="3335528"/>
            <a:ext cx="72008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9794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绘制饼图</a:t>
            </a:r>
            <a:endParaRPr lang="zh-CN" altLang="en-US" dirty="0"/>
          </a:p>
        </p:txBody>
      </p:sp>
      <p:sp>
        <p:nvSpPr>
          <p:cNvPr id="3" name="文本占位符 2"/>
          <p:cNvSpPr>
            <a:spLocks noGrp="1"/>
          </p:cNvSpPr>
          <p:nvPr>
            <p:ph type="body" sz="quarter" idx="10"/>
          </p:nvPr>
        </p:nvSpPr>
        <p:spPr/>
        <p:txBody>
          <a:bodyPr/>
          <a:lstStyle/>
          <a:p>
            <a:r>
              <a:rPr lang="zh-CN" altLang="en-US" dirty="0"/>
              <a:t>基于目前主流程序设计语言及其热度</a:t>
            </a:r>
            <a:r>
              <a:rPr lang="zh-CN" altLang="en-US" dirty="0" smtClean="0"/>
              <a:t>数据，绘制饼图</a:t>
            </a:r>
            <a:endParaRPr lang="zh-CN" altLang="en-US" dirty="0"/>
          </a:p>
        </p:txBody>
      </p:sp>
      <p:sp>
        <p:nvSpPr>
          <p:cNvPr id="5" name="矩形 4"/>
          <p:cNvSpPr/>
          <p:nvPr/>
        </p:nvSpPr>
        <p:spPr>
          <a:xfrm>
            <a:off x="346487" y="1772816"/>
            <a:ext cx="5526360" cy="1631216"/>
          </a:xfrm>
          <a:prstGeom prst="rect">
            <a:avLst/>
          </a:prstGeom>
        </p:spPr>
        <p:txBody>
          <a:bodyPr wrap="square">
            <a:spAutoFit/>
          </a:bodyPr>
          <a:lstStyle/>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matplotlib.pyplot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as </a:t>
            </a:r>
            <a:r>
              <a:rPr lang="en-US" altLang="zh-CN" sz="1400" kern="100" dirty="0" err="1" smtClean="0">
                <a:latin typeface="微软雅黑" panose="020B0503020204020204" pitchFamily="34" charset="-122"/>
                <a:ea typeface="微软雅黑" panose="020B0503020204020204" pitchFamily="34" charset="-122"/>
                <a:cs typeface="Courier New" panose="02070309020205020404" pitchFamily="49" charset="0"/>
              </a:rPr>
              <a:t>plt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def</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read_txt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(file):</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with open(file, 'r') as temp:</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ls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x.strip</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().split(',') for x in temp]</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return ls</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矩形 5"/>
          <p:cNvSpPr/>
          <p:nvPr/>
        </p:nvSpPr>
        <p:spPr>
          <a:xfrm>
            <a:off x="333452" y="3196357"/>
            <a:ext cx="5970344" cy="3426579"/>
          </a:xfrm>
          <a:prstGeom prst="rect">
            <a:avLst/>
          </a:prstGeom>
        </p:spPr>
        <p:txBody>
          <a:bodyPr wrap="square">
            <a:spAutoFit/>
          </a:bodyPr>
          <a:lstStyle/>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ls=</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read_txt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('data.txt</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labels =[x[0] for x in ls]</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sizes = [x[1] for x in ls</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plt.rcParams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font.sans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-serif']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SimHei</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smtClean="0">
                <a:latin typeface="微软雅黑" panose="020B0503020204020204" pitchFamily="34" charset="-122"/>
                <a:ea typeface="微软雅黑" panose="020B0503020204020204" pitchFamily="34" charset="-122"/>
                <a:cs typeface="Courier New" panose="02070309020205020404" pitchFamily="49" charset="0"/>
              </a:rPr>
              <a:t>plt.rcParams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axes.unicode_minus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 </a:t>
            </a:r>
            <a:r>
              <a:rPr lang="en-US" altLang="zh-CN" sz="1400" kern="100" dirty="0" smtClean="0">
                <a:latin typeface="微软雅黑" panose="020B0503020204020204" pitchFamily="34" charset="-122"/>
                <a:ea typeface="微软雅黑" panose="020B0503020204020204" pitchFamily="34" charset="-122"/>
                <a:cs typeface="Courier New" panose="02070309020205020404" pitchFamily="49" charset="0"/>
              </a:rPr>
              <a:t>False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explode = [0, 0.1, 0, 0, 0, 0, 0, 0, 0]  # </a:t>
            </a:r>
            <a:r>
              <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rPr>
              <a:t>使</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Python</a:t>
            </a:r>
            <a:r>
              <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rPr>
              <a:t>突出显示</a:t>
            </a: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plt.axes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(aspect=1)</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plt.figure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figsize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=(10,6.5))</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plt.pie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(sizes, explode=explode, labels=labels,</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labeldistance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=1.1,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autopct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='%2.1f%%',</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shadow=True,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startangle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=90,</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pctdistance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=0.7)</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plt.legend</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loc</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='lower left',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bbox_to_anchor</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=(-0.35, 0.1))</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9" name="图片 8"/>
          <p:cNvPicPr/>
          <p:nvPr/>
        </p:nvPicPr>
        <p:blipFill>
          <a:blip r:embed="rId2" cstate="print"/>
          <a:stretch>
            <a:fillRect/>
          </a:stretch>
        </p:blipFill>
        <p:spPr>
          <a:xfrm>
            <a:off x="5614126" y="1916832"/>
            <a:ext cx="2952328" cy="1966363"/>
          </a:xfrm>
          <a:prstGeom prst="rect">
            <a:avLst/>
          </a:prstGeom>
        </p:spPr>
      </p:pic>
    </p:spTree>
    <p:extLst>
      <p:ext uri="{BB962C8B-B14F-4D97-AF65-F5344CB8AC3E}">
        <p14:creationId xmlns:p14="http://schemas.microsoft.com/office/powerpoint/2010/main" val="29501052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数据处理</a:t>
            </a:r>
            <a:endParaRPr lang="zh-CN" altLang="en-US" dirty="0"/>
          </a:p>
        </p:txBody>
      </p:sp>
      <p:sp>
        <p:nvSpPr>
          <p:cNvPr id="5" name="副标题 4"/>
          <p:cNvSpPr>
            <a:spLocks noGrp="1"/>
          </p:cNvSpPr>
          <p:nvPr>
            <p:ph type="subTitle" idx="1"/>
          </p:nvPr>
        </p:nvSpPr>
        <p:spPr>
          <a:xfrm>
            <a:off x="990600" y="2636912"/>
            <a:ext cx="7086600" cy="1656184"/>
          </a:xfrm>
        </p:spPr>
        <p:txBody>
          <a:bodyPr/>
          <a:lstStyle/>
          <a:p>
            <a:r>
              <a:rPr lang="en-US" altLang="zh-CN" sz="3600" dirty="0" smtClean="0"/>
              <a:t>4.7 </a:t>
            </a:r>
            <a:r>
              <a:rPr lang="zh-CN" altLang="en-US" sz="3600" dirty="0" smtClean="0"/>
              <a:t>数据可视化</a:t>
            </a:r>
            <a:endParaRPr lang="en-US" altLang="zh-CN" sz="3600" dirty="0" smtClean="0"/>
          </a:p>
          <a:p>
            <a:r>
              <a:rPr lang="en-US" altLang="zh-CN" sz="3200" dirty="0" smtClean="0"/>
              <a:t>—</a:t>
            </a:r>
            <a:r>
              <a:rPr lang="en-US" altLang="zh-CN" sz="3200" dirty="0" err="1" smtClean="0"/>
              <a:t>wordcloud</a:t>
            </a:r>
            <a:r>
              <a:rPr lang="zh-CN" altLang="en-US" sz="3200" dirty="0" smtClean="0"/>
              <a:t>库</a:t>
            </a:r>
            <a:endParaRPr lang="zh-CN" altLang="en-US" sz="3200" dirty="0"/>
          </a:p>
        </p:txBody>
      </p:sp>
    </p:spTree>
    <p:extLst>
      <p:ext uri="{BB962C8B-B14F-4D97-AF65-F5344CB8AC3E}">
        <p14:creationId xmlns:p14="http://schemas.microsoft.com/office/powerpoint/2010/main" val="1278205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数据可视化</a:t>
            </a:r>
            <a:endParaRPr lang="zh-CN" altLang="en-US" dirty="0"/>
          </a:p>
        </p:txBody>
      </p:sp>
      <p:sp>
        <p:nvSpPr>
          <p:cNvPr id="3" name="文本占位符 2"/>
          <p:cNvSpPr>
            <a:spLocks noGrp="1"/>
          </p:cNvSpPr>
          <p:nvPr>
            <p:ph type="body" sz="quarter" idx="10"/>
          </p:nvPr>
        </p:nvSpPr>
        <p:spPr/>
        <p:txBody>
          <a:bodyPr/>
          <a:lstStyle/>
          <a:p>
            <a:pPr>
              <a:lnSpc>
                <a:spcPct val="150000"/>
              </a:lnSpc>
            </a:pPr>
            <a:r>
              <a:rPr lang="en-US" altLang="zh-CN" sz="2000" dirty="0" err="1"/>
              <a:t>wordcloud</a:t>
            </a:r>
            <a:r>
              <a:rPr lang="zh-CN" altLang="zh-CN" sz="2000" dirty="0" smtClean="0"/>
              <a:t>库</a:t>
            </a:r>
            <a:endParaRPr lang="en-US" altLang="zh-CN" sz="2000" dirty="0" smtClean="0"/>
          </a:p>
          <a:p>
            <a:pPr lvl="1">
              <a:lnSpc>
                <a:spcPct val="150000"/>
              </a:lnSpc>
            </a:pPr>
            <a:r>
              <a:rPr lang="zh-CN" altLang="zh-CN" sz="2000" dirty="0" smtClean="0"/>
              <a:t>称为</a:t>
            </a:r>
            <a:r>
              <a:rPr lang="zh-CN" altLang="zh-CN" sz="2000" dirty="0"/>
              <a:t>词云</a:t>
            </a:r>
            <a:r>
              <a:rPr lang="zh-CN" altLang="zh-CN" sz="2000" dirty="0" smtClean="0"/>
              <a:t>库</a:t>
            </a:r>
            <a:endParaRPr lang="en-US" altLang="zh-CN" sz="2000" dirty="0"/>
          </a:p>
          <a:p>
            <a:pPr lvl="1">
              <a:lnSpc>
                <a:spcPct val="150000"/>
              </a:lnSpc>
            </a:pPr>
            <a:r>
              <a:rPr lang="zh-CN" altLang="zh-CN" sz="2000" dirty="0" smtClean="0"/>
              <a:t>是</a:t>
            </a:r>
            <a:r>
              <a:rPr lang="zh-CN" altLang="zh-CN" sz="2000" dirty="0"/>
              <a:t>分析文本数据进行可视化广泛使用的库</a:t>
            </a:r>
            <a:r>
              <a:rPr lang="zh-CN" altLang="zh-CN" sz="2000" dirty="0" smtClean="0"/>
              <a:t>。</a:t>
            </a:r>
            <a:endParaRPr lang="en-US" altLang="zh-CN" sz="2000" dirty="0" smtClean="0"/>
          </a:p>
          <a:p>
            <a:pPr lvl="1">
              <a:lnSpc>
                <a:spcPct val="150000"/>
              </a:lnSpc>
            </a:pPr>
            <a:r>
              <a:rPr lang="zh-CN" altLang="zh-CN" sz="2000" dirty="0" smtClean="0"/>
              <a:t>过滤</a:t>
            </a:r>
            <a:r>
              <a:rPr lang="zh-CN" altLang="zh-CN" sz="2000" dirty="0"/>
              <a:t>掉文本中大量的低频信息，对出现频率较高的关键字进行视觉化的呈现，可以帮助浏览者快速领略文本的主旨。</a:t>
            </a:r>
          </a:p>
          <a:p>
            <a:pPr>
              <a:lnSpc>
                <a:spcPct val="200000"/>
              </a:lnSpc>
            </a:pPr>
            <a:endParaRPr lang="zh-CN" altLang="en-US" sz="2000" dirty="0"/>
          </a:p>
        </p:txBody>
      </p:sp>
      <p:pic>
        <p:nvPicPr>
          <p:cNvPr id="4" name="图片 3"/>
          <p:cNvPicPr/>
          <p:nvPr/>
        </p:nvPicPr>
        <p:blipFill>
          <a:blip r:embed="rId2"/>
          <a:stretch>
            <a:fillRect/>
          </a:stretch>
        </p:blipFill>
        <p:spPr>
          <a:xfrm>
            <a:off x="2267744" y="3933056"/>
            <a:ext cx="3982122" cy="2808312"/>
          </a:xfrm>
          <a:prstGeom prst="rect">
            <a:avLst/>
          </a:prstGeom>
        </p:spPr>
      </p:pic>
    </p:spTree>
    <p:extLst>
      <p:ext uri="{BB962C8B-B14F-4D97-AF65-F5344CB8AC3E}">
        <p14:creationId xmlns:p14="http://schemas.microsoft.com/office/powerpoint/2010/main" val="25984092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wordcloud</a:t>
            </a:r>
            <a:r>
              <a:rPr lang="zh-CN" altLang="en-US" dirty="0" smtClean="0"/>
              <a:t>库</a:t>
            </a:r>
            <a:endParaRPr lang="zh-CN" altLang="en-US" dirty="0"/>
          </a:p>
        </p:txBody>
      </p:sp>
      <p:sp>
        <p:nvSpPr>
          <p:cNvPr id="3" name="文本占位符 2"/>
          <p:cNvSpPr>
            <a:spLocks noGrp="1"/>
          </p:cNvSpPr>
          <p:nvPr>
            <p:ph type="body" sz="quarter" idx="10"/>
          </p:nvPr>
        </p:nvSpPr>
        <p:spPr>
          <a:xfrm>
            <a:off x="333452" y="1247556"/>
            <a:ext cx="8480700" cy="597268"/>
          </a:xfrm>
        </p:spPr>
        <p:txBody>
          <a:bodyPr/>
          <a:lstStyle/>
          <a:p>
            <a:r>
              <a:rPr lang="en-US" altLang="zh-CN" dirty="0" err="1" smtClean="0"/>
              <a:t>wordcloud</a:t>
            </a:r>
            <a:r>
              <a:rPr lang="zh-CN" altLang="en-US" dirty="0" smtClean="0"/>
              <a:t>库常用方法</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609040377"/>
              </p:ext>
            </p:extLst>
          </p:nvPr>
        </p:nvGraphicFramePr>
        <p:xfrm>
          <a:off x="827584" y="2041180"/>
          <a:ext cx="6696744" cy="1383458"/>
        </p:xfrm>
        <a:graphic>
          <a:graphicData uri="http://schemas.openxmlformats.org/drawingml/2006/table">
            <a:tbl>
              <a:tblPr firstRow="1" bandRow="1">
                <a:tableStyleId>{21E4AEA4-8DFA-4A89-87EB-49C32662AFE0}</a:tableStyleId>
              </a:tblPr>
              <a:tblGrid>
                <a:gridCol w="2250741">
                  <a:extLst>
                    <a:ext uri="{9D8B030D-6E8A-4147-A177-3AD203B41FA5}">
                      <a16:colId xmlns:a16="http://schemas.microsoft.com/office/drawing/2014/main" val="1047576616"/>
                    </a:ext>
                  </a:extLst>
                </a:gridCol>
                <a:gridCol w="4446003">
                  <a:extLst>
                    <a:ext uri="{9D8B030D-6E8A-4147-A177-3AD203B41FA5}">
                      <a16:colId xmlns:a16="http://schemas.microsoft.com/office/drawing/2014/main" val="1613021813"/>
                    </a:ext>
                  </a:extLst>
                </a:gridCol>
              </a:tblGrid>
              <a:tr h="392774">
                <a:tc>
                  <a:txBody>
                    <a:bodyPr/>
                    <a:lstStyle/>
                    <a:p>
                      <a:pPr indent="12700" algn="just">
                        <a:spcAft>
                          <a:spcPts val="0"/>
                        </a:spcAft>
                      </a:pPr>
                      <a:r>
                        <a:rPr lang="zh-CN" sz="1600" kern="100" dirty="0">
                          <a:effectLst/>
                        </a:rPr>
                        <a:t>方法</a:t>
                      </a:r>
                      <a:endParaRPr lang="zh-CN" sz="1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dirty="0">
                          <a:effectLst/>
                        </a:rPr>
                        <a:t>描述</a:t>
                      </a:r>
                      <a:endParaRPr lang="zh-CN" sz="1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2910689060"/>
                  </a:ext>
                </a:extLst>
              </a:tr>
              <a:tr h="562998">
                <a:tc>
                  <a:txBody>
                    <a:bodyPr/>
                    <a:lstStyle/>
                    <a:p>
                      <a:pPr indent="12700" algn="just">
                        <a:spcAft>
                          <a:spcPts val="0"/>
                        </a:spcAft>
                      </a:pPr>
                      <a:r>
                        <a:rPr lang="en-US" sz="1600" kern="100" dirty="0" err="1">
                          <a:effectLst/>
                        </a:rPr>
                        <a:t>w.generate</a:t>
                      </a:r>
                      <a:r>
                        <a:rPr lang="en-US" sz="1600" kern="100" dirty="0">
                          <a:effectLst/>
                        </a:rPr>
                        <a:t>(txt)</a:t>
                      </a:r>
                      <a:endParaRPr lang="zh-CN" sz="1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dirty="0">
                          <a:effectLst/>
                        </a:rPr>
                        <a:t>向</a:t>
                      </a:r>
                      <a:r>
                        <a:rPr lang="en-US" sz="1600" kern="100" dirty="0" err="1">
                          <a:effectLst/>
                        </a:rPr>
                        <a:t>WordCloud</a:t>
                      </a:r>
                      <a:r>
                        <a:rPr lang="zh-CN" sz="1600" kern="100" dirty="0">
                          <a:effectLst/>
                        </a:rPr>
                        <a:t>对象</a:t>
                      </a:r>
                      <a:r>
                        <a:rPr lang="en-US" sz="1600" kern="100" dirty="0">
                          <a:effectLst/>
                        </a:rPr>
                        <a:t>w</a:t>
                      </a:r>
                      <a:r>
                        <a:rPr lang="zh-CN" sz="1600" kern="100" dirty="0">
                          <a:effectLst/>
                        </a:rPr>
                        <a:t>中添加文本</a:t>
                      </a:r>
                      <a:r>
                        <a:rPr lang="en-US" sz="1600" kern="100" dirty="0">
                          <a:effectLst/>
                        </a:rPr>
                        <a:t>txt</a:t>
                      </a:r>
                      <a:endParaRPr lang="zh-CN" sz="1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3341163223"/>
                  </a:ext>
                </a:extLst>
              </a:tr>
              <a:tr h="427686">
                <a:tc>
                  <a:txBody>
                    <a:bodyPr/>
                    <a:lstStyle/>
                    <a:p>
                      <a:pPr indent="12700" algn="just">
                        <a:spcAft>
                          <a:spcPts val="0"/>
                        </a:spcAft>
                      </a:pPr>
                      <a:r>
                        <a:rPr lang="en-US" sz="1600" kern="100" dirty="0" err="1">
                          <a:effectLst/>
                        </a:rPr>
                        <a:t>w.to_file</a:t>
                      </a:r>
                      <a:r>
                        <a:rPr lang="en-US" sz="1600" kern="100" dirty="0">
                          <a:effectLst/>
                        </a:rPr>
                        <a:t>(filename)</a:t>
                      </a:r>
                      <a:endParaRPr lang="zh-CN" sz="1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dirty="0">
                          <a:effectLst/>
                        </a:rPr>
                        <a:t>将词云输出为图像文件，</a:t>
                      </a:r>
                      <a:r>
                        <a:rPr lang="en-US" sz="1600" kern="100" dirty="0">
                          <a:effectLst/>
                        </a:rPr>
                        <a:t>JPG </a:t>
                      </a:r>
                      <a:r>
                        <a:rPr lang="zh-CN" sz="1600" kern="100" dirty="0">
                          <a:effectLst/>
                        </a:rPr>
                        <a:t>或者</a:t>
                      </a:r>
                      <a:r>
                        <a:rPr lang="en-US" sz="1600" kern="100" dirty="0">
                          <a:effectLst/>
                        </a:rPr>
                        <a:t>PNG</a:t>
                      </a:r>
                      <a:r>
                        <a:rPr lang="zh-CN" sz="1600" kern="100" dirty="0">
                          <a:effectLst/>
                        </a:rPr>
                        <a:t>格式</a:t>
                      </a:r>
                      <a:endParaRPr lang="zh-CN" sz="1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1296248245"/>
                  </a:ext>
                </a:extLst>
              </a:tr>
            </a:tbl>
          </a:graphicData>
        </a:graphic>
      </p:graphicFrame>
    </p:spTree>
    <p:extLst>
      <p:ext uri="{BB962C8B-B14F-4D97-AF65-F5344CB8AC3E}">
        <p14:creationId xmlns:p14="http://schemas.microsoft.com/office/powerpoint/2010/main" val="32509955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wordcloud</a:t>
            </a:r>
            <a:r>
              <a:rPr lang="zh-CN" altLang="en-US" dirty="0"/>
              <a:t>库</a:t>
            </a:r>
          </a:p>
        </p:txBody>
      </p:sp>
      <p:sp>
        <p:nvSpPr>
          <p:cNvPr id="3" name="文本占位符 2"/>
          <p:cNvSpPr>
            <a:spLocks noGrp="1"/>
          </p:cNvSpPr>
          <p:nvPr>
            <p:ph type="body" sz="quarter" idx="10"/>
          </p:nvPr>
        </p:nvSpPr>
        <p:spPr>
          <a:xfrm>
            <a:off x="333452" y="1247556"/>
            <a:ext cx="8480700" cy="597268"/>
          </a:xfrm>
        </p:spPr>
        <p:txBody>
          <a:bodyPr/>
          <a:lstStyle/>
          <a:p>
            <a:r>
              <a:rPr lang="en-US" altLang="zh-CN" dirty="0" err="1" smtClean="0"/>
              <a:t>wordcloud</a:t>
            </a:r>
            <a:r>
              <a:rPr lang="zh-CN" altLang="en-US" dirty="0" smtClean="0"/>
              <a:t>库常用函数</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192983874"/>
              </p:ext>
            </p:extLst>
          </p:nvPr>
        </p:nvGraphicFramePr>
        <p:xfrm>
          <a:off x="632359" y="1844824"/>
          <a:ext cx="7882886" cy="4789622"/>
        </p:xfrm>
        <a:graphic>
          <a:graphicData uri="http://schemas.openxmlformats.org/drawingml/2006/table">
            <a:tbl>
              <a:tblPr firstRow="1" bandRow="1">
                <a:tableStyleId>{21E4AEA4-8DFA-4A89-87EB-49C32662AFE0}</a:tableStyleId>
              </a:tblPr>
              <a:tblGrid>
                <a:gridCol w="2086646">
                  <a:extLst>
                    <a:ext uri="{9D8B030D-6E8A-4147-A177-3AD203B41FA5}">
                      <a16:colId xmlns:a16="http://schemas.microsoft.com/office/drawing/2014/main" val="1047576616"/>
                    </a:ext>
                  </a:extLst>
                </a:gridCol>
                <a:gridCol w="5796240">
                  <a:extLst>
                    <a:ext uri="{9D8B030D-6E8A-4147-A177-3AD203B41FA5}">
                      <a16:colId xmlns:a16="http://schemas.microsoft.com/office/drawing/2014/main" val="1613021813"/>
                    </a:ext>
                  </a:extLst>
                </a:gridCol>
              </a:tblGrid>
              <a:tr h="392774">
                <a:tc>
                  <a:txBody>
                    <a:bodyPr/>
                    <a:lstStyle/>
                    <a:p>
                      <a:pPr indent="12700" algn="just">
                        <a:spcAft>
                          <a:spcPts val="0"/>
                        </a:spcAft>
                      </a:pPr>
                      <a:r>
                        <a:rPr lang="zh-CN" sz="1600" kern="100">
                          <a:effectLst/>
                          <a:latin typeface="微软雅黑" panose="020B0503020204020204" pitchFamily="34" charset="-122"/>
                          <a:ea typeface="微软雅黑" panose="020B0503020204020204" pitchFamily="34" charset="-122"/>
                          <a:cs typeface="Courier New" panose="02070309020205020404" pitchFamily="49" charset="0"/>
                        </a:rPr>
                        <a:t>参数</a:t>
                      </a:r>
                    </a:p>
                  </a:txBody>
                  <a:tcPr marL="68580" marR="68580" marT="0" marB="0" anchor="ctr"/>
                </a:tc>
                <a:tc>
                  <a:txBody>
                    <a:bodyPr/>
                    <a:lstStyle/>
                    <a:p>
                      <a:pPr indent="12700" algn="just">
                        <a:spcAft>
                          <a:spcPts val="0"/>
                        </a:spcAft>
                      </a:pPr>
                      <a:r>
                        <a:rPr lang="zh-CN" sz="1600" kern="100" dirty="0">
                          <a:effectLst/>
                          <a:latin typeface="微软雅黑" panose="020B0503020204020204" pitchFamily="34" charset="-122"/>
                          <a:ea typeface="微软雅黑" panose="020B0503020204020204" pitchFamily="34" charset="-122"/>
                          <a:cs typeface="Courier New" panose="02070309020205020404" pitchFamily="49" charset="0"/>
                        </a:rPr>
                        <a:t>描述</a:t>
                      </a:r>
                    </a:p>
                  </a:txBody>
                  <a:tcPr marL="68580" marR="68580" marT="0" marB="0" anchor="ctr"/>
                </a:tc>
                <a:extLst>
                  <a:ext uri="{0D108BD9-81ED-4DB2-BD59-A6C34878D82A}">
                    <a16:rowId xmlns:a16="http://schemas.microsoft.com/office/drawing/2014/main" val="2910689060"/>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width</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a:effectLst/>
                          <a:latin typeface="微软雅黑" panose="020B0503020204020204" pitchFamily="34" charset="-122"/>
                          <a:ea typeface="微软雅黑" panose="020B0503020204020204" pitchFamily="34" charset="-122"/>
                          <a:cs typeface="Courier New" panose="02070309020205020404" pitchFamily="49" charset="0"/>
                        </a:rPr>
                        <a:t>词云图片宽度，默认</a:t>
                      </a: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400</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extLst>
                  <a:ext uri="{0D108BD9-81ED-4DB2-BD59-A6C34878D82A}">
                    <a16:rowId xmlns:a16="http://schemas.microsoft.com/office/drawing/2014/main" val="3341163223"/>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height</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dirty="0">
                          <a:effectLst/>
                          <a:latin typeface="微软雅黑" panose="020B0503020204020204" pitchFamily="34" charset="-122"/>
                          <a:ea typeface="微软雅黑" panose="020B0503020204020204" pitchFamily="34" charset="-122"/>
                          <a:cs typeface="Courier New" panose="02070309020205020404" pitchFamily="49" charset="0"/>
                        </a:rPr>
                        <a:t>词云图片高度，默认</a:t>
                      </a:r>
                      <a:r>
                        <a:rPr lang="en-US" sz="1600" kern="100" dirty="0">
                          <a:effectLst/>
                          <a:latin typeface="微软雅黑" panose="020B0503020204020204" pitchFamily="34" charset="-122"/>
                          <a:ea typeface="微软雅黑" panose="020B0503020204020204" pitchFamily="34" charset="-122"/>
                          <a:cs typeface="Courier New" panose="02070309020205020404" pitchFamily="49" charset="0"/>
                        </a:rPr>
                        <a:t>200</a:t>
                      </a:r>
                      <a:endParaRPr lang="zh-CN" sz="16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extLst>
                  <a:ext uri="{0D108BD9-81ED-4DB2-BD59-A6C34878D82A}">
                    <a16:rowId xmlns:a16="http://schemas.microsoft.com/office/drawing/2014/main" val="1296248245"/>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min_font_size</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a:effectLst/>
                          <a:latin typeface="微软雅黑" panose="020B0503020204020204" pitchFamily="34" charset="-122"/>
                          <a:ea typeface="微软雅黑" panose="020B0503020204020204" pitchFamily="34" charset="-122"/>
                          <a:cs typeface="Courier New" panose="02070309020205020404" pitchFamily="49" charset="0"/>
                        </a:rPr>
                        <a:t>词云中最小字号，默认</a:t>
                      </a: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4</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extLst>
                  <a:ext uri="{0D108BD9-81ED-4DB2-BD59-A6C34878D82A}">
                    <a16:rowId xmlns:a16="http://schemas.microsoft.com/office/drawing/2014/main" val="1371829011"/>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max_font_size</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a:effectLst/>
                          <a:latin typeface="微软雅黑" panose="020B0503020204020204" pitchFamily="34" charset="-122"/>
                          <a:ea typeface="微软雅黑" panose="020B0503020204020204" pitchFamily="34" charset="-122"/>
                          <a:cs typeface="Courier New" panose="02070309020205020404" pitchFamily="49" charset="0"/>
                        </a:rPr>
                        <a:t>词云中最大字号，根据高度自动调节</a:t>
                      </a:r>
                    </a:p>
                  </a:txBody>
                  <a:tcPr marL="68580" marR="68580" marT="0" marB="0" anchor="ctr"/>
                </a:tc>
                <a:extLst>
                  <a:ext uri="{0D108BD9-81ED-4DB2-BD59-A6C34878D82A}">
                    <a16:rowId xmlns:a16="http://schemas.microsoft.com/office/drawing/2014/main" val="4270435663"/>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font_step</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dirty="0">
                          <a:effectLst/>
                          <a:latin typeface="微软雅黑" panose="020B0503020204020204" pitchFamily="34" charset="-122"/>
                          <a:ea typeface="微软雅黑" panose="020B0503020204020204" pitchFamily="34" charset="-122"/>
                          <a:cs typeface="Courier New" panose="02070309020205020404" pitchFamily="49" charset="0"/>
                        </a:rPr>
                        <a:t>词云中字体字号的步进间隔，默认为</a:t>
                      </a:r>
                      <a:r>
                        <a:rPr lang="en-US" sz="1600" kern="100" dirty="0">
                          <a:effectLst/>
                          <a:latin typeface="微软雅黑" panose="020B0503020204020204" pitchFamily="34" charset="-122"/>
                          <a:ea typeface="微软雅黑" panose="020B0503020204020204" pitchFamily="34" charset="-122"/>
                          <a:cs typeface="Courier New" panose="02070309020205020404" pitchFamily="49" charset="0"/>
                        </a:rPr>
                        <a:t>1</a:t>
                      </a:r>
                      <a:endParaRPr lang="zh-CN" sz="16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extLst>
                  <a:ext uri="{0D108BD9-81ED-4DB2-BD59-A6C34878D82A}">
                    <a16:rowId xmlns:a16="http://schemas.microsoft.com/office/drawing/2014/main" val="3451547158"/>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font_path</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dirty="0">
                          <a:effectLst/>
                          <a:latin typeface="微软雅黑" panose="020B0503020204020204" pitchFamily="34" charset="-122"/>
                          <a:ea typeface="微软雅黑" panose="020B0503020204020204" pitchFamily="34" charset="-122"/>
                          <a:cs typeface="Courier New" panose="02070309020205020404" pitchFamily="49" charset="0"/>
                        </a:rPr>
                        <a:t>指定字体文件路径，默认为</a:t>
                      </a:r>
                      <a:r>
                        <a:rPr lang="en-US" sz="1600" kern="100" dirty="0">
                          <a:effectLst/>
                          <a:latin typeface="微软雅黑" panose="020B0503020204020204" pitchFamily="34" charset="-122"/>
                          <a:ea typeface="微软雅黑" panose="020B0503020204020204" pitchFamily="34" charset="-122"/>
                          <a:cs typeface="Courier New" panose="02070309020205020404" pitchFamily="49" charset="0"/>
                        </a:rPr>
                        <a:t>None, </a:t>
                      </a:r>
                      <a:endParaRPr lang="zh-CN" sz="1600" kern="100" dirty="0">
                        <a:effectLst/>
                        <a:latin typeface="微软雅黑" panose="020B0503020204020204" pitchFamily="34" charset="-122"/>
                        <a:ea typeface="微软雅黑" panose="020B0503020204020204" pitchFamily="34" charset="-122"/>
                        <a:cs typeface="Courier New" panose="02070309020205020404" pitchFamily="49" charset="0"/>
                      </a:endParaRPr>
                    </a:p>
                    <a:p>
                      <a:pPr indent="12700" algn="just">
                        <a:spcAft>
                          <a:spcPts val="0"/>
                        </a:spcAft>
                      </a:pPr>
                      <a:r>
                        <a:rPr lang="en-US" sz="1600" kern="100" dirty="0">
                          <a:effectLst/>
                          <a:latin typeface="微软雅黑" panose="020B0503020204020204" pitchFamily="34" charset="-122"/>
                          <a:ea typeface="微软雅黑" panose="020B0503020204020204" pitchFamily="34" charset="-122"/>
                          <a:cs typeface="Courier New" panose="02070309020205020404" pitchFamily="49" charset="0"/>
                        </a:rPr>
                        <a:t>&gt;&gt;&gt;w=</a:t>
                      </a:r>
                      <a:r>
                        <a:rPr lang="en-US" sz="1600" kern="100" dirty="0" err="1">
                          <a:effectLst/>
                          <a:latin typeface="微软雅黑" panose="020B0503020204020204" pitchFamily="34" charset="-122"/>
                          <a:ea typeface="微软雅黑" panose="020B0503020204020204" pitchFamily="34" charset="-122"/>
                          <a:cs typeface="Courier New" panose="02070309020205020404" pitchFamily="49" charset="0"/>
                        </a:rPr>
                        <a:t>wordcloud.WordCloud</a:t>
                      </a:r>
                      <a:r>
                        <a:rPr lang="en-US" sz="1600" kern="100" dirty="0">
                          <a:effectLst/>
                          <a:latin typeface="微软雅黑" panose="020B0503020204020204" pitchFamily="34" charset="-122"/>
                          <a:ea typeface="微软雅黑" panose="020B0503020204020204" pitchFamily="34" charset="-122"/>
                          <a:cs typeface="Courier New" panose="02070309020205020404" pitchFamily="49" charset="0"/>
                        </a:rPr>
                        <a:t>(</a:t>
                      </a:r>
                      <a:r>
                        <a:rPr lang="en-US" sz="1600" kern="100" dirty="0" err="1">
                          <a:effectLst/>
                          <a:latin typeface="微软雅黑" panose="020B0503020204020204" pitchFamily="34" charset="-122"/>
                          <a:ea typeface="微软雅黑" panose="020B0503020204020204" pitchFamily="34" charset="-122"/>
                          <a:cs typeface="Courier New" panose="02070309020205020404" pitchFamily="49" charset="0"/>
                        </a:rPr>
                        <a:t>font_path</a:t>
                      </a:r>
                      <a:r>
                        <a:rPr lang="en-US" sz="1600" kern="100" dirty="0">
                          <a:effectLst/>
                          <a:latin typeface="微软雅黑" panose="020B0503020204020204" pitchFamily="34" charset="-122"/>
                          <a:ea typeface="微软雅黑" panose="020B0503020204020204" pitchFamily="34" charset="-122"/>
                          <a:cs typeface="Courier New" panose="02070309020205020404" pitchFamily="49" charset="0"/>
                        </a:rPr>
                        <a:t>=</a:t>
                      </a:r>
                      <a:r>
                        <a:rPr lang="zh-CN" sz="1600" kern="100" dirty="0">
                          <a:effectLst/>
                          <a:latin typeface="微软雅黑" panose="020B0503020204020204" pitchFamily="34" charset="-122"/>
                          <a:ea typeface="微软雅黑" panose="020B0503020204020204" pitchFamily="34" charset="-122"/>
                          <a:cs typeface="Courier New" panose="02070309020205020404" pitchFamily="49" charset="0"/>
                        </a:rPr>
                        <a:t>‘</a:t>
                      </a:r>
                      <a:r>
                        <a:rPr lang="en-US" sz="1600" kern="100" dirty="0" err="1">
                          <a:effectLst/>
                          <a:latin typeface="微软雅黑" panose="020B0503020204020204" pitchFamily="34" charset="-122"/>
                          <a:ea typeface="微软雅黑" panose="020B0503020204020204" pitchFamily="34" charset="-122"/>
                          <a:cs typeface="Courier New" panose="02070309020205020404" pitchFamily="49" charset="0"/>
                        </a:rPr>
                        <a:t>msyh.ttc</a:t>
                      </a:r>
                      <a:r>
                        <a:rPr lang="zh-CN" sz="1600" kern="100" dirty="0">
                          <a:effectLst/>
                          <a:latin typeface="微软雅黑" panose="020B0503020204020204" pitchFamily="34" charset="-122"/>
                          <a:ea typeface="微软雅黑" panose="020B0503020204020204" pitchFamily="34" charset="-122"/>
                          <a:cs typeface="Courier New" panose="02070309020205020404" pitchFamily="49" charset="0"/>
                        </a:rPr>
                        <a:t>’</a:t>
                      </a:r>
                      <a:r>
                        <a:rPr lang="en-US" sz="1600" kern="100" dirty="0">
                          <a:effectLst/>
                          <a:latin typeface="微软雅黑" panose="020B0503020204020204" pitchFamily="34" charset="-122"/>
                          <a:ea typeface="微软雅黑" panose="020B0503020204020204" pitchFamily="34" charset="-122"/>
                          <a:cs typeface="Courier New" panose="02070309020205020404" pitchFamily="49" charset="0"/>
                        </a:rPr>
                        <a:t>)</a:t>
                      </a:r>
                      <a:endParaRPr lang="zh-CN" sz="16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extLst>
                  <a:ext uri="{0D108BD9-81ED-4DB2-BD59-A6C34878D82A}">
                    <a16:rowId xmlns:a16="http://schemas.microsoft.com/office/drawing/2014/main" val="2252145790"/>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max_words</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a:effectLst/>
                          <a:latin typeface="微软雅黑" panose="020B0503020204020204" pitchFamily="34" charset="-122"/>
                          <a:ea typeface="微软雅黑" panose="020B0503020204020204" pitchFamily="34" charset="-122"/>
                          <a:cs typeface="Courier New" panose="02070309020205020404" pitchFamily="49" charset="0"/>
                        </a:rPr>
                        <a:t>显示最大单词数量，默认</a:t>
                      </a: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200</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extLst>
                  <a:ext uri="{0D108BD9-81ED-4DB2-BD59-A6C34878D82A}">
                    <a16:rowId xmlns:a16="http://schemas.microsoft.com/office/drawing/2014/main" val="1974225857"/>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stopwords</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a:effectLst/>
                          <a:latin typeface="微软雅黑" panose="020B0503020204020204" pitchFamily="34" charset="-122"/>
                          <a:ea typeface="微软雅黑" panose="020B0503020204020204" pitchFamily="34" charset="-122"/>
                          <a:cs typeface="Courier New" panose="02070309020205020404" pitchFamily="49" charset="0"/>
                        </a:rPr>
                        <a:t>不显示的单词列表</a:t>
                      </a:r>
                    </a:p>
                  </a:txBody>
                  <a:tcPr marL="68580" marR="68580" marT="0" marB="0" anchor="ctr"/>
                </a:tc>
                <a:extLst>
                  <a:ext uri="{0D108BD9-81ED-4DB2-BD59-A6C34878D82A}">
                    <a16:rowId xmlns:a16="http://schemas.microsoft.com/office/drawing/2014/main" val="2292366198"/>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backgroud_color</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a:effectLst/>
                          <a:latin typeface="微软雅黑" panose="020B0503020204020204" pitchFamily="34" charset="-122"/>
                          <a:ea typeface="微软雅黑" panose="020B0503020204020204" pitchFamily="34" charset="-122"/>
                          <a:cs typeface="Courier New" panose="02070309020205020404" pitchFamily="49" charset="0"/>
                        </a:rPr>
                        <a:t>指定词云的背景颜色，默认为黑色</a:t>
                      </a:r>
                    </a:p>
                  </a:txBody>
                  <a:tcPr marL="68580" marR="68580" marT="0" marB="0" anchor="ctr"/>
                </a:tc>
                <a:extLst>
                  <a:ext uri="{0D108BD9-81ED-4DB2-BD59-A6C34878D82A}">
                    <a16:rowId xmlns:a16="http://schemas.microsoft.com/office/drawing/2014/main" val="1362961623"/>
                  </a:ext>
                </a:extLst>
              </a:tr>
              <a:tr h="427686">
                <a:tc>
                  <a:txBody>
                    <a:bodyPr/>
                    <a:lstStyle/>
                    <a:p>
                      <a:pPr indent="12700" algn="just">
                        <a:spcAft>
                          <a:spcPts val="0"/>
                        </a:spcAft>
                      </a:pPr>
                      <a:r>
                        <a:rPr lang="en-US" sz="1600" kern="100">
                          <a:effectLst/>
                          <a:latin typeface="微软雅黑" panose="020B0503020204020204" pitchFamily="34" charset="-122"/>
                          <a:ea typeface="微软雅黑" panose="020B0503020204020204" pitchFamily="34" charset="-122"/>
                          <a:cs typeface="Courier New" panose="02070309020205020404" pitchFamily="49" charset="0"/>
                        </a:rPr>
                        <a:t>mask</a:t>
                      </a:r>
                      <a:endParaRPr lang="zh-CN" sz="16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68580" marR="68580" marT="0" marB="0" anchor="ctr"/>
                </a:tc>
                <a:tc>
                  <a:txBody>
                    <a:bodyPr/>
                    <a:lstStyle/>
                    <a:p>
                      <a:pPr indent="12700" algn="just">
                        <a:spcAft>
                          <a:spcPts val="0"/>
                        </a:spcAft>
                      </a:pPr>
                      <a:r>
                        <a:rPr lang="zh-CN" sz="1600" kern="100" dirty="0">
                          <a:effectLst/>
                          <a:latin typeface="微软雅黑" panose="020B0503020204020204" pitchFamily="34" charset="-122"/>
                          <a:ea typeface="微软雅黑" panose="020B0503020204020204" pitchFamily="34" charset="-122"/>
                          <a:cs typeface="Courier New" panose="02070309020205020404" pitchFamily="49" charset="0"/>
                        </a:rPr>
                        <a:t>指定词云形状，默认为长方形，需要引入</a:t>
                      </a:r>
                      <a:r>
                        <a:rPr lang="en-US" sz="1600" kern="100" dirty="0" err="1">
                          <a:effectLst/>
                          <a:latin typeface="微软雅黑" panose="020B0503020204020204" pitchFamily="34" charset="-122"/>
                          <a:ea typeface="微软雅黑" panose="020B0503020204020204" pitchFamily="34" charset="-122"/>
                          <a:cs typeface="Courier New" panose="02070309020205020404" pitchFamily="49" charset="0"/>
                        </a:rPr>
                        <a:t>imageio</a:t>
                      </a:r>
                      <a:r>
                        <a:rPr lang="zh-CN" sz="1600" kern="100" dirty="0">
                          <a:effectLst/>
                          <a:latin typeface="微软雅黑" panose="020B0503020204020204" pitchFamily="34" charset="-122"/>
                          <a:ea typeface="微软雅黑" panose="020B0503020204020204" pitchFamily="34" charset="-122"/>
                          <a:cs typeface="Courier New" panose="02070309020205020404" pitchFamily="49" charset="0"/>
                        </a:rPr>
                        <a:t>库中的</a:t>
                      </a:r>
                      <a:r>
                        <a:rPr lang="en-US" sz="1600" kern="100" dirty="0" err="1">
                          <a:effectLst/>
                          <a:latin typeface="微软雅黑" panose="020B0503020204020204" pitchFamily="34" charset="-122"/>
                          <a:ea typeface="微软雅黑" panose="020B0503020204020204" pitchFamily="34" charset="-122"/>
                          <a:cs typeface="Courier New" panose="02070309020205020404" pitchFamily="49" charset="0"/>
                        </a:rPr>
                        <a:t>imread</a:t>
                      </a:r>
                      <a:r>
                        <a:rPr lang="en-US" sz="1600" kern="100" dirty="0">
                          <a:effectLst/>
                          <a:latin typeface="微软雅黑" panose="020B0503020204020204" pitchFamily="34" charset="-122"/>
                          <a:ea typeface="微软雅黑" panose="020B0503020204020204" pitchFamily="34" charset="-122"/>
                          <a:cs typeface="Courier New" panose="02070309020205020404" pitchFamily="49" charset="0"/>
                        </a:rPr>
                        <a:t>()</a:t>
                      </a:r>
                      <a:r>
                        <a:rPr lang="zh-CN" sz="1600" kern="100" dirty="0">
                          <a:effectLst/>
                          <a:latin typeface="微软雅黑" panose="020B0503020204020204" pitchFamily="34" charset="-122"/>
                          <a:ea typeface="微软雅黑" panose="020B0503020204020204" pitchFamily="34" charset="-122"/>
                          <a:cs typeface="Courier New" panose="02070309020205020404" pitchFamily="49" charset="0"/>
                        </a:rPr>
                        <a:t>函数</a:t>
                      </a:r>
                    </a:p>
                  </a:txBody>
                  <a:tcPr marL="68580" marR="68580" marT="0" marB="0" anchor="ctr"/>
                </a:tc>
                <a:extLst>
                  <a:ext uri="{0D108BD9-81ED-4DB2-BD59-A6C34878D82A}">
                    <a16:rowId xmlns:a16="http://schemas.microsoft.com/office/drawing/2014/main" val="382606756"/>
                  </a:ext>
                </a:extLst>
              </a:tr>
            </a:tbl>
          </a:graphicData>
        </a:graphic>
      </p:graphicFrame>
    </p:spTree>
    <p:extLst>
      <p:ext uri="{BB962C8B-B14F-4D97-AF65-F5344CB8AC3E}">
        <p14:creationId xmlns:p14="http://schemas.microsoft.com/office/powerpoint/2010/main" val="2973632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latin typeface="Arial Unicode MS" panose="020B0604020202020204" pitchFamily="34" charset="-122"/>
                <a:sym typeface="Huawei Sans" panose="020C0503030203020204" pitchFamily="34" charset="0"/>
              </a:rPr>
              <a:t>文件的打开和关闭</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a:xfrm>
            <a:off x="559033" y="1408180"/>
            <a:ext cx="8480700" cy="585461"/>
          </a:xfrm>
        </p:spPr>
        <p:txBody>
          <a:bodyPr/>
          <a:lstStyle/>
          <a:p>
            <a:r>
              <a:rPr lang="zh-CN" altLang="en-US" sz="2000" dirty="0" smtClean="0">
                <a:sym typeface="Huawei Sans" panose="020C0503030203020204" pitchFamily="34" charset="0"/>
              </a:rPr>
              <a:t>文件打开形式</a:t>
            </a:r>
            <a:endParaRPr lang="zh-CN" altLang="en-US" sz="2000" dirty="0">
              <a:sym typeface="Huawei Sans" panose="020C0503030203020204" pitchFamily="34" charset="0"/>
            </a:endParaRPr>
          </a:p>
        </p:txBody>
      </p:sp>
      <p:sp>
        <p:nvSpPr>
          <p:cNvPr id="22" name="object 9"/>
          <p:cNvSpPr txBox="1"/>
          <p:nvPr/>
        </p:nvSpPr>
        <p:spPr>
          <a:xfrm>
            <a:off x="1195633" y="2138696"/>
            <a:ext cx="5679797" cy="286617"/>
          </a:xfrm>
          <a:prstGeom prst="rect">
            <a:avLst/>
          </a:prstGeom>
        </p:spPr>
        <p:txBody>
          <a:bodyPr vert="horz" wrap="square" lIns="0" tIns="9525" rIns="0" bIns="0" rtlCol="0">
            <a:spAutoFit/>
          </a:bodyPr>
          <a:lstStyle/>
          <a:p>
            <a:pPr marL="9525">
              <a:spcBef>
                <a:spcPts val="75"/>
              </a:spcBef>
            </a:pPr>
            <a:r>
              <a:rPr dirty="0">
                <a:ea typeface="方正兰亭黑简体" panose="02000000000000000000" pitchFamily="2" charset="-122"/>
                <a:cs typeface="Arial" panose="020B0604020202020204" pitchFamily="34" charset="0"/>
              </a:rPr>
              <a:t>&lt;</a:t>
            </a:r>
            <a:r>
              <a:rPr dirty="0" err="1">
                <a:ea typeface="方正兰亭黑简体" panose="02000000000000000000" pitchFamily="2" charset="-122"/>
                <a:cs typeface="微软雅黑"/>
              </a:rPr>
              <a:t>变量名</a:t>
            </a:r>
            <a:r>
              <a:rPr dirty="0">
                <a:ea typeface="方正兰亭黑简体" panose="02000000000000000000" pitchFamily="2" charset="-122"/>
                <a:cs typeface="Arial" panose="020B0604020202020204" pitchFamily="34" charset="0"/>
              </a:rPr>
              <a:t>&gt;</a:t>
            </a:r>
            <a:r>
              <a:rPr lang="en-US" dirty="0">
                <a:ea typeface="方正兰亭黑简体" panose="02000000000000000000" pitchFamily="2" charset="-122"/>
                <a:cs typeface="Arial" panose="020B0604020202020204" pitchFamily="34" charset="0"/>
              </a:rPr>
              <a:t> </a:t>
            </a:r>
            <a:r>
              <a:rPr lang="en-US" altLang="zh-CN" dirty="0">
                <a:ea typeface="方正兰亭黑简体" panose="02000000000000000000" pitchFamily="2" charset="-122"/>
                <a:cs typeface="Arial" panose="020B0604020202020204" pitchFamily="34" charset="0"/>
              </a:rPr>
              <a:t>=</a:t>
            </a:r>
            <a:r>
              <a:rPr lang="en-US" altLang="zh-CN" spc="-4" dirty="0">
                <a:solidFill>
                  <a:srgbClr val="C00000"/>
                </a:solidFill>
                <a:ea typeface="方正兰亭黑简体" panose="02000000000000000000" pitchFamily="2" charset="-122"/>
                <a:cs typeface="Arial" panose="020B0604020202020204" pitchFamily="34" charset="0"/>
              </a:rPr>
              <a:t>  open( </a:t>
            </a:r>
            <a:r>
              <a:rPr lang="en-US" altLang="zh-CN" spc="-4" dirty="0">
                <a:ea typeface="方正兰亭黑简体" panose="02000000000000000000" pitchFamily="2" charset="-122"/>
                <a:cs typeface="Arial" panose="020B0604020202020204" pitchFamily="34" charset="0"/>
              </a:rPr>
              <a:t>&lt;</a:t>
            </a:r>
            <a:r>
              <a:rPr lang="zh-CN" altLang="en-US" dirty="0">
                <a:ea typeface="方正兰亭黑简体" panose="02000000000000000000" pitchFamily="2" charset="-122"/>
                <a:cs typeface="微软雅黑"/>
              </a:rPr>
              <a:t>文件</a:t>
            </a:r>
            <a:r>
              <a:rPr lang="zh-CN" altLang="en-US" spc="-8" dirty="0">
                <a:ea typeface="方正兰亭黑简体" panose="02000000000000000000" pitchFamily="2" charset="-122"/>
                <a:cs typeface="微软雅黑"/>
              </a:rPr>
              <a:t>名</a:t>
            </a:r>
            <a:r>
              <a:rPr lang="en-US" altLang="zh-CN" dirty="0">
                <a:ea typeface="方正兰亭黑简体" panose="02000000000000000000" pitchFamily="2" charset="-122"/>
                <a:cs typeface="Arial" panose="020B0604020202020204" pitchFamily="34" charset="0"/>
              </a:rPr>
              <a:t>&gt; ,</a:t>
            </a:r>
            <a:r>
              <a:rPr lang="zh-CN" altLang="en-US" dirty="0">
                <a:ea typeface="方正兰亭黑简体" panose="02000000000000000000" pitchFamily="2" charset="-122"/>
                <a:cs typeface="Arial" panose="020B0604020202020204" pitchFamily="34" charset="0"/>
              </a:rPr>
              <a:t>  </a:t>
            </a:r>
            <a:r>
              <a:rPr lang="en-US" altLang="zh-CN" dirty="0">
                <a:ea typeface="方正兰亭黑简体" panose="02000000000000000000" pitchFamily="2" charset="-122"/>
                <a:cs typeface="Arial" panose="020B0604020202020204" pitchFamily="34" charset="0"/>
              </a:rPr>
              <a:t>&lt;</a:t>
            </a:r>
            <a:r>
              <a:rPr lang="zh-CN" altLang="en-US" dirty="0">
                <a:ea typeface="方正兰亭黑简体" panose="02000000000000000000" pitchFamily="2" charset="-122"/>
                <a:cs typeface="微软雅黑"/>
              </a:rPr>
              <a:t>打开模式</a:t>
            </a:r>
            <a:r>
              <a:rPr lang="en-US" altLang="zh-CN" spc="-8" dirty="0">
                <a:ea typeface="方正兰亭黑简体" panose="02000000000000000000" pitchFamily="2" charset="-122"/>
                <a:cs typeface="Arial" panose="020B0604020202020204" pitchFamily="34" charset="0"/>
              </a:rPr>
              <a:t>&gt; </a:t>
            </a:r>
            <a:r>
              <a:rPr lang="en-US" altLang="zh-CN" dirty="0">
                <a:solidFill>
                  <a:srgbClr val="C00000"/>
                </a:solidFill>
                <a:ea typeface="方正兰亭黑简体" panose="02000000000000000000" pitchFamily="2" charset="-122"/>
                <a:cs typeface="Arial" panose="020B0604020202020204" pitchFamily="34" charset="0"/>
              </a:rPr>
              <a:t>)</a:t>
            </a:r>
            <a:endParaRPr lang="zh-CN" altLang="en-US" dirty="0">
              <a:ea typeface="方正兰亭黑简体" panose="02000000000000000000" pitchFamily="2" charset="-122"/>
              <a:cs typeface="Arial" panose="020B0604020202020204" pitchFamily="34" charset="0"/>
            </a:endParaRPr>
          </a:p>
        </p:txBody>
      </p:sp>
      <p:sp>
        <p:nvSpPr>
          <p:cNvPr id="26" name="object 13"/>
          <p:cNvSpPr txBox="1"/>
          <p:nvPr/>
        </p:nvSpPr>
        <p:spPr>
          <a:xfrm>
            <a:off x="1116194" y="2798389"/>
            <a:ext cx="933450" cy="286617"/>
          </a:xfrm>
          <a:prstGeom prst="rect">
            <a:avLst/>
          </a:prstGeom>
        </p:spPr>
        <p:txBody>
          <a:bodyPr vert="horz" wrap="square" lIns="0" tIns="9525" rIns="0" bIns="0" rtlCol="0">
            <a:spAutoFit/>
          </a:bodyPr>
          <a:lstStyle/>
          <a:p>
            <a:pPr marL="9525">
              <a:spcBef>
                <a:spcPts val="75"/>
              </a:spcBef>
            </a:pPr>
            <a:r>
              <a:rPr dirty="0">
                <a:ea typeface="方正兰亭黑简体" panose="02000000000000000000" pitchFamily="2" charset="-122"/>
                <a:cs typeface="微软雅黑"/>
              </a:rPr>
              <a:t>文件句柄</a:t>
            </a:r>
          </a:p>
        </p:txBody>
      </p:sp>
      <p:grpSp>
        <p:nvGrpSpPr>
          <p:cNvPr id="2" name="组合 1"/>
          <p:cNvGrpSpPr/>
          <p:nvPr/>
        </p:nvGrpSpPr>
        <p:grpSpPr>
          <a:xfrm>
            <a:off x="1116194" y="2478082"/>
            <a:ext cx="1080135" cy="216218"/>
            <a:chOff x="1355290" y="2522013"/>
            <a:chExt cx="1440180" cy="288290"/>
          </a:xfrm>
        </p:grpSpPr>
        <p:sp>
          <p:nvSpPr>
            <p:cNvPr id="25" name="object 12"/>
            <p:cNvSpPr/>
            <p:nvPr/>
          </p:nvSpPr>
          <p:spPr>
            <a:xfrm>
              <a:off x="1355290" y="2522014"/>
              <a:ext cx="1440180" cy="0"/>
            </a:xfrm>
            <a:custGeom>
              <a:avLst/>
              <a:gdLst/>
              <a:ahLst/>
              <a:cxnLst/>
              <a:rect l="l" t="t" r="r" b="b"/>
              <a:pathLst>
                <a:path w="1440180">
                  <a:moveTo>
                    <a:pt x="0" y="0"/>
                  </a:moveTo>
                  <a:lnTo>
                    <a:pt x="1440154" y="0"/>
                  </a:lnTo>
                </a:path>
              </a:pathLst>
            </a:custGeom>
            <a:ln w="25146">
              <a:solidFill>
                <a:srgbClr val="FF921A"/>
              </a:solidFill>
            </a:ln>
          </p:spPr>
          <p:txBody>
            <a:bodyPr wrap="square" lIns="0" tIns="0" rIns="0" bIns="0" rtlCol="0"/>
            <a:lstStyle/>
            <a:p>
              <a:endParaRPr dirty="0">
                <a:latin typeface="Arial" panose="020B0604020202020204" pitchFamily="34" charset="0"/>
              </a:endParaRPr>
            </a:p>
          </p:txBody>
        </p:sp>
        <p:sp>
          <p:nvSpPr>
            <p:cNvPr id="27" name="object 14"/>
            <p:cNvSpPr/>
            <p:nvPr/>
          </p:nvSpPr>
          <p:spPr>
            <a:xfrm>
              <a:off x="1931369" y="2522013"/>
              <a:ext cx="288290" cy="288290"/>
            </a:xfrm>
            <a:custGeom>
              <a:avLst/>
              <a:gdLst/>
              <a:ahLst/>
              <a:cxnLst/>
              <a:rect l="l" t="t" r="r" b="b"/>
              <a:pathLst>
                <a:path w="288290" h="288289">
                  <a:moveTo>
                    <a:pt x="288025" y="0"/>
                  </a:moveTo>
                  <a:lnTo>
                    <a:pt x="0" y="288025"/>
                  </a:lnTo>
                </a:path>
              </a:pathLst>
            </a:custGeom>
            <a:ln w="25145">
              <a:solidFill>
                <a:srgbClr val="FF921A"/>
              </a:solidFill>
            </a:ln>
          </p:spPr>
          <p:txBody>
            <a:bodyPr wrap="square" lIns="0" tIns="0" rIns="0" bIns="0" rtlCol="0"/>
            <a:lstStyle/>
            <a:p>
              <a:endParaRPr dirty="0">
                <a:latin typeface="Arial" panose="020B0604020202020204" pitchFamily="34" charset="0"/>
              </a:endParaRPr>
            </a:p>
          </p:txBody>
        </p:sp>
      </p:grpSp>
      <p:sp>
        <p:nvSpPr>
          <p:cNvPr id="29" name="object 16"/>
          <p:cNvSpPr txBox="1"/>
          <p:nvPr/>
        </p:nvSpPr>
        <p:spPr>
          <a:xfrm>
            <a:off x="2390298" y="2826264"/>
            <a:ext cx="1605637" cy="904735"/>
          </a:xfrm>
          <a:prstGeom prst="rect">
            <a:avLst/>
          </a:prstGeom>
        </p:spPr>
        <p:txBody>
          <a:bodyPr vert="horz" wrap="square" lIns="0" tIns="9525" rIns="0" bIns="0" rtlCol="0">
            <a:spAutoFit/>
          </a:bodyPr>
          <a:lstStyle/>
          <a:p>
            <a:pPr algn="just">
              <a:spcBef>
                <a:spcPts val="450"/>
              </a:spcBef>
            </a:pPr>
            <a:r>
              <a:rPr dirty="0">
                <a:ea typeface="方正兰亭黑简体" panose="02000000000000000000" pitchFamily="2" charset="-122"/>
                <a:cs typeface="微软雅黑"/>
              </a:rPr>
              <a:t>文件路径和名称</a:t>
            </a:r>
          </a:p>
          <a:p>
            <a:pPr algn="just">
              <a:spcBef>
                <a:spcPts val="450"/>
              </a:spcBef>
            </a:pPr>
            <a:r>
              <a:rPr dirty="0">
                <a:ea typeface="方正兰亭黑简体" panose="02000000000000000000" pitchFamily="2" charset="-122"/>
                <a:cs typeface="微软雅黑"/>
              </a:rPr>
              <a:t>源文件同目录可省路径</a:t>
            </a:r>
          </a:p>
        </p:txBody>
      </p:sp>
      <p:grpSp>
        <p:nvGrpSpPr>
          <p:cNvPr id="5" name="组合 4"/>
          <p:cNvGrpSpPr/>
          <p:nvPr/>
        </p:nvGrpSpPr>
        <p:grpSpPr>
          <a:xfrm>
            <a:off x="2451049" y="2446439"/>
            <a:ext cx="1351940" cy="250506"/>
            <a:chOff x="3091987" y="2461707"/>
            <a:chExt cx="1802586" cy="334008"/>
          </a:xfrm>
        </p:grpSpPr>
        <p:sp>
          <p:nvSpPr>
            <p:cNvPr id="28" name="object 15"/>
            <p:cNvSpPr/>
            <p:nvPr/>
          </p:nvSpPr>
          <p:spPr>
            <a:xfrm flipV="1">
              <a:off x="3091987" y="2461707"/>
              <a:ext cx="1802586" cy="45719"/>
            </a:xfrm>
            <a:custGeom>
              <a:avLst/>
              <a:gdLst/>
              <a:ahLst/>
              <a:cxnLst/>
              <a:rect l="l" t="t" r="r" b="b"/>
              <a:pathLst>
                <a:path w="1440179">
                  <a:moveTo>
                    <a:pt x="0" y="0"/>
                  </a:moveTo>
                  <a:lnTo>
                    <a:pt x="1440154" y="0"/>
                  </a:lnTo>
                </a:path>
              </a:pathLst>
            </a:custGeom>
            <a:ln w="25146">
              <a:solidFill>
                <a:srgbClr val="FF921A"/>
              </a:solidFill>
            </a:ln>
          </p:spPr>
          <p:txBody>
            <a:bodyPr wrap="square" lIns="0" tIns="0" rIns="0" bIns="0" rtlCol="0"/>
            <a:lstStyle/>
            <a:p>
              <a:endParaRPr dirty="0">
                <a:latin typeface="Arial" panose="020B0604020202020204" pitchFamily="34" charset="0"/>
              </a:endParaRPr>
            </a:p>
          </p:txBody>
        </p:sp>
        <p:sp>
          <p:nvSpPr>
            <p:cNvPr id="30" name="object 17"/>
            <p:cNvSpPr/>
            <p:nvPr/>
          </p:nvSpPr>
          <p:spPr>
            <a:xfrm>
              <a:off x="3668064" y="2507425"/>
              <a:ext cx="288290" cy="288290"/>
            </a:xfrm>
            <a:custGeom>
              <a:avLst/>
              <a:gdLst/>
              <a:ahLst/>
              <a:cxnLst/>
              <a:rect l="l" t="t" r="r" b="b"/>
              <a:pathLst>
                <a:path w="288289" h="288289">
                  <a:moveTo>
                    <a:pt x="288025" y="0"/>
                  </a:moveTo>
                  <a:lnTo>
                    <a:pt x="0" y="288025"/>
                  </a:lnTo>
                </a:path>
              </a:pathLst>
            </a:custGeom>
            <a:ln w="25145">
              <a:solidFill>
                <a:srgbClr val="FF921A"/>
              </a:solidFill>
            </a:ln>
          </p:spPr>
          <p:txBody>
            <a:bodyPr wrap="square" lIns="0" tIns="0" rIns="0" bIns="0" rtlCol="0"/>
            <a:lstStyle/>
            <a:p>
              <a:endParaRPr dirty="0">
                <a:latin typeface="Arial" panose="020B0604020202020204" pitchFamily="34" charset="0"/>
              </a:endParaRPr>
            </a:p>
          </p:txBody>
        </p:sp>
      </p:grpSp>
      <p:sp>
        <p:nvSpPr>
          <p:cNvPr id="32" name="object 19"/>
          <p:cNvSpPr txBox="1"/>
          <p:nvPr/>
        </p:nvSpPr>
        <p:spPr>
          <a:xfrm>
            <a:off x="4065672" y="2775072"/>
            <a:ext cx="1666875" cy="853439"/>
          </a:xfrm>
          <a:prstGeom prst="rect">
            <a:avLst/>
          </a:prstGeom>
        </p:spPr>
        <p:txBody>
          <a:bodyPr vert="horz" wrap="square" lIns="0" tIns="9525" rIns="0" bIns="0" rtlCol="0">
            <a:spAutoFit/>
          </a:bodyPr>
          <a:lstStyle/>
          <a:p>
            <a:pPr marL="352425" marR="3810" indent="-342900" algn="ctr">
              <a:lnSpc>
                <a:spcPct val="150000"/>
              </a:lnSpc>
              <a:spcBef>
                <a:spcPts val="75"/>
              </a:spcBef>
              <a:tabLst>
                <a:tab pos="592931" algn="l"/>
                <a:tab pos="706755" algn="l"/>
              </a:tabLst>
            </a:pPr>
            <a:r>
              <a:rPr dirty="0" err="1">
                <a:ea typeface="方正兰亭黑简体" panose="02000000000000000000" pitchFamily="2" charset="-122"/>
                <a:cs typeface="微软雅黑"/>
              </a:rPr>
              <a:t>文本</a:t>
            </a:r>
            <a:r>
              <a:rPr dirty="0" err="1">
                <a:ea typeface="方正兰亭黑简体" panose="02000000000000000000" pitchFamily="2" charset="-122"/>
                <a:cs typeface="Arial" panose="020B0604020202020204" pitchFamily="34" charset="0"/>
              </a:rPr>
              <a:t>or</a:t>
            </a:r>
            <a:r>
              <a:rPr dirty="0" err="1">
                <a:ea typeface="方正兰亭黑简体" panose="02000000000000000000" pitchFamily="2" charset="-122"/>
                <a:cs typeface="微软雅黑"/>
              </a:rPr>
              <a:t>二进制</a:t>
            </a:r>
            <a:r>
              <a:rPr dirty="0">
                <a:ea typeface="方正兰亭黑简体" panose="02000000000000000000" pitchFamily="2" charset="-122"/>
                <a:cs typeface="微软雅黑"/>
              </a:rPr>
              <a:t> </a:t>
            </a:r>
            <a:endParaRPr lang="en-US" dirty="0">
              <a:ea typeface="方正兰亭黑简体" panose="02000000000000000000" pitchFamily="2" charset="-122"/>
              <a:cs typeface="微软雅黑"/>
            </a:endParaRPr>
          </a:p>
          <a:p>
            <a:pPr marL="352425" marR="3810" indent="-342900" algn="ctr">
              <a:lnSpc>
                <a:spcPct val="150000"/>
              </a:lnSpc>
              <a:spcBef>
                <a:spcPts val="75"/>
              </a:spcBef>
              <a:tabLst>
                <a:tab pos="592931" algn="l"/>
                <a:tab pos="706755" algn="l"/>
              </a:tabLst>
            </a:pPr>
            <a:r>
              <a:rPr dirty="0" err="1">
                <a:ea typeface="方正兰亭黑简体" panose="02000000000000000000" pitchFamily="2" charset="-122"/>
                <a:cs typeface="微软雅黑"/>
              </a:rPr>
              <a:t>读</a:t>
            </a:r>
            <a:r>
              <a:rPr dirty="0" err="1">
                <a:ea typeface="方正兰亭黑简体" panose="02000000000000000000" pitchFamily="2" charset="-122"/>
                <a:cs typeface="Arial" panose="020B0604020202020204" pitchFamily="34" charset="0"/>
              </a:rPr>
              <a:t>or</a:t>
            </a:r>
            <a:r>
              <a:rPr spc="-15" dirty="0">
                <a:ea typeface="方正兰亭黑简体" panose="02000000000000000000" pitchFamily="2" charset="-122"/>
                <a:cs typeface="Arial" panose="020B0604020202020204" pitchFamily="34" charset="0"/>
              </a:rPr>
              <a:t> </a:t>
            </a:r>
            <a:r>
              <a:rPr dirty="0">
                <a:ea typeface="方正兰亭黑简体" panose="02000000000000000000" pitchFamily="2" charset="-122"/>
                <a:cs typeface="微软雅黑"/>
              </a:rPr>
              <a:t>写</a:t>
            </a:r>
          </a:p>
        </p:txBody>
      </p:sp>
      <p:grpSp>
        <p:nvGrpSpPr>
          <p:cNvPr id="3" name="组合 2"/>
          <p:cNvGrpSpPr/>
          <p:nvPr/>
        </p:nvGrpSpPr>
        <p:grpSpPr>
          <a:xfrm>
            <a:off x="4085788" y="2481892"/>
            <a:ext cx="1080135" cy="208598"/>
            <a:chOff x="5355323" y="2543505"/>
            <a:chExt cx="1440180" cy="278130"/>
          </a:xfrm>
        </p:grpSpPr>
        <p:sp>
          <p:nvSpPr>
            <p:cNvPr id="31" name="object 18"/>
            <p:cNvSpPr/>
            <p:nvPr/>
          </p:nvSpPr>
          <p:spPr>
            <a:xfrm>
              <a:off x="5355323" y="2543506"/>
              <a:ext cx="1440180" cy="0"/>
            </a:xfrm>
            <a:custGeom>
              <a:avLst/>
              <a:gdLst/>
              <a:ahLst/>
              <a:cxnLst/>
              <a:rect l="l" t="t" r="r" b="b"/>
              <a:pathLst>
                <a:path w="1440179">
                  <a:moveTo>
                    <a:pt x="0" y="0"/>
                  </a:moveTo>
                  <a:lnTo>
                    <a:pt x="1440154" y="0"/>
                  </a:lnTo>
                </a:path>
              </a:pathLst>
            </a:custGeom>
            <a:ln w="25146">
              <a:solidFill>
                <a:srgbClr val="FF921A"/>
              </a:solidFill>
            </a:ln>
          </p:spPr>
          <p:txBody>
            <a:bodyPr wrap="square" lIns="0" tIns="0" rIns="0" bIns="0" rtlCol="0"/>
            <a:lstStyle/>
            <a:p>
              <a:endParaRPr dirty="0">
                <a:latin typeface="Arial" panose="020B0604020202020204" pitchFamily="34" charset="0"/>
              </a:endParaRPr>
            </a:p>
          </p:txBody>
        </p:sp>
        <p:sp>
          <p:nvSpPr>
            <p:cNvPr id="33" name="object 20"/>
            <p:cNvSpPr/>
            <p:nvPr/>
          </p:nvSpPr>
          <p:spPr>
            <a:xfrm>
              <a:off x="6169137" y="2543505"/>
              <a:ext cx="29845" cy="278130"/>
            </a:xfrm>
            <a:custGeom>
              <a:avLst/>
              <a:gdLst/>
              <a:ahLst/>
              <a:cxnLst/>
              <a:rect l="l" t="t" r="r" b="b"/>
              <a:pathLst>
                <a:path w="29845" h="278130">
                  <a:moveTo>
                    <a:pt x="29535" y="0"/>
                  </a:moveTo>
                  <a:lnTo>
                    <a:pt x="0" y="277753"/>
                  </a:lnTo>
                </a:path>
              </a:pathLst>
            </a:custGeom>
            <a:ln w="25147">
              <a:solidFill>
                <a:srgbClr val="FF921A"/>
              </a:solidFill>
            </a:ln>
          </p:spPr>
          <p:txBody>
            <a:bodyPr wrap="square" lIns="0" tIns="0" rIns="0" bIns="0" rtlCol="0"/>
            <a:lstStyle/>
            <a:p>
              <a:endParaRPr dirty="0">
                <a:latin typeface="Arial" panose="020B0604020202020204" pitchFamily="34" charset="0"/>
              </a:endParaRPr>
            </a:p>
          </p:txBody>
        </p:sp>
      </p:grpSp>
      <p:sp>
        <p:nvSpPr>
          <p:cNvPr id="45" name="文本占位符 16"/>
          <p:cNvSpPr txBox="1">
            <a:spLocks/>
          </p:cNvSpPr>
          <p:nvPr/>
        </p:nvSpPr>
        <p:spPr bwMode="auto">
          <a:xfrm>
            <a:off x="559033" y="4108872"/>
            <a:ext cx="8480700" cy="585461"/>
          </a:xfrm>
          <a:prstGeom prst="rect">
            <a:avLst/>
          </a:prstGeom>
          <a:noFill/>
          <a:ln w="9525">
            <a:noFill/>
            <a:miter lim="800000"/>
            <a:headEnd/>
            <a:tailEnd/>
          </a:ln>
        </p:spPr>
        <p:txBody>
          <a:bodyPr vert="horz" wrap="square" lIns="60106" tIns="30053" rIns="60106" bIns="30053"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anose="020B0604020202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anose="020B0604020202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anose="020B0604020202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anose="020B0604020202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342900" indent="-342900">
              <a:spcBef>
                <a:spcPct val="20000"/>
              </a:spcBef>
              <a:buSzPct val="100000"/>
              <a:buFont typeface="Wingdings" panose="05000000000000000000" pitchFamily="2" charset="2"/>
              <a:buChar char="v"/>
            </a:pPr>
            <a:r>
              <a:rPr lang="zh-CN" altLang="en-US" sz="2000" dirty="0">
                <a:sym typeface="Huawei Sans" panose="020C0503030203020204" pitchFamily="34" charset="0"/>
              </a:rPr>
              <a:t>文件关闭形式</a:t>
            </a:r>
          </a:p>
        </p:txBody>
      </p:sp>
      <p:sp>
        <p:nvSpPr>
          <p:cNvPr id="46" name="object 5"/>
          <p:cNvSpPr txBox="1"/>
          <p:nvPr/>
        </p:nvSpPr>
        <p:spPr>
          <a:xfrm>
            <a:off x="2411760" y="4868931"/>
            <a:ext cx="2284571" cy="286617"/>
          </a:xfrm>
          <a:prstGeom prst="rect">
            <a:avLst/>
          </a:prstGeom>
        </p:spPr>
        <p:txBody>
          <a:bodyPr vert="horz" wrap="square" lIns="0" tIns="9525" rIns="0" bIns="0" rtlCol="0">
            <a:spAutoFit/>
          </a:bodyPr>
          <a:lstStyle/>
          <a:p>
            <a:pPr marL="9525">
              <a:spcBef>
                <a:spcPts val="75"/>
              </a:spcBef>
            </a:pPr>
            <a:r>
              <a:rPr dirty="0">
                <a:ea typeface="方正兰亭黑简体" panose="02000000000000000000" pitchFamily="2" charset="-122"/>
                <a:cs typeface="Arial" panose="020B0604020202020204" pitchFamily="34" charset="0"/>
              </a:rPr>
              <a:t>&lt;</a:t>
            </a:r>
            <a:r>
              <a:rPr dirty="0">
                <a:ea typeface="方正兰亭黑简体" panose="02000000000000000000" pitchFamily="2" charset="-122"/>
                <a:cs typeface="微软雅黑"/>
              </a:rPr>
              <a:t>变量名</a:t>
            </a:r>
            <a:r>
              <a:rPr spc="-8" dirty="0">
                <a:ea typeface="方正兰亭黑简体" panose="02000000000000000000" pitchFamily="2" charset="-122"/>
                <a:cs typeface="Arial" panose="020B0604020202020204" pitchFamily="34" charset="0"/>
              </a:rPr>
              <a:t>&gt;</a:t>
            </a:r>
            <a:r>
              <a:rPr spc="-8" dirty="0">
                <a:solidFill>
                  <a:srgbClr val="C00000"/>
                </a:solidFill>
                <a:ea typeface="方正兰亭黑简体" panose="02000000000000000000" pitchFamily="2" charset="-122"/>
                <a:cs typeface="Arial" panose="020B0604020202020204" pitchFamily="34" charset="0"/>
              </a:rPr>
              <a:t>.close()</a:t>
            </a:r>
            <a:endParaRPr dirty="0">
              <a:ea typeface="方正兰亭黑简体" panose="02000000000000000000" pitchFamily="2" charset="-122"/>
              <a:cs typeface="Arial" panose="020B0604020202020204" pitchFamily="34" charset="0"/>
            </a:endParaRPr>
          </a:p>
        </p:txBody>
      </p:sp>
      <p:sp>
        <p:nvSpPr>
          <p:cNvPr id="47" name="object 6"/>
          <p:cNvSpPr txBox="1"/>
          <p:nvPr/>
        </p:nvSpPr>
        <p:spPr>
          <a:xfrm>
            <a:off x="2463290" y="5667316"/>
            <a:ext cx="933450" cy="286617"/>
          </a:xfrm>
          <a:prstGeom prst="rect">
            <a:avLst/>
          </a:prstGeom>
        </p:spPr>
        <p:txBody>
          <a:bodyPr vert="horz" wrap="square" lIns="0" tIns="9525" rIns="0" bIns="0" rtlCol="0">
            <a:spAutoFit/>
          </a:bodyPr>
          <a:lstStyle/>
          <a:p>
            <a:pPr marL="9525">
              <a:spcBef>
                <a:spcPts val="75"/>
              </a:spcBef>
            </a:pPr>
            <a:r>
              <a:rPr dirty="0">
                <a:ea typeface="方正兰亭黑简体" panose="02000000000000000000" pitchFamily="2" charset="-122"/>
                <a:cs typeface="微软雅黑"/>
              </a:rPr>
              <a:t>文件句柄</a:t>
            </a:r>
          </a:p>
        </p:txBody>
      </p:sp>
      <p:cxnSp>
        <p:nvCxnSpPr>
          <p:cNvPr id="48" name="直接箭头连接符 47">
            <a:extLst>
              <a:ext uri="{FF2B5EF4-FFF2-40B4-BE49-F238E27FC236}">
                <a16:creationId xmlns:a16="http://schemas.microsoft.com/office/drawing/2014/main" id="{8B5499B8-F5FE-4D68-858B-2B24DDB4A547}"/>
              </a:ext>
            </a:extLst>
          </p:cNvPr>
          <p:cNvCxnSpPr/>
          <p:nvPr/>
        </p:nvCxnSpPr>
        <p:spPr>
          <a:xfrm flipH="1">
            <a:off x="2824478" y="5162562"/>
            <a:ext cx="105537" cy="4257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6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2" grpId="0"/>
      <p:bldP spid="45" grpId="0"/>
      <p:bldP spid="46" grpId="0"/>
      <p:bldP spid="4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wordcloud</a:t>
            </a:r>
            <a:r>
              <a:rPr lang="zh-CN" altLang="en-US" dirty="0"/>
              <a:t>库</a:t>
            </a:r>
          </a:p>
        </p:txBody>
      </p:sp>
      <p:sp>
        <p:nvSpPr>
          <p:cNvPr id="3" name="文本占位符 2"/>
          <p:cNvSpPr>
            <a:spLocks noGrp="1"/>
          </p:cNvSpPr>
          <p:nvPr>
            <p:ph type="body" sz="quarter" idx="10"/>
          </p:nvPr>
        </p:nvSpPr>
        <p:spPr>
          <a:xfrm>
            <a:off x="333452" y="1247556"/>
            <a:ext cx="8480700" cy="885300"/>
          </a:xfrm>
        </p:spPr>
        <p:txBody>
          <a:bodyPr/>
          <a:lstStyle/>
          <a:p>
            <a:pPr>
              <a:spcBef>
                <a:spcPts val="600"/>
              </a:spcBef>
            </a:pPr>
            <a:r>
              <a:rPr lang="zh-CN" altLang="en-US" sz="2000" dirty="0" smtClean="0"/>
              <a:t>实例：分析</a:t>
            </a:r>
            <a:r>
              <a:rPr lang="en-US" altLang="zh-CN" sz="2000" dirty="0" smtClean="0"/>
              <a:t>《</a:t>
            </a:r>
            <a:r>
              <a:rPr lang="zh-CN" altLang="en-US" sz="2000" dirty="0"/>
              <a:t>人工智能发展报告</a:t>
            </a:r>
            <a:r>
              <a:rPr lang="en-US" altLang="zh-CN" sz="2000" dirty="0"/>
              <a:t>2020》</a:t>
            </a:r>
            <a:r>
              <a:rPr lang="zh-CN" altLang="en-US" sz="2000" dirty="0"/>
              <a:t>中关于“人工智能未来技术研究方向”</a:t>
            </a:r>
            <a:r>
              <a:rPr lang="zh-CN" altLang="en-US" sz="2000" dirty="0" smtClean="0"/>
              <a:t>部分，生成词云</a:t>
            </a:r>
            <a:endParaRPr lang="zh-CN" altLang="en-US" sz="2000" dirty="0"/>
          </a:p>
        </p:txBody>
      </p:sp>
      <p:pic>
        <p:nvPicPr>
          <p:cNvPr id="5" name="图片 4"/>
          <p:cNvPicPr/>
          <p:nvPr/>
        </p:nvPicPr>
        <p:blipFill>
          <a:blip r:embed="rId2"/>
          <a:stretch>
            <a:fillRect/>
          </a:stretch>
        </p:blipFill>
        <p:spPr>
          <a:xfrm>
            <a:off x="5186911" y="2780928"/>
            <a:ext cx="3600445" cy="2448272"/>
          </a:xfrm>
          <a:prstGeom prst="rect">
            <a:avLst/>
          </a:prstGeom>
        </p:spPr>
      </p:pic>
      <p:sp>
        <p:nvSpPr>
          <p:cNvPr id="4" name="矩形 3"/>
          <p:cNvSpPr/>
          <p:nvPr/>
        </p:nvSpPr>
        <p:spPr>
          <a:xfrm>
            <a:off x="395536" y="2323326"/>
            <a:ext cx="5184576" cy="3939540"/>
          </a:xfrm>
          <a:prstGeom prst="rect">
            <a:avLst/>
          </a:prstGeom>
        </p:spPr>
        <p:txBody>
          <a:bodyPr wrap="square">
            <a:spAutoFit/>
          </a:bodyPr>
          <a:lstStyle/>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jieba</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import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wordcloud</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stopwords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 ['</a:t>
            </a:r>
            <a:r>
              <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rPr>
              <a:t>需要</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rPr>
              <a:t>采用</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rPr>
              <a:t>以及</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rPr>
              <a:t>可以</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rPr>
              <a:t>可能</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f = open("data.txt", "r", encoding="utf-8")</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f.read</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f.close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ls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jieba.lcut</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txt = " ".join(ls)</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wc</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wordcloud.WordCloud</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width = 1000, height = 700,\</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background_color</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 "white",</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font_path</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msyh.ttc</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stopwords</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stopwords</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wc.generate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(txt)</a:t>
            </a:r>
            <a:endParaRPr lang="zh-CN" altLang="zh-CN" sz="1400" kern="100" dirty="0">
              <a:latin typeface="微软雅黑" panose="020B0503020204020204" pitchFamily="34" charset="-122"/>
              <a:ea typeface="微软雅黑" panose="020B0503020204020204" pitchFamily="34" charset="-122"/>
              <a:cs typeface="Courier New" panose="02070309020205020404" pitchFamily="49" charset="0"/>
            </a:endParaRPr>
          </a:p>
          <a:p>
            <a:pPr indent="266700" algn="just">
              <a:lnSpc>
                <a:spcPts val="2000"/>
              </a:lnSpc>
              <a:spcAft>
                <a:spcPts val="0"/>
              </a:spcAft>
            </a:pPr>
            <a:r>
              <a:rPr lang="en-US" altLang="zh-CN" sz="1400" kern="100" dirty="0" err="1">
                <a:latin typeface="微软雅黑" panose="020B0503020204020204" pitchFamily="34" charset="-122"/>
                <a:ea typeface="微软雅黑" panose="020B0503020204020204" pitchFamily="34" charset="-122"/>
                <a:cs typeface="Courier New" panose="02070309020205020404" pitchFamily="49" charset="0"/>
              </a:rPr>
              <a:t>wc.to_file</a:t>
            </a:r>
            <a:r>
              <a:rPr lang="en-US" altLang="zh-CN" sz="1400" kern="100" dirty="0">
                <a:latin typeface="微软雅黑" panose="020B0503020204020204" pitchFamily="34" charset="-122"/>
                <a:ea typeface="微软雅黑" panose="020B0503020204020204" pitchFamily="34" charset="-122"/>
                <a:cs typeface="Courier New" panose="02070309020205020404" pitchFamily="49" charset="0"/>
              </a:rPr>
              <a:t>("mywc.png")</a:t>
            </a:r>
            <a:endParaRPr lang="zh-CN" altLang="zh-CN" sz="1400" kern="100" dirty="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7" name="矩形 6"/>
          <p:cNvSpPr/>
          <p:nvPr/>
        </p:nvSpPr>
        <p:spPr>
          <a:xfrm>
            <a:off x="1835696" y="2852936"/>
            <a:ext cx="2590486" cy="288032"/>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Tree>
    <p:extLst>
      <p:ext uri="{BB962C8B-B14F-4D97-AF65-F5344CB8AC3E}">
        <p14:creationId xmlns:p14="http://schemas.microsoft.com/office/powerpoint/2010/main" val="11227967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smtClean="0">
                <a:latin typeface="Arial Unicode MS" panose="020B0604020202020204" pitchFamily="34" charset="-122"/>
                <a:sym typeface="Huawei Sans" panose="020C0503030203020204" pitchFamily="34" charset="0"/>
              </a:rPr>
              <a:t>AI</a:t>
            </a:r>
            <a:r>
              <a:rPr lang="zh-CN" altLang="en-US" dirty="0" smtClean="0">
                <a:latin typeface="Arial Unicode MS" panose="020B0604020202020204" pitchFamily="34" charset="-122"/>
                <a:sym typeface="Huawei Sans" panose="020C0503030203020204" pitchFamily="34" charset="0"/>
              </a:rPr>
              <a:t>相关的框架或库</a:t>
            </a:r>
            <a:endParaRPr lang="zh-CN" altLang="en-US" dirty="0">
              <a:latin typeface="Arial Unicode MS" panose="020B0604020202020204" pitchFamily="34" charset="-122"/>
              <a:sym typeface="Huawei Sans" panose="020C0503030203020204" pitchFamily="34" charset="0"/>
            </a:endParaRPr>
          </a:p>
        </p:txBody>
      </p:sp>
      <p:sp>
        <p:nvSpPr>
          <p:cNvPr id="17" name="文本占位符 16"/>
          <p:cNvSpPr>
            <a:spLocks noGrp="1"/>
          </p:cNvSpPr>
          <p:nvPr>
            <p:ph type="body" sz="quarter" idx="10"/>
          </p:nvPr>
        </p:nvSpPr>
        <p:spPr/>
        <p:txBody>
          <a:bodyPr/>
          <a:lstStyle/>
          <a:p>
            <a:r>
              <a:rPr lang="zh-CN" altLang="en-US" dirty="0" smtClean="0">
                <a:latin typeface="Arial Unicode MS" panose="020B0604020202020204" pitchFamily="34" charset="-122"/>
                <a:sym typeface="Huawei Sans" panose="020C0503030203020204" pitchFamily="34" charset="0"/>
              </a:rPr>
              <a:t>框架</a:t>
            </a:r>
            <a:endParaRPr lang="en-US" altLang="zh-CN" dirty="0" smtClean="0">
              <a:latin typeface="Arial Unicode MS" panose="020B0604020202020204" pitchFamily="34" charset="-122"/>
              <a:sym typeface="Huawei Sans" panose="020C0503030203020204" pitchFamily="34" charset="0"/>
            </a:endParaRPr>
          </a:p>
          <a:p>
            <a:pPr lvl="1"/>
            <a:r>
              <a:rPr lang="en-US" altLang="zh-CN" dirty="0" err="1" smtClean="0">
                <a:latin typeface="Arial Unicode MS" panose="020B0604020202020204" pitchFamily="34" charset="-122"/>
                <a:sym typeface="Huawei Sans" panose="020C0503030203020204" pitchFamily="34" charset="0"/>
              </a:rPr>
              <a:t>TensorFlow</a:t>
            </a:r>
            <a:endParaRPr lang="en-US" altLang="zh-CN" dirty="0" smtClean="0">
              <a:latin typeface="Arial Unicode MS" panose="020B0604020202020204" pitchFamily="34" charset="-122"/>
              <a:sym typeface="Huawei Sans" panose="020C0503030203020204" pitchFamily="34" charset="0"/>
            </a:endParaRPr>
          </a:p>
          <a:p>
            <a:pPr lvl="1"/>
            <a:r>
              <a:rPr lang="en-US" altLang="zh-CN" dirty="0" err="1" smtClean="0">
                <a:latin typeface="Arial Unicode MS" panose="020B0604020202020204" pitchFamily="34" charset="-122"/>
                <a:sym typeface="Huawei Sans" panose="020C0503030203020204" pitchFamily="34" charset="0"/>
              </a:rPr>
              <a:t>Caffe</a:t>
            </a:r>
            <a:endParaRPr lang="en-US" altLang="zh-CN" dirty="0" smtClean="0">
              <a:latin typeface="Arial Unicode MS" panose="020B0604020202020204" pitchFamily="34" charset="-122"/>
              <a:sym typeface="Huawei Sans" panose="020C0503030203020204" pitchFamily="34" charset="0"/>
            </a:endParaRPr>
          </a:p>
          <a:p>
            <a:pPr lvl="1"/>
            <a:r>
              <a:rPr lang="en-US" altLang="zh-CN" dirty="0" err="1" smtClean="0">
                <a:latin typeface="Arial Unicode MS" panose="020B0604020202020204" pitchFamily="34" charset="-122"/>
                <a:sym typeface="Huawei Sans" panose="020C0503030203020204" pitchFamily="34" charset="0"/>
              </a:rPr>
              <a:t>Keras</a:t>
            </a:r>
            <a:endParaRPr lang="en-US" altLang="zh-CN" dirty="0" smtClean="0">
              <a:latin typeface="Arial Unicode MS" panose="020B0604020202020204" pitchFamily="34" charset="-122"/>
              <a:sym typeface="Huawei Sans" panose="020C0503030203020204" pitchFamily="34" charset="0"/>
            </a:endParaRPr>
          </a:p>
          <a:p>
            <a:pPr lvl="1"/>
            <a:r>
              <a:rPr lang="en-US" altLang="zh-CN" dirty="0" smtClean="0">
                <a:latin typeface="Arial Unicode MS" panose="020B0604020202020204" pitchFamily="34" charset="-122"/>
                <a:sym typeface="Huawei Sans" panose="020C0503030203020204" pitchFamily="34" charset="0"/>
              </a:rPr>
              <a:t>…</a:t>
            </a:r>
            <a:endParaRPr lang="en-US" altLang="zh-CN" dirty="0">
              <a:latin typeface="Arial Unicode MS" panose="020B0604020202020204" pitchFamily="34" charset="-122"/>
              <a:sym typeface="Huawei Sans" panose="020C0503030203020204" pitchFamily="34" charset="0"/>
            </a:endParaRPr>
          </a:p>
          <a:p>
            <a:r>
              <a:rPr lang="zh-CN" altLang="en-US" dirty="0" smtClean="0">
                <a:latin typeface="Arial Unicode MS" panose="020B0604020202020204" pitchFamily="34" charset="-122"/>
                <a:sym typeface="Huawei Sans" panose="020C0503030203020204" pitchFamily="34" charset="0"/>
              </a:rPr>
              <a:t>库</a:t>
            </a:r>
            <a:endParaRPr lang="en-US" altLang="zh-CN" dirty="0" smtClean="0">
              <a:latin typeface="Arial Unicode MS" panose="020B0604020202020204" pitchFamily="34" charset="-122"/>
              <a:sym typeface="Huawei Sans" panose="020C0503030203020204" pitchFamily="34" charset="0"/>
            </a:endParaRPr>
          </a:p>
          <a:p>
            <a:pPr lvl="1"/>
            <a:r>
              <a:rPr lang="en-US" altLang="zh-CN" dirty="0" err="1">
                <a:latin typeface="Arial Unicode MS" panose="020B0604020202020204" pitchFamily="34" charset="-122"/>
                <a:sym typeface="Huawei Sans" panose="020C0503030203020204" pitchFamily="34" charset="0"/>
              </a:rPr>
              <a:t>Sci</a:t>
            </a:r>
            <a:r>
              <a:rPr lang="en-US" altLang="zh-CN" dirty="0">
                <a:latin typeface="Arial Unicode MS" panose="020B0604020202020204" pitchFamily="34" charset="-122"/>
                <a:sym typeface="Huawei Sans" panose="020C0503030203020204" pitchFamily="34" charset="0"/>
              </a:rPr>
              <a:t>-kit Learn</a:t>
            </a:r>
            <a:endParaRPr lang="en-US" altLang="zh-CN" dirty="0" smtClean="0">
              <a:latin typeface="Arial Unicode MS" panose="020B0604020202020204" pitchFamily="34" charset="-122"/>
              <a:sym typeface="Huawei Sans" panose="020C0503030203020204" pitchFamily="34" charset="0"/>
            </a:endParaRPr>
          </a:p>
        </p:txBody>
      </p:sp>
    </p:spTree>
    <p:extLst>
      <p:ext uri="{BB962C8B-B14F-4D97-AF65-F5344CB8AC3E}">
        <p14:creationId xmlns:p14="http://schemas.microsoft.com/office/powerpoint/2010/main" val="12353579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ltLang="zh-CN" dirty="0" err="1">
                <a:latin typeface="Arial Unicode MS" panose="020B0604020202020204" pitchFamily="34" charset="-122"/>
                <a:sym typeface="Huawei Sans" panose="020C0503030203020204" pitchFamily="34" charset="0"/>
              </a:rPr>
              <a:t>Sci</a:t>
            </a:r>
            <a:r>
              <a:rPr lang="en-US" altLang="zh-CN" dirty="0">
                <a:latin typeface="Arial Unicode MS" panose="020B0604020202020204" pitchFamily="34" charset="-122"/>
                <a:sym typeface="Huawei Sans" panose="020C0503030203020204" pitchFamily="34" charset="0"/>
              </a:rPr>
              <a:t>-kit Learn</a:t>
            </a:r>
          </a:p>
        </p:txBody>
      </p:sp>
      <p:sp>
        <p:nvSpPr>
          <p:cNvPr id="17" name="文本占位符 16"/>
          <p:cNvSpPr>
            <a:spLocks noGrp="1"/>
          </p:cNvSpPr>
          <p:nvPr>
            <p:ph type="body" sz="quarter" idx="10"/>
          </p:nvPr>
        </p:nvSpPr>
        <p:spPr/>
        <p:txBody>
          <a:bodyPr/>
          <a:lstStyle/>
          <a:p>
            <a:pPr>
              <a:lnSpc>
                <a:spcPct val="150000"/>
              </a:lnSpc>
            </a:pPr>
            <a:r>
              <a:rPr lang="en-US" altLang="zh-CN" sz="2000" dirty="0" err="1" smtClean="0">
                <a:latin typeface="Arial Unicode MS" panose="020B0604020202020204" pitchFamily="34" charset="-122"/>
                <a:sym typeface="Huawei Sans" panose="020C0503030203020204" pitchFamily="34" charset="0"/>
              </a:rPr>
              <a:t>Scikit</a:t>
            </a:r>
            <a:r>
              <a:rPr lang="en-US" altLang="zh-CN" sz="2000" dirty="0" smtClean="0">
                <a:latin typeface="Arial Unicode MS" panose="020B0604020202020204" pitchFamily="34" charset="-122"/>
                <a:sym typeface="Huawei Sans" panose="020C0503030203020204" pitchFamily="34" charset="0"/>
              </a:rPr>
              <a:t>-learn(</a:t>
            </a:r>
            <a:r>
              <a:rPr lang="en-US" altLang="zh-CN" sz="2000" dirty="0" err="1" smtClean="0">
                <a:latin typeface="Arial Unicode MS" panose="020B0604020202020204" pitchFamily="34" charset="-122"/>
                <a:sym typeface="Huawei Sans" panose="020C0503030203020204" pitchFamily="34" charset="0"/>
              </a:rPr>
              <a:t>sklearn</a:t>
            </a:r>
            <a:r>
              <a:rPr lang="en-US" altLang="zh-CN" sz="2000" dirty="0">
                <a:latin typeface="Arial Unicode MS" panose="020B0604020202020204" pitchFamily="34" charset="-122"/>
                <a:sym typeface="Huawei Sans" panose="020C0503030203020204" pitchFamily="34" charset="0"/>
              </a:rPr>
              <a:t>)</a:t>
            </a:r>
            <a:r>
              <a:rPr lang="zh-CN" altLang="en-US" sz="2000" dirty="0">
                <a:latin typeface="Arial Unicode MS" panose="020B0604020202020204" pitchFamily="34" charset="-122"/>
                <a:sym typeface="Huawei Sans" panose="020C0503030203020204" pitchFamily="34" charset="0"/>
              </a:rPr>
              <a:t>是机器学习中常用的第三方</a:t>
            </a:r>
            <a:r>
              <a:rPr lang="zh-CN" altLang="en-US" sz="2000" dirty="0" smtClean="0">
                <a:latin typeface="Arial Unicode MS" panose="020B0604020202020204" pitchFamily="34" charset="-122"/>
                <a:sym typeface="Huawei Sans" panose="020C0503030203020204" pitchFamily="34" charset="0"/>
              </a:rPr>
              <a:t>模块</a:t>
            </a:r>
            <a:endParaRPr lang="en-US" altLang="zh-CN" sz="2000" dirty="0" smtClean="0">
              <a:latin typeface="Arial Unicode MS" panose="020B0604020202020204" pitchFamily="34" charset="-122"/>
              <a:sym typeface="Huawei Sans" panose="020C0503030203020204" pitchFamily="34" charset="0"/>
            </a:endParaRPr>
          </a:p>
          <a:p>
            <a:pPr>
              <a:lnSpc>
                <a:spcPct val="150000"/>
              </a:lnSpc>
            </a:pPr>
            <a:r>
              <a:rPr lang="zh-CN" altLang="en-US" sz="2000" dirty="0" smtClean="0">
                <a:latin typeface="Arial Unicode MS" panose="020B0604020202020204" pitchFamily="34" charset="-122"/>
                <a:sym typeface="Huawei Sans" panose="020C0503030203020204" pitchFamily="34" charset="0"/>
              </a:rPr>
              <a:t>对</a:t>
            </a:r>
            <a:r>
              <a:rPr lang="zh-CN" altLang="en-US" sz="2000" dirty="0">
                <a:latin typeface="Arial Unicode MS" panose="020B0604020202020204" pitchFamily="34" charset="-122"/>
                <a:sym typeface="Huawei Sans" panose="020C0503030203020204" pitchFamily="34" charset="0"/>
              </a:rPr>
              <a:t>常用的机器学习方法进行了封装，包括回归</a:t>
            </a:r>
            <a:r>
              <a:rPr lang="en-US" altLang="zh-CN" sz="2000" dirty="0">
                <a:latin typeface="Arial Unicode MS" panose="020B0604020202020204" pitchFamily="34" charset="-122"/>
                <a:sym typeface="Huawei Sans" panose="020C0503030203020204" pitchFamily="34" charset="0"/>
              </a:rPr>
              <a:t>(Regression)</a:t>
            </a:r>
            <a:r>
              <a:rPr lang="zh-CN" altLang="en-US" sz="2000" dirty="0">
                <a:latin typeface="Arial Unicode MS" panose="020B0604020202020204" pitchFamily="34" charset="-122"/>
                <a:sym typeface="Huawei Sans" panose="020C0503030203020204" pitchFamily="34" charset="0"/>
              </a:rPr>
              <a:t>、降维</a:t>
            </a:r>
            <a:r>
              <a:rPr lang="en-US" altLang="zh-CN" sz="2000" dirty="0">
                <a:latin typeface="Arial Unicode MS" panose="020B0604020202020204" pitchFamily="34" charset="-122"/>
                <a:sym typeface="Huawei Sans" panose="020C0503030203020204" pitchFamily="34" charset="0"/>
              </a:rPr>
              <a:t>(Dimensionality Reduction)</a:t>
            </a:r>
            <a:r>
              <a:rPr lang="zh-CN" altLang="en-US" sz="2000" dirty="0">
                <a:latin typeface="Arial Unicode MS" panose="020B0604020202020204" pitchFamily="34" charset="-122"/>
                <a:sym typeface="Huawei Sans" panose="020C0503030203020204" pitchFamily="34" charset="0"/>
              </a:rPr>
              <a:t>、分类</a:t>
            </a:r>
            <a:r>
              <a:rPr lang="en-US" altLang="zh-CN" sz="2000" dirty="0">
                <a:latin typeface="Arial Unicode MS" panose="020B0604020202020204" pitchFamily="34" charset="-122"/>
                <a:sym typeface="Huawei Sans" panose="020C0503030203020204" pitchFamily="34" charset="0"/>
              </a:rPr>
              <a:t>(</a:t>
            </a:r>
            <a:r>
              <a:rPr lang="en-US" altLang="zh-CN" sz="2000" dirty="0" err="1">
                <a:latin typeface="Arial Unicode MS" panose="020B0604020202020204" pitchFamily="34" charset="-122"/>
                <a:sym typeface="Huawei Sans" panose="020C0503030203020204" pitchFamily="34" charset="0"/>
              </a:rPr>
              <a:t>Classfication</a:t>
            </a:r>
            <a:r>
              <a:rPr lang="en-US" altLang="zh-CN" sz="2000" dirty="0">
                <a:latin typeface="Arial Unicode MS" panose="020B0604020202020204" pitchFamily="34" charset="-122"/>
                <a:sym typeface="Huawei Sans" panose="020C0503030203020204" pitchFamily="34" charset="0"/>
              </a:rPr>
              <a:t>)</a:t>
            </a:r>
            <a:r>
              <a:rPr lang="zh-CN" altLang="en-US" sz="2000" dirty="0">
                <a:latin typeface="Arial Unicode MS" panose="020B0604020202020204" pitchFamily="34" charset="-122"/>
                <a:sym typeface="Huawei Sans" panose="020C0503030203020204" pitchFamily="34" charset="0"/>
              </a:rPr>
              <a:t>、聚类</a:t>
            </a:r>
            <a:r>
              <a:rPr lang="en-US" altLang="zh-CN" sz="2000" dirty="0">
                <a:latin typeface="Arial Unicode MS" panose="020B0604020202020204" pitchFamily="34" charset="-122"/>
                <a:sym typeface="Huawei Sans" panose="020C0503030203020204" pitchFamily="34" charset="0"/>
              </a:rPr>
              <a:t>(Clustering)</a:t>
            </a:r>
            <a:r>
              <a:rPr lang="zh-CN" altLang="en-US" sz="2000" dirty="0">
                <a:latin typeface="Arial Unicode MS" panose="020B0604020202020204" pitchFamily="34" charset="-122"/>
                <a:sym typeface="Huawei Sans" panose="020C0503030203020204" pitchFamily="34" charset="0"/>
              </a:rPr>
              <a:t>等方法</a:t>
            </a:r>
            <a:r>
              <a:rPr lang="zh-CN" altLang="en-US" sz="2000" dirty="0" smtClean="0">
                <a:latin typeface="Arial Unicode MS" panose="020B0604020202020204" pitchFamily="34" charset="-122"/>
                <a:sym typeface="Huawei Sans" panose="020C0503030203020204" pitchFamily="34" charset="0"/>
              </a:rPr>
              <a:t>。</a:t>
            </a:r>
            <a:endParaRPr lang="en-US" altLang="zh-CN" sz="2000" dirty="0" smtClean="0">
              <a:latin typeface="Arial Unicode MS" panose="020B0604020202020204" pitchFamily="34" charset="-122"/>
              <a:sym typeface="Huawei Sans" panose="020C0503030203020204" pitchFamily="34" charset="0"/>
            </a:endParaRPr>
          </a:p>
          <a:p>
            <a:pPr>
              <a:lnSpc>
                <a:spcPct val="150000"/>
              </a:lnSpc>
            </a:pPr>
            <a:r>
              <a:rPr lang="zh-CN" altLang="en-US" sz="2000" dirty="0" smtClean="0">
                <a:latin typeface="Arial Unicode MS" panose="020B0604020202020204" pitchFamily="34" charset="-122"/>
                <a:sym typeface="Huawei Sans" panose="020C0503030203020204" pitchFamily="34" charset="0"/>
              </a:rPr>
              <a:t>特点</a:t>
            </a:r>
            <a:endParaRPr lang="en-US" altLang="zh-CN" sz="2000" dirty="0" smtClean="0">
              <a:latin typeface="Arial Unicode MS" panose="020B0604020202020204" pitchFamily="34" charset="-122"/>
              <a:sym typeface="Huawei Sans" panose="020C0503030203020204" pitchFamily="34" charset="0"/>
            </a:endParaRPr>
          </a:p>
          <a:p>
            <a:pPr lvl="1">
              <a:lnSpc>
                <a:spcPct val="150000"/>
              </a:lnSpc>
            </a:pPr>
            <a:r>
              <a:rPr lang="zh-CN" altLang="en-US" sz="1800" dirty="0">
                <a:latin typeface="Arial Unicode MS" panose="020B0604020202020204" pitchFamily="34" charset="-122"/>
                <a:sym typeface="Huawei Sans" panose="020C0503030203020204" pitchFamily="34" charset="0"/>
              </a:rPr>
              <a:t>简单高效的数据挖掘和数据分析工具</a:t>
            </a:r>
          </a:p>
          <a:p>
            <a:pPr lvl="1">
              <a:lnSpc>
                <a:spcPct val="150000"/>
              </a:lnSpc>
            </a:pPr>
            <a:r>
              <a:rPr lang="zh-CN" altLang="en-US" sz="1800" dirty="0">
                <a:latin typeface="Arial Unicode MS" panose="020B0604020202020204" pitchFamily="34" charset="-122"/>
                <a:sym typeface="Huawei Sans" panose="020C0503030203020204" pitchFamily="34" charset="0"/>
              </a:rPr>
              <a:t>让每个人能够在复杂环境中重复使用</a:t>
            </a:r>
          </a:p>
          <a:p>
            <a:pPr lvl="1">
              <a:lnSpc>
                <a:spcPct val="150000"/>
              </a:lnSpc>
            </a:pPr>
            <a:r>
              <a:rPr lang="zh-CN" altLang="en-US" sz="1800" dirty="0">
                <a:latin typeface="Arial Unicode MS" panose="020B0604020202020204" pitchFamily="34" charset="-122"/>
                <a:sym typeface="Huawei Sans" panose="020C0503030203020204" pitchFamily="34" charset="0"/>
              </a:rPr>
              <a:t>建立</a:t>
            </a:r>
            <a:r>
              <a:rPr lang="en-US" altLang="zh-CN" sz="1800" dirty="0" err="1">
                <a:latin typeface="Arial Unicode MS" panose="020B0604020202020204" pitchFamily="34" charset="-122"/>
                <a:sym typeface="Huawei Sans" panose="020C0503030203020204" pitchFamily="34" charset="0"/>
              </a:rPr>
              <a:t>NumPy</a:t>
            </a:r>
            <a:r>
              <a:rPr lang="zh-CN" altLang="en-US" sz="1800" dirty="0">
                <a:latin typeface="Arial Unicode MS" panose="020B0604020202020204" pitchFamily="34" charset="-122"/>
                <a:sym typeface="Huawei Sans" panose="020C0503030203020204" pitchFamily="34" charset="0"/>
              </a:rPr>
              <a:t>、</a:t>
            </a:r>
            <a:r>
              <a:rPr lang="en-US" altLang="zh-CN" sz="1800" dirty="0" err="1">
                <a:latin typeface="Arial Unicode MS" panose="020B0604020202020204" pitchFamily="34" charset="-122"/>
                <a:sym typeface="Huawei Sans" panose="020C0503030203020204" pitchFamily="34" charset="0"/>
              </a:rPr>
              <a:t>Scipy</a:t>
            </a:r>
            <a:r>
              <a:rPr lang="zh-CN" altLang="en-US" sz="1800" dirty="0">
                <a:latin typeface="Arial Unicode MS" panose="020B0604020202020204" pitchFamily="34" charset="-122"/>
                <a:sym typeface="Huawei Sans" panose="020C0503030203020204" pitchFamily="34" charset="0"/>
              </a:rPr>
              <a:t>、</a:t>
            </a:r>
            <a:r>
              <a:rPr lang="en-US" altLang="zh-CN" sz="1800" dirty="0" err="1">
                <a:latin typeface="Arial Unicode MS" panose="020B0604020202020204" pitchFamily="34" charset="-122"/>
                <a:sym typeface="Huawei Sans" panose="020C0503030203020204" pitchFamily="34" charset="0"/>
              </a:rPr>
              <a:t>MatPlotLib</a:t>
            </a:r>
            <a:r>
              <a:rPr lang="zh-CN" altLang="en-US" sz="1800" dirty="0" smtClean="0">
                <a:latin typeface="Arial Unicode MS" panose="020B0604020202020204" pitchFamily="34" charset="-122"/>
                <a:sym typeface="Huawei Sans" panose="020C0503030203020204" pitchFamily="34" charset="0"/>
              </a:rPr>
              <a:t>之上</a:t>
            </a:r>
            <a:endParaRPr lang="en-US" altLang="zh-CN" sz="1800" dirty="0" smtClean="0">
              <a:latin typeface="Arial Unicode MS" panose="020B0604020202020204" pitchFamily="34" charset="-122"/>
              <a:sym typeface="Huawei Sans" panose="020C0503030203020204" pitchFamily="34" charset="0"/>
            </a:endParaRPr>
          </a:p>
          <a:p>
            <a:pPr>
              <a:lnSpc>
                <a:spcPct val="150000"/>
              </a:lnSpc>
            </a:pPr>
            <a:r>
              <a:rPr lang="en-US" altLang="zh-CN" sz="2000" dirty="0">
                <a:latin typeface="Arial Unicode MS" panose="020B0604020202020204" pitchFamily="34" charset="-122"/>
                <a:sym typeface="Huawei Sans" panose="020C0503030203020204" pitchFamily="34" charset="0"/>
              </a:rPr>
              <a:t>https://scikit-learn.org/stable/</a:t>
            </a:r>
            <a:endParaRPr lang="en-US" altLang="zh-CN" sz="2000" dirty="0" smtClean="0">
              <a:latin typeface="Arial Unicode MS" panose="020B0604020202020204" pitchFamily="34" charset="-122"/>
              <a:sym typeface="Huawei Sans" panose="020C0503030203020204" pitchFamily="34" charset="0"/>
            </a:endParaRPr>
          </a:p>
        </p:txBody>
      </p:sp>
    </p:spTree>
    <p:extLst>
      <p:ext uri="{BB962C8B-B14F-4D97-AF65-F5344CB8AC3E}">
        <p14:creationId xmlns:p14="http://schemas.microsoft.com/office/powerpoint/2010/main" val="22289759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quarter" idx="10"/>
          </p:nvPr>
        </p:nvSpPr>
        <p:spPr>
          <a:xfrm>
            <a:off x="755576" y="1484784"/>
            <a:ext cx="8480700" cy="4968552"/>
          </a:xfrm>
        </p:spPr>
        <p:txBody>
          <a:bodyPr/>
          <a:lstStyle/>
          <a:p>
            <a:r>
              <a:rPr lang="zh-CN" altLang="en-US" dirty="0" smtClean="0">
                <a:sym typeface="Huawei Sans" panose="020C0503030203020204" pitchFamily="34" charset="0"/>
              </a:rPr>
              <a:t>文件操作</a:t>
            </a:r>
            <a:endParaRPr lang="en-US" altLang="zh-CN" dirty="0" smtClean="0">
              <a:sym typeface="Huawei Sans" panose="020C0503030203020204" pitchFamily="34" charset="0"/>
            </a:endParaRPr>
          </a:p>
          <a:p>
            <a:pPr lvl="1"/>
            <a:r>
              <a:rPr lang="zh-CN" altLang="en-US" sz="2000" dirty="0">
                <a:sym typeface="Huawei Sans" panose="020C0503030203020204" pitchFamily="34" charset="0"/>
              </a:rPr>
              <a:t>读写</a:t>
            </a:r>
            <a:endParaRPr lang="en-US" altLang="zh-CN" sz="2000" dirty="0" smtClean="0">
              <a:sym typeface="Huawei Sans" panose="020C0503030203020204" pitchFamily="34" charset="0"/>
            </a:endParaRPr>
          </a:p>
          <a:p>
            <a:r>
              <a:rPr lang="zh-CN" altLang="en-US" dirty="0" smtClean="0">
                <a:sym typeface="Huawei Sans" panose="020C0503030203020204" pitchFamily="34" charset="0"/>
              </a:rPr>
              <a:t>数据格式化</a:t>
            </a:r>
            <a:endParaRPr lang="en-US" altLang="zh-CN" dirty="0" smtClean="0">
              <a:sym typeface="Huawei Sans" panose="020C0503030203020204" pitchFamily="34" charset="0"/>
            </a:endParaRPr>
          </a:p>
          <a:p>
            <a:pPr lvl="1"/>
            <a:r>
              <a:rPr lang="zh-CN" altLang="en-US" sz="2000" dirty="0" smtClean="0">
                <a:sym typeface="Huawei Sans" panose="020C0503030203020204" pitchFamily="34" charset="0"/>
              </a:rPr>
              <a:t>数据维度</a:t>
            </a:r>
            <a:endParaRPr lang="en-US" altLang="zh-CN" sz="2000" dirty="0" smtClean="0">
              <a:sym typeface="Huawei Sans" panose="020C0503030203020204" pitchFamily="34" charset="0"/>
            </a:endParaRPr>
          </a:p>
          <a:p>
            <a:pPr lvl="1"/>
            <a:r>
              <a:rPr lang="zh-CN" altLang="en-US" sz="2000" dirty="0">
                <a:sym typeface="Huawei Sans" panose="020C0503030203020204" pitchFamily="34" charset="0"/>
              </a:rPr>
              <a:t>各维</a:t>
            </a:r>
            <a:r>
              <a:rPr lang="zh-CN" altLang="en-US" sz="2000" dirty="0" smtClean="0">
                <a:sym typeface="Huawei Sans" panose="020C0503030203020204" pitchFamily="34" charset="0"/>
              </a:rPr>
              <a:t>度数据的表示和处理</a:t>
            </a:r>
            <a:endParaRPr lang="en-US" altLang="zh-CN" sz="2000" dirty="0" smtClean="0">
              <a:sym typeface="Huawei Sans" panose="020C0503030203020204" pitchFamily="34" charset="0"/>
            </a:endParaRPr>
          </a:p>
          <a:p>
            <a:r>
              <a:rPr lang="zh-CN" altLang="en-US" dirty="0">
                <a:sym typeface="Huawei Sans" panose="020C0503030203020204" pitchFamily="34" charset="0"/>
              </a:rPr>
              <a:t>库</a:t>
            </a:r>
            <a:endParaRPr lang="en-US" altLang="zh-CN" dirty="0" smtClean="0">
              <a:sym typeface="Huawei Sans" panose="020C0503030203020204" pitchFamily="34" charset="0"/>
            </a:endParaRPr>
          </a:p>
          <a:p>
            <a:pPr lvl="1"/>
            <a:r>
              <a:rPr lang="zh-CN" altLang="en-US" sz="2000" dirty="0" smtClean="0">
                <a:sym typeface="Huawei Sans" panose="020C0503030203020204" pitchFamily="34" charset="0"/>
              </a:rPr>
              <a:t>常用标准库</a:t>
            </a:r>
            <a:endParaRPr lang="en-US" altLang="zh-CN" sz="2000" dirty="0" smtClean="0">
              <a:sym typeface="Huawei Sans" panose="020C0503030203020204" pitchFamily="34" charset="0"/>
            </a:endParaRPr>
          </a:p>
          <a:p>
            <a:pPr lvl="1"/>
            <a:r>
              <a:rPr lang="en-US" altLang="zh-CN" sz="2000" dirty="0" err="1" smtClean="0">
                <a:sym typeface="Huawei Sans" panose="020C0503030203020204" pitchFamily="34" charset="0"/>
              </a:rPr>
              <a:t>NumPy</a:t>
            </a:r>
            <a:r>
              <a:rPr lang="zh-CN" altLang="en-US" sz="2000" dirty="0" smtClean="0">
                <a:sym typeface="Huawei Sans" panose="020C0503030203020204" pitchFamily="34" charset="0"/>
              </a:rPr>
              <a:t>库</a:t>
            </a:r>
            <a:endParaRPr lang="en-US" altLang="zh-CN" sz="2000" dirty="0" smtClean="0">
              <a:sym typeface="Huawei Sans" panose="020C0503030203020204" pitchFamily="34" charset="0"/>
            </a:endParaRPr>
          </a:p>
          <a:p>
            <a:pPr lvl="1"/>
            <a:r>
              <a:rPr lang="zh-CN" altLang="en-US" sz="2000" dirty="0" smtClean="0">
                <a:sym typeface="Huawei Sans" panose="020C0503030203020204" pitchFamily="34" charset="0"/>
              </a:rPr>
              <a:t>数据获取（网络爬虫）</a:t>
            </a:r>
            <a:endParaRPr lang="en-US" altLang="zh-CN" sz="2000" dirty="0" smtClean="0">
              <a:sym typeface="Huawei Sans" panose="020C0503030203020204" pitchFamily="34" charset="0"/>
            </a:endParaRPr>
          </a:p>
          <a:p>
            <a:pPr lvl="1"/>
            <a:r>
              <a:rPr lang="zh-CN" altLang="en-US" sz="2000" dirty="0" smtClean="0">
                <a:sym typeface="Huawei Sans" panose="020C0503030203020204" pitchFamily="34" charset="0"/>
              </a:rPr>
              <a:t>数据分析（</a:t>
            </a:r>
            <a:r>
              <a:rPr lang="en-US" altLang="zh-CN" sz="2000" dirty="0" smtClean="0">
                <a:sym typeface="Huawei Sans" panose="020C0503030203020204" pitchFamily="34" charset="0"/>
              </a:rPr>
              <a:t>pandas</a:t>
            </a:r>
            <a:r>
              <a:rPr lang="zh-CN" altLang="en-US" sz="2000" dirty="0" smtClean="0">
                <a:sym typeface="Huawei Sans" panose="020C0503030203020204" pitchFamily="34" charset="0"/>
              </a:rPr>
              <a:t>库）</a:t>
            </a:r>
            <a:endParaRPr lang="en-US" altLang="zh-CN" sz="2000" dirty="0" smtClean="0">
              <a:sym typeface="Huawei Sans" panose="020C0503030203020204" pitchFamily="34" charset="0"/>
            </a:endParaRPr>
          </a:p>
          <a:p>
            <a:pPr lvl="1"/>
            <a:r>
              <a:rPr lang="zh-CN" altLang="en-US" sz="2000" dirty="0" smtClean="0">
                <a:sym typeface="Huawei Sans" panose="020C0503030203020204" pitchFamily="34" charset="0"/>
              </a:rPr>
              <a:t>可视化</a:t>
            </a:r>
            <a:endParaRPr lang="en-US" altLang="zh-CN" sz="2000" dirty="0" smtClean="0">
              <a:sym typeface="Huawei Sans" panose="020C0503030203020204" pitchFamily="34" charset="0"/>
            </a:endParaRPr>
          </a:p>
          <a:p>
            <a:pPr lvl="1"/>
            <a:r>
              <a:rPr lang="en-US" altLang="zh-CN" sz="2000" dirty="0" smtClean="0">
                <a:sym typeface="Huawei Sans" panose="020C0503030203020204" pitchFamily="34" charset="0"/>
              </a:rPr>
              <a:t>AI</a:t>
            </a:r>
            <a:r>
              <a:rPr lang="zh-CN" altLang="en-US" sz="2000" dirty="0" smtClean="0">
                <a:sym typeface="Huawei Sans" panose="020C0503030203020204" pitchFamily="34" charset="0"/>
              </a:rPr>
              <a:t>相关的库</a:t>
            </a:r>
            <a:endParaRPr lang="en-US" altLang="zh-CN" sz="2000" dirty="0"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80862511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8"/>
          <p:cNvGrpSpPr>
            <a:grpSpLocks/>
          </p:cNvGrpSpPr>
          <p:nvPr/>
        </p:nvGrpSpPr>
        <p:grpSpPr bwMode="auto">
          <a:xfrm>
            <a:off x="8027988" y="6019800"/>
            <a:ext cx="838200" cy="838200"/>
            <a:chOff x="18" y="144"/>
            <a:chExt cx="510" cy="480"/>
          </a:xfrm>
        </p:grpSpPr>
        <p:sp>
          <p:nvSpPr>
            <p:cNvPr id="19463" name="AutoShape 9"/>
            <p:cNvSpPr>
              <a:spLocks noChangeArrowheads="1"/>
            </p:cNvSpPr>
            <p:nvPr/>
          </p:nvSpPr>
          <p:spPr bwMode="gray">
            <a:xfrm>
              <a:off x="18" y="258"/>
              <a:ext cx="288" cy="240"/>
            </a:xfrm>
            <a:prstGeom prst="hexagon">
              <a:avLst>
                <a:gd name="adj" fmla="val 30000"/>
                <a:gd name="vf" fmla="val 115470"/>
              </a:avLst>
            </a:prstGeom>
            <a:solidFill>
              <a:srgbClr val="4C59D2"/>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19464" name="AutoShape 10"/>
            <p:cNvSpPr>
              <a:spLocks noChangeArrowheads="1"/>
            </p:cNvSpPr>
            <p:nvPr/>
          </p:nvSpPr>
          <p:spPr bwMode="gray">
            <a:xfrm>
              <a:off x="240" y="144"/>
              <a:ext cx="288" cy="240"/>
            </a:xfrm>
            <a:prstGeom prst="hexagon">
              <a:avLst>
                <a:gd name="adj" fmla="val 30000"/>
                <a:gd name="vf" fmla="val 115470"/>
              </a:avLst>
            </a:prstGeom>
            <a:solidFill>
              <a:srgbClr val="85BA54"/>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sp>
          <p:nvSpPr>
            <p:cNvPr id="19465" name="AutoShape 11"/>
            <p:cNvSpPr>
              <a:spLocks noChangeArrowheads="1"/>
            </p:cNvSpPr>
            <p:nvPr/>
          </p:nvSpPr>
          <p:spPr bwMode="gray">
            <a:xfrm>
              <a:off x="240" y="384"/>
              <a:ext cx="288" cy="240"/>
            </a:xfrm>
            <a:prstGeom prst="hexagon">
              <a:avLst>
                <a:gd name="adj" fmla="val 30000"/>
                <a:gd name="vf" fmla="val 115470"/>
              </a:avLst>
            </a:prstGeom>
            <a:solidFill>
              <a:srgbClr val="DE8848"/>
            </a:solidFill>
            <a:ln w="28575">
              <a:solidFill>
                <a:srgbClr val="FFFFFF"/>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Arial" charset="0"/>
                <a:ea typeface="宋体" charset="-122"/>
              </a:endParaRPr>
            </a:p>
          </p:txBody>
        </p:sp>
      </p:grpSp>
      <p:grpSp>
        <p:nvGrpSpPr>
          <p:cNvPr id="5123" name="Group 13"/>
          <p:cNvGrpSpPr>
            <a:grpSpLocks/>
          </p:cNvGrpSpPr>
          <p:nvPr/>
        </p:nvGrpSpPr>
        <p:grpSpPr bwMode="auto">
          <a:xfrm>
            <a:off x="7524750" y="188913"/>
            <a:ext cx="958850" cy="976312"/>
            <a:chOff x="4967" y="391"/>
            <a:chExt cx="604" cy="615"/>
          </a:xfrm>
        </p:grpSpPr>
        <p:sp>
          <p:nvSpPr>
            <p:cNvPr id="5125" name="Oval 14"/>
            <p:cNvSpPr>
              <a:spLocks noChangeArrowheads="1"/>
            </p:cNvSpPr>
            <p:nvPr/>
          </p:nvSpPr>
          <p:spPr bwMode="ltGray">
            <a:xfrm>
              <a:off x="4967" y="391"/>
              <a:ext cx="604" cy="61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5126" name="Picture 15"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92" y="431"/>
              <a:ext cx="54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4" name="TextBox 9"/>
          <p:cNvSpPr txBox="1">
            <a:spLocks noChangeArrowheads="1"/>
          </p:cNvSpPr>
          <p:nvPr/>
        </p:nvSpPr>
        <p:spPr bwMode="auto">
          <a:xfrm>
            <a:off x="3419872" y="2852936"/>
            <a:ext cx="24929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6000" b="1" dirty="0">
                <a:latin typeface="微软雅黑" panose="020B0503020204020204" pitchFamily="34" charset="-122"/>
                <a:ea typeface="微软雅黑" panose="020B0503020204020204" pitchFamily="34" charset="-122"/>
              </a:rPr>
              <a:t>谢谢！</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5">
  <a:themeElements>
    <a:clrScheme name="131TGp_report_diagram_v2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131TGp_report_diagram_v2">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1TGp_report_diagram_v2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31TGp_report_diagram_v2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31TGp_report_diagram_v2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模板5</Template>
  <TotalTime>3069</TotalTime>
  <Words>4287</Words>
  <Application>Microsoft Office PowerPoint</Application>
  <PresentationFormat>全屏显示(4:3)</PresentationFormat>
  <Paragraphs>993</Paragraphs>
  <Slides>94</Slides>
  <Notes>67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94</vt:i4>
      </vt:variant>
    </vt:vector>
  </HeadingPairs>
  <TitlesOfParts>
    <vt:vector size="106" baseType="lpstr">
      <vt:lpstr>Arial Unicode MS</vt:lpstr>
      <vt:lpstr>Huawei Sans</vt:lpstr>
      <vt:lpstr>等线</vt:lpstr>
      <vt:lpstr>方正兰亭黑简体</vt:lpstr>
      <vt:lpstr>宋体</vt:lpstr>
      <vt:lpstr>微软雅黑</vt:lpstr>
      <vt:lpstr>Arial</vt:lpstr>
      <vt:lpstr>Courier New</vt:lpstr>
      <vt:lpstr>Times New Roman</vt:lpstr>
      <vt:lpstr>Verdana</vt:lpstr>
      <vt:lpstr>Wingdings</vt:lpstr>
      <vt:lpstr>模板5</vt:lpstr>
      <vt:lpstr>第4章  Python数据处理</vt:lpstr>
      <vt:lpstr>PowerPoint 演示文稿</vt:lpstr>
      <vt:lpstr>第4章  Python数据处理</vt:lpstr>
      <vt:lpstr>文件操作</vt:lpstr>
      <vt:lpstr>文件的理解（1）</vt:lpstr>
      <vt:lpstr>文件的理解（2）</vt:lpstr>
      <vt:lpstr>文件的理解（3）</vt:lpstr>
      <vt:lpstr>文件的处理过程</vt:lpstr>
      <vt:lpstr>文件的打开和关闭</vt:lpstr>
      <vt:lpstr>文件的打开模式</vt:lpstr>
      <vt:lpstr>文件的使用</vt:lpstr>
      <vt:lpstr>文件的读取</vt:lpstr>
      <vt:lpstr>文件的全文本遍历</vt:lpstr>
      <vt:lpstr>文件的按行遍历</vt:lpstr>
      <vt:lpstr>文件的写入（1）</vt:lpstr>
      <vt:lpstr>文件的写入（2）</vt:lpstr>
      <vt:lpstr>第4章  Python数据处理</vt:lpstr>
      <vt:lpstr>数据格式化</vt:lpstr>
      <vt:lpstr>数据的维度</vt:lpstr>
      <vt:lpstr>一维数据</vt:lpstr>
      <vt:lpstr>二维数据</vt:lpstr>
      <vt:lpstr>多维数据</vt:lpstr>
      <vt:lpstr>高维数据</vt:lpstr>
      <vt:lpstr>一维数据格式化</vt:lpstr>
      <vt:lpstr>一维数据存储</vt:lpstr>
      <vt:lpstr>一维数据处理</vt:lpstr>
      <vt:lpstr>二维数据格式化（1）</vt:lpstr>
      <vt:lpstr>二维数据格式化（2）</vt:lpstr>
      <vt:lpstr>二维数据处理</vt:lpstr>
      <vt:lpstr>高维数据格式化</vt:lpstr>
      <vt:lpstr>第4章  Python数据处理</vt:lpstr>
      <vt:lpstr>常用标准库</vt:lpstr>
      <vt:lpstr>math库</vt:lpstr>
      <vt:lpstr>math库的使用</vt:lpstr>
      <vt:lpstr>random库</vt:lpstr>
      <vt:lpstr>4.3.3 常用标准库——json库</vt:lpstr>
      <vt:lpstr>json库常用函数（1）</vt:lpstr>
      <vt:lpstr>json库常用函数（2）</vt:lpstr>
      <vt:lpstr>json库常用函数（2）</vt:lpstr>
      <vt:lpstr>4.3.4 常用标准库——csv库</vt:lpstr>
      <vt:lpstr>读文件reader</vt:lpstr>
      <vt:lpstr>写文件writer</vt:lpstr>
      <vt:lpstr>CSV和JSON格式相互转换（1）</vt:lpstr>
      <vt:lpstr>CSV和JSON格式相互转换（2）</vt:lpstr>
      <vt:lpstr>第4章  Python数据处理</vt:lpstr>
      <vt:lpstr>科学计算库-NumPy（1）</vt:lpstr>
      <vt:lpstr>科学计算库-NumPy （2）</vt:lpstr>
      <vt:lpstr>常用属性（1）</vt:lpstr>
      <vt:lpstr>常用函数</vt:lpstr>
      <vt:lpstr>常用属性（2）</vt:lpstr>
      <vt:lpstr>ndarray形态操作方法（1）</vt:lpstr>
      <vt:lpstr>ndarray形态操作方法（2）</vt:lpstr>
      <vt:lpstr>ndarray形态操作方法（3）</vt:lpstr>
      <vt:lpstr>算术运算函数</vt:lpstr>
      <vt:lpstr>比较运算函数</vt:lpstr>
      <vt:lpstr>其他运算函数</vt:lpstr>
      <vt:lpstr>第4章  Python数据处理</vt:lpstr>
      <vt:lpstr>数据获取</vt:lpstr>
      <vt:lpstr>网络爬虫</vt:lpstr>
      <vt:lpstr>网络爬虫</vt:lpstr>
      <vt:lpstr>网络爬虫</vt:lpstr>
      <vt:lpstr>网络爬虫</vt:lpstr>
      <vt:lpstr>第4章  Python数据处理</vt:lpstr>
      <vt:lpstr>数据分析</vt:lpstr>
      <vt:lpstr>数据分析</vt:lpstr>
      <vt:lpstr>数据分析</vt:lpstr>
      <vt:lpstr>第4章  Python数据处理</vt:lpstr>
      <vt:lpstr>数据可视化库</vt:lpstr>
      <vt:lpstr>pyplot子库（1）</vt:lpstr>
      <vt:lpstr>pyplot子库（1）</vt:lpstr>
      <vt:lpstr>pyplot子库（2）</vt:lpstr>
      <vt:lpstr>pyplot子库（3）</vt:lpstr>
      <vt:lpstr>绘制多条线</vt:lpstr>
      <vt:lpstr>format_string（1）</vt:lpstr>
      <vt:lpstr>format_string（2）</vt:lpstr>
      <vt:lpstr>pyplot中文显示方法（1）</vt:lpstr>
      <vt:lpstr>pyplot中文显示方法（2）</vt:lpstr>
      <vt:lpstr>pyplot中文显示方法（4）</vt:lpstr>
      <vt:lpstr>pyplot的文本显示函数（1）</vt:lpstr>
      <vt:lpstr>绘制子图</vt:lpstr>
      <vt:lpstr>绘制子图</vt:lpstr>
      <vt:lpstr>绘制温度变化图</vt:lpstr>
      <vt:lpstr>绘制温度变化图</vt:lpstr>
      <vt:lpstr>绘制饼图</vt:lpstr>
      <vt:lpstr>绘制饼图</vt:lpstr>
      <vt:lpstr>第4章  Python数据处理</vt:lpstr>
      <vt:lpstr>数据可视化</vt:lpstr>
      <vt:lpstr>wordcloud库</vt:lpstr>
      <vt:lpstr>wordcloud库</vt:lpstr>
      <vt:lpstr>wordcloud库</vt:lpstr>
      <vt:lpstr>AI相关的框架或库</vt:lpstr>
      <vt:lpstr>Sci-kit Learn</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梁爱华</dc:creator>
  <cp:lastModifiedBy>梁爱华</cp:lastModifiedBy>
  <cp:revision>59</cp:revision>
  <dcterms:created xsi:type="dcterms:W3CDTF">2021-12-06T07:02:07Z</dcterms:created>
  <dcterms:modified xsi:type="dcterms:W3CDTF">2022-05-20T04:15:10Z</dcterms:modified>
</cp:coreProperties>
</file>