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319" r:id="rId2"/>
    <p:sldId id="256" r:id="rId3"/>
    <p:sldId id="320" r:id="rId4"/>
    <p:sldId id="315" r:id="rId5"/>
    <p:sldId id="316" r:id="rId6"/>
    <p:sldId id="317" r:id="rId7"/>
    <p:sldId id="318"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66FF"/>
    <a:srgbClr val="9900FF"/>
    <a:srgbClr val="C0C0C0"/>
    <a:srgbClr val="2A4F86"/>
    <a:srgbClr val="8FAFE9"/>
    <a:srgbClr val="EBF018"/>
    <a:srgbClr val="EFF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007" autoAdjust="0"/>
  </p:normalViewPr>
  <p:slideViewPr>
    <p:cSldViewPr>
      <p:cViewPr varScale="1">
        <p:scale>
          <a:sx n="89" d="100"/>
          <a:sy n="89" d="100"/>
        </p:scale>
        <p:origin x="9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44362-CB27-49AD-B70F-E2C8B7C86C68}"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CFE61-73CC-4DF6-92F4-107DFA30EC9C}" type="slidenum">
              <a:rPr lang="zh-CN" altLang="en-US" smtClean="0"/>
              <a:t>‹#›</a:t>
            </a:fld>
            <a:endParaRPr lang="zh-CN" altLang="en-US"/>
          </a:p>
        </p:txBody>
      </p:sp>
    </p:spTree>
    <p:extLst>
      <p:ext uri="{BB962C8B-B14F-4D97-AF65-F5344CB8AC3E}">
        <p14:creationId xmlns:p14="http://schemas.microsoft.com/office/powerpoint/2010/main" val="291739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CCFE61-73CC-4DF6-92F4-107DFA30EC9C}" type="slidenum">
              <a:rPr lang="zh-CN" altLang="en-US" smtClean="0"/>
              <a:t>4</a:t>
            </a:fld>
            <a:endParaRPr lang="zh-CN" altLang="en-US"/>
          </a:p>
        </p:txBody>
      </p:sp>
    </p:spTree>
    <p:extLst>
      <p:ext uri="{BB962C8B-B14F-4D97-AF65-F5344CB8AC3E}">
        <p14:creationId xmlns:p14="http://schemas.microsoft.com/office/powerpoint/2010/main" val="3976093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rot="10800000">
            <a:off x="0" y="6065838"/>
            <a:ext cx="9144000" cy="792162"/>
          </a:xfrm>
          <a:prstGeom prst="rect">
            <a:avLst/>
          </a:prstGeom>
          <a:gradFill rotWithShape="1">
            <a:gsLst>
              <a:gs pos="0">
                <a:schemeClr val="accent1">
                  <a:gamma/>
                  <a:tint val="52157"/>
                  <a:invGamma/>
                  <a:alpha val="20000"/>
                </a:schemeClr>
              </a:gs>
              <a:gs pos="100000">
                <a:schemeClr val="accent1">
                  <a:alpha val="96001"/>
                </a:schemeClr>
              </a:gs>
            </a:gsLst>
            <a:lin ang="0" scaled="1"/>
          </a:gradFill>
          <a:ln w="9525">
            <a:solidFill>
              <a:schemeClr val="bg1"/>
            </a:solidFill>
            <a:miter lim="800000"/>
            <a:headEnd/>
            <a:tailEnd/>
          </a:ln>
          <a:effectLst/>
        </p:spPr>
        <p:txBody>
          <a:bodyPr wrap="none" anchor="ctr"/>
          <a:lstStyle/>
          <a:p>
            <a:pPr>
              <a:defRPr/>
            </a:pPr>
            <a:endParaRPr lang="zh-CN" altLang="en-US">
              <a:latin typeface="Arial" charset="0"/>
              <a:ea typeface="宋体" charset="-122"/>
            </a:endParaRPr>
          </a:p>
        </p:txBody>
      </p:sp>
      <p:sp>
        <p:nvSpPr>
          <p:cNvPr id="5" name="Rectangle 36"/>
          <p:cNvSpPr>
            <a:spLocks noChangeArrowheads="1"/>
          </p:cNvSpPr>
          <p:nvPr/>
        </p:nvSpPr>
        <p:spPr bwMode="auto">
          <a:xfrm>
            <a:off x="0" y="260350"/>
            <a:ext cx="9144000" cy="792163"/>
          </a:xfrm>
          <a:prstGeom prst="rect">
            <a:avLst/>
          </a:prstGeom>
          <a:gradFill rotWithShape="1">
            <a:gsLst>
              <a:gs pos="0">
                <a:schemeClr val="accent1">
                  <a:gamma/>
                  <a:tint val="52157"/>
                  <a:invGamma/>
                  <a:alpha val="20000"/>
                </a:schemeClr>
              </a:gs>
              <a:gs pos="100000">
                <a:schemeClr val="accent1">
                  <a:alpha val="96001"/>
                </a:schemeClr>
              </a:gs>
            </a:gsLst>
            <a:lin ang="0" scaled="1"/>
          </a:gradFill>
          <a:ln w="9525">
            <a:solidFill>
              <a:schemeClr val="bg1"/>
            </a:solidFill>
            <a:miter lim="800000"/>
            <a:headEnd/>
            <a:tailEnd/>
          </a:ln>
          <a:effectLst/>
        </p:spPr>
        <p:txBody>
          <a:bodyPr wrap="none" anchor="ctr"/>
          <a:lstStyle/>
          <a:p>
            <a:pPr>
              <a:defRPr/>
            </a:pPr>
            <a:endParaRPr lang="zh-CN" altLang="en-US">
              <a:latin typeface="Arial" charset="0"/>
              <a:ea typeface="宋体" charset="-122"/>
            </a:endParaRPr>
          </a:p>
        </p:txBody>
      </p:sp>
      <p:sp>
        <p:nvSpPr>
          <p:cNvPr id="6" name="Rectangle 19"/>
          <p:cNvSpPr>
            <a:spLocks noChangeArrowheads="1"/>
          </p:cNvSpPr>
          <p:nvPr/>
        </p:nvSpPr>
        <p:spPr bwMode="gray">
          <a:xfrm>
            <a:off x="-36513" y="5138738"/>
            <a:ext cx="431801" cy="1719262"/>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7" name="Rectangle 20"/>
          <p:cNvSpPr>
            <a:spLocks noChangeArrowheads="1"/>
          </p:cNvSpPr>
          <p:nvPr/>
        </p:nvSpPr>
        <p:spPr bwMode="ltGray">
          <a:xfrm>
            <a:off x="-36513" y="4149725"/>
            <a:ext cx="431801" cy="1006475"/>
          </a:xfrm>
          <a:prstGeom prst="rect">
            <a:avLst/>
          </a:prstGeom>
          <a:solidFill>
            <a:schemeClr val="tx2"/>
          </a:solidFill>
          <a:ln w="0" algn="ctr">
            <a:noFill/>
            <a:miter lim="800000"/>
            <a:headEnd/>
            <a:tailEnd/>
          </a:ln>
          <a:effectLst/>
        </p:spPr>
        <p:txBody>
          <a:bodyPr wrap="none" anchor="ctr"/>
          <a:lstStyle/>
          <a:p>
            <a:pPr>
              <a:defRPr/>
            </a:pPr>
            <a:endParaRPr lang="zh-CN" altLang="en-US">
              <a:latin typeface="Arial" charset="0"/>
              <a:ea typeface="宋体" charset="-122"/>
            </a:endParaRPr>
          </a:p>
        </p:txBody>
      </p:sp>
      <p:sp>
        <p:nvSpPr>
          <p:cNvPr id="8" name="Rectangle 21"/>
          <p:cNvSpPr>
            <a:spLocks noChangeArrowheads="1"/>
          </p:cNvSpPr>
          <p:nvPr/>
        </p:nvSpPr>
        <p:spPr bwMode="ltGray">
          <a:xfrm>
            <a:off x="-36513" y="0"/>
            <a:ext cx="431801" cy="2349500"/>
          </a:xfrm>
          <a:prstGeom prst="rect">
            <a:avLst/>
          </a:prstGeom>
          <a:solidFill>
            <a:schemeClr val="bg2"/>
          </a:solidFill>
          <a:ln w="0" algn="ctr">
            <a:noFill/>
            <a:miter lim="800000"/>
            <a:headEnd/>
            <a:tailEnd/>
          </a:ln>
          <a:effectLst/>
        </p:spPr>
        <p:txBody>
          <a:bodyPr wrap="none" anchor="ctr"/>
          <a:lstStyle/>
          <a:p>
            <a:pPr>
              <a:defRPr/>
            </a:pPr>
            <a:endParaRPr lang="zh-CN" altLang="en-US">
              <a:latin typeface="Arial" charset="0"/>
              <a:ea typeface="宋体" charset="-122"/>
            </a:endParaRPr>
          </a:p>
        </p:txBody>
      </p:sp>
      <p:sp>
        <p:nvSpPr>
          <p:cNvPr id="9" name="Rectangle 22"/>
          <p:cNvSpPr>
            <a:spLocks noChangeArrowheads="1"/>
          </p:cNvSpPr>
          <p:nvPr/>
        </p:nvSpPr>
        <p:spPr bwMode="ltGray">
          <a:xfrm>
            <a:off x="-36513" y="2349500"/>
            <a:ext cx="431801" cy="863600"/>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 name="Rectangle 31"/>
          <p:cNvSpPr>
            <a:spLocks noChangeArrowheads="1"/>
          </p:cNvSpPr>
          <p:nvPr/>
        </p:nvSpPr>
        <p:spPr bwMode="ltGray">
          <a:xfrm>
            <a:off x="-36513" y="3200400"/>
            <a:ext cx="431801" cy="9620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3074" name="Rectangle 2"/>
          <p:cNvSpPr>
            <a:spLocks noGrp="1" noChangeArrowheads="1"/>
          </p:cNvSpPr>
          <p:nvPr>
            <p:ph type="ctrTitle"/>
          </p:nvPr>
        </p:nvSpPr>
        <p:spPr bwMode="gray">
          <a:xfrm>
            <a:off x="990600" y="1219200"/>
            <a:ext cx="7239000" cy="685800"/>
          </a:xfrm>
        </p:spPr>
        <p:txBody>
          <a:bodyPr/>
          <a:lstStyle>
            <a:lvl1pPr>
              <a:defRPr sz="4000" b="1">
                <a:solidFill>
                  <a:schemeClr val="tx1"/>
                </a:solidFill>
              </a:defRPr>
            </a:lvl1pPr>
          </a:lstStyle>
          <a:p>
            <a:pPr lvl="0"/>
            <a:r>
              <a:rPr lang="zh-CN" altLang="en-US" noProof="0" dirty="0"/>
              <a:t>单击此处编辑母版标题样式</a:t>
            </a:r>
          </a:p>
        </p:txBody>
      </p:sp>
      <p:sp>
        <p:nvSpPr>
          <p:cNvPr id="3075" name="Rectangle 3"/>
          <p:cNvSpPr>
            <a:spLocks noGrp="1" noChangeArrowheads="1"/>
          </p:cNvSpPr>
          <p:nvPr>
            <p:ph type="subTitle" idx="1"/>
          </p:nvPr>
        </p:nvSpPr>
        <p:spPr bwMode="gray">
          <a:xfrm>
            <a:off x="1066800" y="1905000"/>
            <a:ext cx="7086600" cy="381000"/>
          </a:xfrm>
        </p:spPr>
        <p:txBody>
          <a:bodyPr/>
          <a:lstStyle>
            <a:lvl1pPr marL="0" indent="0" algn="ctr">
              <a:buFont typeface="Wingdings" pitchFamily="2" charset="2"/>
              <a:buNone/>
              <a:defRPr sz="1800" b="1">
                <a:solidFill>
                  <a:srgbClr val="8FAFE9"/>
                </a:solidFill>
                <a:latin typeface="Verdana" pitchFamily="34" charset="0"/>
              </a:defRPr>
            </a:lvl1pPr>
          </a:lstStyle>
          <a:p>
            <a:pPr lvl="0"/>
            <a:r>
              <a:rPr lang="zh-CN" altLang="en-US" noProof="0"/>
              <a:t>单击以编辑母版副标题样式</a:t>
            </a:r>
          </a:p>
        </p:txBody>
      </p:sp>
    </p:spTree>
    <p:extLst>
      <p:ext uri="{BB962C8B-B14F-4D97-AF65-F5344CB8AC3E}">
        <p14:creationId xmlns:p14="http://schemas.microsoft.com/office/powerpoint/2010/main" val="3409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1932" y="332656"/>
            <a:ext cx="7391400" cy="563563"/>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519452" y="1268760"/>
            <a:ext cx="6911975" cy="4175125"/>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7"/>
          <p:cNvSpPr>
            <a:spLocks noGrp="1" noChangeArrowheads="1"/>
          </p:cNvSpPr>
          <p:nvPr>
            <p:ph type="sldNum" sz="quarter" idx="10"/>
          </p:nvPr>
        </p:nvSpPr>
        <p:spPr>
          <a:ln/>
        </p:spPr>
        <p:txBody>
          <a:bodyPr/>
          <a:lstStyle>
            <a:lvl1pPr>
              <a:defRPr/>
            </a:lvl1pPr>
          </a:lstStyle>
          <a:p>
            <a:fld id="{3673AD15-AA46-4E46-BDD3-752656CE7A89}" type="slidenum">
              <a:rPr lang="zh-CN" altLang="en-US"/>
              <a:pPr/>
              <a:t>‹#›</a:t>
            </a:fld>
            <a:endParaRPr lang="en-US" altLang="zh-CN"/>
          </a:p>
        </p:txBody>
      </p:sp>
    </p:spTree>
    <p:extLst>
      <p:ext uri="{BB962C8B-B14F-4D97-AF65-F5344CB8AC3E}">
        <p14:creationId xmlns:p14="http://schemas.microsoft.com/office/powerpoint/2010/main" val="123560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37"/>
          <p:cNvSpPr>
            <a:spLocks noGrp="1" noChangeArrowheads="1"/>
          </p:cNvSpPr>
          <p:nvPr>
            <p:ph type="sldNum" sz="quarter" idx="10"/>
          </p:nvPr>
        </p:nvSpPr>
        <p:spPr>
          <a:ln/>
        </p:spPr>
        <p:txBody>
          <a:bodyPr/>
          <a:lstStyle>
            <a:lvl1pPr>
              <a:defRPr/>
            </a:lvl1pPr>
          </a:lstStyle>
          <a:p>
            <a:fld id="{0978A15C-25DA-4B1D-B2D8-5C7571720D41}" type="slidenum">
              <a:rPr lang="zh-CN" altLang="en-US"/>
              <a:pPr/>
              <a:t>‹#›</a:t>
            </a:fld>
            <a:endParaRPr lang="en-US" altLang="zh-CN"/>
          </a:p>
        </p:txBody>
      </p:sp>
    </p:spTree>
    <p:extLst>
      <p:ext uri="{BB962C8B-B14F-4D97-AF65-F5344CB8AC3E}">
        <p14:creationId xmlns:p14="http://schemas.microsoft.com/office/powerpoint/2010/main" val="246095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341438"/>
            <a:ext cx="3379787" cy="4175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000500" y="1341438"/>
            <a:ext cx="3379788" cy="4175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7"/>
          <p:cNvSpPr>
            <a:spLocks noGrp="1" noChangeArrowheads="1"/>
          </p:cNvSpPr>
          <p:nvPr>
            <p:ph type="sldNum" sz="quarter" idx="10"/>
          </p:nvPr>
        </p:nvSpPr>
        <p:spPr>
          <a:ln/>
        </p:spPr>
        <p:txBody>
          <a:bodyPr/>
          <a:lstStyle>
            <a:lvl1pPr>
              <a:defRPr/>
            </a:lvl1pPr>
          </a:lstStyle>
          <a:p>
            <a:fld id="{F31F5C16-940E-486B-9B9F-D5F64EE90C17}" type="slidenum">
              <a:rPr lang="zh-CN" altLang="en-US"/>
              <a:pPr/>
              <a:t>‹#›</a:t>
            </a:fld>
            <a:endParaRPr lang="en-US" altLang="zh-CN"/>
          </a:p>
        </p:txBody>
      </p:sp>
    </p:spTree>
    <p:extLst>
      <p:ext uri="{BB962C8B-B14F-4D97-AF65-F5344CB8AC3E}">
        <p14:creationId xmlns:p14="http://schemas.microsoft.com/office/powerpoint/2010/main" val="52516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936104"/>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7"/>
          <p:cNvSpPr>
            <a:spLocks noGrp="1" noChangeArrowheads="1"/>
          </p:cNvSpPr>
          <p:nvPr>
            <p:ph type="sldNum" sz="quarter" idx="10"/>
          </p:nvPr>
        </p:nvSpPr>
        <p:spPr>
          <a:ln/>
        </p:spPr>
        <p:txBody>
          <a:bodyPr/>
          <a:lstStyle>
            <a:lvl1pPr>
              <a:defRPr/>
            </a:lvl1pPr>
          </a:lstStyle>
          <a:p>
            <a:fld id="{ECE3AFF6-F367-4CA6-AE26-48ADFCCDD47B}" type="slidenum">
              <a:rPr lang="zh-CN" altLang="en-US"/>
              <a:pPr/>
              <a:t>‹#›</a:t>
            </a:fld>
            <a:endParaRPr lang="en-US" altLang="zh-CN"/>
          </a:p>
        </p:txBody>
      </p:sp>
    </p:spTree>
    <p:extLst>
      <p:ext uri="{BB962C8B-B14F-4D97-AF65-F5344CB8AC3E}">
        <p14:creationId xmlns:p14="http://schemas.microsoft.com/office/powerpoint/2010/main" val="38714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37"/>
          <p:cNvSpPr>
            <a:spLocks noGrp="1" noChangeArrowheads="1"/>
          </p:cNvSpPr>
          <p:nvPr>
            <p:ph type="sldNum" sz="quarter" idx="10"/>
          </p:nvPr>
        </p:nvSpPr>
        <p:spPr>
          <a:ln/>
        </p:spPr>
        <p:txBody>
          <a:bodyPr/>
          <a:lstStyle>
            <a:lvl1pPr>
              <a:defRPr/>
            </a:lvl1pPr>
          </a:lstStyle>
          <a:p>
            <a:fld id="{3F8C8B41-5034-4608-BC75-E074CBBEFA65}" type="slidenum">
              <a:rPr lang="zh-CN" altLang="en-US"/>
              <a:pPr/>
              <a:t>‹#›</a:t>
            </a:fld>
            <a:endParaRPr lang="en-US" altLang="zh-CN"/>
          </a:p>
        </p:txBody>
      </p:sp>
    </p:spTree>
    <p:extLst>
      <p:ext uri="{BB962C8B-B14F-4D97-AF65-F5344CB8AC3E}">
        <p14:creationId xmlns:p14="http://schemas.microsoft.com/office/powerpoint/2010/main" val="33712714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gray">
          <a:xfrm>
            <a:off x="0" y="260350"/>
            <a:ext cx="9144000" cy="720725"/>
          </a:xfrm>
          <a:prstGeom prst="rect">
            <a:avLst/>
          </a:prstGeom>
          <a:solidFill>
            <a:schemeClr val="accent1">
              <a:alpha val="90979"/>
            </a:schemeClr>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27" name="Rectangle 3"/>
          <p:cNvSpPr>
            <a:spLocks noGrp="1" noChangeArrowheads="1"/>
          </p:cNvSpPr>
          <p:nvPr>
            <p:ph type="body" idx="1"/>
          </p:nvPr>
        </p:nvSpPr>
        <p:spPr bwMode="auto">
          <a:xfrm>
            <a:off x="468313" y="1171576"/>
            <a:ext cx="8066087" cy="509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2"/>
          <p:cNvSpPr>
            <a:spLocks noGrp="1" noChangeArrowheads="1"/>
          </p:cNvSpPr>
          <p:nvPr>
            <p:ph type="title"/>
          </p:nvPr>
        </p:nvSpPr>
        <p:spPr bwMode="white">
          <a:xfrm>
            <a:off x="432708" y="33893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9" name="Rectangle 1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0" name="Rectangle 1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1" name="Rectangle 19"/>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2" name="Rectangle 20"/>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3" name="Rectangle 21"/>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grpSp>
        <p:nvGrpSpPr>
          <p:cNvPr id="1034" name="Group 28"/>
          <p:cNvGrpSpPr>
            <a:grpSpLocks/>
          </p:cNvGrpSpPr>
          <p:nvPr/>
        </p:nvGrpSpPr>
        <p:grpSpPr bwMode="auto">
          <a:xfrm>
            <a:off x="179388" y="188913"/>
            <a:ext cx="838200" cy="838200"/>
            <a:chOff x="18" y="144"/>
            <a:chExt cx="510" cy="480"/>
          </a:xfrm>
        </p:grpSpPr>
        <p:sp>
          <p:nvSpPr>
            <p:cNvPr id="1040" name="AutoShape 29"/>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041" name="AutoShape 30"/>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042" name="AutoShape 31"/>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sp>
        <p:nvSpPr>
          <p:cNvPr id="1036" name="AutoShape 35"/>
          <p:cNvSpPr>
            <a:spLocks noChangeArrowheads="1"/>
          </p:cNvSpPr>
          <p:nvPr/>
        </p:nvSpPr>
        <p:spPr bwMode="gray">
          <a:xfrm>
            <a:off x="8027988" y="6021388"/>
            <a:ext cx="609600" cy="533400"/>
          </a:xfrm>
          <a:prstGeom prst="hexagon">
            <a:avLst>
              <a:gd name="adj" fmla="val 28571"/>
              <a:gd name="vf" fmla="val 115470"/>
            </a:avLst>
          </a:prstGeom>
          <a:solidFill>
            <a:srgbClr val="5086C2">
              <a:alpha val="34901"/>
            </a:srgbClr>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7" name="AutoShape 36"/>
          <p:cNvSpPr>
            <a:spLocks noChangeArrowheads="1"/>
          </p:cNvSpPr>
          <p:nvPr/>
        </p:nvSpPr>
        <p:spPr bwMode="gray">
          <a:xfrm>
            <a:off x="8534400" y="5734050"/>
            <a:ext cx="609600" cy="533400"/>
          </a:xfrm>
          <a:prstGeom prst="hexagon">
            <a:avLst>
              <a:gd name="adj" fmla="val 28571"/>
              <a:gd name="vf" fmla="val 115470"/>
            </a:avLst>
          </a:prstGeom>
          <a:solidFill>
            <a:srgbClr val="5086C2">
              <a:alpha val="34901"/>
            </a:srgbClr>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61" name="Rectangle 37"/>
          <p:cNvSpPr>
            <a:spLocks noGrp="1" noChangeArrowheads="1"/>
          </p:cNvSpPr>
          <p:nvPr>
            <p:ph type="sldNum" sz="quarter" idx="4"/>
          </p:nvPr>
        </p:nvSpPr>
        <p:spPr bwMode="auto">
          <a:xfrm>
            <a:off x="8286750" y="6386513"/>
            <a:ext cx="45720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a:solidFill>
                  <a:srgbClr val="FFFFFF"/>
                </a:solidFill>
                <a:latin typeface="Verdana" panose="020B0604030504040204" pitchFamily="34" charset="0"/>
                <a:ea typeface="宋体" panose="02010600030101010101" pitchFamily="2" charset="-122"/>
              </a:defRPr>
            </a:lvl1pPr>
          </a:lstStyle>
          <a:p>
            <a:fld id="{EC6D3494-854A-4BD5-BF16-476CFE004E2C}" type="slidenum">
              <a:rPr lang="zh-CN" altLang="en-US"/>
              <a:pPr/>
              <a:t>‹#›</a:t>
            </a:fld>
            <a:endParaRPr lang="en-US" altLang="zh-CN"/>
          </a:p>
        </p:txBody>
      </p:sp>
      <p:sp>
        <p:nvSpPr>
          <p:cNvPr id="1039" name="AutoShape 38"/>
          <p:cNvSpPr>
            <a:spLocks noChangeArrowheads="1"/>
          </p:cNvSpPr>
          <p:nvPr/>
        </p:nvSpPr>
        <p:spPr bwMode="gray">
          <a:xfrm>
            <a:off x="8534400" y="6324600"/>
            <a:ext cx="609600" cy="533400"/>
          </a:xfrm>
          <a:prstGeom prst="hexagon">
            <a:avLst>
              <a:gd name="adj" fmla="val 28571"/>
              <a:gd name="vf" fmla="val 115470"/>
            </a:avLst>
          </a:prstGeom>
          <a:solidFill>
            <a:srgbClr val="5086C2">
              <a:alpha val="34901"/>
            </a:srgbClr>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60" r:id="rId6"/>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NUL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NULL"/><Relationship Id="rId10" Type="http://schemas.openxmlformats.org/officeDocument/2006/relationships/image" Target="../media/image14.png"/><Relationship Id="rId9" Type="http://schemas.openxmlformats.org/officeDocument/2006/relationships/image" Target="../media/image13.jpe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jpeg"/><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6.png"/><Relationship Id="rId10" Type="http://schemas.openxmlformats.org/officeDocument/2006/relationships/image" Target="NUL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NUL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NUL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NUL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NUL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NUL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NUL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NUL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NUL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NULL"/><Relationship Id="rId5" Type="http://schemas.openxmlformats.org/officeDocument/2006/relationships/image" Target="NUL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NUL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9.png"/><Relationship Id="rId5"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NUL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NUL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NUL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NUL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NUL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NULL"/><Relationship Id="rId5" Type="http://schemas.openxmlformats.org/officeDocument/2006/relationships/image" Target="NUL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NUL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6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NUL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NULL"/></Relationships>
</file>

<file path=ppt/slides/_rels/slide8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NUL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NUL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NUL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30.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395536" y="2663349"/>
            <a:ext cx="8748464" cy="685800"/>
          </a:xfrm>
        </p:spPr>
        <p:txBody>
          <a:bodyPr/>
          <a:lstStyle/>
          <a:p>
            <a:r>
              <a:rPr lang="zh-CN" altLang="zh-CN" sz="5400" dirty="0"/>
              <a:t>第</a:t>
            </a:r>
            <a:r>
              <a:rPr lang="en-US" altLang="zh-CN" sz="5400" dirty="0"/>
              <a:t>5</a:t>
            </a:r>
            <a:r>
              <a:rPr lang="zh-CN" altLang="zh-CN" sz="5400" dirty="0"/>
              <a:t>章  人工智能数学基础</a:t>
            </a:r>
            <a:endParaRPr lang="zh-CN" altLang="en-US" sz="19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0664052"/>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28725"/>
                <a:ext cx="8964487" cy="4175125"/>
              </a:xfrm>
            </p:spPr>
            <p:txBody>
              <a:bodyPr/>
              <a:lstStyle/>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3</a:t>
                </a:r>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）彩色图像：用三个二维矩阵表示。</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00" dirty="0">
                    <a:solidFill>
                      <a:srgbClr val="000000"/>
                    </a:solidFill>
                    <a:effectLst/>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每一个像素点由</a:t>
                </a:r>
                <a:r>
                  <a:rPr lang="en-US" altLang="zh-CN" sz="1800" i="1" kern="100" dirty="0">
                    <a:solidFill>
                      <a:srgbClr val="000000"/>
                    </a:solidFill>
                    <a:effectLst/>
                    <a:latin typeface="Times New Roman" panose="02020603050405020304" pitchFamily="18" charset="0"/>
                    <a:ea typeface="宋体" panose="02010600030101010101" pitchFamily="2" charset="-122"/>
                  </a:rPr>
                  <a:t>R</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i="1" kern="100" dirty="0">
                    <a:solidFill>
                      <a:srgbClr val="000000"/>
                    </a:solidFill>
                    <a:effectLst/>
                    <a:latin typeface="Times New Roman" panose="02020603050405020304" pitchFamily="18" charset="0"/>
                    <a:ea typeface="宋体" panose="02010600030101010101" pitchFamily="2" charset="-122"/>
                  </a:rPr>
                  <a:t>G</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i="1" kern="100" dirty="0">
                    <a:solidFill>
                      <a:srgbClr val="000000"/>
                    </a:solidFill>
                    <a:effectLst/>
                    <a:latin typeface="Times New Roman" panose="02020603050405020304" pitchFamily="18" charset="0"/>
                    <a:ea typeface="宋体" panose="02010600030101010101" pitchFamily="2" charset="-122"/>
                  </a:rPr>
                  <a:t>B</a:t>
                </a:r>
                <a:r>
                  <a:rPr lang="zh-CN" altLang="zh-CN" sz="1800" kern="100" dirty="0">
                    <a:solidFill>
                      <a:srgbClr val="000000"/>
                    </a:solidFill>
                    <a:effectLst/>
                    <a:latin typeface="Times New Roman" panose="02020603050405020304" pitchFamily="18" charset="0"/>
                    <a:ea typeface="宋体" panose="02010600030101010101" pitchFamily="2" charset="-122"/>
                  </a:rPr>
                  <a:t>三个矩阵中对应的点表示。如</a:t>
                </a:r>
                <a:r>
                  <a:rPr lang="zh-CN" altLang="en-US" sz="1800" kern="100" dirty="0">
                    <a:solidFill>
                      <a:srgbClr val="000000"/>
                    </a:solidFill>
                    <a:effectLst/>
                    <a:latin typeface="Times New Roman" panose="02020603050405020304" pitchFamily="18" charset="0"/>
                    <a:ea typeface="宋体" panose="02010600030101010101" pitchFamily="2" charset="-122"/>
                  </a:rPr>
                  <a:t>下</a:t>
                </a:r>
                <a:r>
                  <a:rPr lang="zh-CN" altLang="zh-CN" sz="1800" kern="100" dirty="0">
                    <a:solidFill>
                      <a:srgbClr val="000000"/>
                    </a:solidFill>
                    <a:effectLst/>
                    <a:latin typeface="Times New Roman" panose="02020603050405020304" pitchFamily="18" charset="0"/>
                    <a:ea typeface="宋体" panose="02010600030101010101" pitchFamily="2" charset="-122"/>
                  </a:rPr>
                  <a:t>图中左上角第一个像素点由</a:t>
                </a:r>
                <a:r>
                  <a:rPr lang="en-US" altLang="zh-CN" sz="1800" i="1" kern="100" dirty="0">
                    <a:solidFill>
                      <a:srgbClr val="000000"/>
                    </a:solidFill>
                    <a:effectLst/>
                    <a:latin typeface="Times New Roman" panose="02020603050405020304" pitchFamily="18" charset="0"/>
                    <a:ea typeface="宋体" panose="02010600030101010101" pitchFamily="2" charset="-122"/>
                  </a:rPr>
                  <a:t>R</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i="1" kern="100" dirty="0">
                    <a:solidFill>
                      <a:srgbClr val="000000"/>
                    </a:solidFill>
                    <a:effectLst/>
                    <a:latin typeface="Times New Roman" panose="02020603050405020304" pitchFamily="18" charset="0"/>
                    <a:ea typeface="宋体" panose="02010600030101010101" pitchFamily="2" charset="-122"/>
                  </a:rPr>
                  <a:t>G</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i="1" kern="100" dirty="0">
                    <a:solidFill>
                      <a:srgbClr val="000000"/>
                    </a:solidFill>
                    <a:effectLst/>
                    <a:latin typeface="Times New Roman" panose="02020603050405020304" pitchFamily="18" charset="0"/>
                    <a:ea typeface="宋体" panose="02010600030101010101" pitchFamily="2" charset="-122"/>
                  </a:rPr>
                  <a:t>B</a:t>
                </a:r>
                <a:r>
                  <a:rPr lang="zh-CN" altLang="zh-CN" sz="1800" kern="100" dirty="0">
                    <a:solidFill>
                      <a:srgbClr val="000000"/>
                    </a:solidFill>
                    <a:effectLst/>
                    <a:latin typeface="Times New Roman" panose="02020603050405020304" pitchFamily="18" charset="0"/>
                    <a:ea typeface="宋体" panose="02010600030101010101" pitchFamily="2" charset="-122"/>
                  </a:rPr>
                  <a:t>三个矩阵中的（</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𝑟</m:t>
                        </m:r>
                      </m:e>
                      <m:sub>
                        <m:r>
                          <a:rPr lang="en-US" altLang="zh-CN" sz="1800" kern="100">
                            <a:solidFill>
                              <a:srgbClr val="000000"/>
                            </a:solidFill>
                            <a:effectLst/>
                            <a:latin typeface="Cambria Math" panose="02040503050406030204" pitchFamily="18" charset="0"/>
                            <a:ea typeface="宋体" panose="02010600030101010101" pitchFamily="2" charset="-122"/>
                          </a:rPr>
                          <m:t>11</m:t>
                        </m:r>
                      </m:sub>
                    </m:sSub>
                    <m:r>
                      <a:rPr lang="en-US" altLang="zh-CN" sz="1800"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𝑔</m:t>
                        </m:r>
                      </m:e>
                      <m:sub>
                        <m:r>
                          <a:rPr lang="en-US" altLang="zh-CN" sz="1800" kern="100">
                            <a:solidFill>
                              <a:srgbClr val="000000"/>
                            </a:solidFill>
                            <a:effectLst/>
                            <a:latin typeface="Cambria Math" panose="02040503050406030204" pitchFamily="18" charset="0"/>
                            <a:ea typeface="宋体" panose="02010600030101010101" pitchFamily="2" charset="-122"/>
                          </a:rPr>
                          <m:t>11</m:t>
                        </m:r>
                      </m:sub>
                    </m:sSub>
                    <m:r>
                      <a:rPr lang="en-US" altLang="zh-CN" sz="1800"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𝑏</m:t>
                        </m:r>
                      </m:e>
                      <m:sub>
                        <m:r>
                          <a:rPr lang="en-US" altLang="zh-CN" sz="1800" kern="100">
                            <a:solidFill>
                              <a:srgbClr val="000000"/>
                            </a:solidFill>
                            <a:effectLst/>
                            <a:latin typeface="Cambria Math" panose="02040503050406030204" pitchFamily="18" charset="0"/>
                            <a:ea typeface="宋体" panose="02010600030101010101" pitchFamily="2" charset="-122"/>
                          </a:rPr>
                          <m:t>11</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）表示。</a:t>
                </a:r>
              </a:p>
              <a:p>
                <a:endParaRPr lang="zh-CN" altLang="en-US"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28725"/>
                <a:ext cx="8964487" cy="4175125"/>
              </a:xfrm>
              <a:blipFill>
                <a:blip r:embed="rId5"/>
                <a:stretch>
                  <a:fillRect t="-877" r="-544"/>
                </a:stretch>
              </a:blipFill>
            </p:spPr>
            <p:txBody>
              <a:bodyPr/>
              <a:lstStyle/>
              <a:p>
                <a:r>
                  <a:rPr lang="zh-CN" altLang="en-US">
                    <a:noFill/>
                  </a:rPr>
                  <a:t> </a:t>
                </a:r>
              </a:p>
            </p:txBody>
          </p:sp>
        </mc:Fallback>
      </mc:AlternateContent>
      <p:pic>
        <p:nvPicPr>
          <p:cNvPr id="2063" name="图片 431">
            <a:extLst>
              <a:ext uri="{FF2B5EF4-FFF2-40B4-BE49-F238E27FC236}">
                <a16:creationId xmlns:a16="http://schemas.microsoft.com/office/drawing/2014/main" id="{7FC9FF85-B6C6-4F8B-88F8-2BDF6AC93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706" y="2204864"/>
            <a:ext cx="3584524" cy="215304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DDBEBF3A-C6B1-4801-AAEF-C462E57FDC95}"/>
              </a:ext>
            </a:extLst>
          </p:cNvPr>
          <p:cNvSpPr>
            <a:spLocks noChangeArrowheads="1"/>
          </p:cNvSpPr>
          <p:nvPr/>
        </p:nvSpPr>
        <p:spPr bwMode="auto">
          <a:xfrm>
            <a:off x="3203848" y="2271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0">
            <a:extLst>
              <a:ext uri="{FF2B5EF4-FFF2-40B4-BE49-F238E27FC236}">
                <a16:creationId xmlns:a16="http://schemas.microsoft.com/office/drawing/2014/main" id="{40251837-4381-416F-A71A-07B3EF68D260}"/>
              </a:ext>
            </a:extLst>
          </p:cNvPr>
          <p:cNvSpPr>
            <a:spLocks noChangeArrowheads="1"/>
          </p:cNvSpPr>
          <p:nvPr/>
        </p:nvSpPr>
        <p:spPr bwMode="auto">
          <a:xfrm>
            <a:off x="320384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a:extLst>
              <a:ext uri="{FF2B5EF4-FFF2-40B4-BE49-F238E27FC236}">
                <a16:creationId xmlns:a16="http://schemas.microsoft.com/office/drawing/2014/main" id="{95DC6173-058A-4378-9AEF-D60C04C14849}"/>
              </a:ext>
            </a:extLst>
          </p:cNvPr>
          <p:cNvSpPr>
            <a:spLocks noChangeArrowheads="1"/>
          </p:cNvSpPr>
          <p:nvPr/>
        </p:nvSpPr>
        <p:spPr bwMode="auto">
          <a:xfrm>
            <a:off x="3203848" y="390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93E9FC9-1A88-422D-8A11-78931C4FD78E}"/>
                  </a:ext>
                </a:extLst>
              </p:cNvPr>
              <p:cNvSpPr txBox="1"/>
              <p:nvPr/>
            </p:nvSpPr>
            <p:spPr>
              <a:xfrm>
                <a:off x="1111009" y="5243297"/>
                <a:ext cx="2160240"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0">
                                        <a:solidFill>
                                          <a:srgbClr val="000000"/>
                                        </a:solidFill>
                                        <a:latin typeface="Cambria Math" panose="02040503050406030204" pitchFamily="18" charset="0"/>
                                      </a:rPr>
                                      <m:t>11</m:t>
                                    </m:r>
                                  </m:sub>
                                </m:sSub>
                              </m:e>
                              <m:e>
                                <m:m>
                                  <m:mPr>
                                    <m:plcHide m:val="on"/>
                                    <m:mcs>
                                      <m:mc>
                                        <m:mcPr>
                                          <m:count m:val="3"/>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0">
                                              <a:solidFill>
                                                <a:srgbClr val="000000"/>
                                              </a:solidFill>
                                              <a:latin typeface="Cambria Math" panose="02040503050406030204" pitchFamily="18" charset="0"/>
                                            </a:rPr>
                                            <m:t>12</m:t>
                                          </m:r>
                                        </m:sub>
                                      </m:sSub>
                                    </m:e>
                                    <m:e>
                                      <m:r>
                                        <a:rPr lang="zh-CN" altLang="en-US" i="0">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sub>
                                      </m:sSub>
                                    </m:e>
                                  </m:mr>
                                </m:m>
                              </m:e>
                            </m:mr>
                            <m:m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0">
                                              <a:solidFill>
                                                <a:srgbClr val="000000"/>
                                              </a:solidFill>
                                              <a:latin typeface="Cambria Math" panose="02040503050406030204" pitchFamily="18" charset="0"/>
                                            </a:rPr>
                                            <m:t>21</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𝑠</m:t>
                                          </m:r>
                                          <m:r>
                                            <a:rPr lang="zh-CN" altLang="en-US" i="0">
                                              <a:solidFill>
                                                <a:srgbClr val="000000"/>
                                              </a:solidFill>
                                              <a:latin typeface="Cambria Math" panose="02040503050406030204" pitchFamily="18" charset="0"/>
                                            </a:rPr>
                                            <m:t>1</m:t>
                                          </m:r>
                                        </m:sub>
                                      </m:sSub>
                                    </m:e>
                                  </m:mr>
                                </m:m>
                              </m:e>
                              <m:e>
                                <m:m>
                                  <m:mPr>
                                    <m:plcHide m:val="on"/>
                                    <m:mcs>
                                      <m:mc>
                                        <m:mcPr>
                                          <m:count m:val="3"/>
                                          <m:mcJc m:val="center"/>
                                        </m:mcPr>
                                      </m:mc>
                                    </m:mcs>
                                    <m:ctrlPr>
                                      <a:rPr lang="zh-CN" altLang="en-US" i="1">
                                        <a:solidFill>
                                          <a:srgbClr val="000000"/>
                                        </a:solidFill>
                                        <a:latin typeface="Cambria Math" panose="02040503050406030204" pitchFamily="18" charset="0"/>
                                      </a:rPr>
                                    </m:ctrlPr>
                                  </m:mPr>
                                  <m:m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0">
                                                    <a:solidFill>
                                                      <a:srgbClr val="000000"/>
                                                    </a:solidFill>
                                                    <a:latin typeface="Cambria Math" panose="02040503050406030204" pitchFamily="18" charset="0"/>
                                                  </a:rPr>
                                                  <m:t>22</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𝑠</m:t>
                                                </m:r>
                                                <m:r>
                                                  <a:rPr lang="zh-CN" altLang="en-US" i="0">
                                                    <a:solidFill>
                                                      <a:srgbClr val="000000"/>
                                                    </a:solidFill>
                                                    <a:latin typeface="Cambria Math" panose="02040503050406030204" pitchFamily="18" charset="0"/>
                                                  </a:rPr>
                                                  <m:t>2</m:t>
                                                </m:r>
                                              </m:sub>
                                            </m:sSub>
                                          </m:e>
                                        </m:mr>
                                      </m:m>
                                    </m:e>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0">
                                                <a:solidFill>
                                                  <a:srgbClr val="000000"/>
                                                </a:solidFill>
                                                <a:latin typeface="Cambria Math" panose="02040503050406030204" pitchFamily="18" charset="0"/>
                                              </a:rPr>
                                              <m:t>⋯</m:t>
                                            </m:r>
                                          </m:e>
                                        </m:mr>
                                        <m:mr>
                                          <m:e>
                                            <m:r>
                                              <a:rPr lang="zh-CN" altLang="en-US" i="0">
                                                <a:solidFill>
                                                  <a:srgbClr val="000000"/>
                                                </a:solidFill>
                                                <a:latin typeface="Cambria Math" panose="02040503050406030204" pitchFamily="18" charset="0"/>
                                              </a:rPr>
                                              <m:t>⋱</m:t>
                                            </m:r>
                                          </m:e>
                                        </m:mr>
                                        <m:mr>
                                          <m:e>
                                            <m:r>
                                              <a:rPr lang="zh-CN" altLang="en-US" i="0">
                                                <a:solidFill>
                                                  <a:srgbClr val="000000"/>
                                                </a:solidFill>
                                                <a:latin typeface="Cambria Math" panose="02040503050406030204" pitchFamily="18" charset="0"/>
                                              </a:rPr>
                                              <m:t>⋯</m:t>
                                            </m:r>
                                          </m:e>
                                        </m:mr>
                                      </m:m>
                                    </m:e>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𝑠𝑛</m:t>
                                                </m:r>
                                              </m:sub>
                                            </m:sSub>
                                          </m:e>
                                        </m:mr>
                                      </m:m>
                                    </m:e>
                                  </m:mr>
                                </m:m>
                              </m:e>
                            </m:mr>
                          </m:m>
                        </m:e>
                      </m:d>
                    </m:oMath>
                  </m:oMathPara>
                </a14:m>
                <a:endParaRPr lang="zh-CN" altLang="en-US" dirty="0">
                  <a:solidFill>
                    <a:srgbClr val="000000"/>
                  </a:solidFill>
                </a:endParaRPr>
              </a:p>
            </p:txBody>
          </p:sp>
        </mc:Choice>
        <mc:Fallback xmlns="">
          <p:sp>
            <p:nvSpPr>
              <p:cNvPr id="32" name="文本框 31">
                <a:extLst>
                  <a:ext uri="{FF2B5EF4-FFF2-40B4-BE49-F238E27FC236}">
                    <a16:creationId xmlns:a16="http://schemas.microsoft.com/office/drawing/2014/main" id="{C93E9FC9-1A88-422D-8A11-78931C4FD78E}"/>
                  </a:ext>
                </a:extLst>
              </p:cNvPr>
              <p:cNvSpPr txBox="1">
                <a:spLocks noRot="1" noChangeAspect="1" noMove="1" noResize="1" noEditPoints="1" noAdjustHandles="1" noChangeArrowheads="1" noChangeShapeType="1" noTextEdit="1"/>
              </p:cNvSpPr>
              <p:nvPr/>
            </p:nvSpPr>
            <p:spPr>
              <a:xfrm>
                <a:off x="1111009" y="5243297"/>
                <a:ext cx="2160240" cy="11128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3A3575B-4589-4DDF-AD83-6110DD5DC62C}"/>
                  </a:ext>
                </a:extLst>
              </p:cNvPr>
              <p:cNvSpPr txBox="1"/>
              <p:nvPr/>
            </p:nvSpPr>
            <p:spPr>
              <a:xfrm>
                <a:off x="3271249" y="5232493"/>
                <a:ext cx="2121093"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0">
                                        <a:solidFill>
                                          <a:srgbClr val="000000"/>
                                        </a:solidFill>
                                        <a:latin typeface="Cambria Math" panose="02040503050406030204" pitchFamily="18" charset="0"/>
                                      </a:rPr>
                                      <m:t>11</m:t>
                                    </m:r>
                                  </m:sub>
                                </m:sSub>
                              </m:e>
                              <m:e>
                                <m:m>
                                  <m:mPr>
                                    <m:plcHide m:val="on"/>
                                    <m:mcs>
                                      <m:mc>
                                        <m:mcPr>
                                          <m:count m:val="3"/>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0">
                                              <a:solidFill>
                                                <a:srgbClr val="000000"/>
                                              </a:solidFill>
                                              <a:latin typeface="Cambria Math" panose="02040503050406030204" pitchFamily="18" charset="0"/>
                                            </a:rPr>
                                            <m:t>12</m:t>
                                          </m:r>
                                        </m:sub>
                                      </m:sSub>
                                    </m:e>
                                    <m:e>
                                      <m:r>
                                        <a:rPr lang="zh-CN" altLang="en-US" i="0">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sub>
                                      </m:sSub>
                                    </m:e>
                                  </m:mr>
                                </m:m>
                              </m:e>
                            </m:mr>
                            <m:m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0">
                                              <a:solidFill>
                                                <a:srgbClr val="000000"/>
                                              </a:solidFill>
                                              <a:latin typeface="Cambria Math" panose="02040503050406030204" pitchFamily="18" charset="0"/>
                                            </a:rPr>
                                            <m:t>21</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1">
                                              <a:solidFill>
                                                <a:srgbClr val="000000"/>
                                              </a:solidFill>
                                              <a:latin typeface="Cambria Math" panose="02040503050406030204" pitchFamily="18" charset="0"/>
                                            </a:rPr>
                                            <m:t>𝑠</m:t>
                                          </m:r>
                                          <m:r>
                                            <a:rPr lang="zh-CN" altLang="en-US" i="0">
                                              <a:solidFill>
                                                <a:srgbClr val="000000"/>
                                              </a:solidFill>
                                              <a:latin typeface="Cambria Math" panose="02040503050406030204" pitchFamily="18" charset="0"/>
                                            </a:rPr>
                                            <m:t>1</m:t>
                                          </m:r>
                                        </m:sub>
                                      </m:sSub>
                                    </m:e>
                                  </m:mr>
                                </m:m>
                              </m:e>
                              <m:e>
                                <m:m>
                                  <m:mPr>
                                    <m:plcHide m:val="on"/>
                                    <m:mcs>
                                      <m:mc>
                                        <m:mcPr>
                                          <m:count m:val="3"/>
                                          <m:mcJc m:val="center"/>
                                        </m:mcPr>
                                      </m:mc>
                                    </m:mcs>
                                    <m:ctrlPr>
                                      <a:rPr lang="zh-CN" altLang="en-US" i="1">
                                        <a:solidFill>
                                          <a:srgbClr val="000000"/>
                                        </a:solidFill>
                                        <a:latin typeface="Cambria Math" panose="02040503050406030204" pitchFamily="18" charset="0"/>
                                      </a:rPr>
                                    </m:ctrlPr>
                                  </m:mPr>
                                  <m:m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0">
                                                    <a:solidFill>
                                                      <a:srgbClr val="000000"/>
                                                    </a:solidFill>
                                                    <a:latin typeface="Cambria Math" panose="02040503050406030204" pitchFamily="18" charset="0"/>
                                                  </a:rPr>
                                                  <m:t>22</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1">
                                                    <a:solidFill>
                                                      <a:srgbClr val="000000"/>
                                                    </a:solidFill>
                                                    <a:latin typeface="Cambria Math" panose="02040503050406030204" pitchFamily="18" charset="0"/>
                                                  </a:rPr>
                                                  <m:t>𝑠</m:t>
                                                </m:r>
                                                <m:r>
                                                  <a:rPr lang="zh-CN" altLang="en-US" i="0">
                                                    <a:solidFill>
                                                      <a:srgbClr val="000000"/>
                                                    </a:solidFill>
                                                    <a:latin typeface="Cambria Math" panose="02040503050406030204" pitchFamily="18" charset="0"/>
                                                  </a:rPr>
                                                  <m:t>2</m:t>
                                                </m:r>
                                              </m:sub>
                                            </m:sSub>
                                          </m:e>
                                        </m:mr>
                                      </m:m>
                                    </m:e>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0">
                                                <a:solidFill>
                                                  <a:srgbClr val="000000"/>
                                                </a:solidFill>
                                                <a:latin typeface="Cambria Math" panose="02040503050406030204" pitchFamily="18" charset="0"/>
                                              </a:rPr>
                                              <m:t>⋯</m:t>
                                            </m:r>
                                          </m:e>
                                        </m:mr>
                                        <m:mr>
                                          <m:e>
                                            <m:r>
                                              <a:rPr lang="zh-CN" altLang="en-US" i="0">
                                                <a:solidFill>
                                                  <a:srgbClr val="000000"/>
                                                </a:solidFill>
                                                <a:latin typeface="Cambria Math" panose="02040503050406030204" pitchFamily="18" charset="0"/>
                                              </a:rPr>
                                              <m:t>⋱</m:t>
                                            </m:r>
                                          </m:e>
                                        </m:mr>
                                        <m:mr>
                                          <m:e>
                                            <m:r>
                                              <a:rPr lang="zh-CN" altLang="en-US" i="0">
                                                <a:solidFill>
                                                  <a:srgbClr val="000000"/>
                                                </a:solidFill>
                                                <a:latin typeface="Cambria Math" panose="02040503050406030204" pitchFamily="18" charset="0"/>
                                              </a:rPr>
                                              <m:t>⋯</m:t>
                                            </m:r>
                                          </m:e>
                                        </m:mr>
                                      </m:m>
                                    </m:e>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𝑔</m:t>
                                                </m:r>
                                              </m:e>
                                              <m:sub>
                                                <m:r>
                                                  <a:rPr lang="zh-CN" altLang="en-US" i="1">
                                                    <a:solidFill>
                                                      <a:srgbClr val="000000"/>
                                                    </a:solidFill>
                                                    <a:latin typeface="Cambria Math" panose="02040503050406030204" pitchFamily="18" charset="0"/>
                                                  </a:rPr>
                                                  <m:t>𝑠𝑛</m:t>
                                                </m:r>
                                              </m:sub>
                                            </m:sSub>
                                          </m:e>
                                        </m:mr>
                                      </m:m>
                                    </m:e>
                                  </m:mr>
                                </m:m>
                              </m:e>
                            </m:mr>
                          </m:m>
                        </m:e>
                      </m:d>
                    </m:oMath>
                  </m:oMathPara>
                </a14:m>
                <a:endParaRPr lang="zh-CN" altLang="en-US" dirty="0">
                  <a:solidFill>
                    <a:srgbClr val="000000"/>
                  </a:solidFill>
                </a:endParaRPr>
              </a:p>
            </p:txBody>
          </p:sp>
        </mc:Choice>
        <mc:Fallback xmlns="">
          <p:sp>
            <p:nvSpPr>
              <p:cNvPr id="34" name="文本框 33">
                <a:extLst>
                  <a:ext uri="{FF2B5EF4-FFF2-40B4-BE49-F238E27FC236}">
                    <a16:creationId xmlns:a16="http://schemas.microsoft.com/office/drawing/2014/main" id="{E3A3575B-4589-4DDF-AD83-6110DD5DC62C}"/>
                  </a:ext>
                </a:extLst>
              </p:cNvPr>
              <p:cNvSpPr txBox="1">
                <a:spLocks noRot="1" noChangeAspect="1" noMove="1" noResize="1" noEditPoints="1" noAdjustHandles="1" noChangeArrowheads="1" noChangeShapeType="1" noTextEdit="1"/>
              </p:cNvSpPr>
              <p:nvPr/>
            </p:nvSpPr>
            <p:spPr>
              <a:xfrm>
                <a:off x="3271249" y="5232493"/>
                <a:ext cx="2121093" cy="1112805"/>
              </a:xfrm>
              <a:prstGeom prst="rect">
                <a:avLst/>
              </a:prstGeom>
              <a:blipFill>
                <a:blip r:embed="rId8"/>
                <a:stretch>
                  <a:fillRect r="-20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9A7933F1-07E6-47CF-B8B7-9B6AB1356587}"/>
                  </a:ext>
                </a:extLst>
              </p:cNvPr>
              <p:cNvSpPr txBox="1"/>
              <p:nvPr/>
            </p:nvSpPr>
            <p:spPr>
              <a:xfrm>
                <a:off x="5537150" y="5199811"/>
                <a:ext cx="2219968" cy="1168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0">
                                        <a:solidFill>
                                          <a:srgbClr val="000000"/>
                                        </a:solidFill>
                                        <a:latin typeface="Cambria Math" panose="02040503050406030204" pitchFamily="18" charset="0"/>
                                      </a:rPr>
                                      <m:t>11</m:t>
                                    </m:r>
                                  </m:sub>
                                </m:sSub>
                              </m:e>
                              <m:e>
                                <m:m>
                                  <m:mPr>
                                    <m:plcHide m:val="on"/>
                                    <m:mcs>
                                      <m:mc>
                                        <m:mcPr>
                                          <m:count m:val="3"/>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0">
                                              <a:solidFill>
                                                <a:srgbClr val="000000"/>
                                              </a:solidFill>
                                              <a:latin typeface="Cambria Math" panose="02040503050406030204" pitchFamily="18" charset="0"/>
                                            </a:rPr>
                                            <m:t>12</m:t>
                                          </m:r>
                                        </m:sub>
                                      </m:sSub>
                                    </m:e>
                                    <m:e>
                                      <m:r>
                                        <a:rPr lang="zh-CN" altLang="en-US" i="0">
                                          <a:solidFill>
                                            <a:srgbClr val="000000"/>
                                          </a:solidFill>
                                          <a:latin typeface="Cambria Math" panose="02040503050406030204" pitchFamily="18" charset="0"/>
                                        </a:rPr>
                                        <m:t>⋯</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sub>
                                      </m:sSub>
                                    </m:e>
                                  </m:mr>
                                </m:m>
                              </m:e>
                            </m:mr>
                            <m:m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0">
                                              <a:solidFill>
                                                <a:srgbClr val="000000"/>
                                              </a:solidFill>
                                              <a:latin typeface="Cambria Math" panose="02040503050406030204" pitchFamily="18" charset="0"/>
                                            </a:rPr>
                                            <m:t>21</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𝑠</m:t>
                                          </m:r>
                                          <m:r>
                                            <a:rPr lang="zh-CN" altLang="en-US" i="0">
                                              <a:solidFill>
                                                <a:srgbClr val="000000"/>
                                              </a:solidFill>
                                              <a:latin typeface="Cambria Math" panose="02040503050406030204" pitchFamily="18" charset="0"/>
                                            </a:rPr>
                                            <m:t>1</m:t>
                                          </m:r>
                                        </m:sub>
                                      </m:sSub>
                                    </m:e>
                                  </m:mr>
                                </m:m>
                              </m:e>
                              <m:e>
                                <m:m>
                                  <m:mPr>
                                    <m:plcHide m:val="on"/>
                                    <m:mcs>
                                      <m:mc>
                                        <m:mcPr>
                                          <m:count m:val="3"/>
                                          <m:mcJc m:val="center"/>
                                        </m:mcPr>
                                      </m:mc>
                                    </m:mcs>
                                    <m:ctrlPr>
                                      <a:rPr lang="zh-CN" altLang="en-US" i="1">
                                        <a:solidFill>
                                          <a:srgbClr val="000000"/>
                                        </a:solidFill>
                                        <a:latin typeface="Cambria Math" panose="02040503050406030204" pitchFamily="18" charset="0"/>
                                      </a:rPr>
                                    </m:ctrlPr>
                                  </m:mPr>
                                  <m:m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0">
                                                    <a:solidFill>
                                                      <a:srgbClr val="000000"/>
                                                    </a:solidFill>
                                                    <a:latin typeface="Cambria Math" panose="02040503050406030204" pitchFamily="18" charset="0"/>
                                                  </a:rPr>
                                                  <m:t>22</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𝑠</m:t>
                                                </m:r>
                                                <m:r>
                                                  <a:rPr lang="zh-CN" altLang="en-US" i="0">
                                                    <a:solidFill>
                                                      <a:srgbClr val="000000"/>
                                                    </a:solidFill>
                                                    <a:latin typeface="Cambria Math" panose="02040503050406030204" pitchFamily="18" charset="0"/>
                                                  </a:rPr>
                                                  <m:t>2</m:t>
                                                </m:r>
                                              </m:sub>
                                            </m:sSub>
                                          </m:e>
                                        </m:mr>
                                      </m:m>
                                    </m:e>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0">
                                                <a:solidFill>
                                                  <a:srgbClr val="000000"/>
                                                </a:solidFill>
                                                <a:latin typeface="Cambria Math" panose="02040503050406030204" pitchFamily="18" charset="0"/>
                                              </a:rPr>
                                              <m:t>⋯</m:t>
                                            </m:r>
                                          </m:e>
                                        </m:mr>
                                        <m:mr>
                                          <m:e>
                                            <m:r>
                                              <a:rPr lang="zh-CN" altLang="en-US" i="0">
                                                <a:solidFill>
                                                  <a:srgbClr val="000000"/>
                                                </a:solidFill>
                                                <a:latin typeface="Cambria Math" panose="02040503050406030204" pitchFamily="18" charset="0"/>
                                              </a:rPr>
                                              <m:t>⋱</m:t>
                                            </m:r>
                                          </m:e>
                                        </m:mr>
                                        <m:mr>
                                          <m:e>
                                            <m:r>
                                              <a:rPr lang="zh-CN" altLang="en-US" i="0">
                                                <a:solidFill>
                                                  <a:srgbClr val="000000"/>
                                                </a:solidFill>
                                                <a:latin typeface="Cambria Math" panose="02040503050406030204" pitchFamily="18" charset="0"/>
                                              </a:rPr>
                                              <m:t>⋯</m:t>
                                            </m:r>
                                          </m:e>
                                        </m:mr>
                                      </m:m>
                                    </m:e>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sub>
                                            </m:sSub>
                                          </m:e>
                                        </m:mr>
                                        <m:mr>
                                          <m:e>
                                            <m:r>
                                              <a:rPr lang="zh-CN" altLang="en-US" i="0">
                                                <a:solidFill>
                                                  <a:srgbClr val="000000"/>
                                                </a:solidFill>
                                                <a:latin typeface="Cambria Math" panose="02040503050406030204" pitchFamily="18"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𝑠𝑛</m:t>
                                                </m:r>
                                              </m:sub>
                                            </m:sSub>
                                          </m:e>
                                        </m:mr>
                                      </m:m>
                                    </m:e>
                                  </m:mr>
                                </m:m>
                              </m:e>
                            </m:mr>
                          </m:m>
                        </m:e>
                      </m:d>
                    </m:oMath>
                  </m:oMathPara>
                </a14:m>
                <a:endParaRPr lang="zh-CN" altLang="en-US" dirty="0">
                  <a:solidFill>
                    <a:srgbClr val="000000"/>
                  </a:solidFill>
                </a:endParaRPr>
              </a:p>
            </p:txBody>
          </p:sp>
        </mc:Choice>
        <mc:Fallback xmlns="">
          <p:sp>
            <p:nvSpPr>
              <p:cNvPr id="36" name="文本框 35">
                <a:extLst>
                  <a:ext uri="{FF2B5EF4-FFF2-40B4-BE49-F238E27FC236}">
                    <a16:creationId xmlns:a16="http://schemas.microsoft.com/office/drawing/2014/main" id="{9A7933F1-07E6-47CF-B8B7-9B6AB1356587}"/>
                  </a:ext>
                </a:extLst>
              </p:cNvPr>
              <p:cNvSpPr txBox="1">
                <a:spLocks noRot="1" noChangeAspect="1" noMove="1" noResize="1" noEditPoints="1" noAdjustHandles="1" noChangeArrowheads="1" noChangeShapeType="1" noTextEdit="1"/>
              </p:cNvSpPr>
              <p:nvPr/>
            </p:nvSpPr>
            <p:spPr>
              <a:xfrm>
                <a:off x="5537150" y="5199811"/>
                <a:ext cx="2219968" cy="1168781"/>
              </a:xfrm>
              <a:prstGeom prst="rect">
                <a:avLst/>
              </a:prstGeom>
              <a:blipFill>
                <a:blip r:embed="rId9"/>
                <a:stretch>
                  <a:fillRect/>
                </a:stretch>
              </a:blipFill>
            </p:spPr>
            <p:txBody>
              <a:bodyPr/>
              <a:lstStyle/>
              <a:p>
                <a:r>
                  <a:rPr lang="zh-CN" altLang="en-US">
                    <a:noFill/>
                  </a:rPr>
                  <a:t> </a:t>
                </a:r>
              </a:p>
            </p:txBody>
          </p:sp>
        </mc:Fallback>
      </mc:AlternateContent>
      <p:sp>
        <p:nvSpPr>
          <p:cNvPr id="14" name="标题 1"/>
          <p:cNvSpPr>
            <a:spLocks noGrp="1"/>
          </p:cNvSpPr>
          <p:nvPr>
            <p:ph type="title"/>
          </p:nvPr>
        </p:nvSpPr>
        <p:spPr>
          <a:xfrm>
            <a:off x="491932" y="332656"/>
            <a:ext cx="7391400" cy="563563"/>
          </a:xfrm>
        </p:spPr>
        <p:txBody>
          <a:bodyPr/>
          <a:lstStyle/>
          <a:p>
            <a:r>
              <a:rPr lang="en-US" altLang="zh-CN" kern="1200"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en-US" kern="12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kern="1200" dirty="0">
                <a:effectLst/>
                <a:latin typeface="黑体" panose="02010609060101010101" pitchFamily="49" charset="-122"/>
                <a:ea typeface="黑体" panose="02010609060101010101" pitchFamily="49" charset="-122"/>
                <a:cs typeface="Times New Roman" panose="02020603050405020304" pitchFamily="18" charset="0"/>
              </a:rPr>
              <a:t>存放原始数据</a:t>
            </a:r>
            <a:endParaRPr lang="zh-CN" altLang="en-US" sz="4800" dirty="0">
              <a:latin typeface="黑体" panose="02010609060101010101" pitchFamily="49" charset="-122"/>
              <a:ea typeface="黑体" panose="02010609060101010101" pitchFamily="49" charset="-122"/>
            </a:endParaRPr>
          </a:p>
        </p:txBody>
      </p:sp>
      <p:cxnSp>
        <p:nvCxnSpPr>
          <p:cNvPr id="17" name="直接箭头连接符 16">
            <a:extLst>
              <a:ext uri="{FF2B5EF4-FFF2-40B4-BE49-F238E27FC236}">
                <a16:creationId xmlns:a16="http://schemas.microsoft.com/office/drawing/2014/main" id="{C1E879CB-97C9-40FA-A92B-405A6F129604}"/>
              </a:ext>
            </a:extLst>
          </p:cNvPr>
          <p:cNvCxnSpPr>
            <a:cxnSpLocks/>
            <a:stCxn id="2063" idx="2"/>
          </p:cNvCxnSpPr>
          <p:nvPr/>
        </p:nvCxnSpPr>
        <p:spPr bwMode="auto">
          <a:xfrm flipH="1">
            <a:off x="4255393" y="4357906"/>
            <a:ext cx="28575" cy="798914"/>
          </a:xfrm>
          <a:prstGeom prst="straightConnector1">
            <a:avLst/>
          </a:prstGeom>
          <a:ln w="25400">
            <a:solidFill>
              <a:schemeClr val="accent1"/>
            </a:solidFill>
            <a:headEnd type="none"/>
            <a:tailEnd type="triangle"/>
          </a:ln>
          <a:effectLst/>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6A846E9B-F75A-467A-85FF-404C7D6CB1E3}"/>
              </a:ext>
            </a:extLst>
          </p:cNvPr>
          <p:cNvCxnSpPr>
            <a:cxnSpLocks/>
            <a:endCxn id="2063" idx="2"/>
          </p:cNvCxnSpPr>
          <p:nvPr/>
        </p:nvCxnSpPr>
        <p:spPr bwMode="auto">
          <a:xfrm flipV="1">
            <a:off x="2766318" y="4357906"/>
            <a:ext cx="1517650" cy="837014"/>
          </a:xfrm>
          <a:prstGeom prst="straightConnector1">
            <a:avLst/>
          </a:prstGeom>
          <a:ln w="25400">
            <a:solidFill>
              <a:schemeClr val="accent1"/>
            </a:solidFill>
            <a:headEnd type="triangle"/>
            <a:tailEnd type="none"/>
          </a:ln>
          <a:effectLst/>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6F516F4F-F946-4A18-B089-9A47721DE45A}"/>
              </a:ext>
            </a:extLst>
          </p:cNvPr>
          <p:cNvCxnSpPr>
            <a:cxnSpLocks/>
            <a:stCxn id="2063" idx="2"/>
          </p:cNvCxnSpPr>
          <p:nvPr/>
        </p:nvCxnSpPr>
        <p:spPr bwMode="auto">
          <a:xfrm>
            <a:off x="4283968" y="4357906"/>
            <a:ext cx="1504950" cy="811614"/>
          </a:xfrm>
          <a:prstGeom prst="straightConnector1">
            <a:avLst/>
          </a:prstGeom>
          <a:ln w="25400">
            <a:solidFill>
              <a:schemeClr val="accent1"/>
            </a:solidFill>
            <a:headEnd type="none"/>
            <a:tailEnd type="triangle"/>
          </a:ln>
          <a:effectLst/>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805607298"/>
      </p:ext>
    </p:extLst>
  </p:cSld>
  <p:clrMapOvr>
    <a:masterClrMapping/>
  </p:clrMapOvr>
  <mc:AlternateContent xmlns:mc="http://schemas.openxmlformats.org/markup-compatibility/2006" xmlns:p14="http://schemas.microsoft.com/office/powerpoint/2010/main">
    <mc:Choice Requires="p14">
      <p:transition spd="slow" p14:dur="2000" advTm="21444"/>
    </mc:Choice>
    <mc:Fallback xmlns="">
      <p:transition spd="slow" advTm="21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196753"/>
                <a:ext cx="8964488" cy="2736304"/>
              </a:xfrm>
            </p:spPr>
            <p:txBody>
              <a:bodyPr/>
              <a:lstStyle/>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4</a:t>
                </a:r>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）三维数据：用四个二维矩阵表示。</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00" dirty="0">
                    <a:solidFill>
                      <a:srgbClr val="000000"/>
                    </a:solidFill>
                    <a:effectLst/>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该数据形式可将三维数据存储在四个大小相同的矩阵中</a:t>
                </a:r>
                <a:r>
                  <a:rPr lang="zh-CN" altLang="zh-CN" sz="1800" kern="100" dirty="0">
                    <a:solidFill>
                      <a:srgbClr val="000000"/>
                    </a:solidFill>
                    <a:latin typeface="Times New Roman" panose="02020603050405020304" pitchFamily="18" charset="0"/>
                    <a:ea typeface="宋体" panose="02010600030101010101" pitchFamily="2" charset="-122"/>
                  </a:rPr>
                  <a:t>，前三个矩阵（</a:t>
                </a:r>
                <a14:m>
                  <m:oMath xmlns:m="http://schemas.openxmlformats.org/officeDocument/2006/math">
                    <m:r>
                      <a:rPr lang="en-US" altLang="zh-CN" sz="1800" kern="100">
                        <a:solidFill>
                          <a:srgbClr val="000000"/>
                        </a:solidFill>
                        <a:latin typeface="Cambria Math" panose="02040503050406030204" pitchFamily="18" charset="0"/>
                        <a:ea typeface="宋体" panose="02010600030101010101" pitchFamily="2" charset="-122"/>
                      </a:rPr>
                      <m:t>𝑋</m:t>
                    </m:r>
                  </m:oMath>
                </a14:m>
                <a:r>
                  <a:rPr lang="zh-CN" altLang="zh-CN" sz="1800" kern="100" dirty="0">
                    <a:solidFill>
                      <a:srgbClr val="000000"/>
                    </a:solidFill>
                    <a:latin typeface="Times New Roman" panose="02020603050405020304" pitchFamily="18" charset="0"/>
                    <a:ea typeface="宋体" panose="02010600030101010101" pitchFamily="2" charset="-122"/>
                  </a:rPr>
                  <a:t>矩阵，</a:t>
                </a:r>
                <a14:m>
                  <m:oMath xmlns:m="http://schemas.openxmlformats.org/officeDocument/2006/math">
                    <m:r>
                      <a:rPr lang="en-US" altLang="zh-CN" sz="1800" kern="100">
                        <a:solidFill>
                          <a:srgbClr val="000000"/>
                        </a:solidFill>
                        <a:latin typeface="Cambria Math" panose="02040503050406030204" pitchFamily="18" charset="0"/>
                        <a:ea typeface="宋体" panose="02010600030101010101" pitchFamily="2" charset="-122"/>
                      </a:rPr>
                      <m:t>𝑌</m:t>
                    </m:r>
                  </m:oMath>
                </a14:m>
                <a:r>
                  <a:rPr lang="zh-CN" altLang="zh-CN" sz="1800" kern="100" dirty="0">
                    <a:solidFill>
                      <a:srgbClr val="000000"/>
                    </a:solidFill>
                    <a:latin typeface="Times New Roman" panose="02020603050405020304" pitchFamily="18" charset="0"/>
                    <a:ea typeface="宋体" panose="02010600030101010101" pitchFamily="2" charset="-122"/>
                  </a:rPr>
                  <a:t>矩阵，</a:t>
                </a:r>
                <a14:m>
                  <m:oMath xmlns:m="http://schemas.openxmlformats.org/officeDocument/2006/math">
                    <m:r>
                      <a:rPr lang="en-US" altLang="zh-CN" sz="1800" kern="100">
                        <a:solidFill>
                          <a:srgbClr val="000000"/>
                        </a:solidFill>
                        <a:latin typeface="Cambria Math" panose="02040503050406030204" pitchFamily="18" charset="0"/>
                        <a:ea typeface="宋体" panose="02010600030101010101" pitchFamily="2" charset="-122"/>
                      </a:rPr>
                      <m:t>𝑍</m:t>
                    </m:r>
                  </m:oMath>
                </a14:m>
                <a:r>
                  <a:rPr lang="zh-CN" altLang="zh-CN" sz="1800" kern="100" dirty="0">
                    <a:solidFill>
                      <a:srgbClr val="000000"/>
                    </a:solidFill>
                    <a:latin typeface="Times New Roman" panose="02020603050405020304" pitchFamily="18" charset="0"/>
                    <a:ea typeface="宋体" panose="02010600030101010101" pitchFamily="2" charset="-122"/>
                  </a:rPr>
                  <a:t>矩阵）分别存储数据的三维坐标值，这三个矩阵中相同位置的点，</a:t>
                </a:r>
                <a:r>
                  <a:rPr lang="zh-CN" altLang="zh-CN" sz="1800" kern="100" dirty="0">
                    <a:solidFill>
                      <a:srgbClr val="000000"/>
                    </a:solidFill>
                    <a:effectLst/>
                    <a:latin typeface="Times New Roman" panose="02020603050405020304" pitchFamily="18" charset="0"/>
                    <a:ea typeface="宋体" panose="02010600030101010101" pitchFamily="2" charset="-122"/>
                  </a:rPr>
                  <a:t>例如</a:t>
                </a:r>
                <a14:m>
                  <m:oMath xmlns:m="http://schemas.openxmlformats.org/officeDocument/2006/math">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𝑋</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𝑖</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𝑗</m:t>
                            </m:r>
                          </m:e>
                        </m:d>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𝑌</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𝑖</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𝑗</m:t>
                            </m:r>
                          </m:e>
                        </m:d>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𝑍</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𝑖</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𝑗</m:t>
                            </m:r>
                          </m:e>
                        </m:d>
                      </m:e>
                    </m:d>
                  </m:oMath>
                </a14:m>
                <a:r>
                  <a:rPr lang="zh-CN" altLang="en-US"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代表三维数据上一个点的空间位置坐标，如</a:t>
                </a:r>
                <a:r>
                  <a:rPr lang="zh-CN" altLang="en-US" sz="1800" kern="100" dirty="0">
                    <a:solidFill>
                      <a:srgbClr val="000000"/>
                    </a:solidFill>
                    <a:effectLst/>
                    <a:latin typeface="Times New Roman" panose="02020603050405020304" pitchFamily="18" charset="0"/>
                    <a:ea typeface="宋体" panose="02010600030101010101" pitchFamily="2" charset="-122"/>
                  </a:rPr>
                  <a:t>下</a:t>
                </a:r>
                <a:r>
                  <a:rPr lang="zh-CN" altLang="zh-CN" sz="1800" kern="100" dirty="0">
                    <a:solidFill>
                      <a:srgbClr val="000000"/>
                    </a:solidFill>
                    <a:effectLst/>
                    <a:latin typeface="Times New Roman" panose="02020603050405020304" pitchFamily="18" charset="0"/>
                    <a:ea typeface="宋体" panose="02010600030101010101" pitchFamily="2" charset="-122"/>
                  </a:rPr>
                  <a:t>图</a:t>
                </a:r>
                <a:r>
                  <a:rPr lang="en-US" altLang="zh-CN" sz="1800" kern="100" dirty="0">
                    <a:solidFill>
                      <a:srgbClr val="000000"/>
                    </a:solidFill>
                    <a:effectLst/>
                    <a:latin typeface="Times New Roman" panose="02020603050405020304" pitchFamily="18" charset="0"/>
                    <a:ea typeface="宋体" panose="02010600030101010101" pitchFamily="2" charset="-122"/>
                  </a:rPr>
                  <a:t>5-4</a:t>
                </a:r>
                <a:r>
                  <a:rPr lang="zh-CN" altLang="zh-CN" sz="1800" kern="100" dirty="0">
                    <a:solidFill>
                      <a:srgbClr val="000000"/>
                    </a:solidFill>
                    <a:effectLst/>
                    <a:latin typeface="Times New Roman" panose="02020603050405020304" pitchFamily="18" charset="0"/>
                    <a:ea typeface="宋体" panose="02010600030101010101" pitchFamily="2" charset="-122"/>
                  </a:rPr>
                  <a:t>所示。第四个矩阵为有效点索引矩阵，白色部分索引值为</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，黑色部分索引值为</a:t>
                </a:r>
                <a:r>
                  <a:rPr lang="en-US" altLang="zh-CN" sz="1800" kern="1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。白色部分对应的前三个矩阵中相同位置的点为有效点，而黑色部分则对应无效点。</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这种存储格式有两个优点。其一可以表明各点的相对位置关系。其二这种数据形式可以变换为两种数据形式</a:t>
                </a:r>
                <a:r>
                  <a:rPr lang="zh-CN" altLang="en-US" sz="1800" kern="100" dirty="0">
                    <a:solidFill>
                      <a:srgbClr val="000000"/>
                    </a:solidFill>
                    <a:effectLst/>
                    <a:latin typeface="Times New Roman" panose="02020603050405020304" pitchFamily="18" charset="0"/>
                    <a:ea typeface="宋体" panose="02010600030101010101" pitchFamily="2" charset="-122"/>
                  </a:rPr>
                  <a:t>：</a:t>
                </a:r>
                <a:r>
                  <a:rPr lang="zh-CN" altLang="en-US" sz="1800" kern="100" dirty="0">
                    <a:solidFill>
                      <a:srgbClr val="000000"/>
                    </a:solidFill>
                    <a:latin typeface="Times New Roman" panose="02020603050405020304" pitchFamily="18" charset="0"/>
                    <a:ea typeface="宋体" panose="02010600030101010101" pitchFamily="2" charset="-122"/>
                  </a:rPr>
                  <a:t>（</a:t>
                </a:r>
                <a:r>
                  <a:rPr lang="en-US" altLang="zh-CN" sz="1800" kern="100" dirty="0">
                    <a:solidFill>
                      <a:srgbClr val="000000"/>
                    </a:solidFill>
                    <a:latin typeface="Times New Roman" panose="02020603050405020304" pitchFamily="18" charset="0"/>
                    <a:ea typeface="宋体" panose="02010600030101010101" pitchFamily="2" charset="-122"/>
                  </a:rPr>
                  <a:t>1</a:t>
                </a:r>
                <a:r>
                  <a:rPr lang="zh-CN" altLang="en-US" sz="1800" kern="100" dirty="0">
                    <a:solidFill>
                      <a:srgbClr val="000000"/>
                    </a:solidFill>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将矩阵中的有效点按顺序存储在</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𝑁</m:t>
                    </m:r>
                    <m:r>
                      <a:rPr lang="en-US" altLang="zh-CN" sz="1800" kern="100">
                        <a:solidFill>
                          <a:srgbClr val="000000"/>
                        </a:solidFill>
                        <a:effectLst/>
                        <a:latin typeface="Cambria Math" panose="02040503050406030204" pitchFamily="18" charset="0"/>
                        <a:ea typeface="宋体" panose="02010600030101010101" pitchFamily="2" charset="-122"/>
                      </a:rPr>
                      <m:t>×3</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的矩阵中，可以得到点云数据，</a:t>
                </a:r>
                <a:r>
                  <a:rPr lang="zh-CN" altLang="en-US" sz="1800" kern="100" dirty="0">
                    <a:solidFill>
                      <a:srgbClr val="000000"/>
                    </a:solidFill>
                    <a:latin typeface="Times New Roman" panose="02020603050405020304" pitchFamily="18" charset="0"/>
                    <a:ea typeface="宋体" panose="02010600030101010101" pitchFamily="2" charset="-122"/>
                  </a:rPr>
                  <a:t>（</a:t>
                </a:r>
                <a:r>
                  <a:rPr lang="en-US" altLang="zh-CN" sz="1800" kern="100" dirty="0">
                    <a:solidFill>
                      <a:srgbClr val="000000"/>
                    </a:solidFill>
                    <a:latin typeface="Times New Roman" panose="02020603050405020304" pitchFamily="18" charset="0"/>
                    <a:ea typeface="宋体" panose="02010600030101010101" pitchFamily="2" charset="-122"/>
                  </a:rPr>
                  <a:t>2</a:t>
                </a:r>
                <a:r>
                  <a:rPr lang="zh-CN" altLang="en-US" sz="1800" kern="100" dirty="0">
                    <a:solidFill>
                      <a:srgbClr val="000000"/>
                    </a:solidFill>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将</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𝑍</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矩阵中各点的值转化为深度值可得数据的深度图。</a:t>
                </a:r>
              </a:p>
              <a:p>
                <a:endParaRPr lang="zh-CN" altLang="en-US"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196753"/>
                <a:ext cx="8964488" cy="2736304"/>
              </a:xfrm>
              <a:blipFill>
                <a:blip r:embed="rId5"/>
                <a:stretch>
                  <a:fillRect t="-1114" r="-2991" b="-1336"/>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956EC504-F999-4F1C-82C0-0290EB31D4FE}"/>
              </a:ext>
            </a:extLst>
          </p:cNvPr>
          <p:cNvGrpSpPr>
            <a:grpSpLocks/>
          </p:cNvGrpSpPr>
          <p:nvPr/>
        </p:nvGrpSpPr>
        <p:grpSpPr bwMode="auto">
          <a:xfrm>
            <a:off x="1115616" y="3933057"/>
            <a:ext cx="5003275" cy="2664295"/>
            <a:chOff x="6032" y="8907"/>
            <a:chExt cx="79039" cy="48020"/>
          </a:xfrm>
        </p:grpSpPr>
        <p:sp>
          <p:nvSpPr>
            <p:cNvPr id="5" name="矩形 4">
              <a:extLst>
                <a:ext uri="{FF2B5EF4-FFF2-40B4-BE49-F238E27FC236}">
                  <a16:creationId xmlns:a16="http://schemas.microsoft.com/office/drawing/2014/main" id="{025CFE67-C89A-469F-A9CD-6677B8E32FB1}"/>
                </a:ext>
              </a:extLst>
            </p:cNvPr>
            <p:cNvSpPr>
              <a:spLocks noChangeArrowheads="1"/>
            </p:cNvSpPr>
            <p:nvPr/>
          </p:nvSpPr>
          <p:spPr bwMode="auto">
            <a:xfrm>
              <a:off x="9446" y="9479"/>
              <a:ext cx="18620" cy="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indent="266700" algn="just" fontAlgn="base"/>
              <a:r>
                <a:rPr lang="en-US" altLang="zh-CN" sz="1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矩阵</a:t>
              </a:r>
              <a:endParaRPr lang="zh-CN" sz="1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9082089E-3102-4068-9CEF-1112132E4A66}"/>
                </a:ext>
              </a:extLst>
            </p:cNvPr>
            <p:cNvSpPr>
              <a:spLocks noChangeArrowheads="1"/>
            </p:cNvSpPr>
            <p:nvPr/>
          </p:nvSpPr>
          <p:spPr bwMode="auto">
            <a:xfrm>
              <a:off x="35767" y="8907"/>
              <a:ext cx="17254" cy="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indent="266700" algn="just"/>
              <a:r>
                <a:rPr lang="en-US" altLang="zh-CN" sz="105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05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a:t>
              </a:r>
              <a:endParaRPr lang="zh-CN" altLang="zh-CN" sz="105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937419C-2A88-49EA-BCA1-1860F729C8A1}"/>
                </a:ext>
              </a:extLst>
            </p:cNvPr>
            <p:cNvSpPr>
              <a:spLocks noChangeArrowheads="1"/>
            </p:cNvSpPr>
            <p:nvPr/>
          </p:nvSpPr>
          <p:spPr bwMode="auto">
            <a:xfrm>
              <a:off x="62454" y="9597"/>
              <a:ext cx="17254" cy="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indent="266700" algn="just"/>
              <a:r>
                <a:rPr lang="en-US" altLang="zh-CN" sz="105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105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a:t>
              </a:r>
              <a:endParaRPr lang="zh-CN" altLang="zh-CN" sz="105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13">
              <a:extLst>
                <a:ext uri="{FF2B5EF4-FFF2-40B4-BE49-F238E27FC236}">
                  <a16:creationId xmlns:a16="http://schemas.microsoft.com/office/drawing/2014/main" id="{B649467B-EEAF-4C5D-AD5F-2C0D3D1F85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 y="14986"/>
              <a:ext cx="25448" cy="190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35345937-2CEF-48A7-B91B-E5804666B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68" y="14986"/>
              <a:ext cx="25829" cy="193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a:extLst>
                <a:ext uri="{FF2B5EF4-FFF2-40B4-BE49-F238E27FC236}">
                  <a16:creationId xmlns:a16="http://schemas.microsoft.com/office/drawing/2014/main" id="{ED9F5E2C-1C30-4A24-9F6C-9090749864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1" y="15171"/>
              <a:ext cx="25400" cy="19098"/>
            </a:xfrm>
            <a:prstGeom prst="rect">
              <a:avLst/>
            </a:prstGeom>
            <a:noFill/>
            <a:extLst>
              <a:ext uri="{909E8E84-426E-40DD-AFC4-6F175D3DCCD1}">
                <a14:hiddenFill xmlns:a14="http://schemas.microsoft.com/office/drawing/2010/main">
                  <a:solidFill>
                    <a:srgbClr val="FFFFFF"/>
                  </a:solidFill>
                </a14:hiddenFill>
              </a:ext>
            </a:extLst>
          </p:spPr>
        </p:pic>
        <p:sp>
          <p:nvSpPr>
            <p:cNvPr id="11" name="椭圆 10">
              <a:extLst>
                <a:ext uri="{FF2B5EF4-FFF2-40B4-BE49-F238E27FC236}">
                  <a16:creationId xmlns:a16="http://schemas.microsoft.com/office/drawing/2014/main" id="{FADAE873-F1A8-4CEB-BEAE-F42893A6C247}"/>
                </a:ext>
              </a:extLst>
            </p:cNvPr>
            <p:cNvSpPr>
              <a:spLocks noChangeArrowheads="1"/>
            </p:cNvSpPr>
            <p:nvPr/>
          </p:nvSpPr>
          <p:spPr bwMode="auto">
            <a:xfrm>
              <a:off x="20970" y="20478"/>
              <a:ext cx="461" cy="461"/>
            </a:xfrm>
            <a:prstGeom prst="ellipse">
              <a:avLst/>
            </a:prstGeom>
            <a:solidFill>
              <a:srgbClr val="FF0000"/>
            </a:solidFill>
            <a:ln w="25400">
              <a:solidFill>
                <a:srgbClr val="FF0000"/>
              </a:solidFill>
              <a:round/>
              <a:headEnd/>
              <a:tailEnd/>
            </a:ln>
          </p:spPr>
          <p:txBody>
            <a:bodyPr rot="0" vert="horz" wrap="square" lIns="91440" tIns="45720" rIns="91440" bIns="45720" anchor="ctr" anchorCtr="0" upright="1">
              <a:noAutofit/>
            </a:bodyPr>
            <a:lstStyle/>
            <a:p>
              <a:endParaRPr lang="zh-CN" altLang="en-US"/>
            </a:p>
          </p:txBody>
        </p:sp>
        <p:sp>
          <p:nvSpPr>
            <p:cNvPr id="12" name="椭圆 11">
              <a:extLst>
                <a:ext uri="{FF2B5EF4-FFF2-40B4-BE49-F238E27FC236}">
                  <a16:creationId xmlns:a16="http://schemas.microsoft.com/office/drawing/2014/main" id="{69799BBE-3407-4C72-87D4-017C76C2762C}"/>
                </a:ext>
              </a:extLst>
            </p:cNvPr>
            <p:cNvSpPr>
              <a:spLocks noChangeArrowheads="1"/>
            </p:cNvSpPr>
            <p:nvPr/>
          </p:nvSpPr>
          <p:spPr bwMode="auto">
            <a:xfrm>
              <a:off x="47686" y="20478"/>
              <a:ext cx="444" cy="461"/>
            </a:xfrm>
            <a:prstGeom prst="ellipse">
              <a:avLst/>
            </a:prstGeom>
            <a:solidFill>
              <a:srgbClr val="FF0000"/>
            </a:solidFill>
            <a:ln w="25400">
              <a:solidFill>
                <a:srgbClr val="FF0000"/>
              </a:solidFill>
              <a:round/>
              <a:headEnd/>
              <a:tailEnd/>
            </a:ln>
          </p:spPr>
          <p:txBody>
            <a:bodyPr rot="0" vert="horz" wrap="square" lIns="91440" tIns="45720" rIns="91440" bIns="45720" anchor="ctr" anchorCtr="0" upright="1">
              <a:noAutofit/>
            </a:bodyPr>
            <a:lstStyle/>
            <a:p>
              <a:endParaRPr lang="zh-CN" altLang="en-US"/>
            </a:p>
          </p:txBody>
        </p:sp>
        <p:sp>
          <p:nvSpPr>
            <p:cNvPr id="13" name="椭圆 12">
              <a:extLst>
                <a:ext uri="{FF2B5EF4-FFF2-40B4-BE49-F238E27FC236}">
                  <a16:creationId xmlns:a16="http://schemas.microsoft.com/office/drawing/2014/main" id="{C78B2E6F-AB83-4E4A-8CDD-6F96F3244B93}"/>
                </a:ext>
              </a:extLst>
            </p:cNvPr>
            <p:cNvSpPr>
              <a:spLocks noChangeArrowheads="1"/>
            </p:cNvSpPr>
            <p:nvPr/>
          </p:nvSpPr>
          <p:spPr bwMode="auto">
            <a:xfrm>
              <a:off x="74705" y="20934"/>
              <a:ext cx="460" cy="445"/>
            </a:xfrm>
            <a:prstGeom prst="ellipse">
              <a:avLst/>
            </a:prstGeom>
            <a:solidFill>
              <a:schemeClr val="accent2">
                <a:lumMod val="100000"/>
                <a:lumOff val="0"/>
              </a:schemeClr>
            </a:solidFill>
            <a:ln w="25400">
              <a:solidFill>
                <a:srgbClr val="FF0000"/>
              </a:solidFill>
              <a:round/>
              <a:headEnd/>
              <a:tailEnd/>
            </a:ln>
          </p:spPr>
          <p:txBody>
            <a:bodyPr rot="0" vert="horz" wrap="square" lIns="91440" tIns="45720" rIns="91440" bIns="45720" anchor="ctr" anchorCtr="0" upright="1">
              <a:noAutofit/>
            </a:bodyPr>
            <a:lstStyle/>
            <a:p>
              <a:endParaRPr lang="zh-CN" altLang="en-US"/>
            </a:p>
          </p:txBody>
        </p:sp>
        <p:pic>
          <p:nvPicPr>
            <p:cNvPr id="14" name="Picture 17">
              <a:extLst>
                <a:ext uri="{FF2B5EF4-FFF2-40B4-BE49-F238E27FC236}">
                  <a16:creationId xmlns:a16="http://schemas.microsoft.com/office/drawing/2014/main" id="{786748E6-6F6E-43DE-9E35-551A4E4F1B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68" y="37830"/>
              <a:ext cx="27956" cy="19097"/>
            </a:xfrm>
            <a:prstGeom prst="rect">
              <a:avLst/>
            </a:prstGeom>
            <a:noFill/>
            <a:extLst>
              <a:ext uri="{909E8E84-426E-40DD-AFC4-6F175D3DCCD1}">
                <a14:hiddenFill xmlns:a14="http://schemas.microsoft.com/office/drawing/2010/main">
                  <a:solidFill>
                    <a:srgbClr val="FFFFFF"/>
                  </a:solidFill>
                </a14:hiddenFill>
              </a:ext>
            </a:extLst>
          </p:spPr>
        </p:pic>
        <p:sp>
          <p:nvSpPr>
            <p:cNvPr id="15" name="椭圆 14">
              <a:extLst>
                <a:ext uri="{FF2B5EF4-FFF2-40B4-BE49-F238E27FC236}">
                  <a16:creationId xmlns:a16="http://schemas.microsoft.com/office/drawing/2014/main" id="{DD9177DA-DCC5-4F8D-87DB-E108E345853C}"/>
                </a:ext>
              </a:extLst>
            </p:cNvPr>
            <p:cNvSpPr>
              <a:spLocks noChangeArrowheads="1"/>
            </p:cNvSpPr>
            <p:nvPr/>
          </p:nvSpPr>
          <p:spPr bwMode="auto">
            <a:xfrm>
              <a:off x="47960" y="41179"/>
              <a:ext cx="461" cy="461"/>
            </a:xfrm>
            <a:prstGeom prst="ellipse">
              <a:avLst/>
            </a:prstGeom>
            <a:solidFill>
              <a:srgbClr val="FF0000"/>
            </a:solidFill>
            <a:ln w="25400">
              <a:solidFill>
                <a:srgbClr val="FF0000"/>
              </a:solidFill>
              <a:round/>
              <a:headEnd/>
              <a:tailEnd/>
            </a:ln>
          </p:spPr>
          <p:txBody>
            <a:bodyPr rot="0" vert="horz" wrap="square" lIns="91440" tIns="45720" rIns="91440" bIns="45720" anchor="ctr" anchorCtr="0" upright="1">
              <a:noAutofit/>
            </a:bodyPr>
            <a:lstStyle/>
            <a:p>
              <a:endParaRPr lang="zh-CN" altLang="en-US"/>
            </a:p>
          </p:txBody>
        </p:sp>
        <p:cxnSp>
          <p:nvCxnSpPr>
            <p:cNvPr id="16" name="直接箭头连接符 15">
              <a:extLst>
                <a:ext uri="{FF2B5EF4-FFF2-40B4-BE49-F238E27FC236}">
                  <a16:creationId xmlns:a16="http://schemas.microsoft.com/office/drawing/2014/main" id="{BB47A7BA-C710-45F9-B5B7-D7C0FD2B6CC9}"/>
                </a:ext>
              </a:extLst>
            </p:cNvPr>
            <p:cNvCxnSpPr>
              <a:cxnSpLocks noChangeShapeType="1"/>
            </p:cNvCxnSpPr>
            <p:nvPr/>
          </p:nvCxnSpPr>
          <p:spPr bwMode="auto">
            <a:xfrm flipH="1">
              <a:off x="49088" y="41179"/>
              <a:ext cx="10636" cy="0"/>
            </a:xfrm>
            <a:prstGeom prst="straightConnector1">
              <a:avLst/>
            </a:prstGeom>
            <a:noFill/>
            <a:ln w="25400">
              <a:solidFill>
                <a:schemeClr val="dk1">
                  <a:lumMod val="100000"/>
                  <a:lumOff val="0"/>
                </a:schemeClr>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7" name="Picture 24">
              <a:extLst>
                <a:ext uri="{FF2B5EF4-FFF2-40B4-BE49-F238E27FC236}">
                  <a16:creationId xmlns:a16="http://schemas.microsoft.com/office/drawing/2014/main" id="{2EAE02E4-B10A-4A97-BEE3-8819FF4EF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7" y="18938"/>
              <a:ext cx="6191" cy="4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5">
              <a:extLst>
                <a:ext uri="{FF2B5EF4-FFF2-40B4-BE49-F238E27FC236}">
                  <a16:creationId xmlns:a16="http://schemas.microsoft.com/office/drawing/2014/main" id="{FDB88AE5-7D52-476E-B725-3323972E42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29" y="19510"/>
              <a:ext cx="6001" cy="34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6">
              <a:extLst>
                <a:ext uri="{FF2B5EF4-FFF2-40B4-BE49-F238E27FC236}">
                  <a16:creationId xmlns:a16="http://schemas.microsoft.com/office/drawing/2014/main" id="{EDB1EAEA-AB88-4D3F-95DD-F5F7E16B7D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23" y="19510"/>
              <a:ext cx="6286" cy="32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7">
              <a:extLst>
                <a:ext uri="{FF2B5EF4-FFF2-40B4-BE49-F238E27FC236}">
                  <a16:creationId xmlns:a16="http://schemas.microsoft.com/office/drawing/2014/main" id="{0E7D3680-9121-4933-B5E9-FF57EBF850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724" y="39830"/>
              <a:ext cx="19431" cy="3619"/>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图片 20">
            <a:extLst>
              <a:ext uri="{FF2B5EF4-FFF2-40B4-BE49-F238E27FC236}">
                <a16:creationId xmlns:a16="http://schemas.microsoft.com/office/drawing/2014/main" id="{F4575509-D1EA-4BA9-882E-E92098169C47}"/>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74645" y="4280603"/>
            <a:ext cx="1440785" cy="1077523"/>
          </a:xfrm>
          <a:prstGeom prst="rect">
            <a:avLst/>
          </a:prstGeom>
          <a:noFill/>
          <a:ln>
            <a:noFill/>
          </a:ln>
        </p:spPr>
      </p:pic>
      <p:sp>
        <p:nvSpPr>
          <p:cNvPr id="22" name="矩形 21">
            <a:extLst>
              <a:ext uri="{FF2B5EF4-FFF2-40B4-BE49-F238E27FC236}">
                <a16:creationId xmlns:a16="http://schemas.microsoft.com/office/drawing/2014/main" id="{6A7CBC6E-EEC6-46A8-93DD-2CC29EDA76E3}"/>
              </a:ext>
            </a:extLst>
          </p:cNvPr>
          <p:cNvSpPr>
            <a:spLocks noChangeArrowheads="1"/>
          </p:cNvSpPr>
          <p:nvPr/>
        </p:nvSpPr>
        <p:spPr bwMode="auto">
          <a:xfrm>
            <a:off x="6649175" y="3989931"/>
            <a:ext cx="1291724" cy="369563"/>
          </a:xfrm>
          <a:prstGeom prst="rect">
            <a:avLst/>
          </a:prstGeom>
          <a:noFill/>
          <a:ln w="9525">
            <a:noFill/>
            <a:miter lim="800000"/>
            <a:headEnd/>
            <a:tailEnd/>
          </a:ln>
        </p:spPr>
        <p:txBody>
          <a:bodyPr wrap="square">
            <a:noAutofit/>
          </a:bodyPr>
          <a:lstStyle/>
          <a:p>
            <a:pPr indent="266700" algn="just" fontAlgn="base"/>
            <a:r>
              <a:rPr lang="zh-CN" sz="105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索引矩阵</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标题 1"/>
          <p:cNvSpPr>
            <a:spLocks noGrp="1"/>
          </p:cNvSpPr>
          <p:nvPr>
            <p:ph type="title"/>
          </p:nvPr>
        </p:nvSpPr>
        <p:spPr/>
        <p:txBody>
          <a:bodyPr/>
          <a:lstStyle/>
          <a:p>
            <a:r>
              <a:rPr lang="en-US" altLang="zh-CN" kern="1200"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en-US" kern="12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kern="1200" dirty="0">
                <a:effectLst/>
                <a:latin typeface="黑体" panose="02010609060101010101" pitchFamily="49" charset="-122"/>
                <a:ea typeface="黑体" panose="02010609060101010101" pitchFamily="49" charset="-122"/>
                <a:cs typeface="Times New Roman" panose="02020603050405020304" pitchFamily="18" charset="0"/>
              </a:rPr>
              <a:t>存放原始数据</a:t>
            </a:r>
            <a:endParaRPr lang="zh-CN" altLang="en-US" sz="48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132448295"/>
      </p:ext>
    </p:extLst>
  </p:cSld>
  <p:clrMapOvr>
    <a:masterClrMapping/>
  </p:clrMapOvr>
  <mc:AlternateContent xmlns:mc="http://schemas.openxmlformats.org/markup-compatibility/2006" xmlns:p14="http://schemas.microsoft.com/office/powerpoint/2010/main">
    <mc:Choice Requires="p14">
      <p:transition spd="slow" p14:dur="2000" advTm="21863"/>
    </mc:Choice>
    <mc:Fallback xmlns="">
      <p:transition spd="slow" advTm="218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latin typeface="黑体" panose="02010609060101010101" pitchFamily="49" charset="-122"/>
                <a:ea typeface="黑体" panose="02010609060101010101" pitchFamily="49" charset="-122"/>
              </a:rPr>
              <a:t>2. </a:t>
            </a:r>
            <a:r>
              <a:rPr lang="zh-CN" altLang="zh-CN" kern="1200" dirty="0">
                <a:latin typeface="黑体" panose="02010609060101010101" pitchFamily="49" charset="-122"/>
                <a:ea typeface="黑体" panose="02010609060101010101" pitchFamily="49" charset="-122"/>
              </a:rPr>
              <a:t>距离矩阵</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640960" cy="4175125"/>
              </a:xfrm>
            </p:spPr>
            <p:txBody>
              <a:bodyPr/>
              <a:lstStyle/>
              <a:p>
                <a:pPr indent="266700" algn="just"/>
                <a:r>
                  <a:rPr lang="zh-CN" altLang="zh-CN" sz="2000" kern="100" dirty="0">
                    <a:solidFill>
                      <a:srgbClr val="000000"/>
                    </a:solidFill>
                    <a:latin typeface="Times New Roman" panose="02020603050405020304" pitchFamily="18" charset="0"/>
                    <a:ea typeface="宋体" panose="02010600030101010101" pitchFamily="2" charset="-122"/>
                  </a:rPr>
                  <a:t>例如在使用主成分分析</a:t>
                </a:r>
                <a:r>
                  <a:rPr lang="zh-CN" altLang="zh-CN" sz="2000" kern="100" dirty="0">
                    <a:solidFill>
                      <a:srgbClr val="000000"/>
                    </a:solidFill>
                    <a:effectLst/>
                    <a:latin typeface="Times New Roman" panose="02020603050405020304" pitchFamily="18" charset="0"/>
                    <a:ea typeface="宋体" panose="02010600030101010101" pitchFamily="2" charset="-122"/>
                  </a:rPr>
                  <a:t>算法（</a:t>
                </a:r>
                <a:r>
                  <a:rPr lang="en-US" altLang="zh-CN" sz="2000" kern="100" dirty="0">
                    <a:solidFill>
                      <a:srgbClr val="000000"/>
                    </a:solidFill>
                    <a:effectLst/>
                    <a:latin typeface="Times New Roman" panose="02020603050405020304" pitchFamily="18" charset="0"/>
                    <a:ea typeface="宋体" panose="02010600030101010101" pitchFamily="2" charset="-122"/>
                  </a:rPr>
                  <a:t>Principal Component Analysis</a:t>
                </a:r>
                <a:r>
                  <a:rPr lang="zh-CN" altLang="zh-CN" sz="2000" kern="100" dirty="0">
                    <a:solidFill>
                      <a:srgbClr val="000000"/>
                    </a:solidFill>
                    <a:effectLst/>
                    <a:latin typeface="Times New Roman" panose="02020603050405020304" pitchFamily="18" charset="0"/>
                    <a:ea typeface="宋体" panose="02010600030101010101" pitchFamily="2" charset="-122"/>
                  </a:rPr>
                  <a:t>，</a:t>
                </a:r>
                <a:r>
                  <a:rPr lang="en-US" altLang="zh-CN" sz="2000" kern="100" dirty="0">
                    <a:solidFill>
                      <a:srgbClr val="000000"/>
                    </a:solidFill>
                    <a:effectLst/>
                    <a:latin typeface="Times New Roman" panose="02020603050405020304" pitchFamily="18" charset="0"/>
                    <a:ea typeface="宋体" panose="02010600030101010101" pitchFamily="2" charset="-122"/>
                  </a:rPr>
                  <a:t>PCA</a:t>
                </a:r>
                <a:r>
                  <a:rPr lang="zh-CN" altLang="zh-CN" sz="2000" kern="100" dirty="0">
                    <a:solidFill>
                      <a:srgbClr val="000000"/>
                    </a:solidFill>
                    <a:effectLst/>
                    <a:latin typeface="Times New Roman" panose="02020603050405020304" pitchFamily="18" charset="0"/>
                    <a:ea typeface="宋体" panose="02010600030101010101" pitchFamily="2" charset="-122"/>
                  </a:rPr>
                  <a:t>）时，使用降维的数据集进行模式识别，将计算出的距离存储在</a:t>
                </a:r>
                <a:r>
                  <a:rPr lang="zh-CN" altLang="zh-CN" sz="2000" b="1" kern="100" dirty="0">
                    <a:solidFill>
                      <a:srgbClr val="000000"/>
                    </a:solidFill>
                    <a:effectLst/>
                    <a:latin typeface="Times New Roman" panose="02020603050405020304" pitchFamily="18" charset="0"/>
                    <a:ea typeface="宋体" panose="02010600030101010101" pitchFamily="2" charset="-122"/>
                  </a:rPr>
                  <a:t>距离矩阵</a:t>
                </a:r>
                <a:r>
                  <a:rPr lang="zh-CN" altLang="zh-CN" sz="2000" kern="100" dirty="0">
                    <a:solidFill>
                      <a:srgbClr val="000000"/>
                    </a:solidFill>
                    <a:effectLst/>
                    <a:latin typeface="Times New Roman" panose="02020603050405020304" pitchFamily="18" charset="0"/>
                    <a:ea typeface="宋体" panose="02010600030101010101" pitchFamily="2" charset="-122"/>
                  </a:rPr>
                  <a:t>中，通过分析距离矩阵中的数据，可以得出识别率。例如，</a:t>
                </a:r>
                <a:r>
                  <a:rPr lang="zh-CN" altLang="zh-CN" sz="2000" kern="100" dirty="0">
                    <a:solidFill>
                      <a:srgbClr val="000000"/>
                    </a:solidFill>
                    <a:latin typeface="Times New Roman" panose="02020603050405020304" pitchFamily="18" charset="0"/>
                    <a:ea typeface="宋体" panose="02010600030101010101" pitchFamily="2" charset="-122"/>
                  </a:rPr>
                  <a:t>下面的距离矩阵为测试集每个样本到注册集每个样本的距离矩阵（本例的测试集与注册集中样本不同，而相同时的距离矩阵为对称矩阵）</a:t>
                </a:r>
                <a:r>
                  <a:rPr lang="zh-CN" altLang="en-US" sz="2000" kern="100" dirty="0">
                    <a:solidFill>
                      <a:srgbClr val="000000"/>
                    </a:solidFill>
                    <a:latin typeface="Times New Roman" panose="02020603050405020304" pitchFamily="18" charset="0"/>
                    <a:ea typeface="宋体" panose="02010600030101010101" pitchFamily="2" charset="-122"/>
                  </a:rPr>
                  <a:t>，</a:t>
                </a:r>
                <a:r>
                  <a:rPr lang="zh-CN" altLang="zh-CN" sz="2000" kern="100" dirty="0">
                    <a:solidFill>
                      <a:srgbClr val="000000"/>
                    </a:solidFill>
                    <a:effectLst/>
                    <a:latin typeface="Times New Roman" panose="02020603050405020304" pitchFamily="18" charset="0"/>
                    <a:ea typeface="宋体" panose="02010600030101010101" pitchFamily="2" charset="-122"/>
                  </a:rPr>
                  <a:t>从矩阵中可分</a:t>
                </a:r>
                <a:r>
                  <a:rPr lang="zh-CN" altLang="en-US" sz="2000" kern="100" dirty="0">
                    <a:solidFill>
                      <a:srgbClr val="000000"/>
                    </a:solidFill>
                    <a:effectLst/>
                    <a:latin typeface="Times New Roman" panose="02020603050405020304" pitchFamily="18" charset="0"/>
                    <a:ea typeface="宋体" panose="02010600030101010101" pitchFamily="2" charset="-122"/>
                  </a:rPr>
                  <a:t>析</a:t>
                </a:r>
                <a:r>
                  <a:rPr lang="zh-CN" altLang="zh-CN" sz="2000" kern="100" dirty="0">
                    <a:solidFill>
                      <a:srgbClr val="000000"/>
                    </a:solidFill>
                    <a:effectLst/>
                    <a:latin typeface="Times New Roman" panose="02020603050405020304" pitchFamily="18" charset="0"/>
                    <a:ea typeface="宋体" panose="02010600030101010101" pitchFamily="2" charset="-122"/>
                  </a:rPr>
                  <a:t>出测试集中第</a:t>
                </a:r>
                <a:r>
                  <a:rPr lang="en-US" altLang="zh-CN" sz="2000" kern="100" dirty="0">
                    <a:solidFill>
                      <a:srgbClr val="000000"/>
                    </a:solidFill>
                    <a:effectLst/>
                    <a:latin typeface="Times New Roman" panose="02020603050405020304" pitchFamily="18" charset="0"/>
                    <a:ea typeface="宋体" panose="02010600030101010101" pitchFamily="2" charset="-122"/>
                  </a:rPr>
                  <a:t>1</a:t>
                </a:r>
                <a:r>
                  <a:rPr lang="zh-CN" altLang="zh-CN" sz="2000" kern="100" dirty="0">
                    <a:solidFill>
                      <a:srgbClr val="000000"/>
                    </a:solidFill>
                    <a:effectLst/>
                    <a:latin typeface="Times New Roman" panose="02020603050405020304" pitchFamily="18" charset="0"/>
                    <a:ea typeface="宋体" panose="02010600030101010101" pitchFamily="2" charset="-122"/>
                  </a:rPr>
                  <a:t>个样本与注册集中第</a:t>
                </a:r>
                <a:r>
                  <a:rPr lang="en-US" altLang="zh-CN" sz="2000" kern="100" dirty="0">
                    <a:solidFill>
                      <a:srgbClr val="000000"/>
                    </a:solidFill>
                    <a:effectLst/>
                    <a:latin typeface="Times New Roman" panose="02020603050405020304" pitchFamily="18" charset="0"/>
                    <a:ea typeface="宋体" panose="02010600030101010101" pitchFamily="2" charset="-122"/>
                  </a:rPr>
                  <a:t>2</a:t>
                </a:r>
                <a:r>
                  <a:rPr lang="zh-CN" altLang="zh-CN" sz="2000" kern="100" dirty="0">
                    <a:solidFill>
                      <a:srgbClr val="000000"/>
                    </a:solidFill>
                    <a:effectLst/>
                    <a:latin typeface="Times New Roman" panose="02020603050405020304" pitchFamily="18" charset="0"/>
                    <a:ea typeface="宋体" panose="02010600030101010101" pitchFamily="2" charset="-122"/>
                  </a:rPr>
                  <a:t>个样本的距离最短，因此将其判为注册集中第二个样本的所属的类。</a:t>
                </a:r>
              </a:p>
              <a:p>
                <a:pPr indent="266700" algn="just"/>
                <a14:m>
                  <m:oMath xmlns:m="http://schemas.openxmlformats.org/officeDocument/2006/math">
                    <m:r>
                      <a:rPr lang="zh-CN" altLang="zh-CN" sz="1800" kern="100">
                        <a:effectLst/>
                        <a:latin typeface="Cambria Math" panose="02040503050406030204" pitchFamily="18" charset="0"/>
                        <a:ea typeface="宋体" panose="02010600030101010101" pitchFamily="2" charset="-122"/>
                      </a:rPr>
                      <m:t>注册集</m:t>
                    </m:r>
                    <m:r>
                      <a:rPr lang="zh-CN" altLang="zh-CN" sz="1800" kern="100">
                        <a:effectLst/>
                        <a:latin typeface="Cambria Math" panose="02040503050406030204" pitchFamily="18" charset="0"/>
                        <a:ea typeface="Cambria Math" panose="02040503050406030204" pitchFamily="18" charset="0"/>
                      </a:rPr>
                      <m:t> </m:t>
                    </m:r>
                    <m:r>
                      <m:rPr>
                        <m:sty m:val="p"/>
                      </m:rPr>
                      <a:rPr lang="en-US" altLang="zh-CN" sz="1800" kern="100">
                        <a:effectLst/>
                        <a:latin typeface="Cambria Math" panose="02040503050406030204" pitchFamily="18" charset="0"/>
                        <a:ea typeface="Cambria Math" panose="02040503050406030204" pitchFamily="18" charset="0"/>
                      </a:rPr>
                      <m:t>gallery</m:t>
                    </m:r>
                    <m:r>
                      <a:rPr lang="en-US" altLang="zh-CN" sz="1800" kern="10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Cambria Math" panose="02040503050406030204" pitchFamily="18" charset="0"/>
                      </a:rPr>
                      <m:t> </m:t>
                    </m:r>
                    <m:m>
                      <m:mPr>
                        <m:mcs>
                          <m:mc>
                            <m:mcPr>
                              <m:count m:val="1"/>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zh-CN" altLang="zh-CN" sz="1800" kern="100">
                              <a:effectLst/>
                              <a:latin typeface="Cambria Math" panose="02040503050406030204" pitchFamily="18" charset="0"/>
                              <a:ea typeface="宋体" panose="02010600030101010101" pitchFamily="2" charset="-122"/>
                            </a:rPr>
                            <m:t>测试集</m:t>
                          </m:r>
                          <m:r>
                            <a:rPr lang="zh-CN" altLang="zh-CN" sz="1800" i="1" kern="100">
                              <a:effectLst/>
                              <a:latin typeface="Cambria Math" panose="02040503050406030204" pitchFamily="18" charset="0"/>
                              <a:ea typeface="Cambria Math" panose="02040503050406030204" pitchFamily="18" charset="0"/>
                            </a:rPr>
                            <m:t> </m:t>
                          </m:r>
                          <m:r>
                            <m:rPr>
                              <m:sty m:val="p"/>
                            </m:rPr>
                            <a:rPr lang="en-US" altLang="zh-CN" sz="1800" kern="100">
                              <a:effectLst/>
                              <a:latin typeface="Cambria Math" panose="02040503050406030204" pitchFamily="18" charset="0"/>
                              <a:ea typeface="宋体" panose="02010600030101010101" pitchFamily="2" charset="-122"/>
                            </a:rPr>
                            <m:t>probe</m:t>
                          </m:r>
                        </m:e>
                      </m:mr>
                      <m:mr>
                        <m:e>
                          <m:d>
                            <m:dPr>
                              <m:begChr m:val="["/>
                              <m:endChr m:val="]"/>
                              <m:ctrlPr>
                                <a:rPr lang="zh-CN" altLang="zh-CN" sz="1800" i="1" kern="100">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0.2 </m:t>
                                          </m:r>
                                        </m:e>
                                        <m:e>
                                          <m:r>
                                            <a:rPr lang="en-US" altLang="zh-CN" sz="1800" i="1" kern="100">
                                              <a:effectLst/>
                                              <a:latin typeface="Cambria Math" panose="02040503050406030204" pitchFamily="18" charset="0"/>
                                              <a:ea typeface="宋体" panose="02010600030101010101" pitchFamily="2" charset="-122"/>
                                            </a:rPr>
                                            <m:t>0.4 </m:t>
                                          </m:r>
                                        </m:e>
                                        <m:e>
                                          <m:r>
                                            <a:rPr lang="en-US" altLang="zh-CN" sz="1800" i="1" kern="100">
                                              <a:effectLst/>
                                              <a:latin typeface="Cambria Math" panose="02040503050406030204" pitchFamily="18" charset="0"/>
                                              <a:ea typeface="宋体" panose="02010600030101010101" pitchFamily="2" charset="-122"/>
                                            </a:rPr>
                                            <m:t>0.63</m:t>
                                          </m:r>
                                        </m:e>
                                      </m:mr>
                                      <m:mr>
                                        <m:e>
                                          <m:r>
                                            <a:rPr lang="en-US" altLang="zh-CN" sz="1800" i="1" kern="100">
                                              <a:effectLst/>
                                              <a:latin typeface="Cambria Math" panose="02040503050406030204" pitchFamily="18" charset="0"/>
                                              <a:ea typeface="宋体" panose="02010600030101010101" pitchFamily="2" charset="-122"/>
                                            </a:rPr>
                                            <m:t>0.1 </m:t>
                                          </m:r>
                                        </m:e>
                                        <m:e>
                                          <m:r>
                                            <a:rPr lang="en-US" altLang="zh-CN" sz="1800" i="1" kern="100">
                                              <a:effectLst/>
                                              <a:latin typeface="Cambria Math" panose="02040503050406030204" pitchFamily="18" charset="0"/>
                                              <a:ea typeface="宋体" panose="02010600030101010101" pitchFamily="2" charset="-122"/>
                                            </a:rPr>
                                            <m:t>0.07</m:t>
                                          </m:r>
                                        </m:e>
                                        <m:e>
                                          <m:r>
                                            <a:rPr lang="en-US" altLang="zh-CN" sz="1800" i="1" kern="100">
                                              <a:effectLst/>
                                              <a:latin typeface="Cambria Math" panose="02040503050406030204" pitchFamily="18" charset="0"/>
                                              <a:ea typeface="宋体" panose="02010600030101010101" pitchFamily="2" charset="-122"/>
                                            </a:rPr>
                                            <m:t>0.21</m:t>
                                          </m:r>
                                        </m:e>
                                      </m:mr>
                                      <m:mr>
                                        <m:e>
                                          <m:r>
                                            <a:rPr lang="en-US" altLang="zh-CN" sz="1800" i="1" kern="100">
                                              <a:effectLst/>
                                              <a:latin typeface="Cambria Math" panose="02040503050406030204" pitchFamily="18" charset="0"/>
                                              <a:ea typeface="宋体" panose="02010600030101010101" pitchFamily="2" charset="-122"/>
                                            </a:rPr>
                                            <m:t>0.23</m:t>
                                          </m:r>
                                        </m:e>
                                        <m:e>
                                          <m:r>
                                            <a:rPr lang="en-US" altLang="zh-CN" sz="1800" i="1" kern="100">
                                              <a:effectLst/>
                                              <a:latin typeface="Cambria Math" panose="02040503050406030204" pitchFamily="18" charset="0"/>
                                              <a:ea typeface="宋体" panose="02010600030101010101" pitchFamily="2" charset="-122"/>
                                            </a:rPr>
                                            <m:t>0.6</m:t>
                                          </m:r>
                                        </m:e>
                                        <m:e>
                                          <m:r>
                                            <a:rPr lang="en-US" altLang="zh-CN" sz="1800" i="1" kern="100">
                                              <a:effectLst/>
                                              <a:latin typeface="Cambria Math" panose="02040503050406030204" pitchFamily="18" charset="0"/>
                                              <a:ea typeface="宋体" panose="02010600030101010101" pitchFamily="2" charset="-122"/>
                                            </a:rPr>
                                            <m:t>0.3</m:t>
                                          </m:r>
                                        </m:e>
                                      </m:mr>
                                    </m:m>
                                  </m:e>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0.73</m:t>
                                          </m:r>
                                        </m:e>
                                        <m:e>
                                          <m:r>
                                            <a:rPr lang="en-US" altLang="zh-CN" sz="1800" i="1" kern="100">
                                              <a:effectLst/>
                                              <a:latin typeface="Cambria Math" panose="02040503050406030204" pitchFamily="18" charset="0"/>
                                              <a:ea typeface="宋体" panose="02010600030101010101" pitchFamily="2" charset="-122"/>
                                            </a:rPr>
                                            <m:t>0.3 </m:t>
                                          </m:r>
                                        </m:e>
                                        <m:e>
                                          <m:r>
                                            <a:rPr lang="en-US" altLang="zh-CN" sz="1800" i="1" kern="100">
                                              <a:effectLst/>
                                              <a:latin typeface="Cambria Math" panose="02040503050406030204" pitchFamily="18" charset="0"/>
                                              <a:ea typeface="宋体" panose="02010600030101010101" pitchFamily="2" charset="-122"/>
                                            </a:rPr>
                                            <m:t>0.4 </m:t>
                                          </m:r>
                                        </m:e>
                                      </m:mr>
                                      <m:mr>
                                        <m:e>
                                          <m:r>
                                            <a:rPr lang="en-US" altLang="zh-CN" sz="1800" i="1" kern="100">
                                              <a:effectLst/>
                                              <a:latin typeface="Cambria Math" panose="02040503050406030204" pitchFamily="18" charset="0"/>
                                              <a:ea typeface="宋体" panose="02010600030101010101" pitchFamily="2" charset="-122"/>
                                            </a:rPr>
                                            <m:t>0.43</m:t>
                                          </m:r>
                                        </m:e>
                                        <m:e>
                                          <m:r>
                                            <a:rPr lang="en-US" altLang="zh-CN" sz="1800" i="1" kern="100">
                                              <a:effectLst/>
                                              <a:latin typeface="Cambria Math" panose="02040503050406030204" pitchFamily="18" charset="0"/>
                                              <a:ea typeface="宋体" panose="02010600030101010101" pitchFamily="2" charset="-122"/>
                                            </a:rPr>
                                            <m:t>0.73</m:t>
                                          </m:r>
                                        </m:e>
                                        <m:e>
                                          <m:r>
                                            <a:rPr lang="en-US" altLang="zh-CN" sz="1800" i="1" kern="100">
                                              <a:effectLst/>
                                              <a:latin typeface="Cambria Math" panose="02040503050406030204" pitchFamily="18" charset="0"/>
                                              <a:ea typeface="宋体" panose="02010600030101010101" pitchFamily="2" charset="-122"/>
                                            </a:rPr>
                                            <m:t>0.34</m:t>
                                          </m:r>
                                        </m:e>
                                      </m:mr>
                                      <m:mr>
                                        <m:e>
                                          <m:r>
                                            <a:rPr lang="en-US" altLang="zh-CN" sz="1800" i="1" kern="100">
                                              <a:effectLst/>
                                              <a:latin typeface="Cambria Math" panose="02040503050406030204" pitchFamily="18" charset="0"/>
                                              <a:ea typeface="宋体" panose="02010600030101010101" pitchFamily="2" charset="-122"/>
                                            </a:rPr>
                                            <m:t>0.43</m:t>
                                          </m:r>
                                        </m:e>
                                        <m:e>
                                          <m:r>
                                            <a:rPr lang="en-US" altLang="zh-CN" sz="1800" i="1" kern="100">
                                              <a:effectLst/>
                                              <a:latin typeface="Cambria Math" panose="02040503050406030204" pitchFamily="18" charset="0"/>
                                              <a:ea typeface="宋体" panose="02010600030101010101" pitchFamily="2" charset="-122"/>
                                            </a:rPr>
                                            <m:t>0.35</m:t>
                                          </m:r>
                                        </m:e>
                                        <m:e>
                                          <m:r>
                                            <a:rPr lang="en-US" altLang="zh-CN" sz="1800" i="1" kern="100">
                                              <a:effectLst/>
                                              <a:latin typeface="Cambria Math" panose="02040503050406030204" pitchFamily="18" charset="0"/>
                                              <a:ea typeface="宋体" panose="02010600030101010101" pitchFamily="2" charset="-122"/>
                                            </a:rPr>
                                            <m:t>0.92</m:t>
                                          </m:r>
                                        </m:e>
                                      </m:mr>
                                    </m:m>
                                  </m:e>
                                  <m:e>
                                    <m:m>
                                      <m:mPr>
                                        <m:mcs>
                                          <m:mc>
                                            <m:mcPr>
                                              <m:count m:val="1"/>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0.5 </m:t>
                                          </m:r>
                                        </m:e>
                                      </m:mr>
                                      <m:mr>
                                        <m:e>
                                          <m:r>
                                            <a:rPr lang="en-US" altLang="zh-CN" sz="1800" i="1" kern="100">
                                              <a:effectLst/>
                                              <a:latin typeface="Cambria Math" panose="02040503050406030204" pitchFamily="18" charset="0"/>
                                              <a:ea typeface="宋体" panose="02010600030101010101" pitchFamily="2" charset="-122"/>
                                            </a:rPr>
                                            <m:t>0.23</m:t>
                                          </m:r>
                                        </m:e>
                                      </m:mr>
                                      <m:mr>
                                        <m:e>
                                          <m:r>
                                            <a:rPr lang="en-US" altLang="zh-CN" sz="1800" i="1" kern="100">
                                              <a:effectLst/>
                                              <a:latin typeface="Cambria Math" panose="02040503050406030204" pitchFamily="18" charset="0"/>
                                              <a:ea typeface="宋体" panose="02010600030101010101" pitchFamily="2" charset="-122"/>
                                            </a:rPr>
                                            <m:t>0.32</m:t>
                                          </m:r>
                                        </m:e>
                                      </m:mr>
                                    </m:m>
                                  </m:e>
                                </m:mr>
                                <m:mr>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0.15</m:t>
                                          </m:r>
                                        </m:e>
                                        <m:e>
                                          <m:r>
                                            <a:rPr lang="en-US" altLang="zh-CN" sz="1800" i="1" kern="100">
                                              <a:effectLst/>
                                              <a:latin typeface="Cambria Math" panose="02040503050406030204" pitchFamily="18" charset="0"/>
                                              <a:ea typeface="宋体" panose="02010600030101010101" pitchFamily="2" charset="-122"/>
                                            </a:rPr>
                                            <m:t>0.34</m:t>
                                          </m:r>
                                        </m:e>
                                        <m:e>
                                          <m:r>
                                            <a:rPr lang="en-US" altLang="zh-CN" sz="1800" i="1" kern="100">
                                              <a:effectLst/>
                                              <a:latin typeface="Cambria Math" panose="02040503050406030204" pitchFamily="18" charset="0"/>
                                              <a:ea typeface="宋体" panose="02010600030101010101" pitchFamily="2" charset="-122"/>
                                            </a:rPr>
                                            <m:t>0.2 </m:t>
                                          </m:r>
                                        </m:e>
                                      </m:mr>
                                      <m:mr>
                                        <m:e>
                                          <m:r>
                                            <a:rPr lang="en-US" altLang="zh-CN" sz="1800" i="1" kern="100">
                                              <a:effectLst/>
                                              <a:latin typeface="Cambria Math" panose="02040503050406030204" pitchFamily="18" charset="0"/>
                                              <a:ea typeface="宋体" panose="02010600030101010101" pitchFamily="2" charset="-122"/>
                                            </a:rPr>
                                            <m:t>0.78</m:t>
                                          </m:r>
                                        </m:e>
                                        <m:e>
                                          <m:r>
                                            <a:rPr lang="en-US" altLang="zh-CN" sz="1800" i="1" kern="100">
                                              <a:effectLst/>
                                              <a:latin typeface="Cambria Math" panose="02040503050406030204" pitchFamily="18" charset="0"/>
                                              <a:ea typeface="宋体" panose="02010600030101010101" pitchFamily="2" charset="-122"/>
                                            </a:rPr>
                                            <m:t>0.45</m:t>
                                          </m:r>
                                        </m:e>
                                        <m:e>
                                          <m:r>
                                            <a:rPr lang="en-US" altLang="zh-CN" sz="1800" i="1" kern="100">
                                              <a:effectLst/>
                                              <a:latin typeface="Cambria Math" panose="02040503050406030204" pitchFamily="18" charset="0"/>
                                              <a:ea typeface="宋体" panose="02010600030101010101" pitchFamily="2" charset="-122"/>
                                            </a:rPr>
                                            <m:t>0.43</m:t>
                                          </m:r>
                                        </m:e>
                                      </m:mr>
                                      <m:mr>
                                        <m:e>
                                          <m:r>
                                            <a:rPr lang="en-US" altLang="zh-CN" sz="1800" i="1" kern="100">
                                              <a:effectLst/>
                                              <a:latin typeface="Cambria Math" panose="02040503050406030204" pitchFamily="18" charset="0"/>
                                              <a:ea typeface="宋体" panose="02010600030101010101" pitchFamily="2" charset="-122"/>
                                            </a:rPr>
                                            <m:t>0.53</m:t>
                                          </m:r>
                                        </m:e>
                                        <m:e>
                                          <m:r>
                                            <a:rPr lang="en-US" altLang="zh-CN" sz="1800" i="1" kern="100">
                                              <a:effectLst/>
                                              <a:latin typeface="Cambria Math" panose="02040503050406030204" pitchFamily="18" charset="0"/>
                                              <a:ea typeface="宋体" panose="02010600030101010101" pitchFamily="2" charset="-122"/>
                                            </a:rPr>
                                            <m:t>0.34</m:t>
                                          </m:r>
                                        </m:e>
                                        <m:e>
                                          <m:r>
                                            <a:rPr lang="en-US" altLang="zh-CN" sz="1800" i="1" kern="100">
                                              <a:effectLst/>
                                              <a:latin typeface="Cambria Math" panose="02040503050406030204" pitchFamily="18" charset="0"/>
                                              <a:ea typeface="微软雅黑" panose="020B0503020204020204" pitchFamily="34" charset="-122"/>
                                              <a:cs typeface="微软雅黑" panose="020B0503020204020204" pitchFamily="34" charset="-122"/>
                                            </a:rPr>
                                            <m:t>0.32</m:t>
                                          </m:r>
                                        </m:e>
                                      </m:mr>
                                    </m:m>
                                  </m:e>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0.34</m:t>
                                          </m:r>
                                        </m:e>
                                        <m:e>
                                          <m:r>
                                            <a:rPr lang="en-US" altLang="zh-CN" sz="1800" i="1" kern="100">
                                              <a:effectLst/>
                                              <a:latin typeface="Cambria Math" panose="02040503050406030204" pitchFamily="18" charset="0"/>
                                              <a:ea typeface="宋体" panose="02010600030101010101" pitchFamily="2" charset="-122"/>
                                            </a:rPr>
                                            <m:t>0.35</m:t>
                                          </m:r>
                                        </m:e>
                                        <m:e>
                                          <m:r>
                                            <a:rPr lang="en-US" altLang="zh-CN" sz="1800" i="1" kern="100">
                                              <a:effectLst/>
                                              <a:latin typeface="Cambria Math" panose="02040503050406030204" pitchFamily="18" charset="0"/>
                                              <a:ea typeface="宋体" panose="02010600030101010101" pitchFamily="2" charset="-122"/>
                                            </a:rPr>
                                            <m:t>0.3 </m:t>
                                          </m:r>
                                        </m:e>
                                      </m:mr>
                                      <m:mr>
                                        <m:e>
                                          <m:r>
                                            <a:rPr lang="en-US" altLang="zh-CN" sz="1800" i="1" kern="100">
                                              <a:effectLst/>
                                              <a:latin typeface="Cambria Math" panose="02040503050406030204" pitchFamily="18" charset="0"/>
                                              <a:ea typeface="宋体" panose="02010600030101010101" pitchFamily="2" charset="-122"/>
                                            </a:rPr>
                                            <m:t>0.34</m:t>
                                          </m:r>
                                        </m:e>
                                        <m:e>
                                          <m:r>
                                            <a:rPr lang="en-US" altLang="zh-CN" sz="1800" i="1" kern="100">
                                              <a:effectLst/>
                                              <a:latin typeface="Cambria Math" panose="02040503050406030204" pitchFamily="18" charset="0"/>
                                              <a:ea typeface="宋体" panose="02010600030101010101" pitchFamily="2" charset="-122"/>
                                            </a:rPr>
                                            <m:t>0.24</m:t>
                                          </m:r>
                                        </m:e>
                                        <m:e>
                                          <m:r>
                                            <a:rPr lang="en-US" altLang="zh-CN" sz="1800" i="1" kern="100">
                                              <a:effectLst/>
                                              <a:latin typeface="Cambria Math" panose="02040503050406030204" pitchFamily="18" charset="0"/>
                                              <a:ea typeface="宋体" panose="02010600030101010101" pitchFamily="2" charset="-122"/>
                                            </a:rPr>
                                            <m:t>0.2 </m:t>
                                          </m:r>
                                        </m:e>
                                      </m:mr>
                                      <m:mr>
                                        <m:e>
                                          <m:r>
                                            <a:rPr lang="en-US" altLang="zh-CN" sz="1800" i="1" kern="100">
                                              <a:effectLst/>
                                              <a:latin typeface="Cambria Math" panose="02040503050406030204" pitchFamily="18" charset="0"/>
                                              <a:ea typeface="宋体" panose="02010600030101010101" pitchFamily="2" charset="-122"/>
                                            </a:rPr>
                                            <m:t>0.43</m:t>
                                          </m:r>
                                        </m:e>
                                        <m:e>
                                          <m:r>
                                            <a:rPr lang="en-US" altLang="zh-CN" sz="1800" i="1" kern="100">
                                              <a:effectLst/>
                                              <a:latin typeface="Cambria Math" panose="02040503050406030204" pitchFamily="18" charset="0"/>
                                              <a:ea typeface="宋体" panose="02010600030101010101" pitchFamily="2" charset="-122"/>
                                            </a:rPr>
                                            <m:t>0.39</m:t>
                                          </m:r>
                                        </m:e>
                                        <m:e>
                                          <m:r>
                                            <a:rPr lang="en-US" altLang="zh-CN" sz="1800" i="1" kern="100">
                                              <a:effectLst/>
                                              <a:latin typeface="Cambria Math" panose="02040503050406030204" pitchFamily="18" charset="0"/>
                                              <a:ea typeface="宋体" panose="02010600030101010101" pitchFamily="2" charset="-122"/>
                                            </a:rPr>
                                            <m:t>0.2 </m:t>
                                          </m:r>
                                        </m:e>
                                      </m:mr>
                                    </m:m>
                                  </m:e>
                                  <m:e>
                                    <m:m>
                                      <m:mPr>
                                        <m:mcs>
                                          <m:mc>
                                            <m:mcPr>
                                              <m:count m:val="1"/>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0.34</m:t>
                                          </m:r>
                                        </m:e>
                                      </m:mr>
                                      <m:mr>
                                        <m:e>
                                          <m:r>
                                            <a:rPr lang="en-US" altLang="zh-CN" sz="1800" i="1" kern="100">
                                              <a:effectLst/>
                                              <a:latin typeface="Cambria Math" panose="02040503050406030204" pitchFamily="18" charset="0"/>
                                              <a:ea typeface="宋体" panose="02010600030101010101" pitchFamily="2" charset="-122"/>
                                            </a:rPr>
                                            <m:t>0.76</m:t>
                                          </m:r>
                                        </m:e>
                                      </m:mr>
                                      <m:mr>
                                        <m:e>
                                          <m:r>
                                            <a:rPr lang="en-US" altLang="zh-CN" sz="1800" i="1" kern="100">
                                              <a:effectLst/>
                                              <a:latin typeface="Cambria Math" panose="02040503050406030204" pitchFamily="18" charset="0"/>
                                              <a:ea typeface="宋体" panose="02010600030101010101" pitchFamily="2" charset="-122"/>
                                            </a:rPr>
                                            <m:t>0.75</m:t>
                                          </m:r>
                                        </m:e>
                                      </m:mr>
                                    </m:m>
                                  </m:e>
                                </m:mr>
                                <m:mr>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0.43</m:t>
                                          </m:r>
                                        </m:e>
                                        <m:e>
                                          <m:r>
                                            <a:rPr lang="en-US" altLang="zh-CN" sz="1800" i="1" kern="100">
                                              <a:effectLst/>
                                              <a:latin typeface="Cambria Math" panose="02040503050406030204" pitchFamily="18" charset="0"/>
                                              <a:ea typeface="宋体" panose="02010600030101010101" pitchFamily="2" charset="-122"/>
                                            </a:rPr>
                                            <m:t>0.54</m:t>
                                          </m:r>
                                        </m:e>
                                        <m:e>
                                          <m:r>
                                            <a:rPr lang="en-US" altLang="zh-CN" sz="1800" i="1" kern="100">
                                              <a:effectLst/>
                                              <a:latin typeface="Cambria Math" panose="02040503050406030204" pitchFamily="18" charset="0"/>
                                              <a:ea typeface="宋体" panose="02010600030101010101" pitchFamily="2" charset="-122"/>
                                            </a:rPr>
                                            <m:t>0.44</m:t>
                                          </m:r>
                                        </m:e>
                                      </m:mr>
                                    </m:m>
                                  </m:e>
                                  <m:e>
                                    <m:m>
                                      <m:mPr>
                                        <m:mcs>
                                          <m:mc>
                                            <m:mcPr>
                                              <m:count m:val="3"/>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0.36</m:t>
                                          </m:r>
                                        </m:e>
                                        <m:e>
                                          <m:r>
                                            <a:rPr lang="en-US" altLang="zh-CN" sz="1800" i="1" kern="100">
                                              <a:effectLst/>
                                              <a:latin typeface="Cambria Math" panose="02040503050406030204" pitchFamily="18" charset="0"/>
                                              <a:ea typeface="宋体" panose="02010600030101010101" pitchFamily="2" charset="-122"/>
                                            </a:rPr>
                                            <m:t>0.39</m:t>
                                          </m:r>
                                        </m:e>
                                        <m:e>
                                          <m:r>
                                            <a:rPr lang="en-US" altLang="zh-CN" sz="1800" i="1" kern="100">
                                              <a:effectLst/>
                                              <a:latin typeface="Cambria Math" panose="02040503050406030204" pitchFamily="18" charset="0"/>
                                              <a:ea typeface="宋体" panose="02010600030101010101" pitchFamily="2" charset="-122"/>
                                            </a:rPr>
                                            <m:t>0.1 </m:t>
                                          </m:r>
                                        </m:e>
                                      </m:mr>
                                    </m:m>
                                  </m:e>
                                  <m:e>
                                    <m:r>
                                      <a:rPr lang="en-US" altLang="zh-CN" sz="1800" i="1" kern="100">
                                        <a:effectLst/>
                                        <a:latin typeface="Cambria Math" panose="02040503050406030204" pitchFamily="18" charset="0"/>
                                        <a:ea typeface="宋体" panose="02010600030101010101" pitchFamily="2" charset="-122"/>
                                      </a:rPr>
                                      <m:t>0.4 </m:t>
                                    </m:r>
                                  </m:e>
                                </m:mr>
                              </m:m>
                            </m:e>
                          </m:d>
                        </m:e>
                      </m:mr>
                    </m:m>
                  </m:oMath>
                </a14:m>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640960" cy="4175125"/>
              </a:xfrm>
              <a:blipFill>
                <a:blip r:embed="rId5"/>
                <a:stretch>
                  <a:fillRect t="-1022" r="-3667" b="-1124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95023793"/>
      </p:ext>
    </p:extLst>
  </p:cSld>
  <p:clrMapOvr>
    <a:masterClrMapping/>
  </p:clrMapOvr>
  <mc:AlternateContent xmlns:mc="http://schemas.openxmlformats.org/markup-compatibility/2006" xmlns:p14="http://schemas.microsoft.com/office/powerpoint/2010/main">
    <mc:Choice Requires="p14">
      <p:transition spd="slow" p14:dur="2000" advTm="18778"/>
    </mc:Choice>
    <mc:Fallback xmlns="">
      <p:transition spd="slow" advTm="187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ECE63-BB0E-44AC-938E-32122A29ADEA}"/>
              </a:ext>
            </a:extLst>
          </p:cNvPr>
          <p:cNvSpPr>
            <a:spLocks noGrp="1"/>
          </p:cNvSpPr>
          <p:nvPr>
            <p:ph type="title"/>
          </p:nvPr>
        </p:nvSpPr>
        <p:spPr/>
        <p:txBody>
          <a:bodyPr/>
          <a:lstStyle/>
          <a:p>
            <a:r>
              <a:rPr lang="en-US" altLang="zh-CN" kern="1200" dirty="0">
                <a:latin typeface="黑体" panose="02010609060101010101" pitchFamily="49" charset="-122"/>
                <a:ea typeface="黑体" panose="02010609060101010101" pitchFamily="49" charset="-122"/>
              </a:rPr>
              <a:t>3. </a:t>
            </a:r>
            <a:r>
              <a:rPr lang="zh-CN" altLang="zh-CN" kern="1200" dirty="0">
                <a:latin typeface="黑体" panose="02010609060101010101" pitchFamily="49" charset="-122"/>
                <a:ea typeface="黑体" panose="02010609060101010101" pitchFamily="49" charset="-122"/>
              </a:rPr>
              <a:t>参与计算</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4EE58E-E287-4045-9DC0-41B2363E144D}"/>
                  </a:ext>
                </a:extLst>
              </p:cNvPr>
              <p:cNvSpPr>
                <a:spLocks noGrp="1"/>
              </p:cNvSpPr>
              <p:nvPr>
                <p:ph idx="1"/>
              </p:nvPr>
            </p:nvSpPr>
            <p:spPr>
              <a:xfrm>
                <a:off x="179512" y="1268760"/>
                <a:ext cx="8964488" cy="4175125"/>
              </a:xfrm>
            </p:spPr>
            <p:txBody>
              <a:bodyPr/>
              <a:lstStyle/>
              <a:p>
                <a:pPr indent="266700" algn="just">
                  <a:spcBef>
                    <a:spcPts val="600"/>
                  </a:spcBef>
                  <a:spcAft>
                    <a:spcPts val="600"/>
                  </a:spcAft>
                </a:pPr>
                <a:r>
                  <a:rPr lang="en-US" altLang="zh-CN" sz="1800" b="1" kern="1200" dirty="0">
                    <a:solidFill>
                      <a:srgbClr val="000000"/>
                    </a:solidFill>
                    <a:effectLst/>
                    <a:latin typeface="Times New Roman" panose="02020603050405020304" pitchFamily="18" charset="0"/>
                    <a:ea typeface="黑体" panose="02010609060101010101" pitchFamily="49" charset="-122"/>
                  </a:rPr>
                  <a:t>3. </a:t>
                </a:r>
                <a:r>
                  <a:rPr lang="zh-CN" altLang="zh-CN" sz="1800" b="1" kern="1200" dirty="0">
                    <a:solidFill>
                      <a:srgbClr val="000000"/>
                    </a:solidFill>
                    <a:effectLst/>
                    <a:latin typeface="Times New Roman" panose="02020603050405020304" pitchFamily="18" charset="0"/>
                    <a:ea typeface="黑体" panose="02010609060101010101" pitchFamily="49" charset="-122"/>
                  </a:rPr>
                  <a:t>参与计算</a:t>
                </a:r>
                <a:endParaRPr lang="zh-CN" altLang="zh-CN" sz="1800" b="1" kern="100" dirty="0">
                  <a:solidFill>
                    <a:srgbClr val="000000"/>
                  </a:solidFill>
                  <a:effectLst/>
                  <a:latin typeface="Times New Roman" panose="02020603050405020304" pitchFamily="18" charset="0"/>
                  <a:ea typeface="黑体" panose="02010609060101010101" pitchFamily="49"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）求线性方程组的解。解线性方程，实质上是利用矩阵简化计算过程。</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）解析几何中的坐标变换。如果只考虑坐标系的转轴（反时针方向转轴），那么平面直角坐标变换的公式为：</a:t>
                </a:r>
              </a:p>
              <a:p>
                <a:pPr indent="1270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cos</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sin</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e>
                              </m:func>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sin</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cos</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(5.37)</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𝜃</m:t>
                    </m:r>
                  </m:oMath>
                </a14:m>
                <a:r>
                  <a:rPr lang="zh-CN" altLang="zh-CN" sz="1800" kern="100" dirty="0">
                    <a:solidFill>
                      <a:srgbClr val="000000"/>
                    </a:solidFill>
                    <a:effectLst/>
                    <a:latin typeface="Times New Roman" panose="02020603050405020304" pitchFamily="18" charset="0"/>
                    <a:ea typeface="宋体" panose="02010600030101010101" pitchFamily="2" charset="-122"/>
                  </a:rPr>
                  <a:t>为</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𝑥</m:t>
                    </m:r>
                  </m:oMath>
                </a14:m>
                <a:r>
                  <a:rPr lang="zh-CN" altLang="zh-CN" sz="1800" kern="100" dirty="0">
                    <a:solidFill>
                      <a:srgbClr val="000000"/>
                    </a:solidFill>
                    <a:effectLst/>
                    <a:latin typeface="Times New Roman" panose="02020603050405020304" pitchFamily="18" charset="0"/>
                    <a:ea typeface="宋体" panose="02010600030101010101" pitchFamily="2" charset="-122"/>
                  </a:rPr>
                  <a:t>轴与</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𝑥</m:t>
                    </m:r>
                    <m:r>
                      <a:rPr lang="en-US" altLang="zh-CN" sz="1800" i="1" kern="100">
                        <a:solidFill>
                          <a:srgbClr val="000000"/>
                        </a:solidFill>
                        <a:effectLst/>
                        <a:latin typeface="Cambria Math" panose="02040503050406030204" pitchFamily="18" charset="0"/>
                        <a:ea typeface="宋体" panose="02010600030101010101" pitchFamily="2" charset="-122"/>
                      </a:rPr>
                      <m:t>′</m:t>
                    </m:r>
                  </m:oMath>
                </a14:m>
                <a:r>
                  <a:rPr lang="zh-CN" altLang="zh-CN" sz="1800" kern="100" dirty="0">
                    <a:solidFill>
                      <a:srgbClr val="000000"/>
                    </a:solidFill>
                    <a:effectLst/>
                    <a:latin typeface="Times New Roman" panose="02020603050405020304" pitchFamily="18" charset="0"/>
                    <a:ea typeface="宋体" panose="02010600030101010101" pitchFamily="2" charset="-122"/>
                  </a:rPr>
                  <a:t>轴的夹角。显然，新旧坐标之间的关系完全可以通过公式中系数所排成的</a:t>
                </a:r>
                <a14:m>
                  <m:oMath xmlns:m="http://schemas.openxmlformats.org/officeDocument/2006/math">
                    <m:r>
                      <a:rPr lang="en-US" altLang="zh-CN" sz="1800" kern="100">
                        <a:solidFill>
                          <a:srgbClr val="000000"/>
                        </a:solidFill>
                        <a:effectLst/>
                        <a:latin typeface="Cambria Math" panose="02040503050406030204" pitchFamily="18" charset="0"/>
                        <a:ea typeface="宋体" panose="02010600030101010101" pitchFamily="2" charset="-122"/>
                      </a:rPr>
                      <m:t>2×2</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矩阵表示出来：</a:t>
                </a:r>
              </a:p>
              <a:p>
                <a:pPr indent="0">
                  <a:buNone/>
                </a:pPr>
                <a:r>
                  <a:rPr lang="en-US" altLang="zh-CN" sz="1800" kern="1200" dirty="0">
                    <a:solidFill>
                      <a:srgbClr val="000000"/>
                    </a:solidFill>
                    <a:ea typeface="Cambria Math" panose="02040503050406030204" pitchFamily="18" charset="0"/>
                    <a:cs typeface="等线" panose="02010600030101010101" pitchFamily="2" charset="-122"/>
                  </a:rPr>
                  <a:t>                                               </a:t>
                </a:r>
                <a14:m>
                  <m:oMath xmlns:m="http://schemas.openxmlformats.org/officeDocument/2006/math">
                    <m:d>
                      <m:d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cos</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e>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sin</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e>
                          </m:mr>
                          <m:mr>
                            <m:e>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sin</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e>
                            <m:e>
                              <m:func>
                                <m:func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funcPr>
                                <m:fName>
                                  <m:r>
                                    <a:rPr lang="en-US" altLang="zh-CN" sz="1800" b="0" i="0"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t>    </m:t>
                                  </m:r>
                                  <m:r>
                                    <m:rPr>
                                      <m:sty m:val="p"/>
                                    </m:rPr>
                                    <a:rPr lang="en-US" altLang="zh-CN" sz="1800"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cos</m:t>
                                  </m:r>
                                </m:fNa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𝜃</m:t>
                                  </m:r>
                                </m:e>
                              </m:func>
                            </m:e>
                          </m:mr>
                        </m:m>
                      </m:e>
                    </m:d>
                  </m:oMath>
                </a14:m>
                <a:r>
                  <a:rPr lang="en-US" altLang="zh-CN" sz="1800" kern="100" dirty="0">
                    <a:solidFill>
                      <a:srgbClr val="000000"/>
                    </a:solidFill>
                    <a:effectLst/>
                    <a:latin typeface="Times New Roman" panose="02020603050405020304" pitchFamily="18" charset="0"/>
                    <a:ea typeface="宋体" panose="02010600030101010101" pitchFamily="2" charset="-122"/>
                  </a:rPr>
                  <a:t>   </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800" kern="100" dirty="0">
                    <a:solidFill>
                      <a:srgbClr val="000000"/>
                    </a:solidFill>
                    <a:effectLst/>
                    <a:latin typeface="Times New Roman" panose="02020603050405020304" pitchFamily="18" charset="0"/>
                    <a:ea typeface="宋体" panose="02010600030101010101" pitchFamily="2" charset="-122"/>
                  </a:rPr>
                  <a:t>通常上面的矩阵称为坐标变换</a:t>
                </a:r>
                <a14:m>
                  <m:oMath xmlns:m="http://schemas.openxmlformats.org/officeDocument/2006/math">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𝑥</m:t>
                              </m:r>
                              <m:r>
                                <a:rPr lang="en-US" altLang="zh-CN" sz="1800"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𝑥</m:t>
                              </m:r>
                              <m:r>
                                <a:rPr lang="en-US" altLang="zh-CN" sz="1800" i="1" kern="100">
                                  <a:solidFill>
                                    <a:srgbClr val="000000"/>
                                  </a:solidFill>
                                  <a:effectLst/>
                                  <a:latin typeface="Cambria Math" panose="02040503050406030204" pitchFamily="18" charset="0"/>
                                  <a:ea typeface="宋体" panose="02010600030101010101" pitchFamily="2" charset="-122"/>
                                </a:rPr>
                                <m:t>′</m:t>
                              </m:r>
                              <m:func>
                                <m:funcPr>
                                  <m:ctrlPr>
                                    <a:rPr lang="zh-CN" altLang="zh-CN" sz="1800" i="1" kern="100">
                                      <a:solidFill>
                                        <a:srgbClr val="000000"/>
                                      </a:solidFill>
                                      <a:effectLst/>
                                      <a:latin typeface="Cambria Math" panose="02040503050406030204" pitchFamily="18" charset="0"/>
                                      <a:ea typeface="Cambria Math" panose="02040503050406030204" pitchFamily="18" charset="0"/>
                                    </a:rPr>
                                  </m:ctrlPr>
                                </m:funcPr>
                                <m:fName>
                                  <m:r>
                                    <m:rPr>
                                      <m:sty m:val="p"/>
                                    </m:rPr>
                                    <a:rPr lang="en-US" altLang="zh-CN" sz="1800" kern="100">
                                      <a:solidFill>
                                        <a:srgbClr val="000000"/>
                                      </a:solidFill>
                                      <a:effectLst/>
                                      <a:latin typeface="Cambria Math" panose="02040503050406030204" pitchFamily="18" charset="0"/>
                                      <a:ea typeface="宋体" panose="02010600030101010101" pitchFamily="2" charset="-122"/>
                                    </a:rPr>
                                    <m:t>cos</m:t>
                                  </m:r>
                                </m:fName>
                                <m:e>
                                  <m:r>
                                    <a:rPr lang="en-US" altLang="zh-CN" sz="1800" i="1" kern="100">
                                      <a:solidFill>
                                        <a:srgbClr val="000000"/>
                                      </a:solidFill>
                                      <a:effectLst/>
                                      <a:latin typeface="Cambria Math" panose="02040503050406030204" pitchFamily="18" charset="0"/>
                                      <a:ea typeface="宋体" panose="02010600030101010101" pitchFamily="2" charset="-122"/>
                                    </a:rPr>
                                    <m:t>𝜃</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𝑦</m:t>
                                  </m:r>
                                  <m:r>
                                    <a:rPr lang="en-US" altLang="zh-CN" sz="1800" i="1" kern="100">
                                      <a:solidFill>
                                        <a:srgbClr val="000000"/>
                                      </a:solidFill>
                                      <a:effectLst/>
                                      <a:latin typeface="Cambria Math" panose="02040503050406030204" pitchFamily="18" charset="0"/>
                                      <a:ea typeface="宋体" panose="02010600030101010101" pitchFamily="2" charset="-122"/>
                                    </a:rPr>
                                    <m:t>′</m:t>
                                  </m:r>
                                  <m:func>
                                    <m:funcPr>
                                      <m:ctrlPr>
                                        <a:rPr lang="zh-CN" altLang="zh-CN" sz="1800" i="1" kern="100">
                                          <a:solidFill>
                                            <a:srgbClr val="000000"/>
                                          </a:solidFill>
                                          <a:effectLst/>
                                          <a:latin typeface="Cambria Math" panose="02040503050406030204" pitchFamily="18" charset="0"/>
                                          <a:ea typeface="Cambria Math" panose="02040503050406030204" pitchFamily="18" charset="0"/>
                                        </a:rPr>
                                      </m:ctrlPr>
                                    </m:funcPr>
                                    <m:fName>
                                      <m:r>
                                        <m:rPr>
                                          <m:sty m:val="p"/>
                                        </m:rPr>
                                        <a:rPr lang="en-US" altLang="zh-CN" sz="1800" kern="100">
                                          <a:solidFill>
                                            <a:srgbClr val="000000"/>
                                          </a:solidFill>
                                          <a:effectLst/>
                                          <a:latin typeface="Cambria Math" panose="02040503050406030204" pitchFamily="18" charset="0"/>
                                          <a:ea typeface="宋体" panose="02010600030101010101" pitchFamily="2" charset="-122"/>
                                        </a:rPr>
                                        <m:t>sin</m:t>
                                      </m:r>
                                    </m:fName>
                                    <m:e>
                                      <m:r>
                                        <a:rPr lang="en-US" altLang="zh-CN" sz="1800" i="1" kern="100">
                                          <a:solidFill>
                                            <a:srgbClr val="000000"/>
                                          </a:solidFill>
                                          <a:effectLst/>
                                          <a:latin typeface="Cambria Math" panose="02040503050406030204" pitchFamily="18" charset="0"/>
                                          <a:ea typeface="宋体" panose="02010600030101010101" pitchFamily="2" charset="-122"/>
                                        </a:rPr>
                                        <m:t>𝜃</m:t>
                                      </m:r>
                                    </m:e>
                                  </m:func>
                                </m:e>
                              </m:func>
                            </m:e>
                          </m:mr>
                          <m:mr>
                            <m:e>
                              <m:r>
                                <a:rPr lang="en-US" altLang="zh-CN" sz="1800" i="1" kern="100">
                                  <a:solidFill>
                                    <a:srgbClr val="000000"/>
                                  </a:solidFill>
                                  <a:effectLst/>
                                  <a:latin typeface="Cambria Math" panose="02040503050406030204" pitchFamily="18" charset="0"/>
                                  <a:ea typeface="宋体" panose="02010600030101010101" pitchFamily="2" charset="-122"/>
                                </a:rPr>
                                <m:t>𝑦</m:t>
                              </m:r>
                              <m:r>
                                <a:rPr lang="en-US" altLang="zh-CN" sz="1800" kern="100">
                                  <a:solidFill>
                                    <a:srgbClr val="000000"/>
                                  </a:solidFill>
                                  <a:effectLst/>
                                  <a:latin typeface="Cambria Math" panose="02040503050406030204" pitchFamily="18" charset="0"/>
                                  <a:ea typeface="宋体" panose="02010600030101010101" pitchFamily="2" charset="-122"/>
                                </a:rPr>
                                <m:t>=</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𝑥</m:t>
                                  </m:r>
                                </m:e>
                                <m:sup>
                                  <m:r>
                                    <a:rPr lang="en-US" altLang="zh-CN" sz="1800" i="1" kern="100">
                                      <a:solidFill>
                                        <a:srgbClr val="000000"/>
                                      </a:solidFill>
                                      <a:effectLst/>
                                      <a:latin typeface="Cambria Math" panose="02040503050406030204" pitchFamily="18" charset="0"/>
                                      <a:ea typeface="宋体" panose="02010600030101010101" pitchFamily="2" charset="-122"/>
                                    </a:rPr>
                                    <m:t>′</m:t>
                                  </m:r>
                                </m:sup>
                              </m:sSup>
                              <m:func>
                                <m:funcPr>
                                  <m:ctrlPr>
                                    <a:rPr lang="zh-CN" altLang="zh-CN" sz="1800" i="1" kern="100">
                                      <a:solidFill>
                                        <a:srgbClr val="000000"/>
                                      </a:solidFill>
                                      <a:effectLst/>
                                      <a:latin typeface="Cambria Math" panose="02040503050406030204" pitchFamily="18" charset="0"/>
                                      <a:ea typeface="Cambria Math" panose="02040503050406030204" pitchFamily="18" charset="0"/>
                                    </a:rPr>
                                  </m:ctrlPr>
                                </m:funcPr>
                                <m:fName>
                                  <m:r>
                                    <m:rPr>
                                      <m:sty m:val="p"/>
                                    </m:rPr>
                                    <a:rPr lang="en-US" altLang="zh-CN" sz="1800" kern="100">
                                      <a:solidFill>
                                        <a:srgbClr val="000000"/>
                                      </a:solidFill>
                                      <a:effectLst/>
                                      <a:latin typeface="Cambria Math" panose="02040503050406030204" pitchFamily="18" charset="0"/>
                                      <a:ea typeface="宋体" panose="02010600030101010101" pitchFamily="2" charset="-122"/>
                                    </a:rPr>
                                    <m:t>sin</m:t>
                                  </m:r>
                                </m:fName>
                                <m:e>
                                  <m:r>
                                    <a:rPr lang="en-US" altLang="zh-CN" sz="1800" i="1" kern="100">
                                      <a:solidFill>
                                        <a:srgbClr val="000000"/>
                                      </a:solidFill>
                                      <a:effectLst/>
                                      <a:latin typeface="Cambria Math" panose="02040503050406030204" pitchFamily="18" charset="0"/>
                                      <a:ea typeface="宋体" panose="02010600030101010101" pitchFamily="2" charset="-122"/>
                                    </a:rPr>
                                    <m:t>𝜃</m:t>
                                  </m:r>
                                </m:e>
                              </m:func>
                              <m:r>
                                <a:rPr lang="en-US" altLang="zh-CN" sz="1800"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𝑦</m:t>
                              </m:r>
                              <m:r>
                                <a:rPr lang="en-US" altLang="zh-CN" sz="1800" i="1" kern="100">
                                  <a:solidFill>
                                    <a:srgbClr val="000000"/>
                                  </a:solidFill>
                                  <a:effectLst/>
                                  <a:latin typeface="Cambria Math" panose="02040503050406030204" pitchFamily="18" charset="0"/>
                                  <a:ea typeface="宋体" panose="02010600030101010101" pitchFamily="2" charset="-122"/>
                                </a:rPr>
                                <m:t>′</m:t>
                              </m:r>
                              <m:func>
                                <m:funcPr>
                                  <m:ctrlPr>
                                    <a:rPr lang="zh-CN" altLang="zh-CN" sz="1800" i="1" kern="100">
                                      <a:solidFill>
                                        <a:srgbClr val="000000"/>
                                      </a:solidFill>
                                      <a:effectLst/>
                                      <a:latin typeface="Cambria Math" panose="02040503050406030204" pitchFamily="18" charset="0"/>
                                      <a:ea typeface="Cambria Math" panose="02040503050406030204" pitchFamily="18" charset="0"/>
                                    </a:rPr>
                                  </m:ctrlPr>
                                </m:funcPr>
                                <m:fName>
                                  <m:r>
                                    <m:rPr>
                                      <m:sty m:val="p"/>
                                    </m:rPr>
                                    <a:rPr lang="en-US" altLang="zh-CN" sz="1800" kern="100">
                                      <a:solidFill>
                                        <a:srgbClr val="000000"/>
                                      </a:solidFill>
                                      <a:effectLst/>
                                      <a:latin typeface="Cambria Math" panose="02040503050406030204" pitchFamily="18" charset="0"/>
                                      <a:ea typeface="宋体" panose="02010600030101010101" pitchFamily="2" charset="-122"/>
                                    </a:rPr>
                                    <m:t>cos</m:t>
                                  </m:r>
                                </m:fName>
                                <m:e>
                                  <m:r>
                                    <a:rPr lang="en-US" altLang="zh-CN" sz="1800" i="1" kern="100">
                                      <a:solidFill>
                                        <a:srgbClr val="000000"/>
                                      </a:solidFill>
                                      <a:effectLst/>
                                      <a:latin typeface="Cambria Math" panose="02040503050406030204" pitchFamily="18" charset="0"/>
                                      <a:ea typeface="宋体" panose="02010600030101010101" pitchFamily="2" charset="-122"/>
                                    </a:rPr>
                                    <m:t>𝜃</m:t>
                                  </m:r>
                                </m:e>
                              </m:func>
                            </m:e>
                          </m:mr>
                        </m:m>
                      </m:e>
                    </m:d>
                  </m:oMath>
                </a14:m>
                <a:r>
                  <a:rPr lang="zh-CN" altLang="zh-CN" sz="1800" kern="100" dirty="0">
                    <a:solidFill>
                      <a:srgbClr val="000000"/>
                    </a:solidFill>
                    <a:effectLst/>
                    <a:latin typeface="Times New Roman" panose="02020603050405020304" pitchFamily="18" charset="0"/>
                    <a:ea typeface="宋体" panose="02010600030101010101" pitchFamily="2" charset="-122"/>
                  </a:rPr>
                  <a:t>的矩阵。</a:t>
                </a:r>
                <a:endParaRPr lang="zh-CN" altLang="en-US" dirty="0">
                  <a:solidFill>
                    <a:srgbClr val="000000"/>
                  </a:solidFill>
                </a:endParaRPr>
              </a:p>
            </p:txBody>
          </p:sp>
        </mc:Choice>
        <mc:Fallback xmlns="">
          <p:sp>
            <p:nvSpPr>
              <p:cNvPr id="3" name="内容占位符 2">
                <a:extLst>
                  <a:ext uri="{FF2B5EF4-FFF2-40B4-BE49-F238E27FC236}">
                    <a16:creationId xmlns:a16="http://schemas.microsoft.com/office/drawing/2014/main" id="{1F4EE58E-E287-4045-9DC0-41B2363E144D}"/>
                  </a:ext>
                </a:extLst>
              </p:cNvPr>
              <p:cNvSpPr>
                <a:spLocks noGrp="1" noRot="1" noChangeAspect="1" noMove="1" noResize="1" noEditPoints="1" noAdjustHandles="1" noChangeArrowheads="1" noChangeShapeType="1" noTextEdit="1"/>
              </p:cNvSpPr>
              <p:nvPr>
                <p:ph idx="1"/>
              </p:nvPr>
            </p:nvSpPr>
            <p:spPr>
              <a:xfrm>
                <a:off x="179512" y="1268760"/>
                <a:ext cx="8964488" cy="4175125"/>
              </a:xfrm>
              <a:blipFill>
                <a:blip r:embed="rId4"/>
                <a:stretch>
                  <a:fillRect t="-1022" r="-5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109678"/>
      </p:ext>
    </p:extLst>
  </p:cSld>
  <p:clrMapOvr>
    <a:masterClrMapping/>
  </p:clrMapOvr>
  <mc:AlternateContent xmlns:mc="http://schemas.openxmlformats.org/markup-compatibility/2006" xmlns:p14="http://schemas.microsoft.com/office/powerpoint/2010/main">
    <mc:Choice Requires="p14">
      <p:transition spd="slow" p14:dur="2000" advTm="20915"/>
    </mc:Choice>
    <mc:Fallback xmlns="">
      <p:transition spd="slow" advTm="209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D0C14-0719-4028-974D-B35B82FB7B93}"/>
              </a:ext>
            </a:extLst>
          </p:cNvPr>
          <p:cNvSpPr>
            <a:spLocks noGrp="1"/>
          </p:cNvSpPr>
          <p:nvPr>
            <p:ph type="title"/>
          </p:nvPr>
        </p:nvSpPr>
        <p:spPr/>
        <p:txBody>
          <a:bodyPr/>
          <a:lstStyle/>
          <a:p>
            <a:r>
              <a:rPr lang="en-US" altLang="zh-CN" kern="1200" dirty="0">
                <a:latin typeface="黑体" panose="02010609060101010101" pitchFamily="49" charset="-122"/>
                <a:ea typeface="黑体" panose="02010609060101010101" pitchFamily="49" charset="-122"/>
              </a:rPr>
              <a:t>3. </a:t>
            </a:r>
            <a:r>
              <a:rPr lang="zh-CN" altLang="zh-CN" kern="1200" dirty="0">
                <a:latin typeface="黑体" panose="02010609060101010101" pitchFamily="49" charset="-122"/>
                <a:ea typeface="黑体" panose="02010609060101010101" pitchFamily="49" charset="-122"/>
              </a:rPr>
              <a:t>参与计算</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AED925-CD46-4771-B616-76F7158C5357}"/>
                  </a:ext>
                </a:extLst>
              </p:cNvPr>
              <p:cNvSpPr>
                <a:spLocks noGrp="1"/>
              </p:cNvSpPr>
              <p:nvPr>
                <p:ph idx="1"/>
              </p:nvPr>
            </p:nvSpPr>
            <p:spPr>
              <a:xfrm>
                <a:off x="179512" y="980728"/>
                <a:ext cx="8964488" cy="4175125"/>
              </a:xfrm>
            </p:spPr>
            <p:txBody>
              <a:bodyPr/>
              <a:lstStyle/>
              <a:p>
                <a:pPr indent="127000" algn="just"/>
                <a:r>
                  <a:rPr lang="zh-CN" altLang="zh-CN" sz="1800" kern="100" dirty="0">
                    <a:solidFill>
                      <a:srgbClr val="000000"/>
                    </a:solidFill>
                    <a:effectLst/>
                    <a:latin typeface="Times New Roman" panose="02020603050405020304" pitchFamily="18" charset="0"/>
                    <a:ea typeface="宋体" panose="02010600030101010101" pitchFamily="2" charset="-122"/>
                  </a:rPr>
                  <a:t>在空间的情形中，保持原点不动的</a:t>
                </a:r>
                <a:r>
                  <a:rPr lang="zh-CN" altLang="en-US" sz="1800" kern="100" dirty="0">
                    <a:solidFill>
                      <a:srgbClr val="000000"/>
                    </a:solidFill>
                    <a:effectLst/>
                    <a:latin typeface="Times New Roman" panose="02020603050405020304" pitchFamily="18" charset="0"/>
                    <a:ea typeface="宋体" panose="02010600030101010101" pitchFamily="2" charset="-122"/>
                  </a:rPr>
                  <a:t>仿</a:t>
                </a:r>
                <a:r>
                  <a:rPr lang="zh-CN" altLang="zh-CN" sz="1800" kern="100" dirty="0">
                    <a:solidFill>
                      <a:srgbClr val="000000"/>
                    </a:solidFill>
                    <a:effectLst/>
                    <a:latin typeface="Times New Roman" panose="02020603050405020304" pitchFamily="18" charset="0"/>
                    <a:ea typeface="宋体" panose="02010600030101010101" pitchFamily="2" charset="-122"/>
                  </a:rPr>
                  <a:t>射坐标系的变换有公式：</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13</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𝑧</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23</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𝑧</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𝑧</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31</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𝑥</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32</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𝑦</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33</m:t>
                                  </m:r>
                                </m:sub>
                              </m:sSub>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𝑧</m:t>
                                  </m:r>
                                </m:e>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up>
                              </m:sSup>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(5.38)</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同样，矩阵：</a:t>
                </a:r>
              </a:p>
              <a:p>
                <a:pPr indent="0" algn="just">
                  <a:buNone/>
                </a:pPr>
                <a14:m>
                  <m:oMathPara xmlns:m="http://schemas.openxmlformats.org/officeDocument/2006/math">
                    <m:oMathParaPr>
                      <m:jc m:val="centerGroup"/>
                    </m:oMathParaPr>
                    <m:oMath xmlns:m="http://schemas.openxmlformats.org/officeDocument/2006/math">
                      <m:d>
                        <m:d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13</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23</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33</m:t>
                                    </m:r>
                                  </m:sub>
                                </m:sSub>
                              </m:e>
                            </m:mr>
                          </m:m>
                        </m:e>
                      </m:d>
                    </m:oMath>
                  </m:oMathPara>
                </a14:m>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称为</a:t>
                </a:r>
                <a:r>
                  <a:rPr lang="zh-CN" altLang="zh-CN" sz="1800" kern="1200" dirty="0">
                    <a:solidFill>
                      <a:srgbClr val="000000"/>
                    </a:solidFill>
                    <a:effectLst/>
                    <a:ea typeface="宋体" panose="02010600030101010101" pitchFamily="2" charset="-122"/>
                    <a:cs typeface="Times New Roman" panose="02020603050405020304" pitchFamily="18" charset="0"/>
                  </a:rPr>
                  <a:t>式</a:t>
                </a:r>
                <a:r>
                  <a:rPr lang="en-US" altLang="zh-CN" sz="1800" kern="100" dirty="0">
                    <a:solidFill>
                      <a:srgbClr val="000000"/>
                    </a:solidFill>
                    <a:latin typeface="Times New Roman" panose="02020603050405020304" pitchFamily="18" charset="0"/>
                    <a:ea typeface="宋体" panose="02010600030101010101" pitchFamily="2" charset="-122"/>
                  </a:rPr>
                  <a:t>(5.38)</a:t>
                </a:r>
                <a:r>
                  <a:rPr lang="zh-CN" altLang="zh-CN" sz="1800" kern="100" dirty="0">
                    <a:solidFill>
                      <a:srgbClr val="000000"/>
                    </a:solidFill>
                    <a:latin typeface="Times New Roman" panose="02020603050405020304" pitchFamily="18" charset="0"/>
                    <a:ea typeface="宋体" panose="02010600030101010101" pitchFamily="2" charset="-122"/>
                  </a:rPr>
                  <a:t>的</a:t>
                </a:r>
                <a:r>
                  <a:rPr lang="zh-CN" altLang="zh-CN" sz="1800" kern="100" dirty="0">
                    <a:solidFill>
                      <a:srgbClr val="000000"/>
                    </a:solidFill>
                    <a:effectLst/>
                    <a:latin typeface="Times New Roman" panose="02020603050405020304" pitchFamily="18" charset="0"/>
                    <a:ea typeface="宋体" panose="02010600030101010101" pitchFamily="2" charset="-122"/>
                  </a:rPr>
                  <a:t>坐标变换的矩阵。</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3</a:t>
                </a:r>
                <a:r>
                  <a:rPr lang="zh-CN" altLang="zh-CN" sz="1800" kern="100" dirty="0">
                    <a:solidFill>
                      <a:srgbClr val="000000"/>
                    </a:solidFill>
                    <a:effectLst/>
                    <a:latin typeface="Times New Roman" panose="02020603050405020304" pitchFamily="18" charset="0"/>
                    <a:ea typeface="宋体" panose="02010600030101010101" pitchFamily="2" charset="-122"/>
                  </a:rPr>
                  <a:t>）规划问题。在讨论国民经济的数学问题中也常常用到矩阵。例如，假设在某一地区，某一种物资，比如说煤，有</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𝑠</m:t>
                    </m:r>
                  </m:oMath>
                </a14:m>
                <a:r>
                  <a:rPr lang="zh-CN" altLang="zh-CN" sz="1800" kern="100" dirty="0">
                    <a:solidFill>
                      <a:srgbClr val="000000"/>
                    </a:solidFill>
                    <a:effectLst/>
                    <a:latin typeface="Times New Roman" panose="02020603050405020304" pitchFamily="18" charset="0"/>
                    <a:ea typeface="宋体" panose="02010600030101010101" pitchFamily="2" charset="-122"/>
                  </a:rPr>
                  <a:t>个产地</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kern="100">
                            <a:solidFill>
                              <a:srgbClr val="000000"/>
                            </a:solidFill>
                            <a:effectLst/>
                            <a:latin typeface="Cambria Math" panose="02040503050406030204" pitchFamily="18" charset="0"/>
                            <a:ea typeface="宋体" panose="02010600030101010101" pitchFamily="2" charset="-122"/>
                          </a:rPr>
                          <m:t>1</m:t>
                        </m:r>
                      </m:sub>
                    </m:sSub>
                    <m:r>
                      <a:rPr lang="en-US" altLang="zh-CN" sz="1800"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kern="100">
                            <a:solidFill>
                              <a:srgbClr val="000000"/>
                            </a:solidFill>
                            <a:effectLst/>
                            <a:latin typeface="Cambria Math" panose="02040503050406030204" pitchFamily="18" charset="0"/>
                            <a:ea typeface="宋体" panose="02010600030101010101" pitchFamily="2" charset="-122"/>
                          </a:rPr>
                          <m:t>1</m:t>
                        </m:r>
                      </m:sub>
                    </m:sSub>
                    <m:r>
                      <a:rPr lang="en-US" altLang="zh-CN" sz="1800"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i="1" kern="100">
                            <a:solidFill>
                              <a:srgbClr val="000000"/>
                            </a:solidFill>
                            <a:effectLst/>
                            <a:latin typeface="Cambria Math" panose="02040503050406030204" pitchFamily="18" charset="0"/>
                            <a:ea typeface="宋体" panose="02010600030101010101" pitchFamily="2" charset="-122"/>
                          </a:rPr>
                          <m:t>𝑠</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和</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rPr>
                  <a:t>个销售地</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kern="100">
                            <a:solidFill>
                              <a:srgbClr val="000000"/>
                            </a:solidFill>
                            <a:effectLst/>
                            <a:latin typeface="Cambria Math" panose="02040503050406030204" pitchFamily="18" charset="0"/>
                            <a:ea typeface="宋体" panose="02010600030101010101" pitchFamily="2" charset="-122"/>
                          </a:rPr>
                          <m:t>1</m:t>
                        </m:r>
                      </m:sub>
                    </m:sSub>
                    <m:r>
                      <a:rPr lang="en-US" altLang="zh-CN" sz="1800"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kern="100">
                            <a:solidFill>
                              <a:srgbClr val="000000"/>
                            </a:solidFill>
                            <a:effectLst/>
                            <a:latin typeface="Cambria Math" panose="02040503050406030204" pitchFamily="18" charset="0"/>
                            <a:ea typeface="宋体" panose="02010600030101010101" pitchFamily="2" charset="-122"/>
                          </a:rPr>
                          <m:t>1</m:t>
                        </m:r>
                      </m:sub>
                    </m:sSub>
                    <m:r>
                      <a:rPr lang="en-US" altLang="zh-CN" sz="1800"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i="1" kern="100">
                            <a:solidFill>
                              <a:srgbClr val="000000"/>
                            </a:solidFill>
                            <a:effectLst/>
                            <a:latin typeface="Cambria Math" panose="02040503050406030204" pitchFamily="18" charset="0"/>
                            <a:ea typeface="宋体" panose="02010600030101010101" pitchFamily="2" charset="-122"/>
                          </a:rPr>
                          <m:t>𝑛</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，那么一个调运方案就可以用一个矩阵来表示：</a:t>
                </a:r>
              </a:p>
              <a:p>
                <a:pPr indent="0" algn="just">
                  <a:buNone/>
                </a:pPr>
                <a14:m>
                  <m:oMathPara xmlns:m="http://schemas.openxmlformats.org/officeDocument/2006/math">
                    <m:oMathParaPr>
                      <m:jc m:val="centerGroup"/>
                    </m:oMathParaPr>
                    <m:oMath xmlns:m="http://schemas.openxmlformats.org/officeDocument/2006/math">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e>
                                        </m:mr>
                                      </m:m>
                                    </m:e>
                                  </m:mr>
                                </m:m>
                              </m:e>
                            </m:mr>
                          </m:m>
                        </m:e>
                      </m:d>
                    </m:oMath>
                  </m:oMathPara>
                </a14:m>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800" kern="100" dirty="0">
                    <a:solidFill>
                      <a:srgbClr val="000000"/>
                    </a:solidFill>
                    <a:effectLst/>
                    <a:latin typeface="Times New Roman" panose="02020603050405020304" pitchFamily="18" charset="0"/>
                    <a:ea typeface="宋体" panose="02010600030101010101" pitchFamily="2" charset="-122"/>
                  </a:rPr>
                  <a:t>其中</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𝑎</m:t>
                        </m:r>
                      </m:e>
                      <m:sub>
                        <m:r>
                          <a:rPr lang="en-US" altLang="zh-CN" sz="1800" i="1" kern="100">
                            <a:solidFill>
                              <a:srgbClr val="000000"/>
                            </a:solidFill>
                            <a:effectLst/>
                            <a:latin typeface="Cambria Math" panose="02040503050406030204" pitchFamily="18" charset="0"/>
                            <a:ea typeface="宋体" panose="02010600030101010101" pitchFamily="2" charset="-122"/>
                          </a:rPr>
                          <m:t>𝑖𝑗</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表示由产地</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运到销售地</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i="1" kern="100">
                            <a:solidFill>
                              <a:srgbClr val="000000"/>
                            </a:solidFill>
                            <a:effectLst/>
                            <a:latin typeface="Cambria Math" panose="02040503050406030204" pitchFamily="18" charset="0"/>
                            <a:ea typeface="宋体" panose="02010600030101010101" pitchFamily="2" charset="-122"/>
                          </a:rPr>
                          <m:t>𝑗</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的数量。具体算法可参照运筹学中相关算法。</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4</a:t>
                </a:r>
                <a:r>
                  <a:rPr lang="zh-CN" altLang="zh-CN" sz="1800" kern="100" dirty="0">
                    <a:solidFill>
                      <a:srgbClr val="000000"/>
                    </a:solidFill>
                    <a:effectLst/>
                    <a:latin typeface="Times New Roman" panose="02020603050405020304" pitchFamily="18" charset="0"/>
                    <a:ea typeface="宋体" panose="02010600030101010101" pitchFamily="2" charset="-122"/>
                  </a:rPr>
                  <a:t>）最小二乘拟合。可以把统计的数据拟合成直线或者一些特定的曲线，其本质是高维空间到低维空间的投影。</a:t>
                </a:r>
              </a:p>
              <a:p>
                <a:endParaRPr lang="zh-CN" altLang="en-US" sz="1800" dirty="0">
                  <a:solidFill>
                    <a:srgbClr val="000000"/>
                  </a:solidFill>
                </a:endParaRPr>
              </a:p>
            </p:txBody>
          </p:sp>
        </mc:Choice>
        <mc:Fallback xmlns="">
          <p:sp>
            <p:nvSpPr>
              <p:cNvPr id="3" name="内容占位符 2">
                <a:extLst>
                  <a:ext uri="{FF2B5EF4-FFF2-40B4-BE49-F238E27FC236}">
                    <a16:creationId xmlns:a16="http://schemas.microsoft.com/office/drawing/2014/main" id="{41AED925-CD46-4771-B616-76F7158C5357}"/>
                  </a:ext>
                </a:extLst>
              </p:cNvPr>
              <p:cNvSpPr>
                <a:spLocks noGrp="1" noRot="1" noChangeAspect="1" noMove="1" noResize="1" noEditPoints="1" noAdjustHandles="1" noChangeArrowheads="1" noChangeShapeType="1" noTextEdit="1"/>
              </p:cNvSpPr>
              <p:nvPr>
                <p:ph idx="1"/>
              </p:nvPr>
            </p:nvSpPr>
            <p:spPr>
              <a:xfrm>
                <a:off x="179512" y="980728"/>
                <a:ext cx="8964488" cy="4175125"/>
              </a:xfrm>
              <a:blipFill>
                <a:blip r:embed="rId4"/>
                <a:stretch>
                  <a:fillRect t="-1168" r="-544" b="-416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7895849"/>
      </p:ext>
    </p:extLst>
  </p:cSld>
  <p:clrMapOvr>
    <a:masterClrMapping/>
  </p:clrMapOvr>
  <mc:AlternateContent xmlns:mc="http://schemas.openxmlformats.org/markup-compatibility/2006" xmlns:p14="http://schemas.microsoft.com/office/powerpoint/2010/main">
    <mc:Choice Requires="p14">
      <p:transition spd="slow" p14:dur="2000" advTm="16934"/>
    </mc:Choice>
    <mc:Fallback xmlns="">
      <p:transition spd="slow" advTm="1693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C21A1-C469-4225-B2CD-50844AFE7A4A}"/>
              </a:ext>
            </a:extLst>
          </p:cNvPr>
          <p:cNvSpPr>
            <a:spLocks noGrp="1"/>
          </p:cNvSpPr>
          <p:nvPr>
            <p:ph type="title"/>
          </p:nvPr>
        </p:nvSpPr>
        <p:spPr/>
        <p:txBody>
          <a:bodyPr/>
          <a:lstStyle/>
          <a:p>
            <a:r>
              <a:rPr lang="en-US" altLang="zh-CN" kern="1200" dirty="0">
                <a:latin typeface="黑体" panose="02010609060101010101" pitchFamily="49" charset="-122"/>
                <a:ea typeface="黑体" panose="02010609060101010101" pitchFamily="49" charset="-122"/>
              </a:rPr>
              <a:t>3. </a:t>
            </a:r>
            <a:r>
              <a:rPr lang="zh-CN" altLang="zh-CN" kern="1200" dirty="0">
                <a:latin typeface="黑体" panose="02010609060101010101" pitchFamily="49" charset="-122"/>
                <a:ea typeface="黑体" panose="02010609060101010101" pitchFamily="49" charset="-122"/>
              </a:rPr>
              <a:t>参与计算</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6A2563-E3F3-40BA-9A55-D694E5746B28}"/>
                  </a:ext>
                </a:extLst>
              </p:cNvPr>
              <p:cNvSpPr>
                <a:spLocks noGrp="1"/>
              </p:cNvSpPr>
              <p:nvPr>
                <p:ph idx="1"/>
              </p:nvPr>
            </p:nvSpPr>
            <p:spPr>
              <a:xfrm>
                <a:off x="179512" y="1268761"/>
                <a:ext cx="8424936" cy="1872208"/>
              </a:xfrm>
            </p:spPr>
            <p:txBody>
              <a:bodyPr/>
              <a:lstStyle/>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5</a:t>
                </a:r>
                <a:r>
                  <a:rPr lang="zh-CN" altLang="zh-CN" sz="1800" kern="100" dirty="0">
                    <a:solidFill>
                      <a:srgbClr val="000000"/>
                    </a:solidFill>
                    <a:effectLst/>
                    <a:latin typeface="Times New Roman" panose="02020603050405020304" pitchFamily="18" charset="0"/>
                    <a:ea typeface="宋体" panose="02010600030101010101" pitchFamily="2" charset="-122"/>
                  </a:rPr>
                  <a:t>）信息压缩。例如传输视频时由于视频过大导致传输时间较长，因此可以对每一帧图像进行压缩，可以利用矩阵的各类分解公式或变换来进行压缩，如矩阵的余弦变换，收到压缩后的数据进行解压，就可以得到想要传输视频。在压缩时会丢失一小部分数据，但不影响视频效果。</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6</a:t>
                </a:r>
                <a:r>
                  <a:rPr lang="zh-CN" altLang="zh-CN" sz="1800" kern="1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维向量也可以看成矩阵的特殊情形。</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维行向量就是</a:t>
                </a:r>
                <a14:m>
                  <m:oMath xmlns:m="http://schemas.openxmlformats.org/officeDocument/2006/math">
                    <m:r>
                      <a:rPr lang="en-US" altLang="zh-CN" sz="1800" kern="100">
                        <a:solidFill>
                          <a:srgbClr val="000000"/>
                        </a:solidFill>
                        <a:effectLst/>
                        <a:latin typeface="Cambria Math" panose="02040503050406030204" pitchFamily="18" charset="0"/>
                        <a:ea typeface="宋体" panose="02010600030101010101" pitchFamily="2" charset="-122"/>
                      </a:rPr>
                      <m:t>1×</m:t>
                    </m:r>
                    <m:r>
                      <a:rPr lang="en-US" altLang="zh-CN" sz="1800" i="1" kern="100">
                        <a:solidFill>
                          <a:srgbClr val="000000"/>
                        </a:solidFill>
                        <a:effectLst/>
                        <a:latin typeface="Cambria Math" panose="02040503050406030204" pitchFamily="18" charset="0"/>
                        <a:ea typeface="宋体" panose="02010600030101010101" pitchFamily="2" charset="-122"/>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矩阵，</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维列向量就是</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𝑛</m:t>
                    </m:r>
                    <m:r>
                      <a:rPr lang="en-US" altLang="zh-CN" sz="1800" kern="100">
                        <a:solidFill>
                          <a:srgbClr val="000000"/>
                        </a:solidFill>
                        <a:effectLst/>
                        <a:latin typeface="Cambria Math" panose="02040503050406030204" pitchFamily="18" charset="0"/>
                        <a:ea typeface="宋体" panose="02010600030101010101" pitchFamily="2" charset="-122"/>
                      </a:rPr>
                      <m:t>×1</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矩阵。</a:t>
                </a:r>
              </a:p>
            </p:txBody>
          </p:sp>
        </mc:Choice>
        <mc:Fallback xmlns="">
          <p:sp>
            <p:nvSpPr>
              <p:cNvPr id="3" name="内容占位符 2">
                <a:extLst>
                  <a:ext uri="{FF2B5EF4-FFF2-40B4-BE49-F238E27FC236}">
                    <a16:creationId xmlns:a16="http://schemas.microsoft.com/office/drawing/2014/main" id="{216A2563-E3F3-40BA-9A55-D694E5746B28}"/>
                  </a:ext>
                </a:extLst>
              </p:cNvPr>
              <p:cNvSpPr>
                <a:spLocks noGrp="1" noRot="1" noChangeAspect="1" noMove="1" noResize="1" noEditPoints="1" noAdjustHandles="1" noChangeArrowheads="1" noChangeShapeType="1" noTextEdit="1"/>
              </p:cNvSpPr>
              <p:nvPr>
                <p:ph idx="1"/>
              </p:nvPr>
            </p:nvSpPr>
            <p:spPr>
              <a:xfrm>
                <a:off x="179512" y="1268761"/>
                <a:ext cx="8424936" cy="1872208"/>
              </a:xfrm>
              <a:blipFill>
                <a:blip r:embed="rId4"/>
                <a:stretch>
                  <a:fillRect t="-2280" r="-651" b="-326"/>
                </a:stretch>
              </a:blipFill>
            </p:spPr>
            <p:txBody>
              <a:bodyPr/>
              <a:lstStyle/>
              <a:p>
                <a:r>
                  <a:rPr lang="zh-CN" altLang="en-US">
                    <a:noFill/>
                  </a:rPr>
                  <a:t> </a:t>
                </a:r>
              </a:p>
            </p:txBody>
          </p:sp>
        </mc:Fallback>
      </mc:AlternateContent>
      <p:pic>
        <p:nvPicPr>
          <p:cNvPr id="2050" name="图片 6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404031"/>
            <a:ext cx="2182327" cy="2486333"/>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6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349" y="3404030"/>
            <a:ext cx="2190602" cy="24863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66077" y="18687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466077" y="45071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80528" y="5892414"/>
            <a:ext cx="91445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）原始图像                             （</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）余弦变换结果</a:t>
            </a:r>
            <a:endParaRPr kumimoji="0" lang="zh-CN" altLang="en-US" sz="1200" b="0" i="0" u="none" strike="noStrike" cap="none" normalizeH="0" baseline="0" dirty="0">
              <a:ln>
                <a:noFill/>
              </a:ln>
              <a:solidFill>
                <a:schemeClr val="tx1"/>
              </a:solidFill>
              <a:effectLst/>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5-14 </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余弦变换</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523235"/>
      </p:ext>
    </p:extLst>
  </p:cSld>
  <p:clrMapOvr>
    <a:masterClrMapping/>
  </p:clrMapOvr>
  <mc:AlternateContent xmlns:mc="http://schemas.openxmlformats.org/markup-compatibility/2006" xmlns:p14="http://schemas.microsoft.com/office/powerpoint/2010/main">
    <mc:Choice Requires="p14">
      <p:transition spd="slow" p14:dur="2000" advTm="30431"/>
    </mc:Choice>
    <mc:Fallback xmlns="">
      <p:transition spd="slow" advTm="3043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E052A-78B9-4C25-B0A8-D18B256532EB}"/>
              </a:ext>
            </a:extLst>
          </p:cNvPr>
          <p:cNvSpPr>
            <a:spLocks noGrp="1"/>
          </p:cNvSpPr>
          <p:nvPr>
            <p:ph type="title"/>
          </p:nvPr>
        </p:nvSpPr>
        <p:spPr/>
        <p:txBody>
          <a:bodyPr/>
          <a:lstStyle/>
          <a:p>
            <a:r>
              <a:rPr lang="en-US" altLang="zh-CN" kern="1200" dirty="0">
                <a:latin typeface="黑体" panose="02010609060101010101" pitchFamily="49" charset="-122"/>
                <a:ea typeface="黑体" panose="02010609060101010101" pitchFamily="49" charset="-122"/>
              </a:rPr>
              <a:t>4. </a:t>
            </a:r>
            <a:r>
              <a:rPr lang="zh-CN" altLang="zh-CN" kern="1200" dirty="0">
                <a:latin typeface="黑体" panose="02010609060101010101" pitchFamily="49" charset="-122"/>
                <a:ea typeface="黑体" panose="02010609060101010101" pitchFamily="49" charset="-122"/>
              </a:rPr>
              <a:t>图像处理</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9DD95B95-A933-4AF6-A723-1013E60B2002}"/>
              </a:ext>
            </a:extLst>
          </p:cNvPr>
          <p:cNvSpPr>
            <a:spLocks noGrp="1"/>
          </p:cNvSpPr>
          <p:nvPr>
            <p:ph idx="1"/>
          </p:nvPr>
        </p:nvSpPr>
        <p:spPr>
          <a:xfrm>
            <a:off x="179512" y="1268760"/>
            <a:ext cx="8964488" cy="4175125"/>
          </a:xfrm>
        </p:spPr>
        <p:txBody>
          <a:bodyPr/>
          <a:lstStyle/>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我们以灰度图像为例，将图像中的每一个像素点的灰度值存储在矩阵中，然后对矩阵进行不同的处理，接着将每一个像素点的灰度值规范化为</a:t>
            </a:r>
            <a:r>
              <a:rPr lang="en-US" altLang="zh-CN" sz="1800" kern="1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255</a:t>
            </a:r>
            <a:r>
              <a:rPr lang="zh-CN" altLang="zh-CN" sz="1800" kern="100" dirty="0">
                <a:solidFill>
                  <a:srgbClr val="000000"/>
                </a:solidFill>
                <a:effectLst/>
                <a:latin typeface="Times New Roman" panose="02020603050405020304" pitchFamily="18" charset="0"/>
                <a:ea typeface="宋体" panose="02010600030101010101" pitchFamily="2" charset="-122"/>
              </a:rPr>
              <a:t>的整数，最后可以显示出处理后的图像。</a:t>
            </a:r>
            <a:r>
              <a:rPr lang="zh-CN" altLang="en-US" sz="1800" kern="100" dirty="0">
                <a:solidFill>
                  <a:srgbClr val="000000"/>
                </a:solidFill>
                <a:latin typeface="Times New Roman" panose="02020603050405020304" pitchFamily="18" charset="0"/>
                <a:ea typeface="宋体" panose="02010600030101010101" pitchFamily="2" charset="-122"/>
              </a:rPr>
              <a:t>如</a:t>
            </a:r>
            <a:r>
              <a:rPr lang="zh-CN" altLang="zh-CN" sz="1800" kern="100" dirty="0">
                <a:solidFill>
                  <a:srgbClr val="000000"/>
                </a:solidFill>
                <a:effectLst/>
                <a:latin typeface="Times New Roman" panose="02020603050405020304" pitchFamily="18" charset="0"/>
                <a:ea typeface="宋体" panose="02010600030101010101" pitchFamily="2" charset="-122"/>
              </a:rPr>
              <a:t>图像几何</a:t>
            </a:r>
            <a:r>
              <a:rPr lang="zh-CN" altLang="en-US" sz="1800" kern="100" dirty="0">
                <a:solidFill>
                  <a:srgbClr val="000000"/>
                </a:solidFill>
                <a:effectLst/>
                <a:latin typeface="Times New Roman" panose="02020603050405020304" pitchFamily="18" charset="0"/>
                <a:ea typeface="宋体" panose="02010600030101010101" pitchFamily="2" charset="-122"/>
              </a:rPr>
              <a:t>的</a:t>
            </a:r>
            <a:r>
              <a:rPr lang="zh-CN" altLang="zh-CN" sz="1800" kern="100" dirty="0">
                <a:solidFill>
                  <a:srgbClr val="000000"/>
                </a:solidFill>
                <a:effectLst/>
                <a:latin typeface="Times New Roman" panose="02020603050405020304" pitchFamily="18" charset="0"/>
                <a:ea typeface="宋体" panose="02010600030101010101" pitchFamily="2" charset="-122"/>
              </a:rPr>
              <a:t>变换</a:t>
            </a:r>
            <a:r>
              <a:rPr lang="zh-CN" altLang="en-US"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包括图像的平移、水平镜像、垂直镜像、图像转置、旋转变换等，均可将图像存储在矩阵中，然后应用不同的算法得到变换结果。</a:t>
            </a:r>
            <a:r>
              <a:rPr lang="zh-CN" altLang="en-US"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如下</a:t>
            </a:r>
            <a:r>
              <a:rPr lang="zh-CN" altLang="zh-CN"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图</a:t>
            </a:r>
            <a:r>
              <a:rPr lang="zh-CN" altLang="zh-CN" sz="1800" kern="100" dirty="0">
                <a:solidFill>
                  <a:srgbClr val="000000"/>
                </a:solidFill>
                <a:effectLst/>
                <a:latin typeface="Times New Roman" panose="02020603050405020304" pitchFamily="18" charset="0"/>
                <a:ea typeface="宋体" panose="02010600030101010101" pitchFamily="2" charset="-122"/>
              </a:rPr>
              <a:t>为对原始图像进行</a:t>
            </a:r>
            <a:r>
              <a:rPr lang="zh-CN" altLang="en-US" sz="1800" kern="100" dirty="0">
                <a:solidFill>
                  <a:srgbClr val="000000"/>
                </a:solidFill>
                <a:effectLst/>
                <a:latin typeface="Times New Roman" panose="02020603050405020304" pitchFamily="18" charset="0"/>
                <a:ea typeface="宋体" panose="02010600030101010101" pitchFamily="2" charset="-122"/>
              </a:rPr>
              <a:t>二值化。</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p:pic>
        <p:nvPicPr>
          <p:cNvPr id="2050" name="图片 4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213" y="2996952"/>
            <a:ext cx="2317779" cy="2640654"/>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4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154" y="2996952"/>
            <a:ext cx="2320731" cy="26309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9101" y="1560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19101" y="419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2252421" y="5697061"/>
            <a:ext cx="449514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）原始图像                       （</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）二值化结果</a:t>
            </a:r>
            <a:endParaRPr kumimoji="0" lang="zh-CN" altLang="en-US" sz="1100" b="0" i="0" u="none" strike="noStrike" cap="none" normalizeH="0" baseline="0" dirty="0">
              <a:ln>
                <a:noFill/>
              </a:ln>
              <a:solidFill>
                <a:srgbClr val="000000"/>
              </a:solidFill>
              <a:effectLst/>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5-6 </a:t>
            </a:r>
            <a:r>
              <a:rPr kumimoji="0"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图像二值化</a:t>
            </a:r>
            <a:endParaRPr kumimoji="0" lang="zh-CN" altLang="en-US" sz="3600" b="0" i="0" u="none" strike="noStrike" cap="none" normalizeH="0" baseline="0" dirty="0">
              <a:ln>
                <a:noFill/>
              </a:ln>
              <a:solidFill>
                <a:srgbClr val="000000"/>
              </a:solidFill>
              <a:effectLst/>
            </a:endParaRPr>
          </a:p>
        </p:txBody>
      </p:sp>
    </p:spTree>
    <p:custDataLst>
      <p:tags r:id="rId1"/>
    </p:custDataLst>
    <p:extLst>
      <p:ext uri="{BB962C8B-B14F-4D97-AF65-F5344CB8AC3E}">
        <p14:creationId xmlns:p14="http://schemas.microsoft.com/office/powerpoint/2010/main" val="3966859741"/>
      </p:ext>
    </p:extLst>
  </p:cSld>
  <p:clrMapOvr>
    <a:masterClrMapping/>
  </p:clrMapOvr>
  <mc:AlternateContent xmlns:mc="http://schemas.openxmlformats.org/markup-compatibility/2006" xmlns:p14="http://schemas.microsoft.com/office/powerpoint/2010/main">
    <mc:Choice Requires="p14">
      <p:transition spd="slow" p14:dur="2000" advTm="19820"/>
    </mc:Choice>
    <mc:Fallback xmlns="">
      <p:transition spd="slow" advTm="198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fade">
                                      <p:cBhvr>
                                        <p:cTn id="17" dur="1000"/>
                                        <p:tgtEl>
                                          <p:spTgt spid="2049"/>
                                        </p:tgtEl>
                                      </p:cBhvr>
                                    </p:animEffect>
                                    <p:anim calcmode="lin" valueType="num">
                                      <p:cBhvr>
                                        <p:cTn id="18" dur="1000" fill="hold"/>
                                        <p:tgtEl>
                                          <p:spTgt spid="2049"/>
                                        </p:tgtEl>
                                        <p:attrNameLst>
                                          <p:attrName>ppt_x</p:attrName>
                                        </p:attrNameLst>
                                      </p:cBhvr>
                                      <p:tavLst>
                                        <p:tav tm="0">
                                          <p:val>
                                            <p:strVal val="#ppt_x"/>
                                          </p:val>
                                        </p:tav>
                                        <p:tav tm="100000">
                                          <p:val>
                                            <p:strVal val="#ppt_x"/>
                                          </p:val>
                                        </p:tav>
                                      </p:tavLst>
                                    </p:anim>
                                    <p:anim calcmode="lin" valueType="num">
                                      <p:cBhvr>
                                        <p:cTn id="19" dur="1000" fill="hold"/>
                                        <p:tgtEl>
                                          <p:spTgt spid="20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a:latin typeface="Times New Roman" panose="02020603050405020304" pitchFamily="18" charset="0"/>
                <a:ea typeface="宋体" panose="02010600030101010101" pitchFamily="2" charset="-122"/>
                <a:cs typeface="Times New Roman" panose="02020603050405020304" pitchFamily="18" charset="0"/>
              </a:rPr>
              <a:t>§ 3</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、线性变换</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375782"/>
      </p:ext>
    </p:extLst>
  </p:cSld>
  <p:clrMapOvr>
    <a:masterClrMapping/>
  </p:clrMapOvr>
  <mc:AlternateContent xmlns:mc="http://schemas.openxmlformats.org/markup-compatibility/2006" xmlns:p14="http://schemas.microsoft.com/office/powerpoint/2010/main">
    <mc:Choice Requires="p14">
      <p:transition spd="slow" p14:dur="2000" advTm="2104"/>
    </mc:Choice>
    <mc:Fallback xmlns="">
      <p:transition spd="slow" advTm="21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线性变换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196752"/>
                <a:ext cx="8496944" cy="4175125"/>
              </a:xfrm>
            </p:spPr>
            <p:txBody>
              <a:bodyPr/>
              <a:lstStyle/>
              <a:p>
                <a:pPr indent="266700" algn="just"/>
                <a:r>
                  <a:rPr lang="zh-CN" altLang="zh-CN" sz="2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线性空间</a:t>
                </a:r>
                <a14:m>
                  <m:oMath xmlns:m="http://schemas.openxmlformats.org/officeDocument/2006/math">
                    <m:r>
                      <a:rPr lang="en-US" altLang="zh-CN" sz="2800" b="1" i="1" kern="100">
                        <a:effectLst/>
                        <a:latin typeface="Cambria Math" panose="02040503050406030204" pitchFamily="18" charset="0"/>
                        <a:ea typeface="宋体" panose="02010600030101010101" pitchFamily="2" charset="-122"/>
                      </a:rPr>
                      <m:t>𝑽</m:t>
                    </m:r>
                  </m:oMath>
                </a14:m>
                <a:r>
                  <a:rPr lang="zh-CN" altLang="zh-CN" sz="2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到自身的映射通常称为</a:t>
                </a:r>
                <a14:m>
                  <m:oMath xmlns:m="http://schemas.openxmlformats.org/officeDocument/2006/math">
                    <m:r>
                      <a:rPr lang="en-US" altLang="zh-CN" sz="2800" b="1" i="1" kern="100">
                        <a:effectLst/>
                        <a:latin typeface="Cambria Math" panose="02040503050406030204" pitchFamily="18" charset="0"/>
                        <a:ea typeface="宋体" panose="02010600030101010101" pitchFamily="2" charset="-122"/>
                      </a:rPr>
                      <m:t>𝑽</m:t>
                    </m:r>
                  </m:oMath>
                </a14:m>
                <a:r>
                  <a:rPr lang="zh-CN" altLang="zh-CN" sz="2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的一个变换。</a:t>
                </a:r>
                <a:endParaRPr lang="en-US" altLang="zh-CN" sz="2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en-US" altLang="zh-CN" sz="2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对于任意一点</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rPr>
                      <m:t>𝑃</m:t>
                    </m:r>
                  </m:oMath>
                </a14:m>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，通过下列矩阵</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𝐴</m:t>
                        </m:r>
                      </m:e>
                      <m:sub>
                        <m:r>
                          <a:rPr lang="en-US" altLang="zh-CN" sz="2000" i="1" kern="100">
                            <a:effectLst/>
                            <a:latin typeface="Cambria Math" panose="02040503050406030204" pitchFamily="18" charset="0"/>
                            <a:ea typeface="宋体" panose="02010600030101010101" pitchFamily="2" charset="-122"/>
                          </a:rPr>
                          <m:t>𝑖</m:t>
                        </m:r>
                      </m:sub>
                    </m:sSub>
                  </m:oMath>
                </a14:m>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rPr>
                      <m:t>𝑃</m:t>
                    </m:r>
                  </m:oMath>
                </a14:m>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相乘，确定了什么样的变换呢？</a:t>
                </a:r>
                <a:endParaRPr lang="zh-CN" altLang="zh-CN" sz="2000" kern="100" dirty="0">
                  <a:effectLst/>
                  <a:latin typeface="Times New Roman" panose="02020603050405020304" pitchFamily="18" charset="0"/>
                  <a:ea typeface="宋体" panose="02010600030101010101" pitchFamily="2" charset="-122"/>
                </a:endParaRPr>
              </a:p>
              <a:p>
                <a:pPr indent="0" algn="r">
                  <a:buNone/>
                </a:pP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r">
                  <a:buNone/>
                </a:pP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ctr">
                  <a:buNone/>
                </a:pPr>
                <a:r>
                  <a:rPr lang="zh-CN" altLang="zh-CN" sz="1800" kern="1200" dirty="0">
                    <a:latin typeface="Times New Roman" panose="02020603050405020304" pitchFamily="18" charset="0"/>
                    <a:ea typeface="字魂59号-创粗黑"/>
                    <a:cs typeface="Times New Roman" panose="02020603050405020304" pitchFamily="18" charset="0"/>
                  </a:rPr>
                  <a:t>（</a:t>
                </a:r>
                <a:r>
                  <a:rPr lang="en-US" altLang="zh-CN" sz="1800" kern="1200" dirty="0">
                    <a:latin typeface="Times New Roman" panose="02020603050405020304" pitchFamily="18" charset="0"/>
                    <a:ea typeface="字魂59号-创粗黑"/>
                  </a:rPr>
                  <a:t>1</a:t>
                </a:r>
                <a:r>
                  <a:rPr lang="zh-CN" altLang="zh-CN" sz="1800" kern="1200" dirty="0">
                    <a:latin typeface="Times New Roman" panose="02020603050405020304" pitchFamily="18" charset="0"/>
                    <a:ea typeface="字魂59号-创粗黑"/>
                    <a:cs typeface="Times New Roman" panose="02020603050405020304" pitchFamily="18" charset="0"/>
                  </a:rPr>
                  <a:t>） </a:t>
                </a:r>
                <a14:m>
                  <m:oMath xmlns:m="http://schemas.openxmlformats.org/officeDocument/2006/math">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𝐴</m:t>
                        </m:r>
                      </m:e>
                      <m:sub>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1</m:t>
                        </m:r>
                      </m:sub>
                    </m:sSub>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1</m:t>
                              </m:r>
                            </m:e>
                            <m:e>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0</m:t>
                              </m:r>
                            </m:e>
                          </m:mr>
                          <m:mr>
                            <m:e>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0</m:t>
                              </m:r>
                            </m:e>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1</m:t>
                              </m:r>
                            </m:e>
                          </m:mr>
                        </m:m>
                      </m:e>
                    </m:d>
                  </m:oMath>
                </a14:m>
                <a:r>
                  <a:rPr lang="zh-CN"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rPr>
                  <a:t>；</a:t>
                </a:r>
                <a:endParaRPr lang="en-US"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endParaRPr>
              </a:p>
              <a:p>
                <a:pPr indent="0" algn="ctr">
                  <a:buNone/>
                </a:pPr>
                <a:r>
                  <a:rPr lang="zh-CN"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rPr>
                  <a:t>（</a:t>
                </a:r>
                <a:r>
                  <a:rPr lang="en-US" altLang="zh-CN" sz="1800" kern="1200" dirty="0">
                    <a:solidFill>
                      <a:schemeClr val="tx1"/>
                    </a:solidFill>
                    <a:effectLst/>
                    <a:latin typeface="Times New Roman" panose="02020603050405020304" pitchFamily="18" charset="0"/>
                    <a:ea typeface="字魂59号-创粗黑"/>
                  </a:rPr>
                  <a:t>2</a:t>
                </a:r>
                <a:r>
                  <a:rPr lang="zh-CN"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rPr>
                  <a:t>）</a:t>
                </a:r>
                <a14:m>
                  <m:oMath xmlns:m="http://schemas.openxmlformats.org/officeDocument/2006/math">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𝐴</m:t>
                        </m:r>
                      </m:e>
                      <m:sub>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2</m:t>
                        </m:r>
                      </m:sub>
                    </m:sSub>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𝜆</m:t>
                              </m:r>
                            </m:e>
                            <m:e>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0</m:t>
                              </m:r>
                            </m:e>
                          </m:mr>
                          <m:mr>
                            <m:e>
                              <m:r>
                                <a:rPr lang="en-US" altLang="zh-CN" sz="1800" kern="1200">
                                  <a:solidFill>
                                    <a:schemeClr val="tx1"/>
                                  </a:solidFill>
                                  <a:effectLst/>
                                  <a:latin typeface="Cambria Math" panose="02040503050406030204" pitchFamily="18" charset="0"/>
                                  <a:ea typeface="字魂59号-创粗黑"/>
                                  <a:cs typeface="Times New Roman" panose="02020603050405020304" pitchFamily="18" charset="0"/>
                                </a:rPr>
                                <m:t>0</m:t>
                              </m:r>
                            </m:e>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𝜆</m:t>
                              </m:r>
                            </m:e>
                          </m:mr>
                        </m:m>
                      </m:e>
                    </m:d>
                  </m:oMath>
                </a14:m>
                <a:r>
                  <a:rPr lang="zh-CN"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rPr>
                  <a:t>；</a:t>
                </a:r>
                <a:endParaRPr lang="en-US"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endParaRPr>
              </a:p>
              <a:p>
                <a:pPr indent="0" algn="ctr">
                  <a:buNone/>
                </a:pPr>
                <a:r>
                  <a:rPr lang="zh-CN"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rPr>
                  <a:t>（</a:t>
                </a:r>
                <a:r>
                  <a:rPr lang="en-US" altLang="zh-CN" sz="1800" kern="1200" dirty="0">
                    <a:solidFill>
                      <a:schemeClr val="tx1"/>
                    </a:solidFill>
                    <a:effectLst/>
                    <a:latin typeface="Times New Roman" panose="02020603050405020304" pitchFamily="18" charset="0"/>
                    <a:ea typeface="字魂59号-创粗黑"/>
                  </a:rPr>
                  <a:t>3</a:t>
                </a:r>
                <a:r>
                  <a:rPr lang="zh-CN" altLang="zh-CN" sz="1800" kern="1200" dirty="0">
                    <a:solidFill>
                      <a:schemeClr val="tx1"/>
                    </a:solidFill>
                    <a:effectLst/>
                    <a:latin typeface="Times New Roman" panose="02020603050405020304" pitchFamily="18" charset="0"/>
                    <a:ea typeface="字魂59号-创粗黑"/>
                    <a:cs typeface="Times New Roman" panose="02020603050405020304" pitchFamily="18" charset="0"/>
                  </a:rPr>
                  <a:t>）</a:t>
                </a:r>
                <a14:m>
                  <m:oMath xmlns:m="http://schemas.openxmlformats.org/officeDocument/2006/math">
                    <m:sSub>
                      <m:sSubPr>
                        <m:ctrlPr>
                          <a:rPr lang="zh-CN" altLang="zh-CN" sz="1800" i="1" kern="1200">
                            <a:solidFill>
                              <a:schemeClr val="tx1"/>
                            </a:solidFill>
                            <a:effectLst/>
                            <a:latin typeface="Cambria Math" panose="02040503050406030204" pitchFamily="18" charset="0"/>
                            <a:ea typeface="Cambria Math" panose="02040503050406030204" pitchFamily="18" charset="0"/>
                          </a:rPr>
                        </m:ctrlPr>
                      </m:sSubPr>
                      <m:e>
                        <m:r>
                          <a:rPr lang="en-US" altLang="zh-CN" sz="1800" i="1" kern="1200">
                            <a:solidFill>
                              <a:schemeClr val="tx1"/>
                            </a:solidFill>
                            <a:effectLst/>
                            <a:latin typeface="Cambria Math" panose="02040503050406030204" pitchFamily="18" charset="0"/>
                            <a:ea typeface="字魂59号-创粗黑"/>
                          </a:rPr>
                          <m:t>𝐴</m:t>
                        </m:r>
                      </m:e>
                      <m:sub>
                        <m:r>
                          <a:rPr lang="en-US" altLang="zh-CN" sz="1800" kern="1200">
                            <a:solidFill>
                              <a:schemeClr val="tx1"/>
                            </a:solidFill>
                            <a:effectLst/>
                            <a:latin typeface="Cambria Math" panose="02040503050406030204" pitchFamily="18" charset="0"/>
                            <a:ea typeface="字魂59号-创粗黑"/>
                          </a:rPr>
                          <m:t>3</m:t>
                        </m:r>
                      </m:sub>
                    </m:sSub>
                    <m:r>
                      <a:rPr lang="en-US" altLang="zh-CN" sz="1800" kern="1200">
                        <a:solidFill>
                          <a:schemeClr val="tx1"/>
                        </a:solidFill>
                        <a:effectLst/>
                        <a:latin typeface="Cambria Math" panose="02040503050406030204" pitchFamily="18" charset="0"/>
                        <a:ea typeface="字魂59号-创粗黑"/>
                      </a:rPr>
                      <m:t>=</m:t>
                    </m:r>
                    <m:d>
                      <m:dPr>
                        <m:begChr m:val="["/>
                        <m:endChr m:val="]"/>
                        <m:ctrlPr>
                          <a:rPr lang="zh-CN" altLang="zh-CN" sz="1800" i="1" kern="1200">
                            <a:solidFill>
                              <a:schemeClr val="tx1"/>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200">
                                <a:solidFill>
                                  <a:schemeClr val="tx1"/>
                                </a:solidFill>
                                <a:effectLst/>
                                <a:latin typeface="Cambria Math" panose="02040503050406030204" pitchFamily="18" charset="0"/>
                                <a:ea typeface="Cambria Math" panose="02040503050406030204" pitchFamily="18" charset="0"/>
                              </a:rPr>
                            </m:ctrlPr>
                          </m:mPr>
                          <m:mr>
                            <m:e>
                              <m:r>
                                <m:rPr>
                                  <m:sty m:val="p"/>
                                </m:rPr>
                                <a:rPr lang="en-US" altLang="zh-CN" sz="1800" kern="1200">
                                  <a:solidFill>
                                    <a:schemeClr val="tx1"/>
                                  </a:solidFill>
                                  <a:effectLst/>
                                  <a:latin typeface="Cambria Math" panose="02040503050406030204" pitchFamily="18" charset="0"/>
                                  <a:ea typeface="字魂59号-创粗黑"/>
                                </a:rPr>
                                <m:t>cos</m:t>
                              </m:r>
                              <m:r>
                                <a:rPr lang="en-US" altLang="zh-CN" sz="1800" kern="1200">
                                  <a:solidFill>
                                    <a:schemeClr val="tx1"/>
                                  </a:solidFill>
                                  <a:effectLst/>
                                  <a:latin typeface="Cambria Math" panose="02040503050406030204" pitchFamily="18" charset="0"/>
                                  <a:ea typeface="字魂59号-创粗黑"/>
                                </a:rPr>
                                <m:t>(</m:t>
                              </m:r>
                              <m:r>
                                <a:rPr lang="en-US" altLang="zh-CN" sz="1800" i="1" kern="1200">
                                  <a:solidFill>
                                    <a:schemeClr val="tx1"/>
                                  </a:solidFill>
                                  <a:effectLst/>
                                  <a:latin typeface="Cambria Math" panose="02040503050406030204" pitchFamily="18" charset="0"/>
                                  <a:ea typeface="字魂59号-创粗黑"/>
                                </a:rPr>
                                <m:t>𝜃</m:t>
                              </m:r>
                              <m:r>
                                <a:rPr lang="en-US" altLang="zh-CN" sz="1800" kern="1200">
                                  <a:solidFill>
                                    <a:schemeClr val="tx1"/>
                                  </a:solidFill>
                                  <a:effectLst/>
                                  <a:latin typeface="Cambria Math" panose="02040503050406030204" pitchFamily="18" charset="0"/>
                                  <a:ea typeface="字魂59号-创粗黑"/>
                                </a:rPr>
                                <m:t>)</m:t>
                              </m:r>
                            </m:e>
                            <m:e>
                              <m:r>
                                <a:rPr lang="en-US" altLang="zh-CN" sz="1800" i="1" kern="1200">
                                  <a:solidFill>
                                    <a:schemeClr val="tx1"/>
                                  </a:solidFill>
                                  <a:effectLst/>
                                  <a:latin typeface="Cambria Math" panose="02040503050406030204" pitchFamily="18" charset="0"/>
                                  <a:ea typeface="字魂59号-创粗黑"/>
                                </a:rPr>
                                <m:t>−</m:t>
                              </m:r>
                              <m:r>
                                <m:rPr>
                                  <m:sty m:val="p"/>
                                </m:rPr>
                                <a:rPr lang="en-US" altLang="zh-CN" sz="1800" kern="1200">
                                  <a:solidFill>
                                    <a:schemeClr val="tx1"/>
                                  </a:solidFill>
                                  <a:effectLst/>
                                  <a:latin typeface="Cambria Math" panose="02040503050406030204" pitchFamily="18" charset="0"/>
                                  <a:ea typeface="字魂59号-创粗黑"/>
                                </a:rPr>
                                <m:t>sin</m:t>
                              </m:r>
                              <m:r>
                                <a:rPr lang="en-US" altLang="zh-CN" sz="1800" kern="1200">
                                  <a:solidFill>
                                    <a:schemeClr val="tx1"/>
                                  </a:solidFill>
                                  <a:effectLst/>
                                  <a:latin typeface="Cambria Math" panose="02040503050406030204" pitchFamily="18" charset="0"/>
                                  <a:ea typeface="字魂59号-创粗黑"/>
                                </a:rPr>
                                <m:t>(</m:t>
                              </m:r>
                              <m:r>
                                <a:rPr lang="en-US" altLang="zh-CN" sz="1800" i="1" kern="1200">
                                  <a:solidFill>
                                    <a:schemeClr val="tx1"/>
                                  </a:solidFill>
                                  <a:effectLst/>
                                  <a:latin typeface="Cambria Math" panose="02040503050406030204" pitchFamily="18" charset="0"/>
                                  <a:ea typeface="字魂59号-创粗黑"/>
                                </a:rPr>
                                <m:t>𝜃</m:t>
                              </m:r>
                              <m:r>
                                <a:rPr lang="en-US" altLang="zh-CN" sz="1800" kern="1200">
                                  <a:solidFill>
                                    <a:schemeClr val="tx1"/>
                                  </a:solidFill>
                                  <a:effectLst/>
                                  <a:latin typeface="Cambria Math" panose="02040503050406030204" pitchFamily="18" charset="0"/>
                                  <a:ea typeface="字魂59号-创粗黑"/>
                                </a:rPr>
                                <m:t>)</m:t>
                              </m:r>
                            </m:e>
                          </m:mr>
                          <m:mr>
                            <m:e>
                              <m:r>
                                <m:rPr>
                                  <m:sty m:val="p"/>
                                </m:rPr>
                                <a:rPr lang="en-US" altLang="zh-CN" sz="1800" kern="1200">
                                  <a:solidFill>
                                    <a:schemeClr val="tx1"/>
                                  </a:solidFill>
                                  <a:effectLst/>
                                  <a:latin typeface="Cambria Math" panose="02040503050406030204" pitchFamily="18" charset="0"/>
                                  <a:ea typeface="字魂59号-创粗黑"/>
                                </a:rPr>
                                <m:t>sin</m:t>
                              </m:r>
                              <m:r>
                                <a:rPr lang="en-US" altLang="zh-CN" sz="1800" kern="1200">
                                  <a:solidFill>
                                    <a:schemeClr val="tx1"/>
                                  </a:solidFill>
                                  <a:effectLst/>
                                  <a:latin typeface="Cambria Math" panose="02040503050406030204" pitchFamily="18" charset="0"/>
                                  <a:ea typeface="字魂59号-创粗黑"/>
                                </a:rPr>
                                <m:t>(</m:t>
                              </m:r>
                              <m:r>
                                <a:rPr lang="en-US" altLang="zh-CN" sz="1800" i="1" kern="1200">
                                  <a:solidFill>
                                    <a:schemeClr val="tx1"/>
                                  </a:solidFill>
                                  <a:effectLst/>
                                  <a:latin typeface="Cambria Math" panose="02040503050406030204" pitchFamily="18" charset="0"/>
                                  <a:ea typeface="字魂59号-创粗黑"/>
                                </a:rPr>
                                <m:t>𝜃</m:t>
                              </m:r>
                              <m:r>
                                <a:rPr lang="en-US" altLang="zh-CN" sz="1800" kern="1200">
                                  <a:solidFill>
                                    <a:schemeClr val="tx1"/>
                                  </a:solidFill>
                                  <a:effectLst/>
                                  <a:latin typeface="Cambria Math" panose="02040503050406030204" pitchFamily="18" charset="0"/>
                                  <a:ea typeface="字魂59号-创粗黑"/>
                                </a:rPr>
                                <m:t>)</m:t>
                              </m:r>
                            </m:e>
                            <m:e>
                              <m:r>
                                <m:rPr>
                                  <m:sty m:val="p"/>
                                </m:rPr>
                                <a:rPr lang="en-US" altLang="zh-CN" sz="1800" kern="1200">
                                  <a:solidFill>
                                    <a:schemeClr val="tx1"/>
                                  </a:solidFill>
                                  <a:effectLst/>
                                  <a:latin typeface="Cambria Math" panose="02040503050406030204" pitchFamily="18" charset="0"/>
                                  <a:ea typeface="字魂59号-创粗黑"/>
                                </a:rPr>
                                <m:t>cos</m:t>
                              </m:r>
                              <m:r>
                                <a:rPr lang="en-US" altLang="zh-CN" sz="1800" kern="1200">
                                  <a:solidFill>
                                    <a:schemeClr val="tx1"/>
                                  </a:solidFill>
                                  <a:effectLst/>
                                  <a:latin typeface="Cambria Math" panose="02040503050406030204" pitchFamily="18" charset="0"/>
                                  <a:ea typeface="字魂59号-创粗黑"/>
                                </a:rPr>
                                <m:t>(</m:t>
                              </m:r>
                              <m:r>
                                <a:rPr lang="en-US" altLang="zh-CN" sz="1800" i="1" kern="1200">
                                  <a:solidFill>
                                    <a:schemeClr val="tx1"/>
                                  </a:solidFill>
                                  <a:effectLst/>
                                  <a:latin typeface="Cambria Math" panose="02040503050406030204" pitchFamily="18" charset="0"/>
                                  <a:ea typeface="字魂59号-创粗黑"/>
                                </a:rPr>
                                <m:t>𝜃</m:t>
                              </m:r>
                              <m:r>
                                <a:rPr lang="en-US" altLang="zh-CN" sz="1800" kern="1200">
                                  <a:solidFill>
                                    <a:schemeClr val="tx1"/>
                                  </a:solidFill>
                                  <a:effectLst/>
                                  <a:latin typeface="Cambria Math" panose="02040503050406030204" pitchFamily="18" charset="0"/>
                                  <a:ea typeface="字魂59号-创粗黑"/>
                                </a:rPr>
                                <m:t>)</m:t>
                              </m:r>
                            </m:e>
                          </m:mr>
                        </m:m>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196752"/>
                <a:ext cx="8496944" cy="4175125"/>
              </a:xfrm>
              <a:blipFill>
                <a:blip r:embed="rId4"/>
                <a:stretch>
                  <a:fillRect t="-1898" r="-1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660100"/>
      </p:ext>
    </p:extLst>
  </p:cSld>
  <p:clrMapOvr>
    <a:masterClrMapping/>
  </p:clrMapOvr>
  <mc:AlternateContent xmlns:mc="http://schemas.openxmlformats.org/markup-compatibility/2006" xmlns:p14="http://schemas.microsoft.com/office/powerpoint/2010/main">
    <mc:Choice Requires="p14">
      <p:transition spd="slow" p14:dur="2000" advTm="19396"/>
    </mc:Choice>
    <mc:Fallback xmlns="">
      <p:transition spd="slow" advTm="193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图片 15">
            <a:extLst>
              <a:ext uri="{FF2B5EF4-FFF2-40B4-BE49-F238E27FC236}">
                <a16:creationId xmlns:a16="http://schemas.microsoft.com/office/drawing/2014/main" id="{33EA4BC7-37F4-4E7A-909A-6DFB0FBB406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8163" y="4600391"/>
            <a:ext cx="2380209" cy="1768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16">
            <a:extLst>
              <a:ext uri="{FF2B5EF4-FFF2-40B4-BE49-F238E27FC236}">
                <a16:creationId xmlns:a16="http://schemas.microsoft.com/office/drawing/2014/main" id="{4FA495EA-1BCA-4EEA-9643-2DC1EBDF39F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3803" y="4530620"/>
            <a:ext cx="1929669" cy="176815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17">
            <a:extLst>
              <a:ext uri="{FF2B5EF4-FFF2-40B4-BE49-F238E27FC236}">
                <a16:creationId xmlns:a16="http://schemas.microsoft.com/office/drawing/2014/main" id="{E51CED47-8F16-4DAC-AD0C-9125B731934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128" y="4437112"/>
            <a:ext cx="2295201" cy="18616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6">
                <a:extLst>
                  <a:ext uri="{FF2B5EF4-FFF2-40B4-BE49-F238E27FC236}">
                    <a16:creationId xmlns:a16="http://schemas.microsoft.com/office/drawing/2014/main" id="{4AC16FEE-77B2-40FB-9450-22FC4EF826D1}"/>
                  </a:ext>
                </a:extLst>
              </p:cNvPr>
              <p:cNvSpPr>
                <a:spLocks noChangeArrowheads="1"/>
              </p:cNvSpPr>
              <p:nvPr/>
            </p:nvSpPr>
            <p:spPr bwMode="auto">
              <a:xfrm>
                <a:off x="175938" y="1012212"/>
                <a:ext cx="8979812" cy="38222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解：对于任意一点</a:t>
                </a:r>
                <a14:m>
                  <m:oMath xmlns:m="http://schemas.openxmlformats.org/officeDocument/2006/math">
                    <m:r>
                      <a:rPr lang="en-US" altLang="zh-CN" i="1">
                        <a:solidFill>
                          <a:srgbClr val="000000"/>
                        </a:solidFill>
                        <a:latin typeface="Cambria Math" panose="02040503050406030204" pitchFamily="18" charset="0"/>
                      </a:rPr>
                      <m:t>𝑃</m:t>
                    </m:r>
                    <m:r>
                      <a:rPr lang="en-US" altLang="zh-CN" i="1">
                        <a:solidFill>
                          <a:srgbClr val="000000"/>
                        </a:solidFill>
                        <a:latin typeface="Cambria Math" panose="02040503050406030204" pitchFamily="18" charset="0"/>
                      </a:rPr>
                      <m:t> </m:t>
                    </m:r>
                    <m:r>
                      <a:rPr lang="zh-CN" altLang="en-US" i="1" smtClean="0">
                        <a:solidFill>
                          <a:srgbClr val="000000"/>
                        </a:solidFill>
                        <a:latin typeface="Cambria Math" panose="02040503050406030204" pitchFamily="18" charset="0"/>
                      </a:rPr>
                      <m:t>，</m:t>
                    </m:r>
                  </m:oMath>
                </a14:m>
                <a:r>
                  <a:rPr kumimoji="0" lang="zh-CN" altLang="en-US" b="0" i="0" u="none" strike="noStrike" cap="none" normalizeH="0" baseline="0" dirty="0">
                    <a:ln>
                      <a:noFill/>
                    </a:ln>
                    <a:solidFill>
                      <a:srgbClr val="000000"/>
                    </a:solidFill>
                    <a:effectLst/>
                    <a:latin typeface="Cambria Math" panose="02040503050406030204" pitchFamily="18" charset="0"/>
                    <a:ea typeface="字魂59号-创粗黑"/>
                    <a:cs typeface="Times New Roman" panose="02020603050405020304" pitchFamily="18" charset="0"/>
                  </a:rPr>
                  <a:t>坐标为</a:t>
                </a:r>
                <a:r>
                  <a:rPr kumimoji="0" lang="en-US" altLang="zh-CN" b="0" i="0" u="none" strike="noStrike" cap="none" normalizeH="0" baseline="0" dirty="0">
                    <a:ln>
                      <a:noFill/>
                    </a:ln>
                    <a:solidFill>
                      <a:srgbClr val="000000"/>
                    </a:solidFill>
                    <a:effectLst/>
                    <a:latin typeface="Cambria Math" panose="02040503050406030204" pitchFamily="18" charset="0"/>
                    <a:ea typeface="字魂59号-创粗黑"/>
                    <a:cs typeface="Times New Roman" panose="02020603050405020304" pitchFamily="18" charset="0"/>
                  </a:rPr>
                  <a:t>(</a:t>
                </a:r>
                <a14:m>
                  <m:oMath xmlns:m="http://schemas.openxmlformats.org/officeDocument/2006/math">
                    <m:r>
                      <a:rPr lang="en-US" altLang="zh-CN" i="1">
                        <a:latin typeface="Cambria Math" panose="02040503050406030204" pitchFamily="18" charset="0"/>
                      </a:rPr>
                      <m:t>𝑥</m:t>
                    </m:r>
                  </m:oMath>
                </a14:m>
                <a:r>
                  <a:rPr kumimoji="0" lang="en-US" altLang="zh-CN" b="0" i="1" u="none" strike="noStrike" cap="none" normalizeH="0" baseline="0" dirty="0">
                    <a:ln>
                      <a:noFill/>
                    </a:ln>
                    <a:solidFill>
                      <a:srgbClr val="000000"/>
                    </a:solidFill>
                    <a:effectLst/>
                    <a:latin typeface="Cambria Math" panose="02040503050406030204" pitchFamily="18" charset="0"/>
                    <a:ea typeface="字魂59号-创粗黑"/>
                    <a:cs typeface="Times New Roman" panose="02020603050405020304" pitchFamily="18" charset="0"/>
                  </a:rPr>
                  <a:t>,</a:t>
                </a:r>
                <a:r>
                  <a:rPr lang="en-US" altLang="zh-CN" dirty="0"/>
                  <a:t> </a:t>
                </a:r>
                <a14:m>
                  <m:oMath xmlns:m="http://schemas.openxmlformats.org/officeDocument/2006/math">
                    <m:r>
                      <a:rPr lang="en-US" altLang="zh-CN" b="0" i="1" smtClean="0">
                        <a:latin typeface="Cambria Math" panose="02040503050406030204" pitchFamily="18" charset="0"/>
                      </a:rPr>
                      <m:t>𝑦</m:t>
                    </m:r>
                  </m:oMath>
                </a14:m>
                <a:r>
                  <a:rPr kumimoji="0" lang="en-US" altLang="zh-CN" b="0" u="none" strike="noStrike" cap="none" normalizeH="0" baseline="0" dirty="0">
                    <a:ln>
                      <a:noFill/>
                    </a:ln>
                    <a:solidFill>
                      <a:srgbClr val="000000"/>
                    </a:solidFill>
                    <a:effectLst/>
                    <a:latin typeface="Cambria Math" panose="02040503050406030204" pitchFamily="18" charset="0"/>
                    <a:ea typeface="字魂59号-创粗黑"/>
                    <a:cs typeface="Times New Roman" panose="02020603050405020304" pitchFamily="18" charset="0"/>
                  </a:rPr>
                  <a:t>)</a:t>
                </a:r>
                <a:r>
                  <a:rPr kumimoji="0" lang="zh-CN" altLang="en-US"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，有：</a:t>
                </a:r>
                <a:endParaRPr kumimoji="0" lang="zh-CN" altLang="en-US" sz="1100" b="0" i="0" u="none" strike="noStrike" cap="none" normalizeH="0" baseline="0" dirty="0">
                  <a:ln>
                    <a:noFill/>
                  </a:ln>
                  <a:solidFill>
                    <a:schemeClr val="tx1"/>
                  </a:solidFill>
                  <a:effectLst/>
                </a:endParaRPr>
              </a:p>
              <a:p>
                <a:pPr lvl="0" indent="0"/>
                <a:r>
                  <a:rPr kumimoji="0" lang="zh-CN" altLang="en-US"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1</a:t>
                </a:r>
                <a:r>
                  <a:rPr kumimoji="0" lang="zh-CN" altLang="en-US"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  </a:t>
                </a:r>
                <a14:m>
                  <m:oMath xmlns:m="http://schemas.openxmlformats.org/officeDocument/2006/math">
                    <m:sSup>
                      <m:sSupPr>
                        <m:ctrlPr>
                          <a:rPr lang="zh-CN" altLang="zh-CN" sz="1600" i="1">
                            <a:latin typeface="Cambria Math" panose="02040503050406030204" pitchFamily="18" charset="0"/>
                          </a:rPr>
                        </m:ctrlPr>
                      </m:sSupPr>
                      <m:e>
                        <m:sSub>
                          <m:sSubPr>
                            <m:ctrlPr>
                              <a:rPr lang="zh-CN" altLang="zh-CN" sz="1600" i="1" smtClean="0">
                                <a:solidFill>
                                  <a:srgbClr val="2A4F86"/>
                                </a:solidFill>
                                <a:latin typeface="Cambria Math" panose="02040503050406030204" pitchFamily="18" charset="0"/>
                              </a:rPr>
                            </m:ctrlPr>
                          </m:sSubPr>
                          <m:e>
                            <m:r>
                              <a:rPr lang="en-US" altLang="zh-CN" i="1">
                                <a:solidFill>
                                  <a:srgbClr val="2A4F86"/>
                                </a:solidFill>
                                <a:latin typeface="Cambria Math" panose="02040503050406030204" pitchFamily="18" charset="0"/>
                              </a:rPr>
                              <m:t>𝑃</m:t>
                            </m:r>
                          </m:e>
                          <m:sub>
                            <m:r>
                              <a:rPr lang="en-US" altLang="zh-CN">
                                <a:solidFill>
                                  <a:srgbClr val="2A4F86"/>
                                </a:solidFill>
                                <a:latin typeface="Cambria Math" panose="02040503050406030204" pitchFamily="18" charset="0"/>
                              </a:rPr>
                              <m:t>1</m:t>
                            </m:r>
                          </m:sub>
                        </m:sSub>
                      </m:e>
                      <m:sup>
                        <m:r>
                          <a:rPr lang="en-US" altLang="zh-CN" i="1">
                            <a:latin typeface="Cambria Math" panose="02040503050406030204" pitchFamily="18" charset="0"/>
                          </a:rPr>
                          <m:t>′</m:t>
                        </m:r>
                      </m:sup>
                    </m:sSup>
                    <m:r>
                      <a:rPr lang="en-US" altLang="zh-CN">
                        <a:latin typeface="Cambria Math" panose="02040503050406030204" pitchFamily="18" charset="0"/>
                      </a:rPr>
                      <m:t>=</m:t>
                    </m:r>
                    <m:d>
                      <m:dPr>
                        <m:begChr m:val="["/>
                        <m:endChr m:val="]"/>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r>
                                <a:rPr lang="en-US" altLang="zh-CN">
                                  <a:latin typeface="Cambria Math" panose="02040503050406030204" pitchFamily="18" charset="0"/>
                                </a:rPr>
                                <m:t>1</m:t>
                              </m:r>
                            </m:e>
                            <m:e>
                              <m:r>
                                <a:rPr lang="en-US" altLang="zh-CN">
                                  <a:latin typeface="Cambria Math" panose="02040503050406030204" pitchFamily="18" charset="0"/>
                                </a:rPr>
                                <m:t>0</m:t>
                              </m:r>
                            </m:e>
                          </m:mr>
                          <m:mr>
                            <m:e>
                              <m:r>
                                <a:rPr lang="en-US" altLang="zh-CN">
                                  <a:latin typeface="Cambria Math" panose="02040503050406030204" pitchFamily="18" charset="0"/>
                                </a:rPr>
                                <m:t>0</m:t>
                              </m:r>
                            </m:e>
                            <m:e>
                              <m:r>
                                <a:rPr lang="en-US" altLang="zh-CN" i="1">
                                  <a:latin typeface="Cambria Math" panose="02040503050406030204" pitchFamily="18" charset="0"/>
                                </a:rPr>
                                <m:t>−</m:t>
                              </m:r>
                              <m:r>
                                <a:rPr lang="en-US" altLang="zh-CN">
                                  <a:latin typeface="Cambria Math" panose="02040503050406030204" pitchFamily="18" charset="0"/>
                                </a:rPr>
                                <m:t>1</m:t>
                              </m:r>
                            </m:e>
                          </m:mr>
                        </m:m>
                      </m:e>
                    </m:d>
                    <m:d>
                      <m:dPr>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𝑥</m:t>
                              </m:r>
                            </m:e>
                          </m:mr>
                          <m:mr>
                            <m:e>
                              <m:r>
                                <a:rPr lang="en-US" altLang="zh-CN" i="1">
                                  <a:latin typeface="Cambria Math" panose="02040503050406030204" pitchFamily="18" charset="0"/>
                                </a:rPr>
                                <m:t>𝑦</m:t>
                              </m:r>
                            </m:e>
                          </m:mr>
                        </m:m>
                      </m:e>
                    </m:d>
                    <m:r>
                      <a:rPr lang="en-US" altLang="zh-CN">
                        <a:latin typeface="Cambria Math" panose="02040503050406030204" pitchFamily="18" charset="0"/>
                      </a:rPr>
                      <m:t>=</m:t>
                    </m:r>
                  </m:oMath>
                </a14:m>
                <a:r>
                  <a:rPr lang="en-US" altLang="zh-CN" dirty="0"/>
                  <a:t> </a:t>
                </a:r>
                <a14:m>
                  <m:oMath xmlns:m="http://schemas.openxmlformats.org/officeDocument/2006/math">
                    <m:d>
                      <m:dPr>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𝑥</m:t>
                              </m:r>
                            </m:e>
                          </m:mr>
                          <m:mr>
                            <m:e>
                              <m:r>
                                <a:rPr lang="en-US" altLang="zh-CN" i="1">
                                  <a:latin typeface="Cambria Math" panose="02040503050406030204" pitchFamily="18" charset="0"/>
                                </a:rPr>
                                <m:t>−</m:t>
                              </m:r>
                              <m:r>
                                <a:rPr lang="en-US" altLang="zh-CN" i="1">
                                  <a:latin typeface="Cambria Math" panose="02040503050406030204" pitchFamily="18" charset="0"/>
                                </a:rPr>
                                <m:t>𝑦</m:t>
                              </m:r>
                            </m:e>
                          </m:mr>
                        </m:m>
                      </m:e>
                    </m:d>
                    <m:r>
                      <a:rPr lang="en-US" altLang="zh-CN" i="1">
                        <a:latin typeface="Cambria Math" panose="02040503050406030204" pitchFamily="18" charset="0"/>
                      </a:rPr>
                      <m:t> </m:t>
                    </m:r>
                  </m:oMath>
                </a14:m>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(5.50)</a:t>
                </a:r>
                <a:endParaRPr kumimoji="0" lang="en-US" altLang="zh-CN" sz="1050" b="0" i="0" u="none" strike="noStrike" cap="none" normalizeH="0" baseline="0" dirty="0">
                  <a:ln>
                    <a:noFill/>
                  </a:ln>
                  <a:solidFill>
                    <a:schemeClr val="tx1"/>
                  </a:solidFill>
                  <a:effectLst/>
                </a:endParaRPr>
              </a:p>
              <a:p>
                <a:pPr lvl="0" indent="0"/>
                <a:r>
                  <a:rPr kumimoji="0" lang="zh-CN" altLang="en-US"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2</a:t>
                </a:r>
                <a:r>
                  <a:rPr kumimoji="0" lang="zh-CN" altLang="en-US"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 </a:t>
                </a:r>
                <a:r>
                  <a:rPr lang="zh-CN" altLang="zh-CN" dirty="0"/>
                  <a:t> </a:t>
                </a:r>
                <a14:m>
                  <m:oMath xmlns:m="http://schemas.openxmlformats.org/officeDocument/2006/math">
                    <m:sSup>
                      <m:sSupPr>
                        <m:ctrlPr>
                          <a:rPr lang="zh-CN" altLang="zh-CN" sz="1600" i="1">
                            <a:latin typeface="Cambria Math" panose="02040503050406030204" pitchFamily="18" charset="0"/>
                          </a:rPr>
                        </m:ctrlPr>
                      </m:sSupPr>
                      <m:e>
                        <m:sSub>
                          <m:sSubPr>
                            <m:ctrlPr>
                              <a:rPr lang="zh-CN" altLang="zh-CN" sz="1600" i="1">
                                <a:latin typeface="Cambria Math" panose="02040503050406030204" pitchFamily="18" charset="0"/>
                              </a:rPr>
                            </m:ctrlPr>
                          </m:sSubPr>
                          <m:e>
                            <m:r>
                              <a:rPr lang="en-US" altLang="zh-CN" i="1">
                                <a:latin typeface="Cambria Math" panose="02040503050406030204" pitchFamily="18" charset="0"/>
                              </a:rPr>
                              <m:t>𝑃</m:t>
                            </m:r>
                          </m:e>
                          <m:sub>
                            <m:r>
                              <a:rPr lang="en-US" altLang="zh-CN">
                                <a:latin typeface="Cambria Math" panose="02040503050406030204" pitchFamily="18" charset="0"/>
                              </a:rPr>
                              <m:t>2</m:t>
                            </m:r>
                          </m:sub>
                        </m:sSub>
                      </m:e>
                      <m:sup>
                        <m:r>
                          <a:rPr lang="en-US" altLang="zh-CN" i="1">
                            <a:latin typeface="Cambria Math" panose="02040503050406030204" pitchFamily="18" charset="0"/>
                          </a:rPr>
                          <m:t>′</m:t>
                        </m:r>
                      </m:sup>
                    </m:sSup>
                    <m:r>
                      <a:rPr lang="en-US" altLang="zh-CN">
                        <a:latin typeface="Cambria Math" panose="02040503050406030204" pitchFamily="18" charset="0"/>
                      </a:rPr>
                      <m:t>=</m:t>
                    </m:r>
                    <m:d>
                      <m:dPr>
                        <m:begChr m:val="["/>
                        <m:endChr m:val="]"/>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𝜆</m:t>
                              </m:r>
                            </m:e>
                            <m:e>
                              <m:r>
                                <a:rPr lang="en-US" altLang="zh-CN">
                                  <a:latin typeface="Cambria Math" panose="02040503050406030204" pitchFamily="18" charset="0"/>
                                </a:rPr>
                                <m:t>0</m:t>
                              </m:r>
                            </m:e>
                          </m:mr>
                          <m:mr>
                            <m:e>
                              <m:r>
                                <a:rPr lang="en-US" altLang="zh-CN">
                                  <a:latin typeface="Cambria Math" panose="02040503050406030204" pitchFamily="18" charset="0"/>
                                </a:rPr>
                                <m:t>0</m:t>
                              </m:r>
                            </m:e>
                            <m:e>
                              <m:r>
                                <a:rPr lang="en-US" altLang="zh-CN" i="1">
                                  <a:latin typeface="Cambria Math" panose="02040503050406030204" pitchFamily="18" charset="0"/>
                                </a:rPr>
                                <m:t>𝜆</m:t>
                              </m:r>
                            </m:e>
                          </m:mr>
                        </m:m>
                      </m:e>
                    </m:d>
                    <m:d>
                      <m:dPr>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𝑥</m:t>
                              </m:r>
                            </m:e>
                          </m:mr>
                          <m:mr>
                            <m:e>
                              <m:r>
                                <a:rPr lang="en-US" altLang="zh-CN" i="1">
                                  <a:latin typeface="Cambria Math" panose="02040503050406030204" pitchFamily="18" charset="0"/>
                                </a:rPr>
                                <m:t>𝑦</m:t>
                              </m:r>
                            </m:e>
                          </m:mr>
                        </m:m>
                      </m:e>
                    </m:d>
                    <m:r>
                      <a:rPr lang="en-US" altLang="zh-CN">
                        <a:latin typeface="Cambria Math" panose="02040503050406030204" pitchFamily="18" charset="0"/>
                      </a:rPr>
                      <m:t>=</m:t>
                    </m:r>
                  </m:oMath>
                </a14:m>
                <a:r>
                  <a:rPr lang="en-US" altLang="zh-CN" dirty="0"/>
                  <a:t> </a:t>
                </a:r>
                <a14:m>
                  <m:oMath xmlns:m="http://schemas.openxmlformats.org/officeDocument/2006/math">
                    <m:d>
                      <m:dPr>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𝜆</m:t>
                              </m:r>
                              <m:r>
                                <a:rPr lang="en-US" altLang="zh-CN" i="1">
                                  <a:latin typeface="Cambria Math" panose="02040503050406030204" pitchFamily="18" charset="0"/>
                                </a:rPr>
                                <m:t>𝑥</m:t>
                              </m:r>
                            </m:e>
                          </m:mr>
                          <m:mr>
                            <m:e>
                              <m:r>
                                <a:rPr lang="en-US" altLang="zh-CN" i="1">
                                  <a:latin typeface="Cambria Math" panose="02040503050406030204" pitchFamily="18" charset="0"/>
                                </a:rPr>
                                <m:t>𝜆</m:t>
                              </m:r>
                              <m:r>
                                <a:rPr lang="en-US" altLang="zh-CN" i="1">
                                  <a:latin typeface="Cambria Math" panose="02040503050406030204" pitchFamily="18" charset="0"/>
                                </a:rPr>
                                <m:t>𝑦</m:t>
                              </m:r>
                            </m:e>
                          </m:mr>
                        </m:m>
                      </m:e>
                    </m:d>
                    <m:r>
                      <a:rPr lang="en-US" altLang="zh-CN" i="1">
                        <a:latin typeface="Cambria Math" panose="02040503050406030204" pitchFamily="18" charset="0"/>
                      </a:rPr>
                      <m:t> </m:t>
                    </m:r>
                  </m:oMath>
                </a14:m>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(5.51)</a:t>
                </a:r>
                <a:endParaRPr kumimoji="0" lang="en-US" altLang="zh-CN" sz="1050" b="0" i="0" u="none" strike="noStrike" cap="none" normalizeH="0" baseline="0" dirty="0">
                  <a:ln>
                    <a:noFill/>
                  </a:ln>
                  <a:solidFill>
                    <a:schemeClr val="tx1"/>
                  </a:solidFill>
                  <a:effectLst/>
                </a:endParaRPr>
              </a:p>
              <a:p>
                <a:pPr indent="0"/>
                <a:r>
                  <a:rPr kumimoji="0" lang="zh-CN" altLang="en-US"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a:t>
                </a:r>
                <a:r>
                  <a:rPr kumimoji="0" lang="en-US" altLang="zh-CN"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3</a:t>
                </a:r>
                <a:r>
                  <a:rPr kumimoji="0" lang="zh-CN" altLang="en-US"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 </a:t>
                </a:r>
                <a:r>
                  <a:rPr kumimoji="0" lang="zh-CN" altLang="en-US"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 </a:t>
                </a:r>
                <a14:m>
                  <m:oMath xmlns:m="http://schemas.openxmlformats.org/officeDocument/2006/math">
                    <m:sSup>
                      <m:sSupPr>
                        <m:ctrlPr>
                          <a:rPr lang="zh-CN" altLang="zh-CN" sz="1600" i="1">
                            <a:latin typeface="Cambria Math" panose="02040503050406030204" pitchFamily="18" charset="0"/>
                          </a:rPr>
                        </m:ctrlPr>
                      </m:sSupPr>
                      <m:e>
                        <m:sSub>
                          <m:sSubPr>
                            <m:ctrlPr>
                              <a:rPr lang="zh-CN" altLang="zh-CN" sz="1600" i="1">
                                <a:latin typeface="Cambria Math" panose="02040503050406030204" pitchFamily="18" charset="0"/>
                              </a:rPr>
                            </m:ctrlPr>
                          </m:sSubPr>
                          <m:e>
                            <m:r>
                              <a:rPr lang="en-US" altLang="zh-CN" i="1">
                                <a:latin typeface="Cambria Math" panose="02040503050406030204" pitchFamily="18" charset="0"/>
                              </a:rPr>
                              <m:t>𝑃</m:t>
                            </m:r>
                          </m:e>
                          <m:sub>
                            <m:r>
                              <a:rPr lang="en-US" altLang="zh-CN">
                                <a:latin typeface="Cambria Math" panose="02040503050406030204" pitchFamily="18" charset="0"/>
                              </a:rPr>
                              <m:t>3</m:t>
                            </m:r>
                          </m:sub>
                        </m:sSub>
                      </m:e>
                      <m:sup>
                        <m:r>
                          <a:rPr lang="en-US" altLang="zh-CN" i="1">
                            <a:latin typeface="Cambria Math" panose="02040503050406030204" pitchFamily="18" charset="0"/>
                          </a:rPr>
                          <m:t>′</m:t>
                        </m:r>
                      </m:sup>
                    </m:sSup>
                    <m:r>
                      <a:rPr lang="en-US" altLang="zh-CN">
                        <a:latin typeface="Cambria Math" panose="02040503050406030204" pitchFamily="18" charset="0"/>
                      </a:rPr>
                      <m:t>=</m:t>
                    </m:r>
                    <m:d>
                      <m:dPr>
                        <m:begChr m:val="["/>
                        <m:endChr m:val="]"/>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r>
                                <m:rPr>
                                  <m:sty m:val="p"/>
                                </m:rPr>
                                <a:rPr lang="en-US" altLang="zh-CN">
                                  <a:latin typeface="Cambria Math" panose="02040503050406030204" pitchFamily="18" charset="0"/>
                                </a:rPr>
                                <m:t>cos</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e>
                              <m:r>
                                <a:rPr lang="en-US" altLang="zh-CN" i="1">
                                  <a:latin typeface="Cambria Math" panose="02040503050406030204" pitchFamily="18" charset="0"/>
                                </a:rPr>
                                <m:t>−</m:t>
                              </m:r>
                              <m:r>
                                <m:rPr>
                                  <m:sty m:val="p"/>
                                </m:rPr>
                                <a:rPr lang="en-US" altLang="zh-CN">
                                  <a:latin typeface="Cambria Math" panose="02040503050406030204" pitchFamily="18" charset="0"/>
                                </a:rPr>
                                <m:t>sin</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mr>
                          <m:mr>
                            <m:e>
                              <m:r>
                                <m:rPr>
                                  <m:sty m:val="p"/>
                                </m:rPr>
                                <a:rPr lang="en-US" altLang="zh-CN">
                                  <a:latin typeface="Cambria Math" panose="02040503050406030204" pitchFamily="18" charset="0"/>
                                </a:rPr>
                                <m:t>sin</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e>
                              <m:r>
                                <a:rPr lang="en-US" altLang="zh-CN" b="0" i="1" smtClean="0">
                                  <a:latin typeface="Cambria Math" panose="02040503050406030204" pitchFamily="18" charset="0"/>
                                </a:rPr>
                                <m:t>   </m:t>
                              </m:r>
                              <m:r>
                                <m:rPr>
                                  <m:sty m:val="p"/>
                                </m:rPr>
                                <a:rPr lang="en-US" altLang="zh-CN">
                                  <a:latin typeface="Cambria Math" panose="02040503050406030204" pitchFamily="18" charset="0"/>
                                </a:rPr>
                                <m:t>cos</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mr>
                        </m:m>
                      </m:e>
                    </m:d>
                    <m:d>
                      <m:dPr>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𝑥</m:t>
                              </m:r>
                            </m:e>
                          </m:mr>
                          <m:mr>
                            <m:e>
                              <m:r>
                                <a:rPr lang="en-US" altLang="zh-CN" i="1">
                                  <a:latin typeface="Cambria Math" panose="02040503050406030204" pitchFamily="18" charset="0"/>
                                </a:rPr>
                                <m:t>𝑦</m:t>
                              </m:r>
                            </m:e>
                          </m:mr>
                        </m:m>
                      </m:e>
                    </m:d>
                    <m:r>
                      <a:rPr lang="en-US" altLang="zh-CN" smtClean="0">
                        <a:latin typeface="Cambria Math" panose="02040503050406030204" pitchFamily="18" charset="0"/>
                      </a:rPr>
                      <m:t>=</m:t>
                    </m:r>
                    <m:d>
                      <m:dPr>
                        <m:begChr m:val="["/>
                        <m:endChr m:val="]"/>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r>
                                <m:rPr>
                                  <m:sty m:val="p"/>
                                </m:rPr>
                                <a:rPr lang="en-US" altLang="zh-CN">
                                  <a:latin typeface="Cambria Math" panose="02040503050406030204" pitchFamily="18" charset="0"/>
                                </a:rPr>
                                <m:t>cos</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e>
                              <m:r>
                                <a:rPr lang="en-US" altLang="zh-CN" i="1">
                                  <a:latin typeface="Cambria Math" panose="02040503050406030204" pitchFamily="18" charset="0"/>
                                </a:rPr>
                                <m:t>−</m:t>
                              </m:r>
                              <m:r>
                                <m:rPr>
                                  <m:sty m:val="p"/>
                                </m:rPr>
                                <a:rPr lang="en-US" altLang="zh-CN">
                                  <a:latin typeface="Cambria Math" panose="02040503050406030204" pitchFamily="18" charset="0"/>
                                </a:rPr>
                                <m:t>sin</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mr>
                          <m:mr>
                            <m:e>
                              <m:r>
                                <m:rPr>
                                  <m:sty m:val="p"/>
                                </m:rPr>
                                <a:rPr lang="en-US" altLang="zh-CN">
                                  <a:latin typeface="Cambria Math" panose="02040503050406030204" pitchFamily="18" charset="0"/>
                                </a:rPr>
                                <m:t>sin</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e>
                              <m:r>
                                <a:rPr lang="en-US" altLang="zh-CN" b="0" i="1" smtClean="0">
                                  <a:latin typeface="Cambria Math" panose="02040503050406030204" pitchFamily="18" charset="0"/>
                                </a:rPr>
                                <m:t>   </m:t>
                              </m:r>
                              <m:r>
                                <m:rPr>
                                  <m:sty m:val="p"/>
                                </m:rPr>
                                <a:rPr lang="en-US" altLang="zh-CN">
                                  <a:latin typeface="Cambria Math" panose="02040503050406030204" pitchFamily="18" charset="0"/>
                                </a:rPr>
                                <m:t>cos</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e>
                          </m:mr>
                        </m:m>
                      </m:e>
                    </m:d>
                    <m:d>
                      <m:dPr>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𝑟𝑐𝑜𝑠</m:t>
                              </m:r>
                              <m:r>
                                <a:rPr lang="en-US" altLang="zh-CN">
                                  <a:latin typeface="Cambria Math" panose="02040503050406030204" pitchFamily="18" charset="0"/>
                                </a:rPr>
                                <m:t>(</m:t>
                              </m:r>
                              <m:r>
                                <a:rPr lang="en-US" altLang="zh-CN" i="1">
                                  <a:latin typeface="Cambria Math" panose="02040503050406030204" pitchFamily="18" charset="0"/>
                                </a:rPr>
                                <m:t>𝜌</m:t>
                              </m:r>
                              <m:r>
                                <a:rPr lang="en-US" altLang="zh-CN">
                                  <a:latin typeface="Cambria Math" panose="02040503050406030204" pitchFamily="18" charset="0"/>
                                </a:rPr>
                                <m:t>)</m:t>
                              </m:r>
                            </m:e>
                          </m:mr>
                          <m:mr>
                            <m:e>
                              <m:r>
                                <a:rPr lang="en-US" altLang="zh-CN" i="1">
                                  <a:latin typeface="Cambria Math" panose="02040503050406030204" pitchFamily="18" charset="0"/>
                                </a:rPr>
                                <m:t>𝑟𝑠𝑖𝑛</m:t>
                              </m:r>
                              <m:r>
                                <a:rPr lang="en-US" altLang="zh-CN">
                                  <a:latin typeface="Cambria Math" panose="02040503050406030204" pitchFamily="18" charset="0"/>
                                </a:rPr>
                                <m:t>(</m:t>
                              </m:r>
                              <m:r>
                                <a:rPr lang="en-US" altLang="zh-CN" i="1">
                                  <a:latin typeface="Cambria Math" panose="02040503050406030204" pitchFamily="18" charset="0"/>
                                </a:rPr>
                                <m:t>𝜌</m:t>
                              </m:r>
                              <m:r>
                                <a:rPr lang="en-US" altLang="zh-CN">
                                  <a:latin typeface="Cambria Math" panose="02040503050406030204" pitchFamily="18" charset="0"/>
                                </a:rPr>
                                <m:t>)</m:t>
                              </m:r>
                            </m:e>
                          </m:mr>
                        </m:m>
                      </m:e>
                    </m:d>
                  </m:oMath>
                </a14:m>
                <a:r>
                  <a:rPr lang="en-US" altLang="zh-CN" dirty="0"/>
                  <a:t>=</a:t>
                </a:r>
                <a14:m>
                  <m:oMath xmlns:m="http://schemas.openxmlformats.org/officeDocument/2006/math">
                    <m:d>
                      <m:dPr>
                        <m:begChr m:val="["/>
                        <m:endChr m:val="]"/>
                        <m:ctrlPr>
                          <a:rPr lang="zh-CN" altLang="zh-CN" sz="1600" i="1">
                            <a:latin typeface="Cambria Math" panose="02040503050406030204" pitchFamily="18" charset="0"/>
                          </a:rPr>
                        </m:ctrlPr>
                      </m:dPr>
                      <m:e>
                        <m:m>
                          <m:mPr>
                            <m:mcs>
                              <m:mc>
                                <m:mcPr>
                                  <m:count m:val="1"/>
                                  <m:mcJc m:val="center"/>
                                </m:mcPr>
                              </m:mc>
                            </m:mcs>
                            <m:ctrlPr>
                              <a:rPr lang="zh-CN" altLang="zh-CN" sz="1600" i="1">
                                <a:latin typeface="Cambria Math" panose="02040503050406030204" pitchFamily="18" charset="0"/>
                              </a:rPr>
                            </m:ctrlPr>
                          </m:mPr>
                          <m:mr>
                            <m:e>
                              <m:r>
                                <a:rPr lang="en-US" altLang="zh-CN" i="1">
                                  <a:latin typeface="Cambria Math" panose="02040503050406030204" pitchFamily="18" charset="0"/>
                                </a:rPr>
                                <m:t>𝑟</m:t>
                              </m:r>
                              <m:r>
                                <m:rPr>
                                  <m:sty m:val="p"/>
                                </m:rPr>
                                <a:rPr lang="en-US" altLang="zh-CN">
                                  <a:latin typeface="Cambria Math" panose="02040503050406030204" pitchFamily="18" charset="0"/>
                                </a:rPr>
                                <m:t>cos</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r>
                                <a:rPr lang="en-US" altLang="zh-CN" i="1">
                                  <a:latin typeface="Cambria Math" panose="02040503050406030204" pitchFamily="18" charset="0"/>
                                </a:rPr>
                                <m:t>𝜌</m:t>
                              </m:r>
                              <m:r>
                                <a:rPr lang="en-US" altLang="zh-CN">
                                  <a:latin typeface="Cambria Math" panose="02040503050406030204" pitchFamily="18" charset="0"/>
                                </a:rPr>
                                <m:t>)</m:t>
                              </m:r>
                            </m:e>
                          </m:mr>
                          <m:mr>
                            <m:e>
                              <m:r>
                                <a:rPr lang="en-US" altLang="zh-CN" i="1">
                                  <a:latin typeface="Cambria Math" panose="02040503050406030204" pitchFamily="18" charset="0"/>
                                </a:rPr>
                                <m:t>𝑟𝑠𝑖𝑛</m:t>
                              </m:r>
                              <m:r>
                                <a:rPr lang="en-US" altLang="zh-CN">
                                  <a:latin typeface="Cambria Math" panose="02040503050406030204" pitchFamily="18" charset="0"/>
                                </a:rPr>
                                <m:t>(</m:t>
                              </m:r>
                              <m:r>
                                <a:rPr lang="en-US" altLang="zh-CN" i="1">
                                  <a:latin typeface="Cambria Math" panose="02040503050406030204" pitchFamily="18" charset="0"/>
                                </a:rPr>
                                <m:t>𝜃</m:t>
                              </m:r>
                              <m:r>
                                <a:rPr lang="en-US" altLang="zh-CN">
                                  <a:latin typeface="Cambria Math" panose="02040503050406030204" pitchFamily="18" charset="0"/>
                                </a:rPr>
                                <m:t>+</m:t>
                              </m:r>
                              <m:r>
                                <a:rPr lang="en-US" altLang="zh-CN" i="1">
                                  <a:latin typeface="Cambria Math" panose="02040503050406030204" pitchFamily="18" charset="0"/>
                                </a:rPr>
                                <m:t>𝜌</m:t>
                              </m:r>
                              <m:r>
                                <a:rPr lang="en-US" altLang="zh-CN">
                                  <a:latin typeface="Cambria Math" panose="02040503050406030204" pitchFamily="18" charset="0"/>
                                </a:rPr>
                                <m:t>)</m:t>
                              </m:r>
                            </m:e>
                          </m:mr>
                        </m:m>
                      </m:e>
                    </m:d>
                    <m:r>
                      <a:rPr lang="en-US" altLang="zh-CN" b="0" i="1" smtClean="0">
                        <a:latin typeface="Cambria Math" panose="02040503050406030204" pitchFamily="18" charset="0"/>
                      </a:rPr>
                      <m:t> </m:t>
                    </m:r>
                  </m:oMath>
                </a14:m>
                <a:r>
                  <a:rPr kumimoji="0"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(5.52)</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600" b="0" i="1"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endParaRPr>
              </a:p>
              <a:p>
                <a:pPr lvl="0" indent="0"/>
                <a:r>
                  <a:rPr kumimoji="0" lang="en-US" altLang="zh-CN" b="0" i="1"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字魂59号-创粗黑"/>
                            <a:cs typeface="Times New Roman" panose="02020603050405020304" pitchFamily="18" charset="0"/>
                          </a:rPr>
                          <m:t>𝐴</m:t>
                        </m:r>
                      </m:e>
                      <m:sub>
                        <m:r>
                          <a:rPr lang="en-US" altLang="zh-CN">
                            <a:latin typeface="Cambria Math" panose="02040503050406030204" pitchFamily="18" charset="0"/>
                            <a:ea typeface="字魂59号-创粗黑"/>
                            <a:cs typeface="Times New Roman" panose="02020603050405020304" pitchFamily="18" charset="0"/>
                          </a:rPr>
                          <m:t>1</m:t>
                        </m:r>
                      </m:sub>
                    </m:sSub>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确定的变换为将</a:t>
                </a:r>
                <a14:m>
                  <m:oMath xmlns:m="http://schemas.openxmlformats.org/officeDocument/2006/math">
                    <m:r>
                      <a:rPr lang="en-US" altLang="zh-CN" b="0" i="1" smtClean="0">
                        <a:solidFill>
                          <a:srgbClr val="000000"/>
                        </a:solidFill>
                        <a:latin typeface="Cambria Math" panose="02040503050406030204" pitchFamily="18" charset="0"/>
                      </a:rPr>
                      <m:t>𝑃</m:t>
                    </m:r>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变换到它关于</a:t>
                </a:r>
                <a14:m>
                  <m:oMath xmlns:m="http://schemas.openxmlformats.org/officeDocument/2006/math">
                    <m:r>
                      <a:rPr kumimoji="0" lang="en-US" altLang="zh-CN" b="0" i="1" u="none" strike="noStrike" cap="none" normalizeH="0" baseline="0" smtClean="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轴对称的点</a:t>
                </a:r>
                <a14:m>
                  <m:oMath xmlns:m="http://schemas.openxmlformats.org/officeDocument/2006/math">
                    <m:sSup>
                      <m:sSupPr>
                        <m:ctrlPr>
                          <a:rPr lang="zh-CN" altLang="zh-CN" sz="1600" i="1">
                            <a:latin typeface="Cambria Math" panose="02040503050406030204" pitchFamily="18" charset="0"/>
                          </a:rPr>
                        </m:ctrlPr>
                      </m:sSupPr>
                      <m:e>
                        <m:sSub>
                          <m:sSubPr>
                            <m:ctrlPr>
                              <a:rPr lang="zh-CN" altLang="zh-CN" sz="1600"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𝑃</m:t>
                            </m:r>
                          </m:e>
                          <m:sub>
                            <m:r>
                              <a:rPr lang="en-US" altLang="zh-CN">
                                <a:solidFill>
                                  <a:srgbClr val="000000"/>
                                </a:solidFill>
                                <a:latin typeface="Cambria Math" panose="02040503050406030204" pitchFamily="18" charset="0"/>
                              </a:rPr>
                              <m:t>1</m:t>
                            </m:r>
                          </m:sub>
                        </m:sSub>
                      </m:e>
                      <m:sup>
                        <m:r>
                          <a:rPr lang="en-US" altLang="zh-CN" i="1">
                            <a:latin typeface="Cambria Math" panose="02040503050406030204" pitchFamily="18" charset="0"/>
                          </a:rPr>
                          <m:t>′</m:t>
                        </m:r>
                      </m:sup>
                    </m:sSup>
                    <m:r>
                      <a:rPr lang="en-US" altLang="zh-CN" i="1">
                        <a:latin typeface="Cambria Math" panose="02040503050406030204" pitchFamily="18" charset="0"/>
                      </a:rPr>
                      <m:t> </m:t>
                    </m:r>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，即进行了反射或镜像变换，如下图所示。</a:t>
                </a:r>
                <a:endParaRPr kumimoji="0" lang="zh-CN" altLang="en-US" sz="1100" b="0" i="0" u="none" strike="noStrike" cap="none" normalizeH="0" baseline="0" dirty="0">
                  <a:ln>
                    <a:noFill/>
                  </a:ln>
                  <a:solidFill>
                    <a:schemeClr val="tx1"/>
                  </a:solidFill>
                  <a:effectLst/>
                </a:endParaRPr>
              </a:p>
              <a:p>
                <a:pPr lvl="0" indent="0"/>
                <a:r>
                  <a:rPr kumimoji="0" lang="en-US" altLang="zh-CN" b="0" i="1"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字魂59号-创粗黑"/>
                            <a:cs typeface="Times New Roman" panose="02020603050405020304" pitchFamily="18" charset="0"/>
                          </a:rPr>
                          <m:t>𝐴</m:t>
                        </m:r>
                      </m:e>
                      <m:sub>
                        <m:r>
                          <a:rPr lang="en-US" altLang="zh-CN" b="0" i="0" smtClean="0">
                            <a:latin typeface="Cambria Math" panose="02040503050406030204" pitchFamily="18" charset="0"/>
                            <a:ea typeface="字魂59号-创粗黑"/>
                            <a:cs typeface="Times New Roman" panose="02020603050405020304" pitchFamily="18" charset="0"/>
                          </a:rPr>
                          <m:t>2</m:t>
                        </m:r>
                      </m:sub>
                    </m:sSub>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确定的变换为将</a:t>
                </a:r>
                <a14:m>
                  <m:oMath xmlns:m="http://schemas.openxmlformats.org/officeDocument/2006/math">
                    <m:r>
                      <a:rPr lang="en-US" altLang="zh-CN" i="1">
                        <a:solidFill>
                          <a:srgbClr val="000000"/>
                        </a:solidFill>
                        <a:latin typeface="Cambria Math" panose="02040503050406030204" pitchFamily="18" charset="0"/>
                      </a:rPr>
                      <m:t>𝑃</m:t>
                    </m:r>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变换到它与原点连线上，</a:t>
                </a:r>
                <a:r>
                  <a:rPr lang="en-US" altLang="zh-CN"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a:t> λ (λ</a:t>
                </a:r>
                <a:r>
                  <a:rPr kumimoji="0" lang="en-US" altLang="zh-CN" b="0"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&gt;0</a:t>
                </a:r>
                <a:r>
                  <a:rPr kumimoji="0" lang="en-US" altLang="zh-CN" b="0" i="1"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a:t>
                </a:r>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为伸缩倍数，即进行了相似变换</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，如下图所</a:t>
                </a:r>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示。</a:t>
                </a:r>
                <a:endParaRPr kumimoji="0" lang="zh-CN" altLang="en-US" sz="1100" b="0" i="0" u="none" strike="noStrike" cap="none" normalizeH="0" baseline="0" dirty="0">
                  <a:ln>
                    <a:noFill/>
                  </a:ln>
                  <a:solidFill>
                    <a:schemeClr val="tx1"/>
                  </a:solidFill>
                  <a:effectLst/>
                </a:endParaRPr>
              </a:p>
              <a:p>
                <a:pPr lvl="0" indent="0"/>
                <a:r>
                  <a:rPr kumimoji="0" lang="en-US" altLang="zh-CN" b="0" i="1"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字魂59号-创粗黑"/>
                            <a:cs typeface="Times New Roman" panose="02020603050405020304" pitchFamily="18" charset="0"/>
                          </a:rPr>
                          <m:t>𝐴</m:t>
                        </m:r>
                      </m:e>
                      <m:sub>
                        <m:r>
                          <a:rPr lang="en-US" altLang="zh-CN" b="0" i="0" smtClean="0">
                            <a:latin typeface="Cambria Math" panose="02040503050406030204" pitchFamily="18" charset="0"/>
                            <a:ea typeface="字魂59号-创粗黑"/>
                            <a:cs typeface="Times New Roman" panose="02020603050405020304" pitchFamily="18" charset="0"/>
                          </a:rPr>
                          <m:t>3</m:t>
                        </m:r>
                      </m:sub>
                    </m:sSub>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确定的变换为将</a:t>
                </a:r>
                <a14:m>
                  <m:oMath xmlns:m="http://schemas.openxmlformats.org/officeDocument/2006/math">
                    <m:r>
                      <a:rPr lang="en-US" altLang="zh-CN" i="1">
                        <a:solidFill>
                          <a:srgbClr val="000000"/>
                        </a:solidFill>
                        <a:latin typeface="Cambria Math" panose="02040503050406030204" pitchFamily="18" charset="0"/>
                      </a:rPr>
                      <m:t>𝑃</m:t>
                    </m:r>
                  </m:oMath>
                </a14:m>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绕原点旋转了角度</a:t>
                </a:r>
                <a:r>
                  <a:rPr kumimoji="0" lang="en-US" altLang="zh-CN" b="0" i="1" u="none" strike="noStrike" cap="none" normalizeH="0" baseline="0" dirty="0">
                    <a:ln>
                      <a:noFill/>
                    </a:ln>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θ</a:t>
                </a:r>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。即进行了旋转变换</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，如下图所示。</a:t>
                </a:r>
                <a:endParaRPr kumimoji="0" lang="zh-CN" altLang="en-US" sz="11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6" name="Rectangle 6">
                <a:extLst>
                  <a:ext uri="{FF2B5EF4-FFF2-40B4-BE49-F238E27FC236}">
                    <a16:creationId xmlns:a16="http://schemas.microsoft.com/office/drawing/2014/main" id="{4AC16FEE-77B2-40FB-9450-22FC4EF826D1}"/>
                  </a:ext>
                </a:extLst>
              </p:cNvPr>
              <p:cNvSpPr>
                <a:spLocks noRot="1" noChangeAspect="1" noMove="1" noResize="1" noEditPoints="1" noAdjustHandles="1" noChangeArrowheads="1" noChangeShapeType="1" noTextEdit="1"/>
              </p:cNvSpPr>
              <p:nvPr/>
            </p:nvSpPr>
            <p:spPr bwMode="auto">
              <a:xfrm>
                <a:off x="175938" y="1012212"/>
                <a:ext cx="8979812" cy="3822265"/>
              </a:xfrm>
              <a:prstGeom prst="rect">
                <a:avLst/>
              </a:prstGeom>
              <a:blipFill>
                <a:blip r:embed="rId8"/>
                <a:stretch>
                  <a:fillRect l="-611" t="-478" r="-3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0C2A839-95FA-4F80-881C-F4D417788209}"/>
              </a:ext>
            </a:extLst>
          </p:cNvPr>
          <p:cNvSpPr txBox="1"/>
          <p:nvPr/>
        </p:nvSpPr>
        <p:spPr>
          <a:xfrm>
            <a:off x="616542" y="6368546"/>
            <a:ext cx="8979812" cy="338554"/>
          </a:xfrm>
          <a:prstGeom prst="rect">
            <a:avLst/>
          </a:prstGeom>
          <a:noFill/>
        </p:spPr>
        <p:txBody>
          <a:bodyPr wrap="square">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）反射或镜像变换                （</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）相似变换                         （</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）旋转变换</a:t>
            </a:r>
            <a:endParaRPr kumimoji="0" lang="zh-CN" altLang="en-US" sz="700" b="0" i="0" u="none" strike="noStrike" cap="none" normalizeH="0" baseline="0" dirty="0">
              <a:ln>
                <a:noFill/>
              </a:ln>
              <a:solidFill>
                <a:schemeClr val="tx1"/>
              </a:solidFill>
              <a:effectLst/>
            </a:endParaRPr>
          </a:p>
        </p:txBody>
      </p:sp>
      <p:sp>
        <p:nvSpPr>
          <p:cNvPr id="7" name="标题 1"/>
          <p:cNvSpPr>
            <a:spLocks noGrp="1"/>
          </p:cNvSpPr>
          <p:nvPr>
            <p:ph type="title"/>
          </p:nvPr>
        </p:nvSpPr>
        <p:spPr>
          <a:xfrm>
            <a:off x="491932" y="332656"/>
            <a:ext cx="7391400" cy="563563"/>
          </a:xfrm>
        </p:spPr>
        <p:txBody>
          <a:bodyPr/>
          <a:lstStyle/>
          <a:p>
            <a:r>
              <a:rPr lang="zh-CN" altLang="en-US" dirty="0"/>
              <a:t>线性变换</a:t>
            </a:r>
          </a:p>
        </p:txBody>
      </p:sp>
      <p:cxnSp>
        <p:nvCxnSpPr>
          <p:cNvPr id="4" name="直接连接符 3">
            <a:extLst>
              <a:ext uri="{FF2B5EF4-FFF2-40B4-BE49-F238E27FC236}">
                <a16:creationId xmlns:a16="http://schemas.microsoft.com/office/drawing/2014/main" id="{CA012375-E094-471F-BD05-3BC79D36C26C}"/>
              </a:ext>
            </a:extLst>
          </p:cNvPr>
          <p:cNvCxnSpPr/>
          <p:nvPr/>
        </p:nvCxnSpPr>
        <p:spPr>
          <a:xfrm>
            <a:off x="1475656" y="1772816"/>
            <a:ext cx="72008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B4FFA61-A712-43EC-A50D-B1F961DCC467}"/>
              </a:ext>
            </a:extLst>
          </p:cNvPr>
          <p:cNvCxnSpPr>
            <a:cxnSpLocks/>
          </p:cNvCxnSpPr>
          <p:nvPr/>
        </p:nvCxnSpPr>
        <p:spPr>
          <a:xfrm>
            <a:off x="2267744" y="1772816"/>
            <a:ext cx="2880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92F781A-8BFA-45F3-A0EC-7A7DEE53BDA9}"/>
              </a:ext>
            </a:extLst>
          </p:cNvPr>
          <p:cNvCxnSpPr>
            <a:cxnSpLocks/>
          </p:cNvCxnSpPr>
          <p:nvPr/>
        </p:nvCxnSpPr>
        <p:spPr>
          <a:xfrm>
            <a:off x="2938259" y="1787952"/>
            <a:ext cx="505544"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7257BAC-D3D3-4180-A5F1-20B4F3D482B4}"/>
              </a:ext>
            </a:extLst>
          </p:cNvPr>
          <p:cNvCxnSpPr>
            <a:cxnSpLocks/>
          </p:cNvCxnSpPr>
          <p:nvPr/>
        </p:nvCxnSpPr>
        <p:spPr>
          <a:xfrm>
            <a:off x="1874251" y="5303705"/>
            <a:ext cx="2880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94B001-D771-4D94-B83E-71FF3F15B9F1}"/>
              </a:ext>
            </a:extLst>
          </p:cNvPr>
          <p:cNvCxnSpPr>
            <a:cxnSpLocks/>
          </p:cNvCxnSpPr>
          <p:nvPr/>
        </p:nvCxnSpPr>
        <p:spPr>
          <a:xfrm>
            <a:off x="1835696" y="6324071"/>
            <a:ext cx="2880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6476FF7-1706-45C6-9FAA-4B78197148CB}"/>
              </a:ext>
            </a:extLst>
          </p:cNvPr>
          <p:cNvCxnSpPr/>
          <p:nvPr/>
        </p:nvCxnSpPr>
        <p:spPr>
          <a:xfrm>
            <a:off x="1403648" y="2348880"/>
            <a:ext cx="72008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2B0415F-A695-4CBD-B45B-D4115D087679}"/>
              </a:ext>
            </a:extLst>
          </p:cNvPr>
          <p:cNvCxnSpPr>
            <a:cxnSpLocks/>
          </p:cNvCxnSpPr>
          <p:nvPr/>
        </p:nvCxnSpPr>
        <p:spPr>
          <a:xfrm>
            <a:off x="2195736" y="2353856"/>
            <a:ext cx="2880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8D02677-A92B-47C5-B23A-65F56CFD57B9}"/>
              </a:ext>
            </a:extLst>
          </p:cNvPr>
          <p:cNvCxnSpPr>
            <a:cxnSpLocks/>
          </p:cNvCxnSpPr>
          <p:nvPr/>
        </p:nvCxnSpPr>
        <p:spPr>
          <a:xfrm>
            <a:off x="3313787" y="2996952"/>
            <a:ext cx="2880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55F34D9-544E-4596-BF7D-52430C184010}"/>
              </a:ext>
            </a:extLst>
          </p:cNvPr>
          <p:cNvCxnSpPr>
            <a:cxnSpLocks/>
          </p:cNvCxnSpPr>
          <p:nvPr/>
        </p:nvCxnSpPr>
        <p:spPr>
          <a:xfrm>
            <a:off x="1475656" y="2973936"/>
            <a:ext cx="1656184"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B6F3FE3-5863-4FAD-AB57-74530212EC17}"/>
              </a:ext>
            </a:extLst>
          </p:cNvPr>
          <p:cNvCxnSpPr>
            <a:cxnSpLocks/>
          </p:cNvCxnSpPr>
          <p:nvPr/>
        </p:nvCxnSpPr>
        <p:spPr>
          <a:xfrm>
            <a:off x="5796136" y="3004168"/>
            <a:ext cx="86409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28B54B3-2DA2-4426-A824-D74058C8FB31}"/>
              </a:ext>
            </a:extLst>
          </p:cNvPr>
          <p:cNvCxnSpPr>
            <a:cxnSpLocks/>
          </p:cNvCxnSpPr>
          <p:nvPr/>
        </p:nvCxnSpPr>
        <p:spPr>
          <a:xfrm>
            <a:off x="6871728" y="3008192"/>
            <a:ext cx="137268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BDE37D5D-8E3D-4CFE-8D45-219397CC3F9E}"/>
              </a:ext>
            </a:extLst>
          </p:cNvPr>
          <p:cNvSpPr/>
          <p:nvPr/>
        </p:nvSpPr>
        <p:spPr>
          <a:xfrm>
            <a:off x="7524328" y="2374825"/>
            <a:ext cx="542324" cy="1900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ED82F9A-4EBC-4C45-BBB7-71F2F4D3C30F}"/>
              </a:ext>
            </a:extLst>
          </p:cNvPr>
          <p:cNvSpPr/>
          <p:nvPr/>
        </p:nvSpPr>
        <p:spPr>
          <a:xfrm>
            <a:off x="6435230" y="2389568"/>
            <a:ext cx="152994" cy="190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A542859F-29CD-48AC-B55F-6486CF18A912}"/>
              </a:ext>
            </a:extLst>
          </p:cNvPr>
          <p:cNvCxnSpPr>
            <a:cxnSpLocks/>
          </p:cNvCxnSpPr>
          <p:nvPr/>
        </p:nvCxnSpPr>
        <p:spPr>
          <a:xfrm>
            <a:off x="2757939" y="2348880"/>
            <a:ext cx="505544"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A56AE17-4757-C55F-ACEF-059340D11643}"/>
                  </a:ext>
                </a:extLst>
              </p:cNvPr>
              <p:cNvSpPr txBox="1"/>
              <p:nvPr/>
            </p:nvSpPr>
            <p:spPr>
              <a:xfrm>
                <a:off x="6758529" y="5445224"/>
                <a:ext cx="113199" cy="2616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100" b="1" i="1" smtClean="0">
                          <a:solidFill>
                            <a:srgbClr val="000000"/>
                          </a:solidFill>
                          <a:latin typeface="Cambria Math" panose="02040503050406030204" pitchFamily="18" charset="0"/>
                        </a:rPr>
                        <m:t>𝝆</m:t>
                      </m:r>
                    </m:oMath>
                  </m:oMathPara>
                </a14:m>
                <a:endParaRPr lang="zh-CN" altLang="en-US" sz="1100" b="1" dirty="0">
                  <a:solidFill>
                    <a:srgbClr val="000000"/>
                  </a:solidFill>
                </a:endParaRPr>
              </a:p>
            </p:txBody>
          </p:sp>
        </mc:Choice>
        <mc:Fallback xmlns="">
          <p:sp>
            <p:nvSpPr>
              <p:cNvPr id="25" name="文本框 24">
                <a:extLst>
                  <a:ext uri="{FF2B5EF4-FFF2-40B4-BE49-F238E27FC236}">
                    <a16:creationId xmlns:a16="http://schemas.microsoft.com/office/drawing/2014/main" id="{2A56AE17-4757-C55F-ACEF-059340D11643}"/>
                  </a:ext>
                </a:extLst>
              </p:cNvPr>
              <p:cNvSpPr txBox="1">
                <a:spLocks noRot="1" noChangeAspect="1" noMove="1" noResize="1" noEditPoints="1" noAdjustHandles="1" noChangeArrowheads="1" noChangeShapeType="1" noTextEdit="1"/>
              </p:cNvSpPr>
              <p:nvPr/>
            </p:nvSpPr>
            <p:spPr>
              <a:xfrm>
                <a:off x="6758529" y="5445224"/>
                <a:ext cx="113199" cy="261610"/>
              </a:xfrm>
              <a:prstGeom prst="rect">
                <a:avLst/>
              </a:prstGeom>
              <a:blipFill>
                <a:blip r:embed="rId10"/>
                <a:stretch>
                  <a:fillRect r="-500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575739117"/>
      </p:ext>
    </p:extLst>
  </p:cSld>
  <p:clrMapOvr>
    <a:masterClrMapping/>
  </p:clrMapOvr>
  <mc:AlternateContent xmlns:mc="http://schemas.openxmlformats.org/markup-compatibility/2006" xmlns:p14="http://schemas.microsoft.com/office/powerpoint/2010/main">
    <mc:Choice Requires="p14">
      <p:transition spd="slow" p14:dur="2000" advTm="75577"/>
    </mc:Choice>
    <mc:Fallback xmlns="">
      <p:transition spd="slow" advTm="755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6000" dirty="0">
                <a:effectLst/>
                <a:latin typeface="Times New Roman" panose="02020603050405020304" pitchFamily="18" charset="0"/>
                <a:ea typeface="宋体" panose="02010600030101010101" pitchFamily="2" charset="-122"/>
                <a:cs typeface="Times New Roman" panose="02020603050405020304" pitchFamily="18" charset="0"/>
              </a:rPr>
              <a:t>矩阵的运算</a:t>
            </a:r>
            <a:endParaRPr lang="zh-CN" altLang="en-US" sz="115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932"/>
    </mc:Choice>
    <mc:Fallback xmlns="">
      <p:transition spd="slow" advTm="393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50CDE7-CB65-4083-BC35-059B5B0F7FA9}"/>
                  </a:ext>
                </a:extLst>
              </p:cNvPr>
              <p:cNvSpPr>
                <a:spLocks noGrp="1"/>
              </p:cNvSpPr>
              <p:nvPr>
                <p:ph idx="1"/>
              </p:nvPr>
            </p:nvSpPr>
            <p:spPr>
              <a:xfrm>
                <a:off x="35496" y="1124745"/>
                <a:ext cx="8964488" cy="3312368"/>
              </a:xfrm>
            </p:spPr>
            <p:txBody>
              <a:bodyPr/>
              <a:lstStyle/>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在线性空间中，一个矩阵就对应一个线性变换，通过矩阵乘法实现。这些变换包括对于向量的旋转、缩放和映射。</a:t>
                </a: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线性变换的定义</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：线性空间</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的一个变换</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称为线性变换，如果对于</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中任意的元素</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和数域</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中的任意数</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800" kern="100" dirty="0">
                    <a:solidFill>
                      <a:srgbClr val="000000"/>
                    </a:solidFill>
                    <a:effectLst/>
                    <a:latin typeface="Times New Roman" panose="02020603050405020304" pitchFamily="18" charset="0"/>
                    <a:ea typeface="宋体" panose="02010600030101010101" pitchFamily="2" charset="-122"/>
                  </a:rPr>
                  <a:t>都有</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）任一元素</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1</m:t>
                        </m:r>
                      </m:sub>
                    </m:sSub>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2</m:t>
                        </m:r>
                      </m:sub>
                    </m:sSub>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𝑉</m:t>
                        </m:r>
                      </m:e>
                      <m:sub>
                        <m:r>
                          <a:rPr lang="en-US" altLang="zh-CN" sz="1800" i="1" kern="100">
                            <a:effectLst/>
                            <a:latin typeface="Cambria Math" panose="02040503050406030204" pitchFamily="18" charset="0"/>
                            <a:ea typeface="宋体" panose="02010600030101010101" pitchFamily="2" charset="-122"/>
                          </a:rPr>
                          <m:t>𝑛</m:t>
                        </m:r>
                      </m:sub>
                    </m:sSub>
                  </m:oMath>
                </a14:m>
                <a:r>
                  <a:rPr lang="zh-CN" altLang="zh-CN" sz="1800" kern="100" dirty="0">
                    <a:effectLst/>
                    <a:latin typeface="Times New Roman" panose="02020603050405020304" pitchFamily="18" charset="0"/>
                    <a:ea typeface="宋体" panose="02010600030101010101" pitchFamily="2" charset="-122"/>
                  </a:rPr>
                  <a:t>（从而</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1</m:t>
                        </m:r>
                      </m:sub>
                    </m:sSub>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2</m:t>
                        </m:r>
                      </m:sub>
                    </m:sSub>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𝑉</m:t>
                        </m:r>
                      </m:e>
                      <m:sub>
                        <m:r>
                          <a:rPr lang="en-US" altLang="zh-CN" sz="1800" i="1" kern="100">
                            <a:effectLst/>
                            <a:latin typeface="Cambria Math" panose="02040503050406030204" pitchFamily="18" charset="0"/>
                            <a:ea typeface="宋体" panose="02010600030101010101" pitchFamily="2" charset="-122"/>
                          </a:rPr>
                          <m:t>𝑛</m:t>
                        </m:r>
                      </m:sub>
                    </m:sSub>
                  </m:oMath>
                </a14:m>
                <a:r>
                  <a:rPr lang="zh-CN" altLang="zh-CN" sz="1800" kern="100" dirty="0">
                    <a:effectLst/>
                    <a:latin typeface="Times New Roman" panose="02020603050405020304" pitchFamily="18" charset="0"/>
                    <a:ea typeface="宋体" panose="02010600030101010101" pitchFamily="2" charset="-122"/>
                  </a:rPr>
                  <a:t>），有：</a:t>
                </a:r>
              </a:p>
              <a:p>
                <a:pPr indent="127000" algn="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1</m:t>
                        </m:r>
                      </m:sub>
                    </m:sSub>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2</m:t>
                        </m:r>
                      </m:sub>
                    </m:sSub>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1</m:t>
                        </m:r>
                      </m:sub>
                    </m:sSub>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𝛼</m:t>
                        </m:r>
                      </m:e>
                      <m:sub>
                        <m:r>
                          <a:rPr lang="en-US" altLang="zh-CN" sz="1800" kern="100">
                            <a:effectLst/>
                            <a:latin typeface="Cambria Math" panose="02040503050406030204" pitchFamily="18" charset="0"/>
                            <a:ea typeface="宋体" panose="02010600030101010101" pitchFamily="2" charset="-122"/>
                          </a:rPr>
                          <m:t>2</m:t>
                        </m:r>
                      </m:sub>
                    </m:sSub>
                    <m:r>
                      <a:rPr lang="en-US" altLang="zh-CN" sz="1800" kern="100">
                        <a:effectLst/>
                        <a:latin typeface="Cambria Math" panose="02040503050406030204" pitchFamily="18" charset="0"/>
                        <a:ea typeface="宋体" panose="02010600030101010101" pitchFamily="2" charset="-122"/>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(5.53)</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）任一元素</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𝛼</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𝑉</m:t>
                        </m:r>
                      </m:e>
                      <m:sub>
                        <m:r>
                          <a:rPr lang="en-US" altLang="zh-CN" sz="1800" i="1" kern="100">
                            <a:effectLst/>
                            <a:latin typeface="Cambria Math" panose="02040503050406030204" pitchFamily="18" charset="0"/>
                            <a:ea typeface="宋体" panose="02010600030101010101" pitchFamily="2" charset="-122"/>
                          </a:rPr>
                          <m:t>𝑛</m:t>
                        </m:r>
                      </m:sub>
                    </m:sSub>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𝜆</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𝑅</m:t>
                    </m:r>
                  </m:oMath>
                </a14:m>
                <a:r>
                  <a:rPr lang="zh-CN" altLang="zh-CN" sz="1800" kern="100" dirty="0">
                    <a:effectLst/>
                    <a:latin typeface="Times New Roman" panose="02020603050405020304" pitchFamily="18" charset="0"/>
                    <a:ea typeface="宋体" panose="02010600030101010101" pitchFamily="2" charset="-122"/>
                  </a:rPr>
                  <a:t>（从而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𝜆𝛼</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𝑉</m:t>
                        </m:r>
                      </m:e>
                      <m:sub>
                        <m:r>
                          <a:rPr lang="en-US" altLang="zh-CN" sz="1800" i="1" kern="100">
                            <a:effectLst/>
                            <a:latin typeface="Cambria Math" panose="02040503050406030204" pitchFamily="18" charset="0"/>
                            <a:ea typeface="宋体" panose="02010600030101010101" pitchFamily="2" charset="-122"/>
                          </a:rPr>
                          <m:t>𝑛</m:t>
                        </m:r>
                      </m:sub>
                    </m:sSub>
                  </m:oMath>
                </a14:m>
                <a:r>
                  <a:rPr lang="zh-CN" altLang="zh-CN" sz="1800" kern="100" dirty="0">
                    <a:effectLst/>
                    <a:latin typeface="Times New Roman" panose="02020603050405020304" pitchFamily="18" charset="0"/>
                    <a:ea typeface="宋体" panose="02010600030101010101" pitchFamily="2" charset="-122"/>
                  </a:rPr>
                  <a:t>），有：</a:t>
                </a:r>
              </a:p>
              <a:p>
                <a:pPr indent="127000" algn="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𝜆𝛼</m:t>
                        </m:r>
                      </m:e>
                    </m:d>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𝜆</m:t>
                    </m:r>
                    <m:r>
                      <a:rPr lang="en-US" altLang="zh-CN" sz="1800" i="1" kern="100">
                        <a:effectLst/>
                        <a:latin typeface="Cambria Math" panose="02040503050406030204" pitchFamily="18" charset="0"/>
                        <a:ea typeface="宋体" panose="02010600030101010101" pitchFamily="2" charset="-122"/>
                      </a:rPr>
                      <m:t>𝑇</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𝛼</m:t>
                    </m:r>
                    <m:r>
                      <a:rPr lang="en-US" altLang="zh-CN" sz="1800" kern="100">
                        <a:effectLst/>
                        <a:latin typeface="Cambria Math" panose="02040503050406030204" pitchFamily="18" charset="0"/>
                        <a:ea typeface="宋体" panose="02010600030101010101" pitchFamily="2" charset="-122"/>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(5.54)</a:t>
                </a:r>
                <a:endParaRPr lang="zh-CN" altLang="zh-CN" sz="1800" kern="100" dirty="0">
                  <a:effectLst/>
                  <a:latin typeface="Times New Roman" panose="02020603050405020304" pitchFamily="18" charset="0"/>
                  <a:ea typeface="宋体" panose="02010600030101010101" pitchFamily="2" charset="-122"/>
                </a:endParaRPr>
              </a:p>
              <a:p>
                <a:pPr indent="266700" algn="just"/>
                <a:endParaRPr lang="en-US" altLang="zh-CN" sz="1800" i="1" kern="1200" dirty="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endParaRPr>
              </a:p>
              <a:p>
                <a:pPr indent="266700" algn="just"/>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代表元素</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在变换</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下的像。定义中</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𝜆𝛼</m:t>
                        </m:r>
                      </m:e>
                    </m:d>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有时也说成线性变换保持向量的加法与数量乘法。</a:t>
                </a:r>
                <a:endParaRPr lang="zh-CN" altLang="zh-CN" sz="1800" kern="100" dirty="0">
                  <a:effectLst/>
                  <a:latin typeface="Times New Roman" panose="02020603050405020304" pitchFamily="18" charset="0"/>
                  <a:ea typeface="宋体" panose="02010600030101010101" pitchFamily="2" charset="-122"/>
                </a:endParaRPr>
              </a:p>
              <a:p>
                <a:pPr indent="266700" algn="just"/>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C350CDE7-CB65-4083-BC35-059B5B0F7FA9}"/>
                  </a:ext>
                </a:extLst>
              </p:cNvPr>
              <p:cNvSpPr>
                <a:spLocks noGrp="1" noRot="1" noChangeAspect="1" noMove="1" noResize="1" noEditPoints="1" noAdjustHandles="1" noChangeArrowheads="1" noChangeShapeType="1" noTextEdit="1"/>
              </p:cNvSpPr>
              <p:nvPr>
                <p:ph idx="1"/>
              </p:nvPr>
            </p:nvSpPr>
            <p:spPr>
              <a:xfrm>
                <a:off x="35496" y="1124745"/>
                <a:ext cx="8964488" cy="3312368"/>
              </a:xfrm>
              <a:blipFill>
                <a:blip r:embed="rId4"/>
                <a:stretch>
                  <a:fillRect t="-1105" r="-544" b="-18048"/>
                </a:stretch>
              </a:blipFill>
            </p:spPr>
            <p:txBody>
              <a:bodyPr/>
              <a:lstStyle/>
              <a:p>
                <a:r>
                  <a:rPr lang="zh-CN" altLang="en-US">
                    <a:noFill/>
                  </a:rPr>
                  <a:t> </a:t>
                </a:r>
              </a:p>
            </p:txBody>
          </p:sp>
        </mc:Fallback>
      </mc:AlternateContent>
      <p:sp>
        <p:nvSpPr>
          <p:cNvPr id="5" name="标题 1"/>
          <p:cNvSpPr>
            <a:spLocks noGrp="1"/>
          </p:cNvSpPr>
          <p:nvPr>
            <p:ph type="title"/>
          </p:nvPr>
        </p:nvSpPr>
        <p:spPr>
          <a:xfrm>
            <a:off x="491932" y="332656"/>
            <a:ext cx="7391400" cy="563563"/>
          </a:xfrm>
        </p:spPr>
        <p:txBody>
          <a:bodyPr/>
          <a:lstStyle/>
          <a:p>
            <a:r>
              <a:rPr lang="zh-CN" altLang="en-US" dirty="0"/>
              <a:t>线性变换</a:t>
            </a:r>
          </a:p>
        </p:txBody>
      </p:sp>
    </p:spTree>
    <p:extLst>
      <p:ext uri="{BB962C8B-B14F-4D97-AF65-F5344CB8AC3E}">
        <p14:creationId xmlns:p14="http://schemas.microsoft.com/office/powerpoint/2010/main" val="3182642629"/>
      </p:ext>
    </p:extLst>
  </p:cSld>
  <p:clrMapOvr>
    <a:masterClrMapping/>
  </p:clrMapOvr>
  <mc:AlternateContent xmlns:mc="http://schemas.openxmlformats.org/markup-compatibility/2006" xmlns:p14="http://schemas.microsoft.com/office/powerpoint/2010/main">
    <mc:Choice Requires="p14">
      <p:transition spd="slow" p14:dur="2000" advTm="43944"/>
    </mc:Choice>
    <mc:Fallback xmlns="">
      <p:transition spd="slow" advTm="4394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46856D-5BD1-4A4B-8C1C-C21C004AC395}"/>
                  </a:ext>
                </a:extLst>
              </p:cNvPr>
              <p:cNvSpPr>
                <a:spLocks noGrp="1"/>
              </p:cNvSpPr>
              <p:nvPr>
                <p:ph idx="1"/>
              </p:nvPr>
            </p:nvSpPr>
            <p:spPr>
              <a:xfrm>
                <a:off x="35496" y="1268760"/>
                <a:ext cx="8964488" cy="4175125"/>
              </a:xfrm>
            </p:spPr>
            <p:txBody>
              <a:bodyPr/>
              <a:lstStyle/>
              <a:p>
                <a:pPr indent="266700" algn="just"/>
                <a:r>
                  <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   </a:t>
                </a:r>
                <a:r>
                  <a:rPr lang="zh-CN" altLang="zh-CN" sz="2400" kern="1200" dirty="0">
                    <a:solidFill>
                      <a:srgbClr val="000000"/>
                    </a:solidFill>
                    <a:effectLst/>
                    <a:latin typeface="Times New Roman" panose="02020603050405020304" pitchFamily="18" charset="0"/>
                    <a:ea typeface="字魂59号-创粗黑"/>
                    <a:cs typeface="Times New Roman" panose="02020603050405020304" pitchFamily="18" charset="0"/>
                  </a:rPr>
                  <a:t>不难从定义推出线性变换的以下简单性质：</a:t>
                </a:r>
                <a:endParaRPr lang="zh-CN" altLang="zh-CN" sz="24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chemeClr val="tx1"/>
                    </a:solidFill>
                    <a:effectLst/>
                    <a:latin typeface="Times New Roman" panose="02020603050405020304" pitchFamily="18" charset="0"/>
                    <a:ea typeface="宋体" panose="02010600030101010101" pitchFamily="2" charset="-122"/>
                  </a:rPr>
                  <a:t>（</a:t>
                </a:r>
                <a:r>
                  <a:rPr lang="en-US" altLang="zh-CN" sz="1800" kern="100" dirty="0">
                    <a:solidFill>
                      <a:schemeClr val="tx1"/>
                    </a:solidFill>
                    <a:effectLst/>
                    <a:latin typeface="Times New Roman" panose="02020603050405020304" pitchFamily="18" charset="0"/>
                    <a:ea typeface="宋体" panose="02010600030101010101" pitchFamily="2" charset="-122"/>
                  </a:rPr>
                  <a:t>1</a:t>
                </a:r>
                <a:r>
                  <a:rPr lang="zh-CN" altLang="zh-CN" sz="1800" kern="100" dirty="0">
                    <a:solidFill>
                      <a:schemeClr val="tx1"/>
                    </a:solidFill>
                    <a:effectLst/>
                    <a:latin typeface="Times New Roman" panose="02020603050405020304" pitchFamily="18" charset="0"/>
                    <a:ea typeface="宋体" panose="02010600030101010101" pitchFamily="2" charset="-122"/>
                  </a:rPr>
                  <a:t>）设</a:t>
                </a:r>
                <a14:m>
                  <m:oMath xmlns:m="http://schemas.openxmlformats.org/officeDocument/2006/math">
                    <m:r>
                      <a:rPr lang="en-US" altLang="zh-CN" sz="1800" i="1" kern="100">
                        <a:solidFill>
                          <a:schemeClr val="tx1"/>
                        </a:solidFill>
                        <a:effectLst/>
                        <a:latin typeface="Cambria Math" panose="02040503050406030204" pitchFamily="18" charset="0"/>
                        <a:ea typeface="宋体" panose="02010600030101010101" pitchFamily="2" charset="-122"/>
                      </a:rPr>
                      <m:t>𝑇</m:t>
                    </m:r>
                  </m:oMath>
                </a14:m>
                <a:r>
                  <a:rPr lang="zh-CN" altLang="zh-CN" sz="1800" kern="100" dirty="0">
                    <a:solidFill>
                      <a:schemeClr val="tx1"/>
                    </a:solidFill>
                    <a:effectLst/>
                    <a:latin typeface="Times New Roman" panose="02020603050405020304" pitchFamily="18" charset="0"/>
                    <a:ea typeface="宋体" panose="02010600030101010101" pitchFamily="2" charset="-122"/>
                  </a:rPr>
                  <a:t>是线性空间</a:t>
                </a:r>
                <a14:m>
                  <m:oMath xmlns:m="http://schemas.openxmlformats.org/officeDocument/2006/math">
                    <m:r>
                      <a:rPr lang="en-US" altLang="zh-CN" sz="1800" i="1" kern="100">
                        <a:solidFill>
                          <a:schemeClr val="tx1"/>
                        </a:solidFill>
                        <a:effectLst/>
                        <a:latin typeface="Cambria Math" panose="02040503050406030204" pitchFamily="18" charset="0"/>
                        <a:ea typeface="宋体" panose="02010600030101010101" pitchFamily="2" charset="-122"/>
                      </a:rPr>
                      <m:t>𝑉</m:t>
                    </m:r>
                  </m:oMath>
                </a14:m>
                <a:r>
                  <a:rPr lang="zh-CN" altLang="zh-CN" sz="1800" kern="100" dirty="0">
                    <a:solidFill>
                      <a:schemeClr val="tx1"/>
                    </a:solidFill>
                    <a:effectLst/>
                    <a:latin typeface="Times New Roman" panose="02020603050405020304" pitchFamily="18" charset="0"/>
                    <a:ea typeface="宋体" panose="02010600030101010101" pitchFamily="2" charset="-122"/>
                  </a:rPr>
                  <a:t>的一个线性变换，则：</a:t>
                </a:r>
              </a:p>
              <a:p>
                <a:pPr indent="127000" algn="r"/>
                <a14:m>
                  <m:oMath xmlns:m="http://schemas.openxmlformats.org/officeDocument/2006/math">
                    <m:r>
                      <a:rPr lang="en-US" altLang="zh-CN" sz="1800" i="1" kern="100">
                        <a:solidFill>
                          <a:schemeClr val="tx1"/>
                        </a:solidFill>
                        <a:effectLst/>
                        <a:latin typeface="Cambria Math" panose="02040503050406030204" pitchFamily="18" charset="0"/>
                        <a:ea typeface="宋体" panose="02010600030101010101" pitchFamily="2" charset="-122"/>
                      </a:rPr>
                      <m:t>𝑇</m:t>
                    </m:r>
                    <m:d>
                      <m:dPr>
                        <m:ctrlPr>
                          <a:rPr lang="zh-CN" altLang="zh-CN" sz="1800" i="1" kern="100">
                            <a:solidFill>
                              <a:schemeClr val="tx1"/>
                            </a:solidFill>
                            <a:effectLst/>
                            <a:latin typeface="Cambria Math" panose="02040503050406030204" pitchFamily="18" charset="0"/>
                            <a:ea typeface="Cambria Math" panose="02040503050406030204" pitchFamily="18" charset="0"/>
                          </a:rPr>
                        </m:ctrlPr>
                      </m:dPr>
                      <m:e>
                        <m:r>
                          <a:rPr lang="en-US" altLang="zh-CN" sz="1800" kern="100">
                            <a:solidFill>
                              <a:schemeClr val="tx1"/>
                            </a:solidFill>
                            <a:effectLst/>
                            <a:latin typeface="Cambria Math" panose="02040503050406030204" pitchFamily="18" charset="0"/>
                            <a:ea typeface="宋体" panose="02010600030101010101" pitchFamily="2" charset="-122"/>
                          </a:rPr>
                          <m:t>0</m:t>
                        </m:r>
                      </m:e>
                    </m:d>
                    <m:r>
                      <a:rPr lang="en-US" altLang="zh-CN" sz="1800" kern="100">
                        <a:solidFill>
                          <a:schemeClr val="tx1"/>
                        </a:solidFill>
                        <a:effectLst/>
                        <a:latin typeface="Cambria Math" panose="02040503050406030204" pitchFamily="18" charset="0"/>
                        <a:ea typeface="宋体" panose="02010600030101010101" pitchFamily="2" charset="-122"/>
                      </a:rPr>
                      <m:t>=0</m:t>
                    </m:r>
                  </m:oMath>
                </a14:m>
                <a:r>
                  <a:rPr lang="en-US" altLang="zh-CN" sz="1800" kern="100" dirty="0">
                    <a:solidFill>
                      <a:schemeClr val="tx1"/>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kern="100">
                        <a:solidFill>
                          <a:schemeClr val="tx1"/>
                        </a:solidFill>
                        <a:effectLst/>
                        <a:latin typeface="Cambria Math" panose="02040503050406030204" pitchFamily="18" charset="0"/>
                        <a:ea typeface="宋体" panose="02010600030101010101" pitchFamily="2" charset="-122"/>
                      </a:rPr>
                      <m:t> </m:t>
                    </m:r>
                    <m:r>
                      <a:rPr lang="en-US" altLang="zh-CN" sz="1800" b="0" i="1" kern="100" smtClean="0">
                        <a:solidFill>
                          <a:schemeClr val="tx1"/>
                        </a:solidFill>
                        <a:effectLst/>
                        <a:latin typeface="Cambria Math" panose="02040503050406030204" pitchFamily="18" charset="0"/>
                        <a:ea typeface="宋体" panose="02010600030101010101" pitchFamily="2" charset="-122"/>
                      </a:rPr>
                      <m:t>  </m:t>
                    </m:r>
                    <m:r>
                      <a:rPr lang="en-US" altLang="zh-CN" sz="1800" i="1" kern="100">
                        <a:solidFill>
                          <a:schemeClr val="tx1"/>
                        </a:solidFill>
                        <a:effectLst/>
                        <a:latin typeface="Cambria Math" panose="02040503050406030204" pitchFamily="18" charset="0"/>
                        <a:ea typeface="宋体" panose="02010600030101010101" pitchFamily="2" charset="-122"/>
                      </a:rPr>
                      <m:t>𝑇</m:t>
                    </m:r>
                    <m:d>
                      <m:dPr>
                        <m:ctrlPr>
                          <a:rPr lang="zh-CN" altLang="zh-CN" sz="1800" i="1" kern="100">
                            <a:solidFill>
                              <a:schemeClr val="tx1"/>
                            </a:solidFill>
                            <a:effectLst/>
                            <a:latin typeface="Cambria Math" panose="02040503050406030204" pitchFamily="18" charset="0"/>
                            <a:ea typeface="Cambria Math" panose="02040503050406030204" pitchFamily="18" charset="0"/>
                          </a:rPr>
                        </m:ctrlPr>
                      </m:dPr>
                      <m:e>
                        <m:r>
                          <a:rPr lang="en-US" altLang="zh-CN" sz="1800" i="1" kern="100">
                            <a:solidFill>
                              <a:schemeClr val="tx1"/>
                            </a:solidFill>
                            <a:effectLst/>
                            <a:latin typeface="Cambria Math" panose="02040503050406030204" pitchFamily="18" charset="0"/>
                            <a:ea typeface="宋体" panose="02010600030101010101" pitchFamily="2" charset="-122"/>
                          </a:rPr>
                          <m:t>−</m:t>
                        </m:r>
                        <m:r>
                          <a:rPr lang="en-US" altLang="zh-CN" sz="1800" i="1" kern="100">
                            <a:solidFill>
                              <a:schemeClr val="tx1"/>
                            </a:solidFill>
                            <a:effectLst/>
                            <a:latin typeface="Cambria Math" panose="02040503050406030204" pitchFamily="18" charset="0"/>
                            <a:ea typeface="宋体" panose="02010600030101010101" pitchFamily="2" charset="-122"/>
                          </a:rPr>
                          <m:t>𝛼</m:t>
                        </m:r>
                      </m:e>
                    </m:d>
                    <m:r>
                      <a:rPr lang="en-US" altLang="zh-CN" sz="1800" kern="100">
                        <a:solidFill>
                          <a:schemeClr val="tx1"/>
                        </a:solidFill>
                        <a:effectLst/>
                        <a:latin typeface="Cambria Math" panose="02040503050406030204" pitchFamily="18" charset="0"/>
                        <a:ea typeface="宋体" panose="02010600030101010101" pitchFamily="2" charset="-122"/>
                      </a:rPr>
                      <m:t>=</m:t>
                    </m:r>
                    <m:r>
                      <a:rPr lang="en-US" altLang="zh-CN" sz="1800" i="1" kern="100">
                        <a:solidFill>
                          <a:schemeClr val="tx1"/>
                        </a:solidFill>
                        <a:effectLst/>
                        <a:latin typeface="Cambria Math" panose="02040503050406030204" pitchFamily="18" charset="0"/>
                        <a:ea typeface="宋体" panose="02010600030101010101" pitchFamily="2" charset="-122"/>
                      </a:rPr>
                      <m:t>−</m:t>
                    </m:r>
                    <m:r>
                      <a:rPr lang="en-US" altLang="zh-CN" sz="1800" i="1" kern="100">
                        <a:solidFill>
                          <a:schemeClr val="tx1"/>
                        </a:solidFill>
                        <a:effectLst/>
                        <a:latin typeface="Cambria Math" panose="02040503050406030204" pitchFamily="18" charset="0"/>
                        <a:ea typeface="宋体" panose="02010600030101010101" pitchFamily="2" charset="-122"/>
                      </a:rPr>
                      <m:t>𝑇</m:t>
                    </m:r>
                    <m:d>
                      <m:dPr>
                        <m:ctrlPr>
                          <a:rPr lang="zh-CN" altLang="zh-CN" sz="1800" i="1" kern="100">
                            <a:solidFill>
                              <a:schemeClr val="tx1"/>
                            </a:solidFill>
                            <a:effectLst/>
                            <a:latin typeface="Cambria Math" panose="02040503050406030204" pitchFamily="18" charset="0"/>
                            <a:ea typeface="Cambria Math" panose="02040503050406030204" pitchFamily="18" charset="0"/>
                          </a:rPr>
                        </m:ctrlPr>
                      </m:dPr>
                      <m:e>
                        <m:r>
                          <a:rPr lang="en-US" altLang="zh-CN" sz="1800" i="1" kern="100">
                            <a:solidFill>
                              <a:schemeClr val="tx1"/>
                            </a:solidFill>
                            <a:effectLst/>
                            <a:latin typeface="Cambria Math" panose="02040503050406030204" pitchFamily="18" charset="0"/>
                            <a:ea typeface="宋体" panose="02010600030101010101" pitchFamily="2" charset="-122"/>
                          </a:rPr>
                          <m:t>𝛼</m:t>
                        </m:r>
                      </m:e>
                    </m:d>
                  </m:oMath>
                </a14:m>
                <a:r>
                  <a:rPr lang="en-US" altLang="zh-CN" sz="1800"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(5.55)</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chemeClr val="tx1"/>
                    </a:solidFill>
                    <a:effectLst/>
                    <a:latin typeface="Times New Roman" panose="02020603050405020304" pitchFamily="18" charset="0"/>
                    <a:ea typeface="宋体" panose="02010600030101010101" pitchFamily="2" charset="-122"/>
                  </a:rPr>
                  <a:t>（</a:t>
                </a:r>
                <a:r>
                  <a:rPr lang="en-US" altLang="zh-CN" sz="1800" kern="100" dirty="0">
                    <a:solidFill>
                      <a:schemeClr val="tx1"/>
                    </a:solidFill>
                    <a:effectLst/>
                    <a:latin typeface="Times New Roman" panose="02020603050405020304" pitchFamily="18" charset="0"/>
                    <a:ea typeface="宋体" panose="02010600030101010101" pitchFamily="2" charset="-122"/>
                  </a:rPr>
                  <a:t>2</a:t>
                </a:r>
                <a:r>
                  <a:rPr lang="zh-CN" altLang="zh-CN" sz="1800" kern="100" dirty="0">
                    <a:solidFill>
                      <a:schemeClr val="tx1"/>
                    </a:solidFill>
                    <a:effectLst/>
                    <a:latin typeface="Times New Roman" panose="02020603050405020304" pitchFamily="18" charset="0"/>
                    <a:ea typeface="宋体" panose="02010600030101010101" pitchFamily="2" charset="-122"/>
                  </a:rPr>
                  <a:t>）线性变换保持线性组合与线性关系式不变。如果</a:t>
                </a:r>
                <a14:m>
                  <m:oMath xmlns:m="http://schemas.openxmlformats.org/officeDocument/2006/math">
                    <m:r>
                      <a:rPr lang="en-US" altLang="zh-CN" sz="1800" i="1" kern="100">
                        <a:solidFill>
                          <a:schemeClr val="tx1"/>
                        </a:solidFill>
                        <a:effectLst/>
                        <a:latin typeface="Cambria Math" panose="02040503050406030204" pitchFamily="18" charset="0"/>
                        <a:ea typeface="宋体" panose="02010600030101010101" pitchFamily="2" charset="-122"/>
                      </a:rPr>
                      <m:t>𝛽</m:t>
                    </m:r>
                  </m:oMath>
                </a14:m>
                <a:r>
                  <a:rPr lang="zh-CN" altLang="zh-CN" sz="1800" kern="100" dirty="0">
                    <a:solidFill>
                      <a:schemeClr val="tx1"/>
                    </a:solidFill>
                    <a:effectLst/>
                    <a:latin typeface="Times New Roman" panose="02020603050405020304" pitchFamily="18" charset="0"/>
                    <a:ea typeface="宋体" panose="02010600030101010101" pitchFamily="2" charset="-122"/>
                  </a:rPr>
                  <a:t>是</a:t>
                </a:r>
                <a14:m>
                  <m:oMath xmlns:m="http://schemas.openxmlformats.org/officeDocument/2006/math">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rPr>
                          <m:t>𝛼</m:t>
                        </m:r>
                      </m:e>
                      <m:sub>
                        <m:r>
                          <a:rPr lang="en-US" altLang="zh-CN" sz="1800" kern="100">
                            <a:solidFill>
                              <a:schemeClr val="tx1"/>
                            </a:solidFill>
                            <a:effectLst/>
                            <a:latin typeface="Cambria Math" panose="02040503050406030204" pitchFamily="18" charset="0"/>
                            <a:ea typeface="宋体" panose="02010600030101010101" pitchFamily="2" charset="-122"/>
                          </a:rPr>
                          <m:t>1</m:t>
                        </m:r>
                      </m:sub>
                    </m:sSub>
                    <m:r>
                      <a:rPr lang="en-US" altLang="zh-CN" sz="1800" kern="100">
                        <a:solidFill>
                          <a:schemeClr val="tx1"/>
                        </a:solidFill>
                        <a:effectLst/>
                        <a:latin typeface="Cambria Math" panose="02040503050406030204" pitchFamily="18" charset="0"/>
                        <a:ea typeface="宋体" panose="02010600030101010101" pitchFamily="2" charset="-122"/>
                      </a:rPr>
                      <m:t>,</m:t>
                    </m:r>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rPr>
                          <m:t>𝛼</m:t>
                        </m:r>
                      </m:e>
                      <m:sub>
                        <m:r>
                          <a:rPr lang="en-US" altLang="zh-CN" sz="1800" kern="100">
                            <a:solidFill>
                              <a:schemeClr val="tx1"/>
                            </a:solidFill>
                            <a:effectLst/>
                            <a:latin typeface="Cambria Math" panose="02040503050406030204" pitchFamily="18" charset="0"/>
                            <a:ea typeface="宋体" panose="02010600030101010101" pitchFamily="2" charset="-122"/>
                          </a:rPr>
                          <m:t>2</m:t>
                        </m:r>
                      </m:sub>
                    </m:sSub>
                    <m:r>
                      <a:rPr lang="en-US" altLang="zh-CN" sz="1800" kern="100">
                        <a:solidFill>
                          <a:schemeClr val="tx1"/>
                        </a:solidFill>
                        <a:effectLst/>
                        <a:latin typeface="Cambria Math" panose="02040503050406030204" pitchFamily="18" charset="0"/>
                        <a:ea typeface="宋体" panose="02010600030101010101" pitchFamily="2" charset="-122"/>
                      </a:rPr>
                      <m:t>,⋯,</m:t>
                    </m:r>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rPr>
                          <m:t>𝛼</m:t>
                        </m:r>
                      </m:e>
                      <m:sub>
                        <m:r>
                          <a:rPr lang="en-US" altLang="zh-CN" sz="1800" i="1" kern="100">
                            <a:solidFill>
                              <a:schemeClr val="tx1"/>
                            </a:solidFill>
                            <a:effectLst/>
                            <a:latin typeface="Cambria Math" panose="02040503050406030204" pitchFamily="18" charset="0"/>
                            <a:ea typeface="宋体" panose="02010600030101010101" pitchFamily="2" charset="-122"/>
                          </a:rPr>
                          <m:t>𝑟</m:t>
                        </m:r>
                      </m:sub>
                    </m:sSub>
                  </m:oMath>
                </a14:m>
                <a:r>
                  <a:rPr lang="zh-CN" altLang="zh-CN" sz="1800" kern="100" dirty="0">
                    <a:solidFill>
                      <a:schemeClr val="tx1"/>
                    </a:solidFill>
                    <a:effectLst/>
                    <a:latin typeface="Times New Roman" panose="02020603050405020304" pitchFamily="18" charset="0"/>
                    <a:ea typeface="宋体" panose="02010600030101010101" pitchFamily="2" charset="-122"/>
                  </a:rPr>
                  <a:t>的线性组合：</a:t>
                </a:r>
              </a:p>
              <a:p>
                <a:pPr indent="127000" algn="r"/>
                <a14:m>
                  <m:oMath xmlns:m="http://schemas.openxmlformats.org/officeDocument/2006/math">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𝛽</m:t>
                    </m:r>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𝑘</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1</m:t>
                            </m:r>
                          </m:sub>
                        </m:s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𝛼</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1</m:t>
                        </m:r>
                      </m:sub>
                    </m:s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𝑘</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2</m:t>
                        </m:r>
                      </m:sub>
                    </m:sSub>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𝛼</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2</m:t>
                        </m:r>
                      </m:sub>
                    </m:s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chemeClr val="tx1"/>
                        </a:solidFill>
                        <a:effectLst/>
                        <a:latin typeface="Cambria Math" panose="02040503050406030204" pitchFamily="18" charset="0"/>
                        <a:ea typeface="字魂59号-创粗黑"/>
                      </a:rPr>
                      <m:t>⋯+</m:t>
                    </m:r>
                    <m:sSub>
                      <m:sSubPr>
                        <m:ctrlPr>
                          <a:rPr lang="zh-CN" altLang="zh-CN" sz="1800" i="1" kern="1200">
                            <a:solidFill>
                              <a:schemeClr val="tx1"/>
                            </a:solidFill>
                            <a:effectLst/>
                            <a:latin typeface="Cambria Math" panose="02040503050406030204" pitchFamily="18" charset="0"/>
                            <a:ea typeface="Cambria Math" panose="02040503050406030204" pitchFamily="18" charset="0"/>
                          </a:rPr>
                        </m:ctrlPr>
                      </m:sSubPr>
                      <m:e>
                        <m:r>
                          <a:rPr lang="en-US" altLang="zh-CN" sz="1800" i="1" kern="1200">
                            <a:solidFill>
                              <a:schemeClr val="tx1"/>
                            </a:solidFill>
                            <a:effectLst/>
                            <a:latin typeface="Cambria Math" panose="02040503050406030204" pitchFamily="18" charset="0"/>
                            <a:ea typeface="字魂59号-创粗黑"/>
                          </a:rPr>
                          <m:t>𝑘</m:t>
                        </m:r>
                      </m:e>
                      <m:sub>
                        <m:r>
                          <a:rPr lang="en-US" altLang="zh-CN" sz="1800" i="1" kern="1200">
                            <a:solidFill>
                              <a:schemeClr val="tx1"/>
                            </a:solidFill>
                            <a:effectLst/>
                            <a:latin typeface="Cambria Math" panose="02040503050406030204" pitchFamily="18" charset="0"/>
                            <a:ea typeface="字魂59号-创粗黑"/>
                          </a:rPr>
                          <m:t>𝑟</m:t>
                        </m:r>
                      </m:sub>
                    </m:sSub>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𝛼</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𝑟</m:t>
                        </m:r>
                      </m:sub>
                    </m:sSub>
                  </m:oMath>
                </a14:m>
                <a:r>
                  <a:rPr lang="en-US" altLang="zh-CN" sz="1800"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(5.56)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marL="723900" indent="127000" algn="just"/>
                <a:r>
                  <a:rPr lang="zh-CN" altLang="zh-CN" sz="1800" kern="100" dirty="0">
                    <a:latin typeface="Times New Roman" panose="02020603050405020304" pitchFamily="18" charset="0"/>
                    <a:ea typeface="宋体" panose="02010600030101010101" pitchFamily="2" charset="-122"/>
                  </a:rPr>
                  <a:t>那么经过线性变换</a:t>
                </a:r>
                <a14:m>
                  <m:oMath xmlns:m="http://schemas.openxmlformats.org/officeDocument/2006/math">
                    <m:r>
                      <a:rPr lang="en-US" altLang="zh-CN" sz="1800" kern="100">
                        <a:latin typeface="Cambria Math" panose="02040503050406030204" pitchFamily="18" charset="0"/>
                        <a:ea typeface="宋体" panose="02010600030101010101" pitchFamily="2" charset="-122"/>
                      </a:rPr>
                      <m:t>𝑇</m:t>
                    </m:r>
                  </m:oMath>
                </a14:m>
                <a:r>
                  <a:rPr lang="zh-CN" altLang="zh-CN" sz="1800" kern="100" dirty="0">
                    <a:latin typeface="Times New Roman" panose="02020603050405020304" pitchFamily="18" charset="0"/>
                    <a:ea typeface="宋体" panose="02010600030101010101" pitchFamily="2" charset="-122"/>
                  </a:rPr>
                  <a:t>之后，</a:t>
                </a:r>
                <a14:m>
                  <m:oMath xmlns:m="http://schemas.openxmlformats.org/officeDocument/2006/math">
                    <m:r>
                      <a:rPr lang="en-US" altLang="zh-CN" sz="1800" kern="100">
                        <a:latin typeface="Cambria Math" panose="02040503050406030204" pitchFamily="18" charset="0"/>
                        <a:ea typeface="宋体" panose="02010600030101010101" pitchFamily="2" charset="-122"/>
                      </a:rPr>
                      <m:t>𝑇</m:t>
                    </m:r>
                    <m:d>
                      <m:dPr>
                        <m:ctrlPr>
                          <a:rPr lang="zh-CN" altLang="zh-CN" sz="1800" i="1" kern="100">
                            <a:latin typeface="Cambria Math" panose="02040503050406030204" pitchFamily="18" charset="0"/>
                            <a:ea typeface="宋体" panose="02010600030101010101" pitchFamily="2" charset="-122"/>
                          </a:rPr>
                        </m:ctrlPr>
                      </m:dPr>
                      <m:e>
                        <m:r>
                          <a:rPr lang="en-US" altLang="zh-CN" sz="1800" kern="100">
                            <a:latin typeface="Cambria Math" panose="02040503050406030204" pitchFamily="18" charset="0"/>
                            <a:ea typeface="宋体" panose="02010600030101010101" pitchFamily="2" charset="-122"/>
                          </a:rPr>
                          <m:t>𝛽</m:t>
                        </m:r>
                      </m:e>
                    </m:d>
                  </m:oMath>
                </a14:m>
                <a:r>
                  <a:rPr lang="zh-CN" altLang="zh-CN" sz="1800" kern="100" dirty="0">
                    <a:latin typeface="Times New Roman" panose="02020603050405020304" pitchFamily="18" charset="0"/>
                    <a:ea typeface="宋体" panose="02010600030101010101" pitchFamily="2" charset="-122"/>
                  </a:rPr>
                  <a:t>是</a:t>
                </a:r>
                <a14:m>
                  <m:oMath xmlns:m="http://schemas.openxmlformats.org/officeDocument/2006/math">
                    <m:r>
                      <a:rPr lang="en-US" altLang="zh-CN" sz="1800" kern="100">
                        <a:latin typeface="Cambria Math" panose="02040503050406030204" pitchFamily="18" charset="0"/>
                        <a:ea typeface="宋体" panose="02010600030101010101" pitchFamily="2" charset="-122"/>
                      </a:rPr>
                      <m:t>𝑇</m:t>
                    </m:r>
                    <m:d>
                      <m:dPr>
                        <m:ctrlPr>
                          <a:rPr lang="zh-CN" altLang="zh-CN" sz="1800" i="1" kern="100">
                            <a:latin typeface="Cambria Math" panose="02040503050406030204" pitchFamily="18" charset="0"/>
                            <a:ea typeface="宋体" panose="02010600030101010101" pitchFamily="2" charset="-122"/>
                          </a:rPr>
                        </m:ctrlPr>
                      </m:dPr>
                      <m:e>
                        <m:sSub>
                          <m:sSubPr>
                            <m:ctrlPr>
                              <a:rPr lang="zh-CN" altLang="zh-CN" sz="1800" i="1" kern="100">
                                <a:latin typeface="Cambria Math" panose="02040503050406030204" pitchFamily="18" charset="0"/>
                                <a:ea typeface="宋体" panose="02010600030101010101" pitchFamily="2" charset="-122"/>
                              </a:rPr>
                            </m:ctrlPr>
                          </m:sSubPr>
                          <m:e>
                            <m:r>
                              <a:rPr lang="en-US" altLang="zh-CN" sz="1800" kern="100">
                                <a:latin typeface="Cambria Math" panose="02040503050406030204" pitchFamily="18" charset="0"/>
                                <a:ea typeface="宋体" panose="02010600030101010101" pitchFamily="2" charset="-122"/>
                              </a:rPr>
                              <m:t>𝛼</m:t>
                            </m:r>
                          </m:e>
                          <m:sub>
                            <m:r>
                              <a:rPr lang="en-US" altLang="zh-CN" sz="1800" kern="100">
                                <a:latin typeface="Cambria Math" panose="02040503050406030204" pitchFamily="18" charset="0"/>
                                <a:ea typeface="宋体" panose="02010600030101010101" pitchFamily="2" charset="-122"/>
                              </a:rPr>
                              <m:t>1</m:t>
                            </m:r>
                          </m:sub>
                        </m:sSub>
                      </m:e>
                    </m:d>
                  </m:oMath>
                </a14:m>
                <a:r>
                  <a:rPr lang="zh-CN" altLang="zh-CN" sz="1800" kern="100" dirty="0">
                    <a:latin typeface="Times New Roman" panose="02020603050405020304" pitchFamily="18" charset="0"/>
                    <a:ea typeface="宋体" panose="02010600030101010101" pitchFamily="2" charset="-122"/>
                  </a:rPr>
                  <a:t>，</a:t>
                </a:r>
                <a14:m>
                  <m:oMath xmlns:m="http://schemas.openxmlformats.org/officeDocument/2006/math">
                    <m:r>
                      <a:rPr lang="en-US" altLang="zh-CN" sz="1800" kern="100">
                        <a:latin typeface="Cambria Math" panose="02040503050406030204" pitchFamily="18" charset="0"/>
                        <a:ea typeface="宋体" panose="02010600030101010101" pitchFamily="2" charset="-122"/>
                      </a:rPr>
                      <m:t>𝑇</m:t>
                    </m:r>
                    <m:d>
                      <m:dPr>
                        <m:ctrlPr>
                          <a:rPr lang="zh-CN" altLang="zh-CN" sz="1800" i="1" kern="100">
                            <a:latin typeface="Cambria Math" panose="02040503050406030204" pitchFamily="18" charset="0"/>
                            <a:ea typeface="宋体" panose="02010600030101010101" pitchFamily="2" charset="-122"/>
                          </a:rPr>
                        </m:ctrlPr>
                      </m:dPr>
                      <m:e>
                        <m:sSub>
                          <m:sSubPr>
                            <m:ctrlPr>
                              <a:rPr lang="zh-CN" altLang="zh-CN" sz="1800" i="1" kern="100">
                                <a:latin typeface="Cambria Math" panose="02040503050406030204" pitchFamily="18" charset="0"/>
                                <a:ea typeface="宋体" panose="02010600030101010101" pitchFamily="2" charset="-122"/>
                              </a:rPr>
                            </m:ctrlPr>
                          </m:sSubPr>
                          <m:e>
                            <m:r>
                              <a:rPr lang="en-US" altLang="zh-CN" sz="1800" kern="100">
                                <a:latin typeface="Cambria Math" panose="02040503050406030204" pitchFamily="18" charset="0"/>
                                <a:ea typeface="宋体" panose="02010600030101010101" pitchFamily="2" charset="-122"/>
                              </a:rPr>
                              <m:t>𝛼</m:t>
                            </m:r>
                          </m:e>
                          <m:sub>
                            <m:r>
                              <a:rPr lang="en-US" altLang="zh-CN" sz="1800" kern="100">
                                <a:latin typeface="Cambria Math" panose="02040503050406030204" pitchFamily="18" charset="0"/>
                                <a:ea typeface="宋体" panose="02010600030101010101" pitchFamily="2" charset="-122"/>
                              </a:rPr>
                              <m:t>2</m:t>
                            </m:r>
                          </m:sub>
                        </m:sSub>
                      </m:e>
                    </m:d>
                  </m:oMath>
                </a14:m>
                <a:r>
                  <a:rPr lang="zh-CN" altLang="zh-CN" sz="1800" kern="100" dirty="0">
                    <a:latin typeface="Times New Roman" panose="02020603050405020304" pitchFamily="18" charset="0"/>
                    <a:ea typeface="宋体" panose="02010600030101010101" pitchFamily="2" charset="-122"/>
                  </a:rPr>
                  <a:t>，</a:t>
                </a:r>
                <a14:m>
                  <m:oMath xmlns:m="http://schemas.openxmlformats.org/officeDocument/2006/math">
                    <m:r>
                      <a:rPr lang="en-US" altLang="zh-CN" sz="1800" kern="100">
                        <a:latin typeface="Cambria Math" panose="02040503050406030204" pitchFamily="18" charset="0"/>
                        <a:ea typeface="宋体" panose="02010600030101010101" pitchFamily="2" charset="-122"/>
                      </a:rPr>
                      <m:t>⋯</m:t>
                    </m:r>
                  </m:oMath>
                </a14:m>
                <a:r>
                  <a:rPr lang="zh-CN" altLang="zh-CN" sz="1800" kern="100" dirty="0">
                    <a:latin typeface="Times New Roman" panose="02020603050405020304" pitchFamily="18" charset="0"/>
                    <a:ea typeface="宋体" panose="02010600030101010101" pitchFamily="2" charset="-122"/>
                  </a:rPr>
                  <a:t>，</a:t>
                </a:r>
                <a14:m>
                  <m:oMath xmlns:m="http://schemas.openxmlformats.org/officeDocument/2006/math">
                    <m:r>
                      <a:rPr lang="en-US" altLang="zh-CN" sz="1800" kern="100">
                        <a:latin typeface="Cambria Math" panose="02040503050406030204" pitchFamily="18" charset="0"/>
                        <a:ea typeface="宋体" panose="02010600030101010101" pitchFamily="2" charset="-122"/>
                      </a:rPr>
                      <m:t>𝑇</m:t>
                    </m:r>
                    <m:d>
                      <m:dPr>
                        <m:ctrlPr>
                          <a:rPr lang="zh-CN" altLang="zh-CN" sz="1800" i="1" kern="100">
                            <a:latin typeface="Cambria Math" panose="02040503050406030204" pitchFamily="18" charset="0"/>
                            <a:ea typeface="宋体" panose="02010600030101010101" pitchFamily="2" charset="-122"/>
                          </a:rPr>
                        </m:ctrlPr>
                      </m:dPr>
                      <m:e>
                        <m:sSub>
                          <m:sSubPr>
                            <m:ctrlPr>
                              <a:rPr lang="zh-CN" altLang="zh-CN" sz="1800" i="1" kern="100">
                                <a:latin typeface="Cambria Math" panose="02040503050406030204" pitchFamily="18" charset="0"/>
                                <a:ea typeface="宋体" panose="02010600030101010101" pitchFamily="2" charset="-122"/>
                              </a:rPr>
                            </m:ctrlPr>
                          </m:sSubPr>
                          <m:e>
                            <m:r>
                              <a:rPr lang="en-US" altLang="zh-CN" sz="1800" kern="100">
                                <a:latin typeface="Cambria Math" panose="02040503050406030204" pitchFamily="18" charset="0"/>
                                <a:ea typeface="宋体" panose="02010600030101010101" pitchFamily="2" charset="-122"/>
                              </a:rPr>
                              <m:t>𝛼</m:t>
                            </m:r>
                          </m:e>
                          <m:sub>
                            <m:r>
                              <a:rPr lang="en-US" altLang="zh-CN" sz="1800" kern="100">
                                <a:latin typeface="Cambria Math" panose="02040503050406030204" pitchFamily="18" charset="0"/>
                                <a:ea typeface="宋体" panose="02010600030101010101" pitchFamily="2" charset="-122"/>
                              </a:rPr>
                              <m:t>𝑟</m:t>
                            </m:r>
                          </m:sub>
                        </m:sSub>
                      </m:e>
                    </m:d>
                  </m:oMath>
                </a14:m>
                <a:r>
                  <a:rPr lang="zh-CN" altLang="zh-CN" sz="1800" kern="100" dirty="0">
                    <a:latin typeface="Times New Roman" panose="02020603050405020304" pitchFamily="18" charset="0"/>
                    <a:ea typeface="宋体" panose="02010600030101010101" pitchFamily="2" charset="-122"/>
                  </a:rPr>
                  <a:t>同样的线性组合：</a:t>
                </a:r>
              </a:p>
              <a:p>
                <a:pPr indent="127000" algn="r"/>
                <a14:m>
                  <m:oMath xmlns:m="http://schemas.openxmlformats.org/officeDocument/2006/math">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𝑇</m:t>
                    </m:r>
                    <m:d>
                      <m:d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𝛽</m:t>
                        </m:r>
                      </m:e>
                    </m:d>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𝑘</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1</m:t>
                        </m:r>
                      </m:sub>
                    </m:s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𝑇</m:t>
                    </m:r>
                    <m:d>
                      <m:d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𝛼</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1</m:t>
                            </m:r>
                          </m:sub>
                        </m:sSub>
                      </m:e>
                    </m:d>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𝑘</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2</m:t>
                        </m:r>
                      </m:sub>
                    </m:s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𝑇</m:t>
                    </m:r>
                    <m:d>
                      <m:d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𝛼</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2</m:t>
                            </m:r>
                          </m:sub>
                        </m:sSub>
                      </m:e>
                    </m:d>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chemeClr val="tx1"/>
                        </a:solidFill>
                        <a:effectLst/>
                        <a:latin typeface="Cambria Math" panose="02040503050406030204" pitchFamily="18" charset="0"/>
                        <a:ea typeface="字魂59号-创粗黑"/>
                      </a:rPr>
                      <m:t>⋯+</m:t>
                    </m:r>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𝑘</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𝑟</m:t>
                        </m:r>
                      </m:sub>
                    </m:s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𝑇</m:t>
                    </m:r>
                    <m:d>
                      <m:d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𝛼</m:t>
                            </m:r>
                          </m:e>
                          <m:sub>
                            <m:r>
                              <a:rPr lang="en-US" altLang="zh-CN" sz="1800" i="1" kern="1200">
                                <a:solidFill>
                                  <a:schemeClr val="tx1"/>
                                </a:solidFill>
                                <a:effectLst/>
                                <a:latin typeface="Cambria Math" panose="02040503050406030204" pitchFamily="18" charset="0"/>
                                <a:ea typeface="字魂59号-创粗黑"/>
                                <a:cs typeface="Times New Roman" panose="02020603050405020304" pitchFamily="18" charset="0"/>
                              </a:rPr>
                              <m:t>𝑟</m:t>
                            </m:r>
                          </m:sub>
                        </m:sSub>
                      </m:e>
                    </m:d>
                  </m:oMath>
                </a14:m>
                <a:r>
                  <a:rPr lang="en-US" altLang="zh-CN" sz="1800"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(5.57)</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chemeClr val="tx1"/>
                    </a:solidFill>
                    <a:effectLst/>
                    <a:latin typeface="Times New Roman" panose="02020603050405020304" pitchFamily="18" charset="0"/>
                    <a:ea typeface="宋体" panose="02010600030101010101" pitchFamily="2" charset="-122"/>
                  </a:rPr>
                  <a:t>（</a:t>
                </a:r>
                <a:r>
                  <a:rPr lang="en-US" altLang="zh-CN" sz="1800" kern="100" dirty="0">
                    <a:solidFill>
                      <a:schemeClr val="tx1"/>
                    </a:solidFill>
                    <a:effectLst/>
                    <a:latin typeface="Times New Roman" panose="02020603050405020304" pitchFamily="18" charset="0"/>
                    <a:ea typeface="宋体" panose="02010600030101010101" pitchFamily="2" charset="-122"/>
                  </a:rPr>
                  <a:t>3</a:t>
                </a:r>
                <a:r>
                  <a:rPr lang="zh-CN" altLang="zh-CN" sz="1800" kern="100" dirty="0">
                    <a:solidFill>
                      <a:schemeClr val="tx1"/>
                    </a:solidFill>
                    <a:effectLst/>
                    <a:latin typeface="Times New Roman" panose="02020603050405020304" pitchFamily="18" charset="0"/>
                    <a:ea typeface="宋体" panose="02010600030101010101" pitchFamily="2" charset="-122"/>
                  </a:rPr>
                  <a:t>）线性变换把线性相关的向量组变成线性相关的向量组。</a:t>
                </a:r>
                <a:endParaRPr lang="en-US" altLang="zh-CN" sz="1800" kern="100" dirty="0">
                  <a:solidFill>
                    <a:schemeClr val="tx1"/>
                  </a:solidFill>
                  <a:effectLst/>
                  <a:latin typeface="Times New Roman" panose="02020603050405020304" pitchFamily="18" charset="0"/>
                  <a:ea typeface="宋体" panose="02010600030101010101" pitchFamily="2" charset="-122"/>
                </a:endParaRPr>
              </a:p>
              <a:p>
                <a:pPr indent="266700" algn="just"/>
                <a:endParaRPr lang="zh-CN" altLang="zh-CN" sz="1800" kern="100" dirty="0">
                  <a:solidFill>
                    <a:schemeClr val="tx1"/>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注意（</a:t>
                </a:r>
                <a:r>
                  <a:rPr lang="en-US" altLang="zh-CN" sz="1800" kern="100" dirty="0">
                    <a:solidFill>
                      <a:srgbClr val="000000"/>
                    </a:solidFill>
                    <a:effectLst/>
                    <a:latin typeface="Times New Roman" panose="02020603050405020304" pitchFamily="18" charset="0"/>
                    <a:ea typeface="宋体" panose="02010600030101010101" pitchFamily="2" charset="-122"/>
                  </a:rPr>
                  <a:t>3</a:t>
                </a:r>
                <a:r>
                  <a:rPr lang="zh-CN" altLang="zh-CN" sz="1800" kern="100" dirty="0">
                    <a:solidFill>
                      <a:srgbClr val="000000"/>
                    </a:solidFill>
                    <a:effectLst/>
                    <a:latin typeface="Times New Roman" panose="02020603050405020304" pitchFamily="18" charset="0"/>
                    <a:ea typeface="宋体" panose="02010600030101010101" pitchFamily="2" charset="-122"/>
                  </a:rPr>
                  <a:t>）的逆是不对的，线性变换可能把线性无关的向量组也变成线性相关的向量组，例如零变换就是这样。</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可以将线性代数看作是讨论空间变换与向量运动的科学，而空间变换与向量运动都是由线性变换实现的。线性变换在深度学习中最直观的应用为通过矩阵乘法对图像或语音数据集进行增强。如将图像沿着某个方向平移、对图像进行旋转或缩放等以产生新的图像。</a:t>
                </a:r>
                <a:endParaRPr lang="zh-CN" altLang="en-US" sz="1800" dirty="0">
                  <a:solidFill>
                    <a:srgbClr val="000000"/>
                  </a:solidFill>
                </a:endParaRPr>
              </a:p>
            </p:txBody>
          </p:sp>
        </mc:Choice>
        <mc:Fallback xmlns="">
          <p:sp>
            <p:nvSpPr>
              <p:cNvPr id="3" name="内容占位符 2">
                <a:extLst>
                  <a:ext uri="{FF2B5EF4-FFF2-40B4-BE49-F238E27FC236}">
                    <a16:creationId xmlns:a16="http://schemas.microsoft.com/office/drawing/2014/main" id="{4A46856D-5BD1-4A4B-8C1C-C21C004AC395}"/>
                  </a:ext>
                </a:extLst>
              </p:cNvPr>
              <p:cNvSpPr>
                <a:spLocks noGrp="1" noRot="1" noChangeAspect="1" noMove="1" noResize="1" noEditPoints="1" noAdjustHandles="1" noChangeArrowheads="1" noChangeShapeType="1" noTextEdit="1"/>
              </p:cNvSpPr>
              <p:nvPr>
                <p:ph idx="1"/>
              </p:nvPr>
            </p:nvSpPr>
            <p:spPr>
              <a:xfrm>
                <a:off x="35496" y="1268760"/>
                <a:ext cx="8964488" cy="4175125"/>
              </a:xfrm>
              <a:blipFill>
                <a:blip r:embed="rId4"/>
                <a:stretch>
                  <a:fillRect t="-1168" r="-3061" b="-18102"/>
                </a:stretch>
              </a:blipFill>
            </p:spPr>
            <p:txBody>
              <a:bodyPr/>
              <a:lstStyle/>
              <a:p>
                <a:r>
                  <a:rPr lang="zh-CN" altLang="en-US">
                    <a:noFill/>
                  </a:rPr>
                  <a:t> </a:t>
                </a:r>
              </a:p>
            </p:txBody>
          </p:sp>
        </mc:Fallback>
      </mc:AlternateContent>
      <p:sp>
        <p:nvSpPr>
          <p:cNvPr id="4" name="标题 1"/>
          <p:cNvSpPr>
            <a:spLocks noGrp="1"/>
          </p:cNvSpPr>
          <p:nvPr>
            <p:ph type="title"/>
          </p:nvPr>
        </p:nvSpPr>
        <p:spPr>
          <a:xfrm>
            <a:off x="491932" y="332656"/>
            <a:ext cx="7391400" cy="563563"/>
          </a:xfrm>
        </p:spPr>
        <p:txBody>
          <a:bodyPr/>
          <a:lstStyle/>
          <a:p>
            <a:r>
              <a:rPr lang="zh-CN" altLang="en-US" dirty="0"/>
              <a:t>线性变换</a:t>
            </a:r>
          </a:p>
        </p:txBody>
      </p:sp>
    </p:spTree>
    <p:extLst>
      <p:ext uri="{BB962C8B-B14F-4D97-AF65-F5344CB8AC3E}">
        <p14:creationId xmlns:p14="http://schemas.microsoft.com/office/powerpoint/2010/main" val="3540264955"/>
      </p:ext>
    </p:extLst>
  </p:cSld>
  <p:clrMapOvr>
    <a:masterClrMapping/>
  </p:clrMapOvr>
  <mc:AlternateContent xmlns:mc="http://schemas.openxmlformats.org/markup-compatibility/2006" xmlns:p14="http://schemas.microsoft.com/office/powerpoint/2010/main">
    <mc:Choice Requires="p14">
      <p:transition spd="slow" p14:dur="2000" advTm="60911"/>
    </mc:Choice>
    <mc:Fallback xmlns="">
      <p:transition spd="slow" advTm="6091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4</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、特殊矩阵</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662179"/>
      </p:ext>
    </p:extLst>
  </p:cSld>
  <p:clrMapOvr>
    <a:masterClrMapping/>
  </p:clrMapOvr>
  <mc:AlternateContent xmlns:mc="http://schemas.openxmlformats.org/markup-compatibility/2006" xmlns:p14="http://schemas.microsoft.com/office/powerpoint/2010/main">
    <mc:Choice Requires="p14">
      <p:transition spd="slow" p14:dur="2000" advTm="2242"/>
    </mc:Choice>
    <mc:Fallback xmlns="">
      <p:transition spd="slow" advTm="224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1. </a:t>
            </a:r>
            <a:r>
              <a:rPr lang="zh-CN" altLang="zh-CN" kern="1200" dirty="0">
                <a:latin typeface="Times New Roman" panose="02020603050405020304" pitchFamily="18" charset="0"/>
                <a:ea typeface="黑体" panose="02010609060101010101" pitchFamily="49" charset="-122"/>
              </a:rPr>
              <a:t>单位矩阵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0"/>
                <a:ext cx="8157004" cy="4175125"/>
              </a:xfrm>
            </p:spPr>
            <p:txBody>
              <a:bodyPr/>
              <a:lstStyle/>
              <a:p>
                <a:pPr indent="266700" algn="just"/>
                <a:r>
                  <a:rPr lang="zh-CN" altLang="zh-CN" sz="1800" b="1" kern="100" dirty="0">
                    <a:solidFill>
                      <a:schemeClr val="tx1"/>
                    </a:solidFill>
                    <a:effectLst/>
                    <a:latin typeface="Times New Roman" panose="02020603050405020304" pitchFamily="18" charset="0"/>
                    <a:ea typeface="宋体" panose="02010600030101010101" pitchFamily="2" charset="-122"/>
                  </a:rPr>
                  <a:t>所有沿主对角线的元素都是</a:t>
                </a:r>
                <a:r>
                  <a:rPr lang="en-US" altLang="zh-CN" sz="1800" b="1" kern="100" dirty="0">
                    <a:solidFill>
                      <a:schemeClr val="tx1"/>
                    </a:solidFill>
                    <a:effectLst/>
                    <a:latin typeface="Times New Roman" panose="02020603050405020304" pitchFamily="18" charset="0"/>
                    <a:ea typeface="宋体" panose="02010600030101010101" pitchFamily="2" charset="-122"/>
                  </a:rPr>
                  <a:t>1</a:t>
                </a:r>
                <a:r>
                  <a:rPr lang="zh-CN" altLang="zh-CN" sz="1800" b="1" kern="100" dirty="0">
                    <a:solidFill>
                      <a:schemeClr val="tx1"/>
                    </a:solidFill>
                    <a:effectLst/>
                    <a:latin typeface="Times New Roman" panose="02020603050405020304" pitchFamily="18" charset="0"/>
                    <a:ea typeface="宋体" panose="02010600030101010101" pitchFamily="2" charset="-122"/>
                  </a:rPr>
                  <a:t>，而其他位置的所有元素都是</a:t>
                </a:r>
                <a:r>
                  <a:rPr lang="en-US" altLang="zh-CN" sz="1800" b="1" kern="100" dirty="0">
                    <a:solidFill>
                      <a:schemeClr val="tx1"/>
                    </a:solidFill>
                    <a:effectLst/>
                    <a:latin typeface="Times New Roman" panose="02020603050405020304" pitchFamily="18" charset="0"/>
                    <a:ea typeface="宋体" panose="02010600030101010101" pitchFamily="2" charset="-122"/>
                  </a:rPr>
                  <a:t>0</a:t>
                </a:r>
                <a:r>
                  <a:rPr lang="zh-CN" altLang="zh-CN" sz="1800" b="1" kern="100" dirty="0">
                    <a:solidFill>
                      <a:schemeClr val="tx1"/>
                    </a:solidFill>
                    <a:effectLst/>
                    <a:latin typeface="Times New Roman" panose="02020603050405020304" pitchFamily="18" charset="0"/>
                    <a:ea typeface="宋体" panose="02010600030101010101" pitchFamily="2" charset="-122"/>
                  </a:rPr>
                  <a:t>的矩阵：</a:t>
                </a:r>
              </a:p>
              <a:p>
                <a:pPr indent="266700" algn="r"/>
                <a14:m>
                  <m:oMath xmlns:m="http://schemas.openxmlformats.org/officeDocument/2006/math">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𝑰</m:t>
                        </m:r>
                      </m:e>
                      <m:sub>
                        <m:r>
                          <a:rPr lang="en-US" altLang="zh-CN" sz="1800" b="1" i="1" kern="100">
                            <a:solidFill>
                              <a:schemeClr val="tx1"/>
                            </a:solidFill>
                            <a:effectLst/>
                            <a:latin typeface="Cambria Math" panose="02040503050406030204" pitchFamily="18" charset="0"/>
                            <a:ea typeface="宋体" panose="02010600030101010101" pitchFamily="2" charset="-122"/>
                          </a:rPr>
                          <m:t>𝒏</m:t>
                        </m:r>
                      </m:sub>
                    </m:sSub>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e>
                                    <m:r>
                                      <a:rPr lang="en-US" altLang="zh-CN" sz="1800" b="1" i="1" kern="1200">
                                        <a:solidFill>
                                          <a:schemeClr val="tx1"/>
                                        </a:solidFill>
                                        <a:effectLst/>
                                        <a:latin typeface="Cambria Math" panose="02040503050406030204" pitchFamily="18" charset="0"/>
                                        <a:ea typeface="字魂59号-创粗黑"/>
                                      </a:rPr>
                                      <m:t>⋯</m:t>
                                    </m:r>
                                  </m:e>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e>
                                      </m:mr>
                                    </m:m>
                                  </m:e>
                                </m:mr>
                              </m:m>
                            </m:e>
                          </m:mr>
                        </m:m>
                      </m:e>
                    </m:d>
                  </m:oMath>
                </a14:m>
                <a:r>
                  <a:rPr lang="en-US" altLang="zh-CN" sz="1800" b="1"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  (5.58)</a:t>
                </a:r>
                <a:endParaRPr lang="zh-CN" altLang="zh-CN" sz="1800" kern="1200" dirty="0">
                  <a:solidFill>
                    <a:srgbClr val="000000"/>
                  </a:solidFill>
                  <a:latin typeface="Times New Roman" panose="02020603050405020304" pitchFamily="18" charset="0"/>
                  <a:ea typeface="宋体" panose="02010600030101010101" pitchFamily="2" charset="-122"/>
                </a:endParaRPr>
              </a:p>
              <a:p>
                <a:pPr indent="266700" algn="just"/>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称为</a:t>
                </a:r>
                <a14:m>
                  <m:oMath xmlns:m="http://schemas.openxmlformats.org/officeDocument/2006/math">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m:t>
                    </m:r>
                  </m:oMath>
                </a14:m>
                <a:r>
                  <a:rPr lang="zh-CN" altLang="zh-CN" sz="2000" b="1" kern="1200" dirty="0">
                    <a:solidFill>
                      <a:schemeClr val="tx1"/>
                    </a:solidFill>
                    <a:effectLst/>
                    <a:latin typeface="Times New Roman" panose="02020603050405020304" pitchFamily="18" charset="0"/>
                    <a:ea typeface="宋体" panose="02010600030101010101" pitchFamily="2" charset="-122"/>
                  </a:rPr>
                  <a:t>级</a:t>
                </a:r>
                <a:r>
                  <a:rPr lang="zh-CN" altLang="zh-CN" sz="2000" b="1" kern="100" dirty="0">
                    <a:solidFill>
                      <a:schemeClr val="tx1"/>
                    </a:solidFill>
                    <a:effectLst/>
                    <a:latin typeface="Times New Roman" panose="02020603050405020304" pitchFamily="18" charset="0"/>
                    <a:ea typeface="宋体" panose="02010600030101010101" pitchFamily="2" charset="-122"/>
                  </a:rPr>
                  <a:t>单位矩阵</a:t>
                </a:r>
                <a:r>
                  <a:rPr lang="zh-CN" altLang="zh-CN" sz="1800" b="1" kern="100" dirty="0">
                    <a:solidFill>
                      <a:schemeClr val="tx1"/>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在不致引起含混的时候简单写成</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𝐼</m:t>
                    </m:r>
                  </m:oMath>
                </a14:m>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endParaRPr lang="en-US" altLang="zh-CN" sz="18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solidFill>
                      <a:srgbClr val="000000"/>
                    </a:solidFill>
                    <a:latin typeface="Times New Roman" panose="02020603050405020304" pitchFamily="18" charset="0"/>
                    <a:ea typeface="宋体" panose="02010600030101010101" pitchFamily="2" charset="-122"/>
                  </a:rPr>
                  <a:t>任意矩阵与单位矩阵相乘，都不会改变，显然</a:t>
                </a:r>
                <a:r>
                  <a:rPr lang="zh-CN" altLang="zh-CN" sz="1800" kern="100" dirty="0">
                    <a:solidFill>
                      <a:srgbClr val="000000"/>
                    </a:solidFill>
                    <a:effectLst/>
                    <a:latin typeface="Times New Roman" panose="02020603050405020304" pitchFamily="18" charset="0"/>
                    <a:ea typeface="宋体" panose="02010600030101010101" pitchFamily="2" charset="-122"/>
                  </a:rPr>
                  <a:t>有</a:t>
                </a:r>
              </a:p>
              <a:p>
                <a:pPr indent="266700" algn="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rPr>
                          <m:t>𝐼</m:t>
                        </m:r>
                      </m:e>
                      <m:sub>
                        <m:r>
                          <a:rPr lang="en-US" altLang="zh-CN" sz="1800" i="1" kern="1200">
                            <a:solidFill>
                              <a:srgbClr val="000000"/>
                            </a:solidFill>
                            <a:effectLst/>
                            <a:latin typeface="Cambria Math" panose="02040503050406030204" pitchFamily="18" charset="0"/>
                            <a:ea typeface="宋体" panose="02010600030101010101" pitchFamily="2" charset="-122"/>
                          </a:rPr>
                          <m:t>𝑛</m:t>
                        </m:r>
                      </m:sub>
                    </m:sSub>
                    <m:r>
                      <a:rPr lang="en-US" altLang="zh-CN" sz="1800" i="1" kern="1200">
                        <a:solidFill>
                          <a:srgbClr val="000000"/>
                        </a:solidFill>
                        <a:effectLst/>
                        <a:latin typeface="Cambria Math" panose="02040503050406030204" pitchFamily="18" charset="0"/>
                        <a:ea typeface="宋体"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rPr>
                  <a:t>                                                   (5.59)</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200">
                                <a:solidFill>
                                  <a:srgbClr val="000000"/>
                                </a:solidFill>
                                <a:effectLst/>
                                <a:latin typeface="Cambria Math" panose="02040503050406030204" pitchFamily="18" charset="0"/>
                                <a:ea typeface="Cambria Math" panose="020405030504060302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rPr>
                              <m:t>𝐼</m:t>
                            </m:r>
                          </m:e>
                          <m:sub>
                            <m:r>
                              <a:rPr lang="en-US" altLang="zh-CN" sz="1800" i="1" kern="1200">
                                <a:solidFill>
                                  <a:srgbClr val="000000"/>
                                </a:solidFill>
                                <a:effectLst/>
                                <a:latin typeface="Cambria Math" panose="02040503050406030204" pitchFamily="18" charset="0"/>
                                <a:ea typeface="宋体" panose="02010600030101010101" pitchFamily="2" charset="-122"/>
                              </a:rPr>
                              <m:t>𝑠</m:t>
                            </m:r>
                          </m:sub>
                        </m:s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r>
                      <a:rPr lang="en-US" altLang="zh-CN" sz="1800" i="1" kern="1200">
                        <a:solidFill>
                          <a:srgbClr val="000000"/>
                        </a:solidFill>
                        <a:effectLst/>
                        <a:latin typeface="Cambria Math" panose="02040503050406030204" pitchFamily="18" charset="0"/>
                        <a:ea typeface="宋体"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rPr>
                  <a:t>                                                   (5.60)</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endParaRPr lang="zh-CN" altLang="en-US"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0"/>
                <a:ext cx="8157004" cy="4175125"/>
              </a:xfrm>
              <a:blipFill>
                <a:blip r:embed="rId5"/>
                <a:stretch>
                  <a:fillRect t="-1022" r="-67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092874890"/>
      </p:ext>
    </p:extLst>
  </p:cSld>
  <p:clrMapOvr>
    <a:masterClrMapping/>
  </p:clrMapOvr>
  <mc:AlternateContent xmlns:mc="http://schemas.openxmlformats.org/markup-compatibility/2006" xmlns:p14="http://schemas.microsoft.com/office/powerpoint/2010/main">
    <mc:Choice Requires="p14">
      <p:transition spd="slow" p14:dur="2000" advTm="44873"/>
    </mc:Choice>
    <mc:Fallback xmlns="">
      <p:transition spd="slow" advTm="448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C26EA-999B-4F7B-BFAC-1B9BFA2B851C}"/>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2. </a:t>
            </a:r>
            <a:r>
              <a:rPr lang="zh-CN" altLang="zh-CN" kern="1200" dirty="0">
                <a:latin typeface="Times New Roman" panose="02020603050405020304" pitchFamily="18" charset="0"/>
                <a:ea typeface="黑体" panose="02010609060101010101" pitchFamily="49" charset="-122"/>
              </a:rPr>
              <a:t>正交矩阵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393625-95A7-45D8-9B44-04211E53586F}"/>
                  </a:ext>
                </a:extLst>
              </p:cNvPr>
              <p:cNvSpPr>
                <a:spLocks noGrp="1"/>
              </p:cNvSpPr>
              <p:nvPr>
                <p:ph idx="1"/>
              </p:nvPr>
            </p:nvSpPr>
            <p:spPr>
              <a:xfrm>
                <a:off x="143508" y="1052736"/>
                <a:ext cx="9000492" cy="4175125"/>
              </a:xfrm>
            </p:spPr>
            <p:txBody>
              <a:bodyPr/>
              <a:lstStyle/>
              <a:p>
                <a:pPr indent="266700" algn="just"/>
                <a:r>
                  <a:rPr lang="zh-CN" altLang="zh-CN" sz="1800" b="1" kern="100" dirty="0">
                    <a:solidFill>
                      <a:schemeClr val="tx1"/>
                    </a:solidFill>
                    <a:effectLst/>
                    <a:latin typeface="Times New Roman" panose="02020603050405020304" pitchFamily="18" charset="0"/>
                    <a:ea typeface="宋体" panose="02010600030101010101" pitchFamily="2" charset="-122"/>
                  </a:rPr>
                  <a:t>设</a:t>
                </a: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𝒏</m:t>
                    </m:r>
                    <m:r>
                      <a:rPr lang="zh-CN" altLang="zh-CN" sz="1800" b="1" kern="100">
                        <a:solidFill>
                          <a:schemeClr val="tx1"/>
                        </a:solidFill>
                        <a:effectLst/>
                        <a:latin typeface="Cambria Math" panose="02040503050406030204" pitchFamily="18" charset="0"/>
                        <a:ea typeface="宋体" panose="02010600030101010101" pitchFamily="2" charset="-122"/>
                      </a:rPr>
                      <m:t>阶</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方阵</a:t>
                </a: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𝑨</m:t>
                    </m:r>
                    <m:r>
                      <a:rPr lang="en-US" altLang="zh-CN" sz="1800" b="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𝒂</m:t>
                            </m:r>
                          </m:e>
                          <m:sub>
                            <m:r>
                              <a:rPr lang="en-US" altLang="zh-CN" sz="1800" b="1" i="1" kern="100">
                                <a:solidFill>
                                  <a:schemeClr val="tx1"/>
                                </a:solidFill>
                                <a:effectLst/>
                                <a:latin typeface="Cambria Math" panose="02040503050406030204" pitchFamily="18" charset="0"/>
                                <a:ea typeface="宋体" panose="02010600030101010101" pitchFamily="2" charset="-122"/>
                              </a:rPr>
                              <m:t>𝒊𝒋</m:t>
                            </m:r>
                          </m:sub>
                        </m:sSub>
                        <m:r>
                          <a:rPr lang="en-US" altLang="zh-CN" sz="1800" b="1" kern="100">
                            <a:solidFill>
                              <a:schemeClr val="tx1"/>
                            </a:solidFill>
                            <a:effectLst/>
                            <a:latin typeface="Cambria Math" panose="02040503050406030204" pitchFamily="18" charset="0"/>
                            <a:ea typeface="宋体" panose="02010600030101010101" pitchFamily="2" charset="-122"/>
                          </a:rPr>
                          <m:t>)</m:t>
                        </m:r>
                      </m:e>
                      <m:sub>
                        <m:r>
                          <a:rPr lang="en-US" altLang="zh-CN" sz="1800" b="1" i="1" kern="100">
                            <a:solidFill>
                              <a:schemeClr val="tx1"/>
                            </a:solidFill>
                            <a:effectLst/>
                            <a:latin typeface="Cambria Math" panose="02040503050406030204" pitchFamily="18" charset="0"/>
                            <a:ea typeface="宋体" panose="02010600030101010101" pitchFamily="2" charset="-122"/>
                          </a:rPr>
                          <m:t>𝒏</m:t>
                        </m:r>
                        <m:r>
                          <a:rPr lang="zh-CN" altLang="zh-CN" sz="1800" b="1" kern="100">
                            <a:solidFill>
                              <a:schemeClr val="tx1"/>
                            </a:solidFill>
                            <a:effectLst/>
                            <a:latin typeface="Cambria Math" panose="02040503050406030204" pitchFamily="18" charset="0"/>
                            <a:ea typeface="宋体" panose="02010600030101010101" pitchFamily="2" charset="-122"/>
                          </a:rPr>
                          <m:t>×</m:t>
                        </m:r>
                        <m:r>
                          <a:rPr lang="en-US" altLang="zh-CN" sz="1800" b="1" i="1" kern="100">
                            <a:solidFill>
                              <a:schemeClr val="tx1"/>
                            </a:solidFill>
                            <a:effectLst/>
                            <a:latin typeface="Cambria Math" panose="02040503050406030204" pitchFamily="18" charset="0"/>
                            <a:ea typeface="宋体" panose="02010600030101010101" pitchFamily="2" charset="-122"/>
                          </a:rPr>
                          <m:t>𝒏</m:t>
                        </m:r>
                      </m:sub>
                    </m:sSub>
                  </m:oMath>
                </a14:m>
                <a:r>
                  <a:rPr lang="zh-CN" altLang="zh-CN" sz="1800" b="1" kern="100" dirty="0">
                    <a:solidFill>
                      <a:schemeClr val="tx1"/>
                    </a:solidFill>
                    <a:effectLst/>
                    <a:latin typeface="Times New Roman" panose="02020603050405020304" pitchFamily="18" charset="0"/>
                    <a:ea typeface="宋体" panose="02010600030101010101" pitchFamily="2" charset="-122"/>
                  </a:rPr>
                  <a:t>，满足</a:t>
                </a: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𝑨</m:t>
                    </m:r>
                    <m:sSup>
                      <m:sSupPr>
                        <m:ctrlPr>
                          <a:rPr lang="zh-CN" altLang="zh-CN" sz="1800" b="1" i="1" kern="100">
                            <a:solidFill>
                              <a:schemeClr val="tx1"/>
                            </a:solidFill>
                            <a:effectLst/>
                            <a:latin typeface="Cambria Math" panose="02040503050406030204" pitchFamily="18" charset="0"/>
                            <a:ea typeface="Cambria Math" panose="02040503050406030204" pitchFamily="18" charset="0"/>
                          </a:rPr>
                        </m:ctrlPr>
                      </m:sSupPr>
                      <m:e>
                        <m:r>
                          <a:rPr lang="en-US" altLang="zh-CN" sz="1800" b="1" i="1" kern="100">
                            <a:solidFill>
                              <a:schemeClr val="tx1"/>
                            </a:solidFill>
                            <a:effectLst/>
                            <a:latin typeface="Cambria Math" panose="02040503050406030204" pitchFamily="18" charset="0"/>
                            <a:ea typeface="宋体" panose="02010600030101010101" pitchFamily="2" charset="-122"/>
                          </a:rPr>
                          <m:t>𝑨</m:t>
                        </m:r>
                      </m:e>
                      <m:sup>
                        <m:r>
                          <a:rPr lang="en-US" altLang="zh-CN" sz="1800" b="1" i="1" kern="100">
                            <a:solidFill>
                              <a:schemeClr val="tx1"/>
                            </a:solidFill>
                            <a:effectLst/>
                            <a:latin typeface="Cambria Math" panose="02040503050406030204" pitchFamily="18" charset="0"/>
                            <a:ea typeface="宋体" panose="02010600030101010101" pitchFamily="2" charset="-122"/>
                          </a:rPr>
                          <m:t>𝑻</m:t>
                        </m:r>
                      </m:sup>
                    </m:sSup>
                    <m:r>
                      <a:rPr lang="en-US" altLang="zh-CN" sz="1800" b="1" kern="100">
                        <a:solidFill>
                          <a:schemeClr val="tx1"/>
                        </a:solidFill>
                        <a:effectLst/>
                        <a:latin typeface="Cambria Math" panose="02040503050406030204" pitchFamily="18" charset="0"/>
                        <a:ea typeface="宋体" panose="02010600030101010101" pitchFamily="2" charset="-122"/>
                      </a:rPr>
                      <m:t>=</m:t>
                    </m:r>
                    <m:sSup>
                      <m:sSupPr>
                        <m:ctrlPr>
                          <a:rPr lang="zh-CN" altLang="zh-CN" sz="1800" b="1" i="1" kern="100">
                            <a:solidFill>
                              <a:schemeClr val="tx1"/>
                            </a:solidFill>
                            <a:effectLst/>
                            <a:latin typeface="Cambria Math" panose="02040503050406030204" pitchFamily="18" charset="0"/>
                            <a:ea typeface="Cambria Math" panose="02040503050406030204" pitchFamily="18" charset="0"/>
                          </a:rPr>
                        </m:ctrlPr>
                      </m:sSupPr>
                      <m:e>
                        <m:r>
                          <a:rPr lang="en-US" altLang="zh-CN" sz="1800" b="1" i="1" kern="100">
                            <a:solidFill>
                              <a:schemeClr val="tx1"/>
                            </a:solidFill>
                            <a:effectLst/>
                            <a:latin typeface="Cambria Math" panose="02040503050406030204" pitchFamily="18" charset="0"/>
                            <a:ea typeface="宋体" panose="02010600030101010101" pitchFamily="2" charset="-122"/>
                          </a:rPr>
                          <m:t>𝑨</m:t>
                        </m:r>
                      </m:e>
                      <m:sup>
                        <m:r>
                          <a:rPr lang="en-US" altLang="zh-CN" sz="1800" b="1" i="1" kern="100">
                            <a:solidFill>
                              <a:schemeClr val="tx1"/>
                            </a:solidFill>
                            <a:effectLst/>
                            <a:latin typeface="Cambria Math" panose="02040503050406030204" pitchFamily="18" charset="0"/>
                            <a:ea typeface="宋体" panose="02010600030101010101" pitchFamily="2" charset="-122"/>
                          </a:rPr>
                          <m:t>𝑻</m:t>
                        </m:r>
                      </m:sup>
                    </m:sSup>
                    <m:r>
                      <a:rPr lang="en-US" altLang="zh-CN" sz="1800" b="1" i="1" kern="100">
                        <a:solidFill>
                          <a:schemeClr val="tx1"/>
                        </a:solidFill>
                        <a:effectLst/>
                        <a:latin typeface="Cambria Math" panose="02040503050406030204" pitchFamily="18" charset="0"/>
                        <a:ea typeface="宋体" panose="02010600030101010101" pitchFamily="2" charset="-122"/>
                      </a:rPr>
                      <m:t>𝑨</m:t>
                    </m:r>
                    <m:r>
                      <a:rPr lang="en-US" altLang="zh-CN" sz="1800" b="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𝑰</m:t>
                        </m:r>
                      </m:e>
                      <m:sub>
                        <m:r>
                          <a:rPr lang="en-US" altLang="zh-CN" sz="1800" b="1" i="1" kern="100">
                            <a:solidFill>
                              <a:schemeClr val="tx1"/>
                            </a:solidFill>
                            <a:effectLst/>
                            <a:latin typeface="Cambria Math" panose="02040503050406030204" pitchFamily="18" charset="0"/>
                            <a:ea typeface="宋体" panose="02010600030101010101" pitchFamily="2" charset="-122"/>
                          </a:rPr>
                          <m:t>𝒏</m:t>
                        </m:r>
                      </m:sub>
                    </m:sSub>
                  </m:oMath>
                </a14:m>
                <a:r>
                  <a:rPr lang="zh-CN" altLang="zh-CN" sz="1800" b="1" kern="100" dirty="0">
                    <a:solidFill>
                      <a:schemeClr val="tx1"/>
                    </a:solidFill>
                    <a:effectLst/>
                    <a:latin typeface="Times New Roman" panose="02020603050405020304" pitchFamily="18" charset="0"/>
                    <a:ea typeface="宋体" panose="02010600030101010101" pitchFamily="2" charset="-122"/>
                  </a:rPr>
                  <a:t>，则称</a:t>
                </a: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𝑨</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为正交矩阵，即</a:t>
                </a:r>
                <a14:m>
                  <m:oMath xmlns:m="http://schemas.openxmlformats.org/officeDocument/2006/math">
                    <m:sSup>
                      <m:sSupPr>
                        <m:ctrlPr>
                          <a:rPr lang="zh-CN" altLang="zh-CN" sz="1800" b="1" i="1" kern="100">
                            <a:solidFill>
                              <a:schemeClr val="tx1"/>
                            </a:solidFill>
                            <a:effectLst/>
                            <a:latin typeface="Cambria Math" panose="02040503050406030204" pitchFamily="18" charset="0"/>
                            <a:ea typeface="Cambria Math" panose="02040503050406030204" pitchFamily="18" charset="0"/>
                          </a:rPr>
                        </m:ctrlPr>
                      </m:sSupPr>
                      <m:e>
                        <m:r>
                          <a:rPr lang="en-US" altLang="zh-CN" sz="1800" b="1" i="1" kern="100">
                            <a:solidFill>
                              <a:schemeClr val="tx1"/>
                            </a:solidFill>
                            <a:effectLst/>
                            <a:latin typeface="Cambria Math" panose="02040503050406030204" pitchFamily="18" charset="0"/>
                            <a:ea typeface="宋体" panose="02010600030101010101" pitchFamily="2" charset="-122"/>
                          </a:rPr>
                          <m:t>𝑨</m:t>
                        </m:r>
                      </m:e>
                      <m:sup>
                        <m:r>
                          <a:rPr lang="en-US" altLang="zh-CN" sz="1800" b="1" i="1" kern="100">
                            <a:solidFill>
                              <a:schemeClr val="tx1"/>
                            </a:solidFill>
                            <a:effectLst/>
                            <a:latin typeface="Cambria Math" panose="02040503050406030204" pitchFamily="18" charset="0"/>
                            <a:ea typeface="宋体" panose="02010600030101010101" pitchFamily="2" charset="-122"/>
                          </a:rPr>
                          <m:t>−</m:t>
                        </m:r>
                        <m:r>
                          <a:rPr lang="en-US" altLang="zh-CN" sz="1800" b="1" i="1" kern="100">
                            <a:solidFill>
                              <a:schemeClr val="tx1"/>
                            </a:solidFill>
                            <a:effectLst/>
                            <a:latin typeface="Cambria Math" panose="02040503050406030204" pitchFamily="18" charset="0"/>
                            <a:ea typeface="宋体" panose="02010600030101010101" pitchFamily="2" charset="-122"/>
                          </a:rPr>
                          <m:t>𝟏</m:t>
                        </m:r>
                      </m:sup>
                    </m:sSup>
                    <m:r>
                      <a:rPr lang="en-US" altLang="zh-CN" sz="1800" b="1" kern="100">
                        <a:solidFill>
                          <a:schemeClr val="tx1"/>
                        </a:solidFill>
                        <a:effectLst/>
                        <a:latin typeface="Cambria Math" panose="02040503050406030204" pitchFamily="18" charset="0"/>
                        <a:ea typeface="宋体" panose="02010600030101010101" pitchFamily="2" charset="-122"/>
                      </a:rPr>
                      <m:t>=</m:t>
                    </m:r>
                    <m:sSup>
                      <m:sSupPr>
                        <m:ctrlPr>
                          <a:rPr lang="zh-CN" altLang="zh-CN" sz="1800" b="1" i="1" kern="100">
                            <a:solidFill>
                              <a:schemeClr val="tx1"/>
                            </a:solidFill>
                            <a:effectLst/>
                            <a:latin typeface="Cambria Math" panose="02040503050406030204" pitchFamily="18" charset="0"/>
                            <a:ea typeface="Cambria Math" panose="02040503050406030204" pitchFamily="18" charset="0"/>
                          </a:rPr>
                        </m:ctrlPr>
                      </m:sSupPr>
                      <m:e>
                        <m:r>
                          <a:rPr lang="en-US" altLang="zh-CN" sz="1800" b="1" i="1" kern="100">
                            <a:solidFill>
                              <a:schemeClr val="tx1"/>
                            </a:solidFill>
                            <a:effectLst/>
                            <a:latin typeface="Cambria Math" panose="02040503050406030204" pitchFamily="18" charset="0"/>
                            <a:ea typeface="宋体" panose="02010600030101010101" pitchFamily="2" charset="-122"/>
                          </a:rPr>
                          <m:t>𝑨</m:t>
                        </m:r>
                      </m:e>
                      <m:sup>
                        <m:r>
                          <a:rPr lang="en-US" altLang="zh-CN" sz="1800" b="1" i="1" kern="100">
                            <a:solidFill>
                              <a:schemeClr val="tx1"/>
                            </a:solidFill>
                            <a:effectLst/>
                            <a:latin typeface="Cambria Math" panose="02040503050406030204" pitchFamily="18" charset="0"/>
                            <a:ea typeface="宋体" panose="02010600030101010101" pitchFamily="2" charset="-122"/>
                          </a:rPr>
                          <m:t>𝑻</m:t>
                        </m:r>
                      </m:sup>
                    </m:sSup>
                    <m:r>
                      <a:rPr lang="zh-CN" altLang="zh-CN" sz="1800" b="1" kern="100">
                        <a:solidFill>
                          <a:schemeClr val="tx1"/>
                        </a:solidFill>
                        <a:effectLst/>
                        <a:latin typeface="Cambria Math" panose="02040503050406030204" pitchFamily="18" charset="0"/>
                        <a:ea typeface="宋体" panose="02010600030101010101" pitchFamily="2" charset="-122"/>
                      </a:rPr>
                      <m:t>。</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若</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是正交矩阵，那么</a:t>
                </a:r>
                <a14:m>
                  <m:oMath xmlns:m="http://schemas.openxmlformats.org/officeDocument/2006/math">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e>
                    </m:d>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𝟏</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或者</a:t>
                </a:r>
                <a14:m>
                  <m:oMath xmlns:m="http://schemas.openxmlformats.org/officeDocument/2006/math">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e>
                    </m:d>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800" b="1" i="1" kern="1200" smtClean="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𝟏</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a:t>
                </a:r>
                <a:endParaRPr lang="en-US"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endParaRPr>
              </a:p>
              <a:p>
                <a:pPr indent="266700" algn="just"/>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正交矩阵的行向量之间与列向量之间都是两两正交（向量点积为</a:t>
                </a:r>
                <a:r>
                  <a:rPr lang="en-US" altLang="zh-CN" sz="1800" kern="1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）的单位向量。</a:t>
                </a:r>
                <a:r>
                  <a:rPr lang="en-US" altLang="zh-CN" sz="1800" kern="100" dirty="0">
                    <a:solidFill>
                      <a:srgbClr val="000000"/>
                    </a:solidFill>
                    <a:effectLst/>
                    <a:latin typeface="Times New Roman" panose="02020603050405020304" pitchFamily="18" charset="0"/>
                    <a:ea typeface="宋体" panose="02010600030101010101" pitchFamily="2" charset="-122"/>
                  </a:rPr>
                  <a:t>n</a:t>
                </a:r>
                <a:r>
                  <a:rPr lang="zh-CN" altLang="zh-CN" sz="1800" kern="100" dirty="0">
                    <a:solidFill>
                      <a:srgbClr val="000000"/>
                    </a:solidFill>
                    <a:effectLst/>
                    <a:latin typeface="Times New Roman" panose="02020603050405020304" pitchFamily="18" charset="0"/>
                    <a:ea typeface="宋体" panose="02010600030101010101" pitchFamily="2" charset="-122"/>
                  </a:rPr>
                  <a:t>阶正交矩阵可以看作</a:t>
                </a:r>
                <a:r>
                  <a:rPr lang="en-US" altLang="zh-CN" sz="1800" kern="100" dirty="0">
                    <a:solidFill>
                      <a:srgbClr val="000000"/>
                    </a:solidFill>
                    <a:effectLst/>
                    <a:latin typeface="Times New Roman" panose="02020603050405020304" pitchFamily="18" charset="0"/>
                    <a:ea typeface="宋体" panose="02010600030101010101" pitchFamily="2" charset="-122"/>
                  </a:rPr>
                  <a:t>n</a:t>
                </a:r>
                <a:r>
                  <a:rPr lang="zh-CN" altLang="zh-CN" sz="1800" kern="100" dirty="0">
                    <a:solidFill>
                      <a:srgbClr val="000000"/>
                    </a:solidFill>
                    <a:effectLst/>
                    <a:latin typeface="Times New Roman" panose="02020603050405020304" pitchFamily="18" charset="0"/>
                    <a:ea typeface="宋体" panose="02010600030101010101" pitchFamily="2" charset="-122"/>
                  </a:rPr>
                  <a:t>维空间中任意相互垂直（正交）坐标基。</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将一个向量乘以一个正交矩阵</a:t>
                </a:r>
                <a:r>
                  <a:rPr lang="zh-CN" altLang="en-US" sz="1800" kern="100" dirty="0">
                    <a:solidFill>
                      <a:srgbClr val="000000"/>
                    </a:solidFill>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可以看作是对向量只进行旋转，而没有伸缩和空间映射。</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行列式等于</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的正交变换通常称为旋转，或称第一类的</a:t>
                </a:r>
                <a:r>
                  <a:rPr lang="zh-CN" altLang="en-US"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行列式等于</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的正交变换称为第二类的。</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endParaRPr lang="en-US" altLang="zh-CN" sz="1800" kern="100" dirty="0">
                  <a:solidFill>
                    <a:srgbClr val="000000"/>
                  </a:solidFill>
                  <a:latin typeface="Times New Roman" panose="02020603050405020304" pitchFamily="18" charset="0"/>
                  <a:ea typeface="宋体" panose="02010600030101010101" pitchFamily="2" charset="-122"/>
                </a:endParaRPr>
              </a:p>
              <a:p>
                <a:pPr indent="266700" algn="l"/>
                <a:r>
                  <a:rPr lang="zh-CN" altLang="zh-CN" sz="1800" b="1" kern="100" dirty="0">
                    <a:solidFill>
                      <a:srgbClr val="000000"/>
                    </a:solidFill>
                    <a:effectLst/>
                    <a:latin typeface="Times New Roman" panose="02020603050405020304" pitchFamily="18" charset="0"/>
                    <a:ea typeface="宋体" panose="02010600030101010101" pitchFamily="2" charset="-122"/>
                  </a:rPr>
                  <a:t>正交矩阵是可逆的，因此正交变换也是可逆的。</a:t>
                </a:r>
                <a:r>
                  <a:rPr lang="zh-CN" altLang="zh-CN" sz="1800" kern="100" dirty="0">
                    <a:solidFill>
                      <a:srgbClr val="000000"/>
                    </a:solidFill>
                    <a:effectLst/>
                    <a:latin typeface="Times New Roman" panose="02020603050405020304" pitchFamily="18" charset="0"/>
                    <a:ea typeface="宋体" panose="02010600030101010101" pitchFamily="2" charset="-122"/>
                  </a:rPr>
                  <a:t>正交变换实际上是一个欧式空间到自身的同构映射，因而正交变换的乘积与正交变换的逆变换还是正交变换。在标准正交基下，正交变</a:t>
                </a:r>
                <a:r>
                  <a:rPr lang="zh-CN" altLang="en-US" sz="1800" kern="100" dirty="0">
                    <a:solidFill>
                      <a:srgbClr val="000000"/>
                    </a:solidFill>
                    <a:effectLst/>
                    <a:latin typeface="Times New Roman" panose="02020603050405020304" pitchFamily="18" charset="0"/>
                    <a:ea typeface="宋体" panose="02010600030101010101" pitchFamily="2" charset="-122"/>
                  </a:rPr>
                  <a:t>换</a:t>
                </a:r>
                <a:r>
                  <a:rPr lang="zh-CN" altLang="zh-CN" sz="1800" kern="100" dirty="0">
                    <a:solidFill>
                      <a:srgbClr val="000000"/>
                    </a:solidFill>
                    <a:effectLst/>
                    <a:latin typeface="Times New Roman" panose="02020603050405020304" pitchFamily="18" charset="0"/>
                    <a:ea typeface="宋体" panose="02010600030101010101" pitchFamily="2" charset="-122"/>
                  </a:rPr>
                  <a:t>与正交矩阵对应，因此，正交矩阵的乘积与正交矩阵的逆矩阵也是正交矩阵。</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正交矩阵的应用包括：循环神经网络</a:t>
                </a:r>
                <a:r>
                  <a:rPr lang="en-US" altLang="zh-CN" sz="1800" kern="100" dirty="0">
                    <a:solidFill>
                      <a:srgbClr val="000000"/>
                    </a:solidFill>
                    <a:effectLst/>
                    <a:latin typeface="Times New Roman" panose="02020603050405020304" pitchFamily="18" charset="0"/>
                    <a:ea typeface="宋体" panose="02010600030101010101" pitchFamily="2" charset="-122"/>
                  </a:rPr>
                  <a:t>RNN</a:t>
                </a:r>
                <a:r>
                  <a:rPr lang="zh-CN" altLang="zh-CN" sz="1800" kern="100" dirty="0">
                    <a:solidFill>
                      <a:srgbClr val="000000"/>
                    </a:solidFill>
                    <a:effectLst/>
                    <a:latin typeface="Times New Roman" panose="02020603050405020304" pitchFamily="18" charset="0"/>
                    <a:ea typeface="宋体" panose="02010600030101010101" pitchFamily="2" charset="-122"/>
                  </a:rPr>
                  <a:t>中防止梯度消失和维度爆炸的方法等。对于正交矩阵，可以将求逆矩阵的过程转化为求矩阵转置，大大减小了计算量。</a:t>
                </a:r>
              </a:p>
            </p:txBody>
          </p:sp>
        </mc:Choice>
        <mc:Fallback xmlns="">
          <p:sp>
            <p:nvSpPr>
              <p:cNvPr id="3" name="内容占位符 2">
                <a:extLst>
                  <a:ext uri="{FF2B5EF4-FFF2-40B4-BE49-F238E27FC236}">
                    <a16:creationId xmlns:a16="http://schemas.microsoft.com/office/drawing/2014/main" id="{91393625-95A7-45D8-9B44-04211E53586F}"/>
                  </a:ext>
                </a:extLst>
              </p:cNvPr>
              <p:cNvSpPr>
                <a:spLocks noGrp="1" noRot="1" noChangeAspect="1" noMove="1" noResize="1" noEditPoints="1" noAdjustHandles="1" noChangeArrowheads="1" noChangeShapeType="1" noTextEdit="1"/>
              </p:cNvSpPr>
              <p:nvPr>
                <p:ph idx="1"/>
              </p:nvPr>
            </p:nvSpPr>
            <p:spPr>
              <a:xfrm>
                <a:off x="143508" y="1052736"/>
                <a:ext cx="9000492" cy="4175125"/>
              </a:xfrm>
              <a:blipFill>
                <a:blip r:embed="rId4"/>
                <a:stretch>
                  <a:fillRect t="-1314" r="-542" b="-36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5076429"/>
      </p:ext>
    </p:extLst>
  </p:cSld>
  <p:clrMapOvr>
    <a:masterClrMapping/>
  </p:clrMapOvr>
  <mc:AlternateContent xmlns:mc="http://schemas.openxmlformats.org/markup-compatibility/2006" xmlns:p14="http://schemas.microsoft.com/office/powerpoint/2010/main">
    <mc:Choice Requires="p14">
      <p:transition spd="slow" p14:dur="2000" advTm="76206"/>
    </mc:Choice>
    <mc:Fallback xmlns="">
      <p:transition spd="slow" advTm="7620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C47F2346-786D-448E-A1E4-7E7049845E97}"/>
                  </a:ext>
                </a:extLst>
              </p:cNvPr>
              <p:cNvSpPr>
                <a:spLocks noChangeArrowheads="1"/>
              </p:cNvSpPr>
              <p:nvPr/>
            </p:nvSpPr>
            <p:spPr bwMode="auto">
              <a:xfrm>
                <a:off x="467544" y="1408172"/>
                <a:ext cx="8352928" cy="262706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旋转矩阵：</a:t>
                </a:r>
                <a:endParaRPr kumimoji="0" lang="zh-CN" altLang="en-US" sz="1400" b="0" i="0" u="none" strike="noStrike" cap="none" normalizeH="0" baseline="0" dirty="0">
                  <a:ln>
                    <a:noFill/>
                  </a:ln>
                  <a:solidFill>
                    <a:srgbClr val="000000"/>
                  </a:solidFill>
                  <a:effectLst/>
                </a:endParaRPr>
              </a:p>
              <a:p>
                <a:pPr algn="r"/>
                <a14:m>
                  <m:oMath xmlns:m="http://schemas.openxmlformats.org/officeDocument/2006/math">
                    <m:r>
                      <a:rPr lang="en-US" altLang="zh-CN" sz="2400" i="1">
                        <a:solidFill>
                          <a:srgbClr val="000000"/>
                        </a:solidFill>
                        <a:latin typeface="Cambria Math" panose="02040503050406030204" pitchFamily="18" charset="0"/>
                      </a:rPr>
                      <m:t>𝐴</m:t>
                    </m:r>
                    <m:r>
                      <a:rPr lang="en-US" altLang="zh-CN" sz="2400">
                        <a:solidFill>
                          <a:srgbClr val="000000"/>
                        </a:solidFill>
                        <a:latin typeface="Cambria Math" panose="02040503050406030204" pitchFamily="18" charset="0"/>
                      </a:rPr>
                      <m:t>=</m:t>
                    </m:r>
                    <m:d>
                      <m:dPr>
                        <m:begChr m:val="["/>
                        <m:endChr m:val="]"/>
                        <m:ctrlPr>
                          <a:rPr lang="zh-CN" altLang="zh-CN" sz="2400" i="1">
                            <a:solidFill>
                              <a:srgbClr val="000000"/>
                            </a:solidFill>
                            <a:latin typeface="Cambria Math" panose="02040503050406030204" pitchFamily="18" charset="0"/>
                          </a:rPr>
                        </m:ctrlPr>
                      </m:dPr>
                      <m:e>
                        <m:m>
                          <m:mPr>
                            <m:mcs>
                              <m:mc>
                                <m:mcPr>
                                  <m:count m:val="2"/>
                                  <m:mcJc m:val="center"/>
                                </m:mcPr>
                              </m:mc>
                            </m:mcs>
                            <m:ctrlPr>
                              <a:rPr lang="zh-CN" altLang="zh-CN" sz="2400" i="1">
                                <a:solidFill>
                                  <a:srgbClr val="000000"/>
                                </a:solidFill>
                                <a:latin typeface="Cambria Math" panose="02040503050406030204" pitchFamily="18" charset="0"/>
                              </a:rPr>
                            </m:ctrlPr>
                          </m:mPr>
                          <m:mr>
                            <m:e>
                              <m:func>
                                <m:funcPr>
                                  <m:ctrlPr>
                                    <a:rPr lang="zh-CN" altLang="zh-CN" sz="2400" i="1">
                                      <a:solidFill>
                                        <a:srgbClr val="000000"/>
                                      </a:solidFill>
                                      <a:latin typeface="Cambria Math" panose="02040503050406030204" pitchFamily="18" charset="0"/>
                                    </a:rPr>
                                  </m:ctrlPr>
                                </m:funcPr>
                                <m:fName>
                                  <m:r>
                                    <m:rPr>
                                      <m:sty m:val="p"/>
                                    </m:rPr>
                                    <a:rPr lang="en-US" altLang="zh-CN" sz="2400">
                                      <a:solidFill>
                                        <a:srgbClr val="000000"/>
                                      </a:solidFill>
                                      <a:latin typeface="Cambria Math" panose="02040503050406030204" pitchFamily="18" charset="0"/>
                                    </a:rPr>
                                    <m:t>cos</m:t>
                                  </m:r>
                                </m:fName>
                                <m:e>
                                  <m:r>
                                    <a:rPr lang="en-US" altLang="zh-CN" sz="2400" i="1">
                                      <a:solidFill>
                                        <a:srgbClr val="000000"/>
                                      </a:solidFill>
                                      <a:latin typeface="Cambria Math" panose="02040503050406030204" pitchFamily="18" charset="0"/>
                                    </a:rPr>
                                    <m:t>𝜃</m:t>
                                  </m:r>
                                </m:e>
                              </m:func>
                            </m:e>
                            <m:e>
                              <m:r>
                                <a:rPr lang="en-US" altLang="zh-CN" sz="2400" i="1">
                                  <a:solidFill>
                                    <a:srgbClr val="000000"/>
                                  </a:solidFill>
                                  <a:latin typeface="Cambria Math" panose="02040503050406030204" pitchFamily="18" charset="0"/>
                                </a:rPr>
                                <m:t>−</m:t>
                              </m:r>
                              <m:func>
                                <m:funcPr>
                                  <m:ctrlPr>
                                    <a:rPr lang="zh-CN" altLang="zh-CN" sz="2400" i="1">
                                      <a:solidFill>
                                        <a:srgbClr val="000000"/>
                                      </a:solidFill>
                                      <a:latin typeface="Cambria Math" panose="02040503050406030204" pitchFamily="18" charset="0"/>
                                    </a:rPr>
                                  </m:ctrlPr>
                                </m:funcPr>
                                <m:fName>
                                  <m:r>
                                    <m:rPr>
                                      <m:sty m:val="p"/>
                                    </m:rPr>
                                    <a:rPr lang="en-US" altLang="zh-CN" sz="2400">
                                      <a:solidFill>
                                        <a:srgbClr val="000000"/>
                                      </a:solidFill>
                                      <a:latin typeface="Cambria Math" panose="02040503050406030204" pitchFamily="18" charset="0"/>
                                    </a:rPr>
                                    <m:t>sin</m:t>
                                  </m:r>
                                </m:fName>
                                <m:e>
                                  <m:r>
                                    <a:rPr lang="en-US" altLang="zh-CN" sz="2400" i="1">
                                      <a:solidFill>
                                        <a:srgbClr val="000000"/>
                                      </a:solidFill>
                                      <a:latin typeface="Cambria Math" panose="02040503050406030204" pitchFamily="18" charset="0"/>
                                    </a:rPr>
                                    <m:t>𝜃</m:t>
                                  </m:r>
                                </m:e>
                              </m:func>
                            </m:e>
                          </m:mr>
                          <m:mr>
                            <m:e>
                              <m:func>
                                <m:funcPr>
                                  <m:ctrlPr>
                                    <a:rPr lang="zh-CN" altLang="zh-CN" sz="2400" i="1">
                                      <a:solidFill>
                                        <a:srgbClr val="000000"/>
                                      </a:solidFill>
                                      <a:latin typeface="Cambria Math" panose="02040503050406030204" pitchFamily="18" charset="0"/>
                                    </a:rPr>
                                  </m:ctrlPr>
                                </m:funcPr>
                                <m:fName>
                                  <m:r>
                                    <m:rPr>
                                      <m:sty m:val="p"/>
                                    </m:rPr>
                                    <a:rPr lang="en-US" altLang="zh-CN" sz="2400">
                                      <a:solidFill>
                                        <a:srgbClr val="000000"/>
                                      </a:solidFill>
                                      <a:latin typeface="Cambria Math" panose="02040503050406030204" pitchFamily="18" charset="0"/>
                                    </a:rPr>
                                    <m:t>sin</m:t>
                                  </m:r>
                                </m:fName>
                                <m:e>
                                  <m:r>
                                    <a:rPr lang="en-US" altLang="zh-CN" sz="2400" i="1">
                                      <a:solidFill>
                                        <a:srgbClr val="000000"/>
                                      </a:solidFill>
                                      <a:latin typeface="Cambria Math" panose="02040503050406030204" pitchFamily="18" charset="0"/>
                                    </a:rPr>
                                    <m:t>𝜃</m:t>
                                  </m:r>
                                </m:e>
                              </m:func>
                            </m:e>
                            <m:e>
                              <m:func>
                                <m:funcPr>
                                  <m:ctrlPr>
                                    <a:rPr lang="zh-CN" altLang="zh-CN" sz="2400" i="1">
                                      <a:solidFill>
                                        <a:srgbClr val="000000"/>
                                      </a:solidFill>
                                      <a:latin typeface="Cambria Math" panose="02040503050406030204" pitchFamily="18" charset="0"/>
                                    </a:rPr>
                                  </m:ctrlPr>
                                </m:funcPr>
                                <m:fName>
                                  <m:r>
                                    <m:rPr>
                                      <m:sty m:val="p"/>
                                    </m:rPr>
                                    <a:rPr lang="en-US" altLang="zh-CN" sz="2400">
                                      <a:solidFill>
                                        <a:srgbClr val="000000"/>
                                      </a:solidFill>
                                      <a:latin typeface="Cambria Math" panose="02040503050406030204" pitchFamily="18" charset="0"/>
                                    </a:rPr>
                                    <m:t>cos</m:t>
                                  </m:r>
                                </m:fName>
                                <m:e>
                                  <m:r>
                                    <a:rPr lang="en-US" altLang="zh-CN" sz="2400" i="1">
                                      <a:solidFill>
                                        <a:srgbClr val="000000"/>
                                      </a:solidFill>
                                      <a:latin typeface="Cambria Math" panose="02040503050406030204" pitchFamily="18" charset="0"/>
                                    </a:rPr>
                                    <m:t>𝜃</m:t>
                                  </m:r>
                                </m:e>
                              </m:func>
                            </m:e>
                          </m:mr>
                        </m:m>
                      </m:e>
                    </m:d>
                  </m:oMath>
                </a14:m>
                <a:r>
                  <a:rPr lang="en-US" altLang="zh-CN" dirty="0">
                    <a:solidFill>
                      <a:srgbClr val="000000"/>
                    </a:solidFill>
                  </a:rPr>
                  <a:t>                                     (5.61)</a:t>
                </a:r>
                <a:endParaRPr lang="zh-CN" altLang="zh-CN" dirty="0">
                  <a:solidFill>
                    <a:srgbClr val="000000"/>
                  </a:solidFill>
                </a:endParaRPr>
              </a:p>
              <a:p>
                <a:pPr marL="0" marR="0" lvl="0" indent="266700" algn="r"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000000"/>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是正交矩阵，因为其行列式的值为</a:t>
                </a:r>
                <a:r>
                  <a:rPr kumimoji="0" lang="en-US" altLang="zh-CN"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400" b="0" i="0" u="none" strike="noStrike" cap="none" normalizeH="0" baseline="0" dirty="0">
                  <a:ln>
                    <a:noFill/>
                  </a:ln>
                  <a:solidFill>
                    <a:srgbClr val="000000"/>
                  </a:solidFill>
                  <a:effectLst/>
                </a:endParaRPr>
              </a:p>
              <a:p>
                <a:pPr indent="26670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旋转矩阵作用于图像时，即将旋转矩阵与图像中所有点的坐标相乘，得到新的坐标，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然后</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将原坐标的灰度值作为新坐标的灰度值。</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对图像进行旋转</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变换</a:t>
                </a:r>
                <a:r>
                  <a:rPr lang="zh-CN" altLang="zh-CN" dirty="0">
                    <a:latin typeface="Times New Roman" panose="02020603050405020304" pitchFamily="18" charset="0"/>
                    <a:ea typeface="宋体" panose="02010600030101010101" pitchFamily="2" charset="-122"/>
                    <a:cs typeface="Times New Roman" panose="02020603050405020304" pitchFamily="18" charset="0"/>
                  </a:rPr>
                  <a:t>保持图像</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的形状和大小不变，</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800" dirty="0">
                    <a:effectLst/>
                    <a:latin typeface="Times New Roman" panose="02020603050405020304" pitchFamily="18" charset="0"/>
                    <a:ea typeface="宋体" panose="02010600030101010101" pitchFamily="2" charset="-122"/>
                  </a:rPr>
                  <a:t>5-16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a:t>
                </a:r>
                <a:r>
                  <a:rPr lang="zh-CN" altLang="zh-CN" sz="2400" dirty="0">
                    <a:effectLst/>
                  </a:rPr>
                  <a:t> </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4" name="Rectangle 2">
                <a:extLst>
                  <a:ext uri="{FF2B5EF4-FFF2-40B4-BE49-F238E27FC236}">
                    <a16:creationId xmlns:a16="http://schemas.microsoft.com/office/drawing/2014/main" id="{C47F2346-786D-448E-A1E4-7E7049845E97}"/>
                  </a:ext>
                </a:extLst>
              </p:cNvPr>
              <p:cNvSpPr>
                <a:spLocks noRot="1" noChangeAspect="1" noMove="1" noResize="1" noEditPoints="1" noAdjustHandles="1" noChangeArrowheads="1" noChangeShapeType="1" noTextEdit="1"/>
              </p:cNvSpPr>
              <p:nvPr/>
            </p:nvSpPr>
            <p:spPr bwMode="auto">
              <a:xfrm>
                <a:off x="467544" y="1408172"/>
                <a:ext cx="8352928" cy="2627066"/>
              </a:xfrm>
              <a:prstGeom prst="rect">
                <a:avLst/>
              </a:prstGeom>
              <a:blipFill>
                <a:blip r:embed="rId5"/>
                <a:stretch>
                  <a:fillRect l="-657" t="-1392" r="-584" b="-25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025" name="图片 29">
            <a:extLst>
              <a:ext uri="{FF2B5EF4-FFF2-40B4-BE49-F238E27FC236}">
                <a16:creationId xmlns:a16="http://schemas.microsoft.com/office/drawing/2014/main" id="{08B60970-4F8B-4224-B6AA-48167B87B150}"/>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31291" y="3573016"/>
            <a:ext cx="6510051" cy="27897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24BD336-0281-4079-AF1C-A5DD227762B0}"/>
              </a:ext>
            </a:extLst>
          </p:cNvPr>
          <p:cNvSpPr>
            <a:spLocks noChangeArrowheads="1"/>
          </p:cNvSpPr>
          <p:nvPr/>
        </p:nvSpPr>
        <p:spPr bwMode="auto">
          <a:xfrm>
            <a:off x="3347864" y="6441086"/>
            <a:ext cx="27746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图</a:t>
            </a:r>
            <a:r>
              <a:rPr kumimoji="0" lang="en-US" altLang="zh-CN" sz="14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5-16 </a:t>
            </a:r>
            <a:r>
              <a:rPr kumimoji="0" lang="zh-CN" altLang="en-US" sz="14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图像旋转示意图</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11" name="标题 1">
            <a:extLst>
              <a:ext uri="{FF2B5EF4-FFF2-40B4-BE49-F238E27FC236}">
                <a16:creationId xmlns:a16="http://schemas.microsoft.com/office/drawing/2014/main" id="{0C7E6B2D-B611-4802-B28B-D0FACB78AF65}"/>
              </a:ext>
            </a:extLst>
          </p:cNvPr>
          <p:cNvSpPr>
            <a:spLocks noGrp="1"/>
          </p:cNvSpPr>
          <p:nvPr>
            <p:ph type="title"/>
          </p:nvPr>
        </p:nvSpPr>
        <p:spPr>
          <a:xfrm>
            <a:off x="549942" y="345770"/>
            <a:ext cx="7391400" cy="563563"/>
          </a:xfrm>
        </p:spPr>
        <p:txBody>
          <a:bodyPr/>
          <a:lstStyle/>
          <a:p>
            <a:r>
              <a:rPr lang="en-US" altLang="zh-CN" kern="1200" dirty="0">
                <a:latin typeface="Times New Roman" panose="02020603050405020304" pitchFamily="18" charset="0"/>
                <a:ea typeface="黑体" panose="02010609060101010101" pitchFamily="49" charset="-122"/>
              </a:rPr>
              <a:t>3. </a:t>
            </a:r>
            <a:r>
              <a:rPr lang="zh-CN" altLang="en-US" dirty="0"/>
              <a:t>旋转矩阵</a:t>
            </a:r>
          </a:p>
        </p:txBody>
      </p:sp>
    </p:spTree>
    <p:custDataLst>
      <p:tags r:id="rId1"/>
    </p:custDataLst>
    <p:extLst>
      <p:ext uri="{BB962C8B-B14F-4D97-AF65-F5344CB8AC3E}">
        <p14:creationId xmlns:p14="http://schemas.microsoft.com/office/powerpoint/2010/main" val="1895411334"/>
      </p:ext>
    </p:extLst>
  </p:cSld>
  <p:clrMapOvr>
    <a:masterClrMapping/>
  </p:clrMapOvr>
  <mc:AlternateContent xmlns:mc="http://schemas.openxmlformats.org/markup-compatibility/2006" xmlns:p14="http://schemas.microsoft.com/office/powerpoint/2010/main">
    <mc:Choice Requires="p14">
      <p:transition spd="slow" p14:dur="2000" advTm="40003"/>
    </mc:Choice>
    <mc:Fallback xmlns="">
      <p:transition spd="slow" advTm="400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500" fill="hold"/>
                                        <p:tgtEl>
                                          <p:spTgt spid="1025"/>
                                        </p:tgtEl>
                                        <p:attrNameLst>
                                          <p:attrName>ppt_x</p:attrName>
                                        </p:attrNameLst>
                                      </p:cBhvr>
                                      <p:tavLst>
                                        <p:tav tm="0">
                                          <p:val>
                                            <p:strVal val="#ppt_x"/>
                                          </p:val>
                                        </p:tav>
                                        <p:tav tm="100000">
                                          <p:val>
                                            <p:strVal val="#ppt_x"/>
                                          </p:val>
                                        </p:tav>
                                      </p:tavLst>
                                    </p:anim>
                                    <p:anim calcmode="lin" valueType="num">
                                      <p:cBhvr additive="base">
                                        <p:cTn id="8" dur="500" fill="hold"/>
                                        <p:tgtEl>
                                          <p:spTgt spid="10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368C2-C7C6-466F-A884-79B775992C06}"/>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4. </a:t>
            </a:r>
            <a:r>
              <a:rPr lang="zh-CN" altLang="zh-CN" kern="1200" dirty="0">
                <a:latin typeface="Times New Roman" panose="02020603050405020304" pitchFamily="18" charset="0"/>
                <a:ea typeface="黑体" panose="02010609060101010101" pitchFamily="49" charset="-122"/>
              </a:rPr>
              <a:t>对角矩阵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08CD93-C0CD-4BD3-BF45-6862D57F34C3}"/>
                  </a:ext>
                </a:extLst>
              </p:cNvPr>
              <p:cNvSpPr>
                <a:spLocks noGrp="1"/>
              </p:cNvSpPr>
              <p:nvPr>
                <p:ph idx="1"/>
              </p:nvPr>
            </p:nvSpPr>
            <p:spPr>
              <a:xfrm>
                <a:off x="519452" y="1268760"/>
                <a:ext cx="8157004" cy="4175125"/>
              </a:xfrm>
            </p:spPr>
            <p:txBody>
              <a:bodyPr/>
              <a:lstStyle/>
              <a:p>
                <a:pPr indent="266700" algn="just"/>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主对角线之外的元素皆为</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𝟎</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的矩阵。常写为</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𝐝𝐢𝐚𝐠</m:t>
                    </m:r>
                    <m:r>
                      <a:rPr lang="en-US" altLang="zh-CN" sz="1800" b="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𝝀</m:t>
                        </m:r>
                      </m:e>
                      <m:sub>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𝟏</m:t>
                        </m:r>
                      </m:sub>
                    </m:sSub>
                    <m:r>
                      <a:rPr lang="en-US" altLang="zh-CN" sz="1800" b="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𝝀</m:t>
                        </m:r>
                      </m:e>
                      <m:sub>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𝟐</m:t>
                        </m:r>
                      </m:sub>
                    </m:sSub>
                    <m:r>
                      <a:rPr lang="en-US" altLang="zh-CN" sz="1800" b="1" kern="1200">
                        <a:solidFill>
                          <a:schemeClr val="tx1"/>
                        </a:solidFill>
                        <a:effectLst/>
                        <a:latin typeface="Cambria Math" panose="02040503050406030204" pitchFamily="18" charset="0"/>
                        <a:ea typeface="字魂59号-创粗黑"/>
                        <a:cs typeface="Times New Roman" panose="02020603050405020304" pitchFamily="18" charset="0"/>
                      </a:rPr>
                      <m:t>, ⋯, </m:t>
                    </m:r>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𝝀</m:t>
                        </m:r>
                      </m:e>
                      <m:sub>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𝒏</m:t>
                        </m:r>
                      </m:sub>
                    </m:sSub>
                    <m:r>
                      <a:rPr lang="en-US" altLang="zh-CN" sz="1800" b="1" kern="1200">
                        <a:solidFill>
                          <a:schemeClr val="tx1"/>
                        </a:solidFill>
                        <a:effectLst/>
                        <a:latin typeface="Cambria Math" panose="02040503050406030204" pitchFamily="18" charset="0"/>
                        <a:ea typeface="字魂59号-创粗黑"/>
                        <a:cs typeface="Times New Roman" panose="02020603050405020304" pitchFamily="18" charset="0"/>
                      </a:rPr>
                      <m:t>)</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即：</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𝑫</m:t>
                    </m:r>
                    <m:r>
                      <a:rPr lang="en-US" altLang="zh-CN" sz="1800" b="1" i="1" kern="100">
                        <a:solidFill>
                          <a:schemeClr val="tx1"/>
                        </a:solidFill>
                        <a:effectLst/>
                        <a:latin typeface="Cambria Math" panose="02040503050406030204" pitchFamily="18" charset="0"/>
                        <a:ea typeface="宋体" panose="02010600030101010101" pitchFamily="2" charset="-122"/>
                      </a:rPr>
                      <m:t>=</m:t>
                    </m:r>
                    <m:d>
                      <m:dPr>
                        <m:begChr m:val="["/>
                        <m:endChr m:val="]"/>
                        <m:ctrlPr>
                          <a:rPr lang="zh-CN" altLang="zh-CN" sz="1800" b="1" i="1" kern="100">
                            <a:solidFill>
                              <a:schemeClr val="tx1"/>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𝝀</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e>
                                    <m:r>
                                      <a:rPr lang="en-US" altLang="zh-CN" sz="1800" b="1" i="1" kern="1200">
                                        <a:solidFill>
                                          <a:schemeClr val="tx1"/>
                                        </a:solidFill>
                                        <a:effectLst/>
                                        <a:latin typeface="Cambria Math" panose="02040503050406030204" pitchFamily="18" charset="0"/>
                                        <a:ea typeface="字魂59号-创粗黑"/>
                                      </a:rPr>
                                      <m:t>  ⋯</m:t>
                                    </m:r>
                                  </m:e>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  </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𝝀</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𝟎</m:t>
                                          </m:r>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𝝀</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(5.62)</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endPar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对角矩阵的和、差、积、方幂为主对角线上元素的和、差、积、方幂。</a:t>
                </a:r>
                <a:endPar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endParaRPr>
              </a:p>
              <a:p>
                <a:pPr indent="266700" algn="just"/>
                <a:endParaRPr lang="en-US" altLang="zh-CN" sz="1800" i="1" kern="1200" dirty="0">
                  <a:solidFill>
                    <a:srgbClr val="000000"/>
                  </a:solidFill>
                  <a:latin typeface="Times New Roman" panose="02020603050405020304" pitchFamily="18" charset="0"/>
                  <a:ea typeface="字魂59号-创粗黑"/>
                  <a:cs typeface="Times New Roman" panose="02020603050405020304" pitchFamily="18" charset="0"/>
                </a:endParaRPr>
              </a:p>
              <a:p>
                <a:pPr indent="266700" algn="just"/>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𝐷</m:t>
                    </m:r>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的逆矩阵为：</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𝐷</m:t>
                        </m:r>
                      </m:e>
                      <m:sup>
                        <m:r>
                          <a:rPr lang="en-US" altLang="zh-CN" sz="1800" i="1" kern="100">
                            <a:solidFill>
                              <a:srgbClr val="000000"/>
                            </a:solidFill>
                            <a:effectLst/>
                            <a:latin typeface="Cambria Math" panose="02040503050406030204" pitchFamily="18" charset="0"/>
                            <a:ea typeface="宋体" panose="02010600030101010101" pitchFamily="2" charset="-122"/>
                          </a:rPr>
                          <m:t>−1</m:t>
                        </m:r>
                      </m:sup>
                    </m:sSup>
                    <m:r>
                      <a:rPr lang="en-US" altLang="zh-CN" sz="18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𝜆</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p>
                              </m:sSubSup>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字魂59号-创粗黑"/>
                                      </a:rPr>
                                      <m:t>  ⋯</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  0</m:t>
                                    </m:r>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𝜆</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p>
                                          </m:sSubSup>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r>
                                        <m:e>
                                          <m:r>
                                            <a:rPr lang="en-US" altLang="zh-CN" sz="1800" i="1" kern="1200">
                                              <a:solidFill>
                                                <a:srgbClr val="000000"/>
                                              </a:solidFill>
                                              <a:effectLst/>
                                              <a:latin typeface="Cambria Math" panose="02040503050406030204" pitchFamily="18" charset="0"/>
                                              <a:ea typeface="字魂59号-创粗黑"/>
                                            </a:rPr>
                                            <m:t>⋮</m:t>
                                          </m:r>
                                        </m:e>
                                      </m:mr>
                                      <m:mr>
                                        <m:e>
                                          <m:sSubSup>
                                            <m:sSubSup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Sup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𝜆</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up>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p>
                                          </m:sSubSup>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(5.63)</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endParaRPr lang="zh-CN" altLang="en-US" dirty="0">
                  <a:solidFill>
                    <a:srgbClr val="000000"/>
                  </a:solidFill>
                </a:endParaRPr>
              </a:p>
            </p:txBody>
          </p:sp>
        </mc:Choice>
        <mc:Fallback xmlns="">
          <p:sp>
            <p:nvSpPr>
              <p:cNvPr id="3" name="内容占位符 2">
                <a:extLst>
                  <a:ext uri="{FF2B5EF4-FFF2-40B4-BE49-F238E27FC236}">
                    <a16:creationId xmlns:a16="http://schemas.microsoft.com/office/drawing/2014/main" id="{7C08CD93-C0CD-4BD3-BF45-6862D57F34C3}"/>
                  </a:ext>
                </a:extLst>
              </p:cNvPr>
              <p:cNvSpPr>
                <a:spLocks noGrp="1" noRot="1" noChangeAspect="1" noMove="1" noResize="1" noEditPoints="1" noAdjustHandles="1" noChangeArrowheads="1" noChangeShapeType="1" noTextEdit="1"/>
              </p:cNvSpPr>
              <p:nvPr>
                <p:ph idx="1"/>
              </p:nvPr>
            </p:nvSpPr>
            <p:spPr>
              <a:xfrm>
                <a:off x="519452" y="1268760"/>
                <a:ext cx="8157004" cy="4175125"/>
              </a:xfrm>
              <a:blipFill>
                <a:blip r:embed="rId5"/>
                <a:stretch>
                  <a:fillRect t="-730" r="-673" b="-73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91010733"/>
      </p:ext>
    </p:extLst>
  </p:cSld>
  <p:clrMapOvr>
    <a:masterClrMapping/>
  </p:clrMapOvr>
  <mc:AlternateContent xmlns:mc="http://schemas.openxmlformats.org/markup-compatibility/2006" xmlns:p14="http://schemas.microsoft.com/office/powerpoint/2010/main">
    <mc:Choice Requires="p14">
      <p:transition spd="slow" p14:dur="2000" advTm="40178"/>
    </mc:Choice>
    <mc:Fallback xmlns="">
      <p:transition spd="slow" advTm="401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30C17-D638-43AC-8012-27B17810DFC1}"/>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5. </a:t>
            </a:r>
            <a:r>
              <a:rPr lang="zh-CN" altLang="zh-CN" kern="1200" dirty="0">
                <a:latin typeface="Times New Roman" panose="02020603050405020304" pitchFamily="18" charset="0"/>
                <a:ea typeface="黑体" panose="02010609060101010101" pitchFamily="49" charset="-122"/>
              </a:rPr>
              <a:t>对称矩阵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17E995-1336-491F-ABDB-A2AFEBF06833}"/>
                  </a:ext>
                </a:extLst>
              </p:cNvPr>
              <p:cNvSpPr>
                <a:spLocks noGrp="1"/>
              </p:cNvSpPr>
              <p:nvPr>
                <p:ph idx="1"/>
              </p:nvPr>
            </p:nvSpPr>
            <p:spPr>
              <a:xfrm>
                <a:off x="145707" y="1556792"/>
                <a:ext cx="8964488" cy="4175125"/>
              </a:xfrm>
            </p:spPr>
            <p:txBody>
              <a:bodyPr/>
              <a:lstStyle/>
              <a:p>
                <a:pPr indent="266700" algn="just"/>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设方阵</a:t>
                </a: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𝑨</m:t>
                    </m:r>
                    <m:r>
                      <a:rPr lang="en-US" altLang="zh-CN" sz="1800" b="1" i="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𝒂</m:t>
                            </m:r>
                          </m:e>
                          <m:sub>
                            <m:r>
                              <a:rPr lang="en-US" altLang="zh-CN" sz="1800" b="1" i="1" kern="100">
                                <a:solidFill>
                                  <a:schemeClr val="tx1"/>
                                </a:solidFill>
                                <a:effectLst/>
                                <a:latin typeface="Cambria Math" panose="02040503050406030204" pitchFamily="18" charset="0"/>
                                <a:ea typeface="宋体" panose="02010600030101010101" pitchFamily="2" charset="-122"/>
                              </a:rPr>
                              <m:t>𝒊𝒋</m:t>
                            </m:r>
                          </m:sub>
                        </m:sSub>
                        <m:r>
                          <a:rPr lang="en-US" altLang="zh-CN" sz="1800" b="1" i="1" kern="100">
                            <a:solidFill>
                              <a:schemeClr val="tx1"/>
                            </a:solidFill>
                            <a:effectLst/>
                            <a:latin typeface="Cambria Math" panose="02040503050406030204" pitchFamily="18" charset="0"/>
                            <a:ea typeface="宋体" panose="02010600030101010101" pitchFamily="2" charset="-122"/>
                          </a:rPr>
                          <m:t>)</m:t>
                        </m:r>
                      </m:e>
                      <m:sub>
                        <m:r>
                          <a:rPr lang="en-US" altLang="zh-CN" sz="1800" b="1" i="1" kern="100">
                            <a:solidFill>
                              <a:schemeClr val="tx1"/>
                            </a:solidFill>
                            <a:effectLst/>
                            <a:latin typeface="Cambria Math" panose="02040503050406030204" pitchFamily="18" charset="0"/>
                            <a:ea typeface="宋体" panose="02010600030101010101" pitchFamily="2" charset="-122"/>
                          </a:rPr>
                          <m:t>𝒏</m:t>
                        </m:r>
                        <m:r>
                          <a:rPr lang="en-US" altLang="zh-CN" sz="1800" b="1" i="1" kern="100">
                            <a:solidFill>
                              <a:schemeClr val="tx1"/>
                            </a:solidFill>
                            <a:effectLst/>
                            <a:latin typeface="Cambria Math" panose="02040503050406030204" pitchFamily="18" charset="0"/>
                            <a:ea typeface="宋体" panose="02010600030101010101" pitchFamily="2" charset="-122"/>
                          </a:rPr>
                          <m:t>×</m:t>
                        </m:r>
                        <m:r>
                          <a:rPr lang="en-US" altLang="zh-CN" sz="1800" b="1" i="1" kern="100">
                            <a:solidFill>
                              <a:schemeClr val="tx1"/>
                            </a:solidFill>
                            <a:effectLst/>
                            <a:latin typeface="Cambria Math" panose="02040503050406030204" pitchFamily="18" charset="0"/>
                            <a:ea typeface="宋体" panose="02010600030101010101" pitchFamily="2" charset="-122"/>
                          </a:rPr>
                          <m:t>𝒏</m:t>
                        </m:r>
                      </m:sub>
                    </m:sSub>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127000" algn="r">
                  <a:spcBef>
                    <a:spcPts val="1200"/>
                  </a:spcBef>
                  <a:spcAft>
                    <a:spcPts val="1200"/>
                  </a:spcAft>
                </a:pP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𝑨</m:t>
                    </m:r>
                    <m:r>
                      <a:rPr lang="en-US" altLang="zh-CN" sz="1800" b="1" i="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𝒂</m:t>
                            </m:r>
                          </m:e>
                          <m:sub>
                            <m:r>
                              <a:rPr lang="en-US" altLang="zh-CN" sz="1800" b="1" i="1" kern="100">
                                <a:solidFill>
                                  <a:schemeClr val="tx1"/>
                                </a:solidFill>
                                <a:effectLst/>
                                <a:latin typeface="Cambria Math" panose="02040503050406030204" pitchFamily="18" charset="0"/>
                                <a:ea typeface="宋体" panose="02010600030101010101" pitchFamily="2" charset="-122"/>
                              </a:rPr>
                              <m:t>𝒊𝒋</m:t>
                            </m:r>
                          </m:sub>
                        </m:sSub>
                        <m:r>
                          <a:rPr lang="en-US" altLang="zh-CN" sz="1800" b="1" i="1" kern="100">
                            <a:solidFill>
                              <a:schemeClr val="tx1"/>
                            </a:solidFill>
                            <a:effectLst/>
                            <a:latin typeface="Cambria Math" panose="02040503050406030204" pitchFamily="18" charset="0"/>
                            <a:ea typeface="宋体" panose="02010600030101010101" pitchFamily="2" charset="-122"/>
                          </a:rPr>
                          <m:t>)</m:t>
                        </m:r>
                      </m:e>
                      <m:sub>
                        <m:r>
                          <a:rPr lang="en-US" altLang="zh-CN" sz="1800" b="1" i="1" kern="100">
                            <a:solidFill>
                              <a:schemeClr val="tx1"/>
                            </a:solidFill>
                            <a:effectLst/>
                            <a:latin typeface="Cambria Math" panose="02040503050406030204" pitchFamily="18" charset="0"/>
                            <a:ea typeface="宋体" panose="02010600030101010101" pitchFamily="2" charset="-122"/>
                          </a:rPr>
                          <m:t>𝒏</m:t>
                        </m:r>
                        <m:r>
                          <a:rPr lang="en-US" altLang="zh-CN" sz="1800" b="1" i="1" kern="100">
                            <a:solidFill>
                              <a:schemeClr val="tx1"/>
                            </a:solidFill>
                            <a:effectLst/>
                            <a:latin typeface="Cambria Math" panose="02040503050406030204" pitchFamily="18" charset="0"/>
                            <a:ea typeface="宋体" panose="02010600030101010101" pitchFamily="2" charset="-122"/>
                          </a:rPr>
                          <m:t>×</m:t>
                        </m:r>
                        <m:r>
                          <a:rPr lang="en-US" altLang="zh-CN" sz="1800" b="1" i="1" kern="100">
                            <a:solidFill>
                              <a:schemeClr val="tx1"/>
                            </a:solidFill>
                            <a:effectLst/>
                            <a:latin typeface="Cambria Math" panose="02040503050406030204" pitchFamily="18" charset="0"/>
                            <a:ea typeface="宋体" panose="02010600030101010101" pitchFamily="2" charset="-122"/>
                          </a:rPr>
                          <m:t>𝒏</m:t>
                        </m:r>
                      </m:sub>
                    </m:sSub>
                    <m:r>
                      <a:rPr lang="en-US" altLang="zh-CN" sz="1800" b="1" i="1" kern="100">
                        <a:solidFill>
                          <a:schemeClr val="tx1"/>
                        </a:solidFill>
                        <a:effectLst/>
                        <a:latin typeface="Cambria Math" panose="02040503050406030204" pitchFamily="18" charset="0"/>
                        <a:ea typeface="宋体" panose="02010600030101010101" pitchFamily="2" charset="-122"/>
                      </a:rPr>
                      <m:t>=</m:t>
                    </m:r>
                    <m:d>
                      <m:dPr>
                        <m:begChr m:val="["/>
                        <m:endChr m:val="]"/>
                        <m:ctrlPr>
                          <a:rPr lang="zh-CN" altLang="zh-CN" sz="1800" b="1" i="1" kern="100">
                            <a:solidFill>
                              <a:schemeClr val="tx1"/>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𝟏𝟐</m:t>
                                        </m:r>
                                      </m:sub>
                                    </m:sSub>
                                  </m:e>
                                  <m:e>
                                    <m:r>
                                      <a:rPr lang="en-US" altLang="zh-CN" sz="1800" b="1" i="1" kern="1200">
                                        <a:solidFill>
                                          <a:schemeClr val="tx1"/>
                                        </a:solidFill>
                                        <a:effectLst/>
                                        <a:latin typeface="Cambria Math" panose="02040503050406030204" pitchFamily="18" charset="0"/>
                                        <a:ea typeface="字魂59号-创粗黑"/>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𝟐𝟏</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𝟐𝟐</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𝒏𝒏</m:t>
                                              </m:r>
                                            </m:sub>
                                          </m:sSub>
                                        </m:e>
                                      </m:mr>
                                    </m:m>
                                  </m:e>
                                </m:mr>
                              </m:m>
                            </m:e>
                          </m:mr>
                        </m:m>
                      </m:e>
                    </m:d>
                  </m:oMath>
                </a14:m>
                <a:r>
                  <a:rPr lang="en-US" altLang="zh-CN" sz="1800" b="1" kern="1200" dirty="0">
                    <a:solidFill>
                      <a:schemeClr val="tx1"/>
                    </a:solidFill>
                    <a:effectLst/>
                    <a:latin typeface="Times New Roman" panose="02020603050405020304" pitchFamily="18" charset="0"/>
                    <a:ea typeface="宋体" panose="02010600030101010101" pitchFamily="2" charset="-122"/>
                  </a:rPr>
                  <a:t>                                   (5.64)</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266700" algn="just">
                  <a:spcBef>
                    <a:spcPts val="600"/>
                  </a:spcBef>
                  <a:spcAft>
                    <a:spcPts val="600"/>
                  </a:spcAft>
                </a:pPr>
                <a:r>
                  <a:rPr lang="zh-CN" altLang="zh-CN" sz="1800" b="1" kern="1200" dirty="0">
                    <a:latin typeface="Times New Roman" panose="02020603050405020304" pitchFamily="18" charset="0"/>
                    <a:ea typeface="字魂59号-创粗黑"/>
                    <a:cs typeface="Times New Roman" panose="02020603050405020304" pitchFamily="18" charset="0"/>
                  </a:rPr>
                  <a:t>则</a:t>
                </a:r>
                <a14:m>
                  <m:oMath xmlns:m="http://schemas.openxmlformats.org/officeDocument/2006/math">
                    <m:r>
                      <a:rPr lang="en-US" altLang="zh-CN" sz="1800" b="1" i="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𝑨</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的转置矩阵</a:t>
                </a:r>
                <a14:m>
                  <m:oMath xmlns:m="http://schemas.openxmlformats.org/officeDocument/2006/math">
                    <m:sSup>
                      <m:sSupPr>
                        <m:ctrlPr>
                          <a:rPr lang="zh-CN" altLang="zh-CN" sz="1800" b="1" i="1" kern="100">
                            <a:solidFill>
                              <a:schemeClr val="tx1"/>
                            </a:solidFill>
                            <a:effectLst/>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1800" b="1" i="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𝑨</m:t>
                        </m:r>
                      </m:e>
                      <m:sup>
                        <m:r>
                          <a:rPr lang="en-US" altLang="zh-CN" sz="1800" b="1" i="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𝑻</m:t>
                        </m:r>
                      </m:sup>
                    </m:sSup>
                  </m:oMath>
                </a14:m>
                <a:r>
                  <a:rPr lang="zh-CN" altLang="zh-CN" sz="1800" b="1" kern="100" dirty="0">
                    <a:solidFill>
                      <a:schemeClr val="tx1"/>
                    </a:solidFill>
                    <a:effectLst/>
                    <a:latin typeface="Times New Roman" panose="02020603050405020304" pitchFamily="18" charset="0"/>
                    <a:ea typeface="字魂59号-创粗黑"/>
                    <a:cs typeface="Times New Roman" panose="02020603050405020304" pitchFamily="18" charset="0"/>
                  </a:rPr>
                  <a:t>如果满足：</a:t>
                </a:r>
                <a:endParaRPr lang="zh-CN" altLang="zh-CN" sz="1800" b="1" kern="100" dirty="0">
                  <a:solidFill>
                    <a:schemeClr val="tx1"/>
                  </a:solidFill>
                  <a:effectLst/>
                  <a:latin typeface="Times New Roman" panose="02020603050405020304" pitchFamily="18" charset="0"/>
                  <a:ea typeface="楷体" panose="02010609060101010101" pitchFamily="49" charset="-122"/>
                  <a:cs typeface="Courier New" panose="02070309020205020404" pitchFamily="49" charset="0"/>
                </a:endParaRPr>
              </a:p>
              <a:p>
                <a:pPr indent="266700" algn="r">
                  <a:spcBef>
                    <a:spcPts val="1200"/>
                  </a:spcBef>
                  <a:spcAft>
                    <a:spcPts val="1200"/>
                  </a:spcAft>
                </a:pPr>
                <a14:m>
                  <m:oMath xmlns:m="http://schemas.openxmlformats.org/officeDocument/2006/math">
                    <m:sSup>
                      <m:sSupPr>
                        <m:ctrlPr>
                          <a:rPr lang="zh-CN" altLang="zh-CN" sz="1800" b="1" i="1" kern="100">
                            <a:solidFill>
                              <a:schemeClr val="tx1"/>
                            </a:solidFill>
                            <a:effectLst/>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1800" b="1" i="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𝑨</m:t>
                        </m:r>
                      </m:e>
                      <m:sup>
                        <m:r>
                          <a:rPr lang="en-US" altLang="zh-CN" sz="1800" b="1" i="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𝑻</m:t>
                        </m:r>
                      </m:sup>
                    </m:sSup>
                    <m:r>
                      <a:rPr lang="en-US" altLang="zh-CN" sz="1800" b="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m:t>
                    </m:r>
                    <m:d>
                      <m:dPr>
                        <m:begChr m:val="["/>
                        <m:endChr m:val="]"/>
                        <m:ctrlPr>
                          <a:rPr lang="zh-CN" altLang="zh-CN" sz="1800" b="1" i="1" kern="100">
                            <a:solidFill>
                              <a:schemeClr val="tx1"/>
                            </a:solidFill>
                            <a:effectLst/>
                            <a:latin typeface="Cambria Math" panose="02040503050406030204" pitchFamily="18" charset="0"/>
                            <a:ea typeface="Cambria Math" panose="02040503050406030204" pitchFamily="18" charset="0"/>
                            <a:cs typeface="Courier New" panose="02070309020205020404" pitchFamily="49"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𝟐𝟏</m:t>
                                        </m:r>
                                      </m:sub>
                                    </m:sSub>
                                  </m:e>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𝟏𝟐</m:t>
                                        </m:r>
                                      </m:sub>
                                    </m:sSub>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𝟐𝟐</m:t>
                                              </m:r>
                                            </m:sub>
                                          </m:sSub>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𝒏𝒏</m:t>
                                              </m:r>
                                            </m:sub>
                                          </m:sSub>
                                        </m:e>
                                      </m:mr>
                                    </m:m>
                                  </m:e>
                                </m:mr>
                              </m:m>
                            </m:e>
                          </m:mr>
                        </m:m>
                      </m:e>
                    </m:d>
                    <m:r>
                      <a:rPr lang="en-US" altLang="zh-CN" sz="1800" b="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m:t>
                    </m:r>
                    <m:d>
                      <m:dPr>
                        <m:begChr m:val="["/>
                        <m:endChr m:val="]"/>
                        <m:ctrlPr>
                          <a:rPr lang="zh-CN" altLang="zh-CN" sz="1800" b="1" i="1" kern="100">
                            <a:solidFill>
                              <a:schemeClr val="tx1"/>
                            </a:solidFill>
                            <a:effectLst/>
                            <a:latin typeface="Cambria Math" panose="02040503050406030204" pitchFamily="18" charset="0"/>
                            <a:ea typeface="Cambria Math" panose="02040503050406030204" pitchFamily="18" charset="0"/>
                            <a:cs typeface="Courier New" panose="02070309020205020404" pitchFamily="49"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𝟏𝟐</m:t>
                                        </m:r>
                                      </m:sub>
                                    </m:sSub>
                                  </m:e>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𝟐𝟏</m:t>
                                        </m:r>
                                      </m:sub>
                                    </m:sSub>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𝟐𝟐</m:t>
                                              </m:r>
                                            </m:sub>
                                          </m:sSub>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r>
                                        <m:e>
                                          <m:r>
                                            <a:rPr lang="en-US" altLang="zh-CN" sz="1800" b="1" kern="1200">
                                              <a:solidFill>
                                                <a:schemeClr val="tx1"/>
                                              </a:solidFill>
                                              <a:effectLst/>
                                              <a:latin typeface="Cambria Math" panose="02040503050406030204" pitchFamily="18" charset="0"/>
                                              <a:ea typeface="字魂59号-创粗黑"/>
                                              <a:cs typeface="Courier New" panose="02070309020205020404" pitchFamily="49"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𝒏𝒏</m:t>
                                              </m:r>
                                            </m:sub>
                                          </m:sSub>
                                        </m:e>
                                      </m:mr>
                                    </m:m>
                                  </m:e>
                                </m:mr>
                              </m:m>
                            </m:e>
                          </m:mr>
                        </m:m>
                      </m:e>
                    </m:d>
                    <m:r>
                      <a:rPr lang="en-US" altLang="zh-CN" sz="1800" b="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m:t>
                    </m:r>
                    <m:r>
                      <a:rPr lang="en-US" altLang="zh-CN" sz="1800" b="1" i="1" kern="100">
                        <a:solidFill>
                          <a:schemeClr val="tx1"/>
                        </a:solidFill>
                        <a:effectLst/>
                        <a:latin typeface="Cambria Math" panose="02040503050406030204" pitchFamily="18" charset="0"/>
                        <a:ea typeface="楷体" panose="02010609060101010101" pitchFamily="49" charset="-122"/>
                        <a:cs typeface="Courier New" panose="02070309020205020404" pitchFamily="49" charset="0"/>
                      </a:rPr>
                      <m:t>𝑨</m:t>
                    </m:r>
                  </m:oMath>
                </a14:m>
                <a:r>
                  <a:rPr lang="en-US" altLang="zh-CN" sz="1800" b="1" kern="1200" dirty="0">
                    <a:solidFill>
                      <a:schemeClr val="tx1"/>
                    </a:solidFill>
                    <a:effectLst/>
                    <a:latin typeface="Times New Roman" panose="02020603050405020304" pitchFamily="18" charset="0"/>
                    <a:ea typeface="楷体" panose="02010609060101010101" pitchFamily="49" charset="-122"/>
                    <a:cs typeface="Courier New" panose="02070309020205020404" pitchFamily="49" charset="0"/>
                  </a:rPr>
                  <a:t>               (5.65)</a:t>
                </a:r>
                <a:endParaRPr lang="zh-CN" altLang="zh-CN" sz="1800" b="1" kern="100" dirty="0">
                  <a:solidFill>
                    <a:schemeClr val="tx1"/>
                  </a:solidFill>
                  <a:effectLst/>
                  <a:latin typeface="Times New Roman" panose="02020603050405020304" pitchFamily="18" charset="0"/>
                  <a:ea typeface="楷体" panose="02010609060101010101" pitchFamily="49" charset="-122"/>
                  <a:cs typeface="Courier New" panose="02070309020205020404" pitchFamily="49" charset="0"/>
                </a:endParaRPr>
              </a:p>
              <a:p>
                <a:pPr indent="266700" algn="l"/>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即</a:t>
                </a:r>
                <a14:m>
                  <m:oMath xmlns:m="http://schemas.openxmlformats.org/officeDocument/2006/math">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𝒂</m:t>
                        </m:r>
                      </m:e>
                      <m:sub>
                        <m:r>
                          <a:rPr lang="en-US" altLang="zh-CN" sz="1800" b="1" i="1" kern="100">
                            <a:solidFill>
                              <a:schemeClr val="tx1"/>
                            </a:solidFill>
                            <a:effectLst/>
                            <a:latin typeface="Cambria Math" panose="02040503050406030204" pitchFamily="18" charset="0"/>
                            <a:ea typeface="宋体" panose="02010600030101010101" pitchFamily="2" charset="-122"/>
                          </a:rPr>
                          <m:t>𝒊𝒋</m:t>
                        </m:r>
                      </m:sub>
                    </m:sSub>
                    <m:r>
                      <a:rPr lang="en-US" altLang="zh-CN" sz="1800" b="1" i="1" kern="100">
                        <a:solidFill>
                          <a:schemeClr val="tx1"/>
                        </a:solidFill>
                        <a:effectLst/>
                        <a:latin typeface="Cambria Math" panose="02040503050406030204" pitchFamily="18" charset="0"/>
                        <a:ea typeface="宋体" panose="02010600030101010101" pitchFamily="2" charset="-122"/>
                      </a:rPr>
                      <m:t>=</m:t>
                    </m:r>
                    <m:sSub>
                      <m:sSubPr>
                        <m:ctrlPr>
                          <a:rPr lang="zh-CN" altLang="zh-CN" sz="1800" b="1" i="1" kern="100">
                            <a:solidFill>
                              <a:schemeClr val="tx1"/>
                            </a:solidFill>
                            <a:effectLst/>
                            <a:latin typeface="Cambria Math" panose="02040503050406030204" pitchFamily="18" charset="0"/>
                            <a:ea typeface="Cambria Math" panose="02040503050406030204" pitchFamily="18" charset="0"/>
                          </a:rPr>
                        </m:ctrlPr>
                      </m:sSubPr>
                      <m:e>
                        <m:r>
                          <a:rPr lang="en-US" altLang="zh-CN" sz="1800" b="1" i="1" kern="100">
                            <a:solidFill>
                              <a:schemeClr val="tx1"/>
                            </a:solidFill>
                            <a:effectLst/>
                            <a:latin typeface="Cambria Math" panose="02040503050406030204" pitchFamily="18" charset="0"/>
                            <a:ea typeface="宋体" panose="02010600030101010101" pitchFamily="2" charset="-122"/>
                          </a:rPr>
                          <m:t>𝒂</m:t>
                        </m:r>
                      </m:e>
                      <m:sub>
                        <m:r>
                          <a:rPr lang="en-US" altLang="zh-CN" sz="1800" b="1" i="1" kern="100">
                            <a:solidFill>
                              <a:schemeClr val="tx1"/>
                            </a:solidFill>
                            <a:effectLst/>
                            <a:latin typeface="Cambria Math" panose="02040503050406030204" pitchFamily="18" charset="0"/>
                            <a:ea typeface="宋体" panose="02010600030101010101" pitchFamily="2" charset="-122"/>
                          </a:rPr>
                          <m:t>𝒋𝒊</m:t>
                        </m:r>
                      </m:sub>
                    </m:sSub>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，则称</a:t>
                </a:r>
                <a14:m>
                  <m:oMath xmlns:m="http://schemas.openxmlformats.org/officeDocument/2006/math">
                    <m:r>
                      <a:rPr lang="en-US" altLang="zh-CN" sz="1800" b="1" i="1" kern="100">
                        <a:solidFill>
                          <a:schemeClr val="tx1"/>
                        </a:solidFill>
                        <a:effectLst/>
                        <a:latin typeface="Cambria Math" panose="02040503050406030204" pitchFamily="18" charset="0"/>
                        <a:ea typeface="宋体" panose="02010600030101010101" pitchFamily="2" charset="-122"/>
                      </a:rPr>
                      <m:t>𝑨</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为对称矩阵。</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a:extLst>
                  <a:ext uri="{FF2B5EF4-FFF2-40B4-BE49-F238E27FC236}">
                    <a16:creationId xmlns:a16="http://schemas.microsoft.com/office/drawing/2014/main" id="{E617E995-1336-491F-ABDB-A2AFEBF06833}"/>
                  </a:ext>
                </a:extLst>
              </p:cNvPr>
              <p:cNvSpPr>
                <a:spLocks noGrp="1" noRot="1" noChangeAspect="1" noMove="1" noResize="1" noEditPoints="1" noAdjustHandles="1" noChangeArrowheads="1" noChangeShapeType="1" noTextEdit="1"/>
              </p:cNvSpPr>
              <p:nvPr>
                <p:ph idx="1"/>
              </p:nvPr>
            </p:nvSpPr>
            <p:spPr>
              <a:xfrm>
                <a:off x="145707" y="1556792"/>
                <a:ext cx="8964488" cy="4175125"/>
              </a:xfrm>
              <a:blipFill>
                <a:blip r:embed="rId4"/>
                <a:stretch>
                  <a:fillRect t="-1168" r="-5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262311"/>
      </p:ext>
    </p:extLst>
  </p:cSld>
  <p:clrMapOvr>
    <a:masterClrMapping/>
  </p:clrMapOvr>
  <mc:AlternateContent xmlns:mc="http://schemas.openxmlformats.org/markup-compatibility/2006" xmlns:p14="http://schemas.microsoft.com/office/powerpoint/2010/main">
    <mc:Choice Requires="p14">
      <p:transition spd="slow" p14:dur="2000" advTm="2485"/>
    </mc:Choice>
    <mc:Fallback xmlns="">
      <p:transition spd="slow" advTm="248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E6F34-74CB-47DA-86D9-05B9DFC95E60}"/>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5. </a:t>
            </a:r>
            <a:r>
              <a:rPr lang="zh-CN" altLang="zh-CN" kern="1200" dirty="0">
                <a:latin typeface="Times New Roman" panose="02020603050405020304" pitchFamily="18" charset="0"/>
                <a:ea typeface="黑体" panose="02010609060101010101" pitchFamily="49" charset="-122"/>
              </a:rPr>
              <a:t>对称矩阵</a:t>
            </a:r>
            <a:endParaRPr lang="zh-CN" altLang="en-US" dirty="0"/>
          </a:p>
        </p:txBody>
      </p:sp>
      <p:sp>
        <p:nvSpPr>
          <p:cNvPr id="6" name="Rectangle 5">
            <a:extLst>
              <a:ext uri="{FF2B5EF4-FFF2-40B4-BE49-F238E27FC236}">
                <a16:creationId xmlns:a16="http://schemas.microsoft.com/office/drawing/2014/main" id="{0C329E75-E0DE-4278-81E6-141A1614AE8F}"/>
              </a:ext>
            </a:extLst>
          </p:cNvPr>
          <p:cNvSpPr>
            <a:spLocks noChangeArrowheads="1"/>
          </p:cNvSpPr>
          <p:nvPr/>
        </p:nvSpPr>
        <p:spPr bwMode="auto">
          <a:xfrm>
            <a:off x="827584" y="2251226"/>
            <a:ext cx="6538556" cy="66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076" name="图片 25">
            <a:extLst>
              <a:ext uri="{FF2B5EF4-FFF2-40B4-BE49-F238E27FC236}">
                <a16:creationId xmlns:a16="http://schemas.microsoft.com/office/drawing/2014/main" id="{48AF5D09-7211-464E-83D4-EB5F30F525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1760" y="2590602"/>
            <a:ext cx="4734589" cy="20196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4316605-5E63-4D24-8F97-6DDB8BFDD14D}"/>
              </a:ext>
            </a:extLst>
          </p:cNvPr>
          <p:cNvSpPr>
            <a:spLocks noChangeArrowheads="1"/>
          </p:cNvSpPr>
          <p:nvPr/>
        </p:nvSpPr>
        <p:spPr bwMode="auto">
          <a:xfrm>
            <a:off x="1187624" y="4551425"/>
            <a:ext cx="65385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200" b="0" i="0" u="none" strike="noStrike" cap="none" normalizeH="0" baseline="0" dirty="0">
                <a:ln>
                  <a:noFill/>
                </a:ln>
                <a:solidFill>
                  <a:srgbClr val="000000"/>
                </a:solidFill>
                <a:effectLst/>
                <a:latin typeface="Times New Roman" panose="02020603050405020304" pitchFamily="18" charset="0"/>
                <a:ea typeface="字魂59号-创粗黑" charset="-122"/>
                <a:cs typeface="Times New Roman" panose="02020603050405020304" pitchFamily="18" charset="0"/>
              </a:rPr>
              <a:t>图</a:t>
            </a:r>
            <a:r>
              <a:rPr kumimoji="0" lang="en-US" altLang="zh-CN" sz="1200" b="0" i="0" u="none" strike="noStrike" cap="none" normalizeH="0" baseline="0" dirty="0">
                <a:ln>
                  <a:noFill/>
                </a:ln>
                <a:solidFill>
                  <a:srgbClr val="000000"/>
                </a:solidFill>
                <a:effectLst/>
                <a:latin typeface="Times New Roman" panose="02020603050405020304" pitchFamily="18" charset="0"/>
                <a:ea typeface="字魂59号-创粗黑" charset="-122"/>
                <a:cs typeface="Times New Roman" panose="02020603050405020304" pitchFamily="18" charset="0"/>
              </a:rPr>
              <a:t>5-17 </a:t>
            </a:r>
            <a:r>
              <a:rPr kumimoji="0" lang="zh-CN" altLang="en-US" sz="1200" b="0" i="0" u="none" strike="noStrike" cap="none" normalizeH="0" baseline="0" dirty="0">
                <a:ln>
                  <a:noFill/>
                </a:ln>
                <a:solidFill>
                  <a:srgbClr val="000000"/>
                </a:solidFill>
                <a:effectLst/>
                <a:latin typeface="Times New Roman" panose="02020603050405020304" pitchFamily="18" charset="0"/>
                <a:ea typeface="字魂59号-创粗黑" charset="-122"/>
                <a:cs typeface="Times New Roman" panose="02020603050405020304" pitchFamily="18" charset="0"/>
              </a:rPr>
              <a:t>距离矩阵示意图</a:t>
            </a:r>
            <a:endParaRPr kumimoji="0" lang="zh-CN" altLang="en-US" sz="32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7210DD7-9B46-45D6-B940-46297B718BBF}"/>
                  </a:ext>
                </a:extLst>
              </p:cNvPr>
              <p:cNvSpPr txBox="1"/>
              <p:nvPr/>
            </p:nvSpPr>
            <p:spPr>
              <a:xfrm>
                <a:off x="814479" y="5059294"/>
                <a:ext cx="7929149" cy="1181414"/>
              </a:xfrm>
              <a:prstGeom prst="rect">
                <a:avLst/>
              </a:prstGeom>
              <a:noFill/>
            </p:spPr>
            <p:txBody>
              <a:bodyPr wrap="square">
                <a:spAutoFit/>
              </a:bodyPr>
              <a:lstStyle/>
              <a:p>
                <a:pPr indent="266700" algn="l"/>
                <a:r>
                  <a:rPr lang="zh-CN" altLang="zh-CN" sz="1800" b="1" kern="100" dirty="0">
                    <a:solidFill>
                      <a:srgbClr val="000000"/>
                    </a:solidFill>
                    <a:effectLst/>
                    <a:latin typeface="Times New Roman" panose="02020603050405020304" pitchFamily="18" charset="0"/>
                    <a:ea typeface="宋体" panose="02010600030101010101" pitchFamily="2" charset="-122"/>
                  </a:rPr>
                  <a:t>协方差矩阵</a:t>
                </a:r>
                <a:r>
                  <a:rPr lang="zh-CN" altLang="zh-CN" sz="1800" kern="100" dirty="0">
                    <a:solidFill>
                      <a:srgbClr val="000000"/>
                    </a:solidFill>
                    <a:effectLst/>
                    <a:latin typeface="Times New Roman" panose="02020603050405020304" pitchFamily="18" charset="0"/>
                    <a:ea typeface="宋体" panose="02010600030101010101" pitchFamily="2" charset="-122"/>
                  </a:rPr>
                  <a:t>如下式所示：</a:t>
                </a:r>
              </a:p>
              <a:p>
                <a:pPr indent="266700" algn="r"/>
                <a14:m>
                  <m:oMath xmlns:m="http://schemas.openxmlformats.org/officeDocument/2006/math">
                    <m:r>
                      <m:rPr>
                        <m:sty m:val="p"/>
                      </m:rPr>
                      <a:rPr lang="en-US" altLang="zh-CN" sz="1800" kern="100">
                        <a:solidFill>
                          <a:srgbClr val="000000"/>
                        </a:solidFill>
                        <a:effectLst/>
                        <a:latin typeface="Cambria Math" panose="02040503050406030204" pitchFamily="18" charset="0"/>
                        <a:ea typeface="宋体" panose="02010600030101010101" pitchFamily="2" charset="-122"/>
                      </a:rPr>
                      <m:t>Σ</m:t>
                    </m:r>
                    <m:r>
                      <a:rPr lang="en-US" altLang="zh-CN" sz="18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𝑉𝑎𝑟</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𝑋</m:t>
                              </m:r>
                              <m:r>
                                <a:rPr lang="en-US" altLang="zh-CN" sz="1800" i="1" kern="100">
                                  <a:solidFill>
                                    <a:srgbClr val="000000"/>
                                  </a:solidFill>
                                  <a:effectLst/>
                                  <a:latin typeface="Cambria Math" panose="02040503050406030204" pitchFamily="18" charset="0"/>
                                  <a:ea typeface="宋体" panose="02010600030101010101" pitchFamily="2" charset="-122"/>
                                </a:rPr>
                                <m:t>)</m:t>
                              </m:r>
                            </m:e>
                            <m:e>
                              <m:r>
                                <a:rPr lang="en-US" altLang="zh-CN" sz="1800" i="1" kern="100">
                                  <a:solidFill>
                                    <a:srgbClr val="000000"/>
                                  </a:solidFill>
                                  <a:effectLst/>
                                  <a:latin typeface="Cambria Math" panose="02040503050406030204" pitchFamily="18" charset="0"/>
                                  <a:ea typeface="宋体" panose="02010600030101010101" pitchFamily="2" charset="-122"/>
                                </a:rPr>
                                <m:t>𝐶𝑜𝑣</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𝑋</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𝑌</m:t>
                              </m:r>
                              <m:r>
                                <a:rPr lang="en-US" altLang="zh-CN" sz="1800" i="1" kern="100">
                                  <a:solidFill>
                                    <a:srgbClr val="000000"/>
                                  </a:solidFill>
                                  <a:effectLst/>
                                  <a:latin typeface="Cambria Math" panose="02040503050406030204" pitchFamily="18" charset="0"/>
                                  <a:ea typeface="宋体" panose="02010600030101010101" pitchFamily="2" charset="-122"/>
                                </a:rPr>
                                <m:t>)</m:t>
                              </m:r>
                            </m:e>
                          </m:mr>
                          <m:mr>
                            <m:e>
                              <m:r>
                                <a:rPr lang="en-US" altLang="zh-CN" sz="1800" i="1" kern="100">
                                  <a:solidFill>
                                    <a:srgbClr val="000000"/>
                                  </a:solidFill>
                                  <a:effectLst/>
                                  <a:latin typeface="Cambria Math" panose="02040503050406030204" pitchFamily="18" charset="0"/>
                                  <a:ea typeface="宋体" panose="02010600030101010101" pitchFamily="2" charset="-122"/>
                                </a:rPr>
                                <m:t>𝐶𝑜𝑣</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𝑋</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𝑌</m:t>
                              </m:r>
                              <m:r>
                                <a:rPr lang="en-US" altLang="zh-CN" sz="1800" i="1" kern="100">
                                  <a:solidFill>
                                    <a:srgbClr val="000000"/>
                                  </a:solidFill>
                                  <a:effectLst/>
                                  <a:latin typeface="Cambria Math" panose="02040503050406030204" pitchFamily="18" charset="0"/>
                                  <a:ea typeface="宋体" panose="02010600030101010101" pitchFamily="2" charset="-122"/>
                                </a:rPr>
                                <m:t>)</m:t>
                              </m:r>
                            </m:e>
                            <m:e>
                              <m:r>
                                <a:rPr lang="en-US" altLang="zh-CN" sz="1800" i="1" kern="100">
                                  <a:solidFill>
                                    <a:srgbClr val="000000"/>
                                  </a:solidFill>
                                  <a:effectLst/>
                                  <a:latin typeface="Cambria Math" panose="02040503050406030204" pitchFamily="18" charset="0"/>
                                  <a:ea typeface="宋体" panose="02010600030101010101" pitchFamily="2" charset="-122"/>
                                </a:rPr>
                                <m:t>𝑉𝑎𝑟</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𝑌</m:t>
                              </m:r>
                              <m:r>
                                <a:rPr lang="en-US" altLang="zh-CN" sz="1800" i="1" kern="100">
                                  <a:solidFill>
                                    <a:srgbClr val="000000"/>
                                  </a:solidFill>
                                  <a:effectLst/>
                                  <a:latin typeface="Cambria Math" panose="02040503050406030204" pitchFamily="18" charset="0"/>
                                  <a:ea typeface="宋体" panose="02010600030101010101" pitchFamily="2" charset="-122"/>
                                </a:rPr>
                                <m:t>)</m:t>
                              </m:r>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(5.66)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为对称矩阵，从上式中可以看出，其转置与其自身相同。</a:t>
                </a:r>
              </a:p>
            </p:txBody>
          </p:sp>
        </mc:Choice>
        <mc:Fallback xmlns="">
          <p:sp>
            <p:nvSpPr>
              <p:cNvPr id="11" name="文本框 10">
                <a:extLst>
                  <a:ext uri="{FF2B5EF4-FFF2-40B4-BE49-F238E27FC236}">
                    <a16:creationId xmlns:a16="http://schemas.microsoft.com/office/drawing/2014/main" id="{D7210DD7-9B46-45D6-B940-46297B718BBF}"/>
                  </a:ext>
                </a:extLst>
              </p:cNvPr>
              <p:cNvSpPr txBox="1">
                <a:spLocks noRot="1" noChangeAspect="1" noMove="1" noResize="1" noEditPoints="1" noAdjustHandles="1" noChangeArrowheads="1" noChangeShapeType="1" noTextEdit="1"/>
              </p:cNvSpPr>
              <p:nvPr/>
            </p:nvSpPr>
            <p:spPr>
              <a:xfrm>
                <a:off x="814479" y="5059294"/>
                <a:ext cx="7929149" cy="1181414"/>
              </a:xfrm>
              <a:prstGeom prst="rect">
                <a:avLst/>
              </a:prstGeom>
              <a:blipFill>
                <a:blip r:embed="rId6"/>
                <a:stretch>
                  <a:fillRect t="-4124" r="-692" b="-6186"/>
                </a:stretch>
              </a:blipFill>
            </p:spPr>
            <p:txBody>
              <a:bodyPr/>
              <a:lstStyle/>
              <a:p>
                <a:r>
                  <a:rPr lang="zh-CN" altLang="en-US">
                    <a:noFill/>
                  </a:rPr>
                  <a:t> </a:t>
                </a:r>
              </a:p>
            </p:txBody>
          </p:sp>
        </mc:Fallback>
      </mc:AlternateContent>
      <p:sp>
        <p:nvSpPr>
          <p:cNvPr id="3" name="矩形 2"/>
          <p:cNvSpPr/>
          <p:nvPr/>
        </p:nvSpPr>
        <p:spPr>
          <a:xfrm>
            <a:off x="717802" y="1365049"/>
            <a:ext cx="8038931" cy="1200329"/>
          </a:xfrm>
          <a:prstGeom prst="rect">
            <a:avLst/>
          </a:prstGeom>
        </p:spPr>
        <p:txBody>
          <a:bodyPr wrap="square">
            <a:spAutoFit/>
          </a:bodyPr>
          <a:lstStyle/>
          <a:p>
            <a:pPr indent="266700"/>
            <a:r>
              <a:rPr lang="zh-CN" altLang="zh-CN" sz="1800" kern="1200" dirty="0">
                <a:solidFill>
                  <a:srgbClr val="000000"/>
                </a:solidFill>
                <a:effectLst/>
                <a:ea typeface="宋体" panose="02010600030101010101" pitchFamily="2" charset="-122"/>
                <a:cs typeface="Times New Roman" panose="02020603050405020304" pitchFamily="18" charset="0"/>
              </a:rPr>
              <a:t>当测试集（</a:t>
            </a:r>
            <a:r>
              <a:rPr lang="en-US" altLang="zh-CN" sz="1800" kern="1200" dirty="0">
                <a:solidFill>
                  <a:srgbClr val="000000"/>
                </a:solidFill>
                <a:effectLst/>
                <a:latin typeface="Times New Roman" panose="02020603050405020304" pitchFamily="18" charset="0"/>
                <a:ea typeface="宋体" panose="02010600030101010101" pitchFamily="2" charset="-122"/>
              </a:rPr>
              <a:t>Testing set</a:t>
            </a:r>
            <a:r>
              <a:rPr lang="zh-CN" altLang="zh-CN" sz="1800" kern="1200" dirty="0">
                <a:solidFill>
                  <a:srgbClr val="000000"/>
                </a:solidFill>
                <a:effectLst/>
                <a:ea typeface="宋体" panose="02010600030101010101" pitchFamily="2" charset="-122"/>
                <a:cs typeface="Times New Roman" panose="02020603050405020304" pitchFamily="18" charset="0"/>
              </a:rPr>
              <a:t>）与注册集（</a:t>
            </a:r>
            <a:r>
              <a:rPr lang="en-US" altLang="zh-CN" sz="1800" kern="1200" dirty="0">
                <a:solidFill>
                  <a:srgbClr val="000000"/>
                </a:solidFill>
                <a:effectLst/>
                <a:latin typeface="Times New Roman" panose="02020603050405020304" pitchFamily="18" charset="0"/>
                <a:ea typeface="宋体" panose="02010600030101010101" pitchFamily="2" charset="-122"/>
              </a:rPr>
              <a:t>Probe set</a:t>
            </a:r>
            <a:r>
              <a:rPr lang="zh-CN" altLang="zh-CN" sz="1800" kern="1200" dirty="0">
                <a:solidFill>
                  <a:srgbClr val="000000"/>
                </a:solidFill>
                <a:effectLst/>
                <a:ea typeface="宋体" panose="02010600030101010101" pitchFamily="2" charset="-122"/>
                <a:cs typeface="Times New Roman" panose="02020603050405020304" pitchFamily="18" charset="0"/>
              </a:rPr>
              <a:t>）相同时，距离矩阵为对称矩阵</a:t>
            </a:r>
            <a:r>
              <a:rPr lang="zh-CN" altLang="zh-CN" kern="100" dirty="0">
                <a:solidFill>
                  <a:srgbClr val="000000"/>
                </a:solidFill>
                <a:latin typeface="Times New Roman" panose="02020603050405020304" pitchFamily="18" charset="0"/>
                <a:ea typeface="宋体" panose="02010600030101010101" pitchFamily="2" charset="-122"/>
              </a:rPr>
              <a:t>，如图</a:t>
            </a:r>
            <a:r>
              <a:rPr lang="en-US" altLang="zh-CN" kern="100" dirty="0">
                <a:solidFill>
                  <a:srgbClr val="000000"/>
                </a:solidFill>
                <a:latin typeface="Times New Roman" panose="02020603050405020304" pitchFamily="18" charset="0"/>
                <a:ea typeface="宋体" panose="02010600030101010101" pitchFamily="2" charset="-122"/>
              </a:rPr>
              <a:t>5-17</a:t>
            </a:r>
            <a:r>
              <a:rPr lang="zh-CN" altLang="zh-CN" kern="100" dirty="0">
                <a:solidFill>
                  <a:srgbClr val="000000"/>
                </a:solidFill>
                <a:latin typeface="Times New Roman" panose="02020603050405020304" pitchFamily="18" charset="0"/>
                <a:ea typeface="宋体" panose="02010600030101010101" pitchFamily="2" charset="-122"/>
              </a:rPr>
              <a:t>所示，例如，</a:t>
            </a:r>
            <a:r>
              <a:rPr lang="en-US" altLang="zh-CN" kern="100" dirty="0">
                <a:solidFill>
                  <a:srgbClr val="000000"/>
                </a:solidFill>
                <a:latin typeface="Times New Roman" panose="02020603050405020304" pitchFamily="18" charset="0"/>
                <a:ea typeface="宋体" panose="02010600030101010101" pitchFamily="2" charset="-122"/>
              </a:rPr>
              <a:t>a</a:t>
            </a:r>
            <a:r>
              <a:rPr lang="zh-CN" altLang="zh-CN" kern="100" dirty="0">
                <a:solidFill>
                  <a:srgbClr val="000000"/>
                </a:solidFill>
                <a:latin typeface="Times New Roman" panose="02020603050405020304" pitchFamily="18" charset="0"/>
                <a:ea typeface="宋体" panose="02010600030101010101" pitchFamily="2" charset="-122"/>
              </a:rPr>
              <a:t>到</a:t>
            </a:r>
            <a:r>
              <a:rPr lang="en-US" altLang="zh-CN" kern="100" dirty="0">
                <a:solidFill>
                  <a:srgbClr val="000000"/>
                </a:solidFill>
                <a:latin typeface="Times New Roman" panose="02020603050405020304" pitchFamily="18" charset="0"/>
                <a:ea typeface="宋体" panose="02010600030101010101" pitchFamily="2" charset="-122"/>
              </a:rPr>
              <a:t>b</a:t>
            </a:r>
            <a:r>
              <a:rPr lang="zh-CN" altLang="zh-CN" kern="100" dirty="0">
                <a:solidFill>
                  <a:srgbClr val="000000"/>
                </a:solidFill>
                <a:latin typeface="Times New Roman" panose="02020603050405020304" pitchFamily="18" charset="0"/>
                <a:ea typeface="宋体" panose="02010600030101010101" pitchFamily="2" charset="-122"/>
              </a:rPr>
              <a:t>的距离与</a:t>
            </a:r>
            <a:r>
              <a:rPr lang="en-US" altLang="zh-CN" kern="100" dirty="0">
                <a:solidFill>
                  <a:srgbClr val="000000"/>
                </a:solidFill>
                <a:latin typeface="Times New Roman" panose="02020603050405020304" pitchFamily="18" charset="0"/>
                <a:ea typeface="宋体" panose="02010600030101010101" pitchFamily="2" charset="-122"/>
              </a:rPr>
              <a:t>b</a:t>
            </a:r>
            <a:r>
              <a:rPr lang="zh-CN" altLang="zh-CN" kern="100" dirty="0">
                <a:solidFill>
                  <a:srgbClr val="000000"/>
                </a:solidFill>
                <a:latin typeface="Times New Roman" panose="02020603050405020304" pitchFamily="18" charset="0"/>
                <a:ea typeface="宋体" panose="02010600030101010101" pitchFamily="2" charset="-122"/>
              </a:rPr>
              <a:t>到</a:t>
            </a:r>
            <a:r>
              <a:rPr lang="en-US" altLang="zh-CN" kern="100" dirty="0">
                <a:solidFill>
                  <a:srgbClr val="000000"/>
                </a:solidFill>
                <a:latin typeface="Times New Roman" panose="02020603050405020304" pitchFamily="18" charset="0"/>
                <a:ea typeface="宋体" panose="02010600030101010101" pitchFamily="2" charset="-122"/>
              </a:rPr>
              <a:t>a</a:t>
            </a:r>
            <a:r>
              <a:rPr lang="zh-CN" altLang="zh-CN" kern="100" dirty="0">
                <a:solidFill>
                  <a:srgbClr val="000000"/>
                </a:solidFill>
                <a:latin typeface="Times New Roman" panose="02020603050405020304" pitchFamily="18" charset="0"/>
                <a:ea typeface="宋体" panose="02010600030101010101" pitchFamily="2" charset="-122"/>
              </a:rPr>
              <a:t>的距离相等，因此距离矩阵为对称矩阵。距离矩阵可以用于分类，如用最近邻分类法，分析与测试样本最近的注册样本，可将测试样本与该注册样本分为一类。</a:t>
            </a:r>
          </a:p>
        </p:txBody>
      </p:sp>
    </p:spTree>
    <p:custDataLst>
      <p:tags r:id="rId1"/>
    </p:custDataLst>
    <p:extLst>
      <p:ext uri="{BB962C8B-B14F-4D97-AF65-F5344CB8AC3E}">
        <p14:creationId xmlns:p14="http://schemas.microsoft.com/office/powerpoint/2010/main" val="3360458056"/>
      </p:ext>
    </p:extLst>
  </p:cSld>
  <p:clrMapOvr>
    <a:masterClrMapping/>
  </p:clrMapOvr>
  <mc:AlternateContent xmlns:mc="http://schemas.openxmlformats.org/markup-compatibility/2006" xmlns:p14="http://schemas.microsoft.com/office/powerpoint/2010/main">
    <mc:Choice Requires="p14">
      <p:transition spd="slow" p14:dur="2000" advTm="22341"/>
    </mc:Choice>
    <mc:Fallback xmlns="">
      <p:transition spd="slow" advTm="223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1000"/>
                                        <p:tgtEl>
                                          <p:spTgt spid="11">
                                            <p:txEl>
                                              <p:pRg st="2" end="2"/>
                                            </p:txEl>
                                          </p:spTgt>
                                        </p:tgtEl>
                                      </p:cBhvr>
                                    </p:animEffect>
                                    <p:anim calcmode="lin" valueType="num">
                                      <p:cBhvr>
                                        <p:cTn id="1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7DB30-16D8-4179-A710-282031F50613}"/>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6. </a:t>
            </a:r>
            <a:r>
              <a:rPr lang="zh-CN" altLang="zh-CN" kern="1200" dirty="0">
                <a:latin typeface="Times New Roman" panose="02020603050405020304" pitchFamily="18" charset="0"/>
                <a:ea typeface="黑体" panose="02010609060101010101" pitchFamily="49" charset="-122"/>
              </a:rPr>
              <a:t>逆矩阵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D15C5A-E9A4-4F96-8BCE-33FE387CBC24}"/>
                  </a:ext>
                </a:extLst>
              </p:cNvPr>
              <p:cNvSpPr>
                <a:spLocks noGrp="1"/>
              </p:cNvSpPr>
              <p:nvPr>
                <p:ph idx="1"/>
              </p:nvPr>
            </p:nvSpPr>
            <p:spPr>
              <a:xfrm>
                <a:off x="-180528" y="1052736"/>
                <a:ext cx="9324528" cy="4175125"/>
              </a:xfrm>
            </p:spPr>
            <p:txBody>
              <a:bodyPr/>
              <a:lstStyle/>
              <a:p>
                <a:pPr indent="266700" algn="just"/>
                <a:r>
                  <a:rPr lang="zh-CN" altLang="zh-CN" sz="1600" kern="100" dirty="0">
                    <a:solidFill>
                      <a:srgbClr val="000000"/>
                    </a:solidFill>
                    <a:effectLst/>
                    <a:latin typeface="Times New Roman" panose="02020603050405020304" pitchFamily="18" charset="0"/>
                    <a:ea typeface="字魂59号-创粗黑"/>
                    <a:cs typeface="Times New Roman" panose="02020603050405020304" pitchFamily="18" charset="0"/>
                  </a:rPr>
                  <a:t>对于任意的</a:t>
                </a: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𝑛</m:t>
                    </m:r>
                  </m:oMath>
                </a14:m>
                <a:r>
                  <a:rPr lang="zh-CN" altLang="zh-CN" sz="1600" kern="100" dirty="0">
                    <a:solidFill>
                      <a:srgbClr val="000000"/>
                    </a:solidFill>
                    <a:effectLst/>
                    <a:latin typeface="Times New Roman" panose="02020603050405020304" pitchFamily="18" charset="0"/>
                    <a:ea typeface="宋体" panose="02010600030101010101" pitchFamily="2" charset="-122"/>
                  </a:rPr>
                  <a:t>级方阵</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都有</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𝐴𝐸</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𝐸𝐴</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en-US" altLang="zh-CN" sz="1600" kern="1200" dirty="0">
                    <a:solidFill>
                      <a:srgbClr val="000000"/>
                    </a:solidFill>
                    <a:effectLst/>
                    <a:latin typeface="Times New Roman" panose="02020603050405020304" pitchFamily="18" charset="0"/>
                    <a:ea typeface="宋体" panose="02010600030101010101" pitchFamily="2" charset="-122"/>
                  </a:rPr>
                  <a:t>                                                                     (5.67)</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这里</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𝐸</m:t>
                    </m:r>
                  </m:oMath>
                </a14:m>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是</a:t>
                </a: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𝑛</m:t>
                    </m:r>
                  </m:oMath>
                </a14:m>
                <a:r>
                  <a:rPr lang="zh-CN" altLang="zh-CN" sz="1600" kern="100" dirty="0">
                    <a:solidFill>
                      <a:srgbClr val="000000"/>
                    </a:solidFill>
                    <a:effectLst/>
                    <a:latin typeface="Times New Roman" panose="02020603050405020304" pitchFamily="18" charset="0"/>
                    <a:ea typeface="宋体" panose="02010600030101010101" pitchFamily="2" charset="-122"/>
                  </a:rPr>
                  <a:t>级单位矩阵。因之，从乘法的角度来看，</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𝑛</m:t>
                    </m:r>
                  </m:oMath>
                </a14:m>
                <a:r>
                  <a:rPr lang="zh-CN" altLang="zh-CN" sz="1600" kern="100" dirty="0">
                    <a:solidFill>
                      <a:srgbClr val="000000"/>
                    </a:solidFill>
                    <a:effectLst/>
                    <a:latin typeface="Times New Roman" panose="02020603050405020304" pitchFamily="18" charset="0"/>
                    <a:ea typeface="宋体" panose="02010600030101010101" pitchFamily="2" charset="-122"/>
                  </a:rPr>
                  <a:t>级单位矩阵在</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𝑛</m:t>
                    </m:r>
                  </m:oMath>
                </a14:m>
                <a:r>
                  <a:rPr lang="zh-CN" altLang="zh-CN" sz="1600" kern="100" dirty="0">
                    <a:solidFill>
                      <a:srgbClr val="000000"/>
                    </a:solidFill>
                    <a:effectLst/>
                    <a:latin typeface="Times New Roman" panose="02020603050405020304" pitchFamily="18" charset="0"/>
                    <a:ea typeface="宋体" panose="02010600030101010101" pitchFamily="2" charset="-122"/>
                  </a:rPr>
                  <a:t>级方阵中的地位类似于</a:t>
                </a:r>
                <a:r>
                  <a:rPr lang="en-US" altLang="zh-CN" sz="1600" kern="100" dirty="0">
                    <a:solidFill>
                      <a:srgbClr val="000000"/>
                    </a:solidFill>
                    <a:effectLst/>
                    <a:latin typeface="Times New Roman" panose="02020603050405020304" pitchFamily="18" charset="0"/>
                    <a:ea typeface="宋体" panose="02010600030101010101" pitchFamily="2" charset="-122"/>
                  </a:rPr>
                  <a:t>1</a:t>
                </a:r>
                <a:r>
                  <a:rPr lang="zh-CN" altLang="zh-CN" sz="1600" kern="100" dirty="0">
                    <a:solidFill>
                      <a:srgbClr val="000000"/>
                    </a:solidFill>
                    <a:effectLst/>
                    <a:latin typeface="Times New Roman" panose="02020603050405020304" pitchFamily="18" charset="0"/>
                    <a:ea typeface="宋体" panose="02010600030101010101" pitchFamily="2" charset="-122"/>
                  </a:rPr>
                  <a:t>在复数中的地位。一个复数</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𝑎</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≠0</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的倒数</a:t>
                </a:r>
                <a14:m>
                  <m:oMath xmlns:m="http://schemas.openxmlformats.org/officeDocument/2006/math">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𝑎</m:t>
                        </m:r>
                      </m:e>
                      <m:sup>
                        <m:r>
                          <a:rPr lang="zh-CN" altLang="en-US" sz="1600" i="1" kern="1200">
                            <a:solidFill>
                              <a:srgbClr val="000000"/>
                            </a:solidFill>
                            <a:effectLst/>
                            <a:latin typeface="Cambria Math" panose="02040503050406030204" pitchFamily="18" charset="0"/>
                            <a:cs typeface="微软雅黑" panose="020B0503020204020204" pitchFamily="34" charset="-122"/>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oMath>
                </a14:m>
                <a:r>
                  <a:rPr lang="zh-CN" altLang="zh-CN" sz="1600" kern="1200" dirty="0">
                    <a:solidFill>
                      <a:srgbClr val="000000"/>
                    </a:solidFill>
                    <a:effectLst/>
                    <a:latin typeface="Times New Roman" panose="02020603050405020304" pitchFamily="18" charset="0"/>
                    <a:ea typeface="宋体" panose="02010600030101010101" pitchFamily="2" charset="-122"/>
                  </a:rPr>
                  <a:t>可以用等式：</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𝑎</m:t>
                    </m:r>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𝑎</m:t>
                        </m:r>
                      </m:e>
                      <m:sup>
                        <m:r>
                          <a:rPr lang="zh-CN" altLang="en-US" sz="1600" i="1" kern="1200">
                            <a:solidFill>
                              <a:srgbClr val="000000"/>
                            </a:solidFill>
                            <a:effectLst/>
                            <a:latin typeface="Cambria Math" panose="02040503050406030204" pitchFamily="18" charset="0"/>
                            <a:cs typeface="微软雅黑" panose="020B0503020204020204" pitchFamily="34" charset="-122"/>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oMath>
                </a14:m>
                <a:r>
                  <a:rPr lang="en-US" altLang="zh-CN" sz="1600" kern="1200" dirty="0">
                    <a:solidFill>
                      <a:srgbClr val="000000"/>
                    </a:solidFill>
                    <a:effectLst/>
                    <a:latin typeface="Times New Roman" panose="02020603050405020304" pitchFamily="18" charset="0"/>
                    <a:ea typeface="宋体" panose="02010600030101010101" pitchFamily="2" charset="-122"/>
                  </a:rPr>
                  <a:t>                                                                         (5.68)</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来刻画，因此相仿地引入：</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14:m>
                  <m:oMath xmlns:m="http://schemas.openxmlformats.org/officeDocument/2006/math">
                    <m:r>
                      <a:rPr lang="en-US" altLang="zh-CN" sz="1600" b="1" i="1" kern="100" smtClean="0">
                        <a:solidFill>
                          <a:schemeClr val="tx1"/>
                        </a:solidFill>
                        <a:effectLst/>
                        <a:latin typeface="Cambria Math" panose="02040503050406030204" pitchFamily="18" charset="0"/>
                        <a:ea typeface="宋体" panose="02010600030101010101" pitchFamily="2" charset="-122"/>
                      </a:rPr>
                      <m:t>𝒏</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级方阵</a:t>
                </a: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称为可逆的，如果有</a:t>
                </a: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𝒏</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级方阵</a:t>
                </a: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𝑩</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，使得</a:t>
                </a:r>
              </a:p>
              <a:p>
                <a:pPr indent="266700" algn="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𝑨𝑩</m:t>
                    </m:r>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𝑩𝑨</m:t>
                    </m:r>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𝑬</m:t>
                    </m:r>
                  </m:oMath>
                </a14:m>
                <a:r>
                  <a:rPr lang="en-US" altLang="zh-CN" sz="1600" b="1" kern="1200" dirty="0">
                    <a:solidFill>
                      <a:schemeClr val="tx1"/>
                    </a:solidFill>
                    <a:effectLst/>
                    <a:latin typeface="Times New Roman" panose="02020603050405020304" pitchFamily="18" charset="0"/>
                    <a:ea typeface="宋体" panose="02010600030101010101" pitchFamily="2" charset="-122"/>
                  </a:rPr>
                  <a:t>                                                                     </a:t>
                </a:r>
                <a:r>
                  <a:rPr lang="en-US" altLang="zh-CN" sz="1600" kern="1200" dirty="0">
                    <a:solidFill>
                      <a:srgbClr val="000000"/>
                    </a:solidFill>
                    <a:effectLst/>
                    <a:latin typeface="Times New Roman" panose="02020603050405020304" pitchFamily="18" charset="0"/>
                    <a:ea typeface="宋体" panose="02010600030101010101" pitchFamily="2" charset="-122"/>
                  </a:rPr>
                  <a:t>(5.69)</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b="1" kern="100" dirty="0">
                    <a:solidFill>
                      <a:schemeClr val="tx1"/>
                    </a:solidFill>
                    <a:effectLst/>
                    <a:latin typeface="Times New Roman" panose="02020603050405020304" pitchFamily="18" charset="0"/>
                    <a:ea typeface="宋体" panose="02010600030101010101" pitchFamily="2" charset="-122"/>
                  </a:rPr>
                  <a:t>这里</a:t>
                </a: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𝑬</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是</a:t>
                </a:r>
                <a14:m>
                  <m:oMath xmlns:m="http://schemas.openxmlformats.org/officeDocument/2006/math">
                    <m:r>
                      <a:rPr lang="en-US" altLang="zh-CN" sz="1600" b="1" i="1" kern="100">
                        <a:solidFill>
                          <a:schemeClr val="tx1"/>
                        </a:solidFill>
                        <a:effectLst/>
                        <a:latin typeface="Cambria Math" panose="02040503050406030204" pitchFamily="18" charset="0"/>
                        <a:ea typeface="宋体" panose="02010600030101010101" pitchFamily="2" charset="-122"/>
                      </a:rPr>
                      <m:t>𝒏</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级单位矩阵。</a:t>
                </a: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𝑩</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称为</a:t>
                </a:r>
                <a14:m>
                  <m:oMath xmlns:m="http://schemas.openxmlformats.org/officeDocument/2006/math">
                    <m:r>
                      <a:rPr lang="en-US" altLang="zh-CN" sz="16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600" b="1" kern="100" dirty="0">
                    <a:solidFill>
                      <a:schemeClr val="tx1"/>
                    </a:solidFill>
                    <a:effectLst/>
                    <a:latin typeface="Times New Roman" panose="02020603050405020304" pitchFamily="18" charset="0"/>
                    <a:ea typeface="宋体" panose="02010600030101010101" pitchFamily="2" charset="-122"/>
                  </a:rPr>
                  <a:t>的逆矩阵，记为</a:t>
                </a:r>
                <a14:m>
                  <m:oMath xmlns:m="http://schemas.openxmlformats.org/officeDocument/2006/math">
                    <m:sSup>
                      <m:sSupPr>
                        <m:ctrlPr>
                          <a:rPr lang="zh-CN" altLang="zh-CN" sz="1600" b="1" i="1" kern="100">
                            <a:solidFill>
                              <a:schemeClr val="tx1"/>
                            </a:solidFill>
                            <a:effectLst/>
                            <a:latin typeface="Cambria Math" panose="02040503050406030204" pitchFamily="18" charset="0"/>
                            <a:ea typeface="Cambria Math" panose="02040503050406030204" pitchFamily="18" charset="0"/>
                          </a:rPr>
                        </m:ctrlPr>
                      </m:sSupPr>
                      <m:e>
                        <m:r>
                          <a:rPr lang="en-US" altLang="zh-CN" sz="1600" b="1" i="1" kern="100">
                            <a:solidFill>
                              <a:schemeClr val="tx1"/>
                            </a:solidFill>
                            <a:effectLst/>
                            <a:latin typeface="Cambria Math" panose="02040503050406030204" pitchFamily="18" charset="0"/>
                            <a:ea typeface="宋体" panose="02010600030101010101" pitchFamily="2" charset="-122"/>
                          </a:rPr>
                          <m:t>𝑨</m:t>
                        </m:r>
                      </m:e>
                      <m:sup>
                        <m:r>
                          <a:rPr lang="en-US" altLang="zh-CN" sz="1600" b="1" i="1" kern="100">
                            <a:solidFill>
                              <a:schemeClr val="tx1"/>
                            </a:solidFill>
                            <a:effectLst/>
                            <a:latin typeface="Cambria Math" panose="02040503050406030204" pitchFamily="18" charset="0"/>
                            <a:ea typeface="宋体" panose="02010600030101010101" pitchFamily="2" charset="-122"/>
                          </a:rPr>
                          <m:t>−</m:t>
                        </m:r>
                        <m:r>
                          <a:rPr lang="en-US" altLang="zh-CN" sz="1600" b="1" i="1" kern="100">
                            <a:solidFill>
                              <a:schemeClr val="tx1"/>
                            </a:solidFill>
                            <a:effectLst/>
                            <a:latin typeface="Cambria Math" panose="02040503050406030204" pitchFamily="18" charset="0"/>
                            <a:ea typeface="宋体" panose="02010600030101010101" pitchFamily="2" charset="-122"/>
                          </a:rPr>
                          <m:t>𝟏</m:t>
                        </m:r>
                      </m:sup>
                    </m:sSup>
                  </m:oMath>
                </a14:m>
                <a:r>
                  <a:rPr lang="zh-CN" altLang="zh-CN" sz="1600" b="1" kern="100" dirty="0">
                    <a:solidFill>
                      <a:schemeClr val="tx1"/>
                    </a:solidFill>
                    <a:effectLst/>
                    <a:latin typeface="Times New Roman" panose="02020603050405020304" pitchFamily="18" charset="0"/>
                    <a:ea typeface="宋体" panose="02010600030101010101" pitchFamily="2" charset="-122"/>
                  </a:rPr>
                  <a:t>。</a:t>
                </a:r>
              </a:p>
              <a:p>
                <a:pPr indent="266700" algn="just"/>
                <a:r>
                  <a:rPr lang="zh-CN" altLang="zh-CN" sz="1600" kern="100" dirty="0">
                    <a:solidFill>
                      <a:srgbClr val="000000"/>
                    </a:solidFill>
                    <a:effectLst/>
                    <a:latin typeface="Times New Roman" panose="02020603050405020304" pitchFamily="18" charset="0"/>
                    <a:ea typeface="宋体" panose="02010600030101010101" pitchFamily="2" charset="-122"/>
                  </a:rPr>
                  <a:t>由于矩阵的乘法规则，只有方阵才能满足</a:t>
                </a:r>
                <a:r>
                  <a:rPr lang="en-US" altLang="zh-CN" sz="1600" kern="1200" dirty="0">
                    <a:solidFill>
                      <a:srgbClr val="000000"/>
                    </a:solidFill>
                    <a:effectLst/>
                    <a:latin typeface="Times New Roman" panose="02020603050405020304" pitchFamily="18" charset="0"/>
                    <a:ea typeface="宋体" panose="02010600030101010101" pitchFamily="2" charset="-122"/>
                  </a:rPr>
                  <a:t>(5.69)</a:t>
                </a:r>
                <a:r>
                  <a:rPr lang="zh-CN" altLang="zh-CN" sz="1600" kern="1200" dirty="0">
                    <a:solidFill>
                      <a:srgbClr val="000000"/>
                    </a:solidFill>
                    <a:effectLst/>
                    <a:latin typeface="Times New Roman" panose="02020603050405020304" pitchFamily="18" charset="0"/>
                    <a:ea typeface="宋体" panose="02010600030101010101" pitchFamily="2" charset="-122"/>
                  </a:rPr>
                  <a:t>。其次，对于任意的矩阵</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，适合等式</a:t>
                </a:r>
                <a:r>
                  <a:rPr lang="en-US" altLang="zh-CN" sz="1600" kern="1200" dirty="0">
                    <a:solidFill>
                      <a:srgbClr val="000000"/>
                    </a:solidFill>
                    <a:effectLst/>
                    <a:latin typeface="Times New Roman" panose="02020603050405020304" pitchFamily="18" charset="0"/>
                    <a:ea typeface="宋体" panose="02010600030101010101" pitchFamily="2" charset="-122"/>
                  </a:rPr>
                  <a:t>(5.69)</a:t>
                </a:r>
                <a:r>
                  <a:rPr lang="zh-CN" altLang="zh-CN" sz="1600" kern="1200" dirty="0">
                    <a:solidFill>
                      <a:srgbClr val="000000"/>
                    </a:solidFill>
                    <a:effectLst/>
                    <a:latin typeface="Times New Roman" panose="02020603050405020304" pitchFamily="18" charset="0"/>
                    <a:ea typeface="宋体" panose="02010600030101010101" pitchFamily="2" charset="-122"/>
                  </a:rPr>
                  <a:t>的矩阵</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是唯一的（如果有的话）。事实上，假设</a:t>
                </a:r>
                <a14:m>
                  <m:oMath xmlns:m="http://schemas.openxmlformats.org/officeDocument/2006/math">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b>
                    </m:sSub>
                  </m:oMath>
                </a14:m>
                <a:r>
                  <a:rPr lang="zh-CN" altLang="zh-CN" sz="16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2</m:t>
                        </m:r>
                      </m:sub>
                    </m:sSub>
                  </m:oMath>
                </a14:m>
                <a:r>
                  <a:rPr lang="zh-CN" altLang="zh-CN" sz="1600" kern="1200" dirty="0">
                    <a:solidFill>
                      <a:srgbClr val="000000"/>
                    </a:solidFill>
                    <a:effectLst/>
                    <a:latin typeface="Times New Roman" panose="02020603050405020304" pitchFamily="18" charset="0"/>
                    <a:ea typeface="宋体" panose="02010600030101010101" pitchFamily="2" charset="-122"/>
                  </a:rPr>
                  <a:t>是两个适合上式的矩阵，就有</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b>
                    </m:s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b>
                    </m:s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𝐸</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b>
                    </m:sSub>
                    <m:d>
                      <m:d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2</m:t>
                            </m:r>
                          </m:sub>
                        </m:sSub>
                      </m:e>
                    </m:d>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d>
                      <m:d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b>
                        </m:s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e>
                    </m:d>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2</m:t>
                        </m:r>
                      </m:sub>
                    </m:s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𝐸</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2</m:t>
                        </m:r>
                      </m:sub>
                    </m:s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2</m:t>
                        </m:r>
                      </m:sub>
                    </m:sSub>
                  </m:oMath>
                </a14:m>
                <a:r>
                  <a:rPr lang="en-US" altLang="zh-CN" sz="1600" kern="1200" dirty="0">
                    <a:solidFill>
                      <a:srgbClr val="000000"/>
                    </a:solidFill>
                    <a:effectLst/>
                    <a:latin typeface="Times New Roman" panose="02020603050405020304" pitchFamily="18" charset="0"/>
                    <a:ea typeface="宋体" panose="02010600030101010101" pitchFamily="2" charset="-122"/>
                  </a:rPr>
                  <a:t>                                   (5.70)</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b="1" kern="100" dirty="0">
                    <a:solidFill>
                      <a:srgbClr val="000000"/>
                    </a:solidFill>
                    <a:effectLst/>
                    <a:latin typeface="Times New Roman" panose="02020603050405020304" pitchFamily="18" charset="0"/>
                    <a:ea typeface="宋体" panose="02010600030101010101" pitchFamily="2" charset="-122"/>
                  </a:rPr>
                  <a:t>矩阵可逆的充分必要条件是</a:t>
                </a:r>
                <a14:m>
                  <m:oMath xmlns:m="http://schemas.openxmlformats.org/officeDocument/2006/math">
                    <m:r>
                      <a:rPr lang="en-US" altLang="zh-CN" sz="1600" b="1" i="1" kern="1200">
                        <a:solidFill>
                          <a:srgbClr val="000000"/>
                        </a:solidFill>
                        <a:effectLst/>
                        <a:latin typeface="Cambria Math" panose="02040503050406030204" pitchFamily="18" charset="0"/>
                        <a:ea typeface="字魂59号-创粗黑"/>
                        <a:cs typeface="Times New Roman" panose="02020603050405020304" pitchFamily="18" charset="0"/>
                      </a:rPr>
                      <m:t>𝑨</m:t>
                    </m:r>
                  </m:oMath>
                </a14:m>
                <a:r>
                  <a:rPr lang="zh-CN" altLang="zh-CN" sz="1600" b="1" kern="1200" dirty="0">
                    <a:solidFill>
                      <a:srgbClr val="000000"/>
                    </a:solidFill>
                    <a:effectLst/>
                    <a:latin typeface="Times New Roman" panose="02020603050405020304" pitchFamily="18" charset="0"/>
                    <a:ea typeface="宋体" panose="02010600030101010101" pitchFamily="2" charset="-122"/>
                  </a:rPr>
                  <a:t>非退化（</a:t>
                </a:r>
                <a14:m>
                  <m:oMath xmlns:m="http://schemas.openxmlformats.org/officeDocument/2006/math">
                    <m:d>
                      <m:dPr>
                        <m:begChr m:val="|"/>
                        <m:endChr m:val="|"/>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1" i="1" kern="1200">
                            <a:solidFill>
                              <a:srgbClr val="000000"/>
                            </a:solidFill>
                            <a:effectLst/>
                            <a:latin typeface="Cambria Math" panose="02040503050406030204" pitchFamily="18" charset="0"/>
                            <a:ea typeface="字魂59号-创粗黑"/>
                            <a:cs typeface="Times New Roman" panose="02020603050405020304" pitchFamily="18" charset="0"/>
                          </a:rPr>
                          <m:t>𝑨</m:t>
                        </m:r>
                      </m:e>
                    </m:d>
                    <m:r>
                      <a:rPr lang="en-US" altLang="zh-CN" sz="1600" b="1"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b="1" i="1" kern="1200">
                        <a:solidFill>
                          <a:srgbClr val="000000"/>
                        </a:solidFill>
                        <a:effectLst/>
                        <a:latin typeface="Cambria Math" panose="02040503050406030204" pitchFamily="18" charset="0"/>
                        <a:ea typeface="字魂59号-创粗黑"/>
                        <a:cs typeface="Times New Roman" panose="02020603050405020304" pitchFamily="18" charset="0"/>
                      </a:rPr>
                      <m:t>𝟎</m:t>
                    </m:r>
                  </m:oMath>
                </a14:m>
                <a:r>
                  <a:rPr lang="zh-CN" altLang="zh-CN" sz="1600" b="1" kern="1200" dirty="0">
                    <a:solidFill>
                      <a:srgbClr val="000000"/>
                    </a:solidFill>
                    <a:effectLst/>
                    <a:latin typeface="Times New Roman" panose="02020603050405020304" pitchFamily="18" charset="0"/>
                    <a:ea typeface="宋体" panose="02010600030101010101" pitchFamily="2" charset="-122"/>
                  </a:rPr>
                  <a:t>）。</a:t>
                </a:r>
                <a:endParaRPr lang="zh-CN" altLang="zh-CN" sz="1600" b="1"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kern="1200" dirty="0">
                    <a:solidFill>
                      <a:srgbClr val="000000"/>
                    </a:solidFill>
                    <a:effectLst/>
                    <a:latin typeface="Times New Roman" panose="02020603050405020304" pitchFamily="18" charset="0"/>
                    <a:ea typeface="宋体" panose="02010600030101010101" pitchFamily="2" charset="-122"/>
                  </a:rPr>
                  <a:t>对于</a:t>
                </a: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𝑛</m:t>
                    </m:r>
                  </m:oMath>
                </a14:m>
                <a:r>
                  <a:rPr lang="zh-CN" altLang="zh-CN" sz="1600" kern="100" dirty="0">
                    <a:solidFill>
                      <a:srgbClr val="000000"/>
                    </a:solidFill>
                    <a:effectLst/>
                    <a:latin typeface="Times New Roman" panose="02020603050405020304" pitchFamily="18" charset="0"/>
                    <a:ea typeface="宋体" panose="02010600030101010101" pitchFamily="2" charset="-122"/>
                  </a:rPr>
                  <a:t>级方阵</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zh-CN" altLang="zh-CN" sz="1600"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，如果</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𝐴𝐵</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𝐸</m:t>
                    </m:r>
                  </m:oMath>
                </a14:m>
                <a:r>
                  <a:rPr lang="en-US" altLang="zh-CN" sz="1600" kern="1200" dirty="0">
                    <a:solidFill>
                      <a:srgbClr val="000000"/>
                    </a:solidFill>
                    <a:effectLst/>
                    <a:latin typeface="Times New Roman" panose="02020603050405020304" pitchFamily="18" charset="0"/>
                    <a:ea typeface="宋体" panose="02010600030101010101" pitchFamily="2" charset="-122"/>
                  </a:rPr>
                  <a:t>                                                                         (5.71)</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那么</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zh-CN" altLang="zh-CN" sz="1600"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oMath>
                </a14:m>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就都是可逆的并且它们互为</a:t>
                </a:r>
                <a:r>
                  <a:rPr lang="zh-CN" altLang="zh-CN" sz="1600" b="1" kern="1200" dirty="0">
                    <a:solidFill>
                      <a:srgbClr val="000000"/>
                    </a:solidFill>
                    <a:effectLst/>
                    <a:latin typeface="Times New Roman" panose="02020603050405020304" pitchFamily="18" charset="0"/>
                    <a:ea typeface="字魂59号-创粗黑"/>
                    <a:cs typeface="Times New Roman" panose="02020603050405020304" pitchFamily="18" charset="0"/>
                  </a:rPr>
                  <a:t>逆矩阵</a:t>
                </a:r>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kern="1200" dirty="0">
                    <a:solidFill>
                      <a:srgbClr val="000000"/>
                    </a:solidFill>
                    <a:effectLst/>
                    <a:latin typeface="Times New Roman" panose="02020603050405020304" pitchFamily="18" charset="0"/>
                    <a:ea typeface="宋体" panose="02010600030101010101" pitchFamily="2" charset="-122"/>
                  </a:rPr>
                  <a:t>如果矩阵</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可逆，那么</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与</a:t>
                </a:r>
                <a14:m>
                  <m:oMath xmlns:m="http://schemas.openxmlformats.org/officeDocument/2006/math">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𝐴𝐵</m:t>
                    </m:r>
                  </m:oMath>
                </a14:m>
                <a:r>
                  <a:rPr lang="zh-CN" altLang="zh-CN" sz="1600" kern="1200" dirty="0">
                    <a:solidFill>
                      <a:srgbClr val="000000"/>
                    </a:solidFill>
                    <a:effectLst/>
                    <a:latin typeface="Times New Roman" panose="02020603050405020304" pitchFamily="18" charset="0"/>
                    <a:ea typeface="宋体" panose="02010600030101010101" pitchFamily="2" charset="-122"/>
                  </a:rPr>
                  <a:t>也可逆，且</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e>
                          <m: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up>
                        </m:s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e>
                      <m: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e>
                      <m: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oMath>
                </a14:m>
                <a:r>
                  <a:rPr lang="en-US" altLang="zh-CN" sz="1600" kern="1200" dirty="0">
                    <a:solidFill>
                      <a:srgbClr val="000000"/>
                    </a:solidFill>
                    <a:effectLst/>
                    <a:latin typeface="Times New Roman" panose="02020603050405020304" pitchFamily="18" charset="0"/>
                    <a:ea typeface="宋体" panose="02010600030101010101" pitchFamily="2" charset="-122"/>
                  </a:rPr>
                  <a:t>                                                                  (5.72)</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𝐴𝐵</m:t>
                        </m:r>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e>
                      <m: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m:t>
                    </m:r>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𝐵</m:t>
                        </m:r>
                      </m:e>
                      <m: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sSup>
                      <m:sSup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𝐴</m:t>
                        </m:r>
                      </m:e>
                      <m:sup>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−1</m:t>
                        </m:r>
                      </m:sup>
                    </m:sSup>
                  </m:oMath>
                </a14:m>
                <a:r>
                  <a:rPr lang="en-US" altLang="zh-CN" sz="1600" kern="1200" dirty="0">
                    <a:solidFill>
                      <a:srgbClr val="000000"/>
                    </a:solidFill>
                    <a:effectLst/>
                    <a:latin typeface="Times New Roman" panose="02020603050405020304" pitchFamily="18" charset="0"/>
                    <a:ea typeface="宋体" panose="02010600030101010101" pitchFamily="2" charset="-122"/>
                  </a:rPr>
                  <a:t>                                                               (5.73)</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600" kern="100" dirty="0">
                    <a:solidFill>
                      <a:srgbClr val="000000"/>
                    </a:solidFill>
                    <a:effectLst/>
                    <a:latin typeface="Times New Roman" panose="02020603050405020304" pitchFamily="18" charset="0"/>
                    <a:ea typeface="宋体" panose="02010600030101010101" pitchFamily="2" charset="-122"/>
                  </a:rPr>
                  <a:t>下面我们用一个例子来介绍用初等变换求逆矩阵的方法。</a:t>
                </a:r>
              </a:p>
            </p:txBody>
          </p:sp>
        </mc:Choice>
        <mc:Fallback xmlns="">
          <p:sp>
            <p:nvSpPr>
              <p:cNvPr id="3" name="内容占位符 2">
                <a:extLst>
                  <a:ext uri="{FF2B5EF4-FFF2-40B4-BE49-F238E27FC236}">
                    <a16:creationId xmlns:a16="http://schemas.microsoft.com/office/drawing/2014/main" id="{C3D15C5A-E9A4-4F96-8BCE-33FE387CBC24}"/>
                  </a:ext>
                </a:extLst>
              </p:cNvPr>
              <p:cNvSpPr>
                <a:spLocks noGrp="1" noRot="1" noChangeAspect="1" noMove="1" noResize="1" noEditPoints="1" noAdjustHandles="1" noChangeArrowheads="1" noChangeShapeType="1" noTextEdit="1"/>
              </p:cNvSpPr>
              <p:nvPr>
                <p:ph idx="1"/>
              </p:nvPr>
            </p:nvSpPr>
            <p:spPr>
              <a:xfrm>
                <a:off x="-180528" y="1052736"/>
                <a:ext cx="9324528" cy="4175125"/>
              </a:xfrm>
              <a:blipFill>
                <a:blip r:embed="rId4"/>
                <a:stretch>
                  <a:fillRect t="-584" r="-327" b="-407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3239742"/>
      </p:ext>
    </p:extLst>
  </p:cSld>
  <p:clrMapOvr>
    <a:masterClrMapping/>
  </p:clrMapOvr>
  <mc:AlternateContent xmlns:mc="http://schemas.openxmlformats.org/markup-compatibility/2006" xmlns:p14="http://schemas.microsoft.com/office/powerpoint/2010/main">
    <mc:Choice Requires="p14">
      <p:transition spd="slow" p14:dur="2000" advTm="49783"/>
    </mc:Choice>
    <mc:Fallback xmlns="">
      <p:transition spd="slow" advTm="497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矩阵的运算</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、矩阵的加法</a:t>
            </a:r>
            <a:endParaRPr lang="en-US" altLang="zh-CN" dirty="0"/>
          </a:p>
          <a:p>
            <a:r>
              <a:rPr lang="en-US" altLang="zh-CN" dirty="0"/>
              <a:t>2</a:t>
            </a:r>
            <a:r>
              <a:rPr lang="zh-CN" altLang="en-US" dirty="0"/>
              <a:t>、矩阵的乘法</a:t>
            </a:r>
            <a:endParaRPr lang="en-US" altLang="zh-CN" dirty="0"/>
          </a:p>
          <a:p>
            <a:r>
              <a:rPr lang="en-US" altLang="zh-CN" dirty="0"/>
              <a:t>3</a:t>
            </a:r>
            <a:r>
              <a:rPr lang="zh-CN" altLang="en-US" dirty="0"/>
              <a:t>、数量乘积</a:t>
            </a:r>
            <a:endParaRPr lang="en-US" altLang="zh-CN" dirty="0"/>
          </a:p>
          <a:p>
            <a:r>
              <a:rPr lang="en-US" altLang="zh-CN" dirty="0"/>
              <a:t>4</a:t>
            </a:r>
            <a:r>
              <a:rPr lang="zh-CN" altLang="en-US" dirty="0"/>
              <a:t>、矩阵的转置</a:t>
            </a:r>
            <a:endParaRPr lang="en-US" altLang="zh-CN" dirty="0"/>
          </a:p>
        </p:txBody>
      </p:sp>
    </p:spTree>
    <p:extLst>
      <p:ext uri="{BB962C8B-B14F-4D97-AF65-F5344CB8AC3E}">
        <p14:creationId xmlns:p14="http://schemas.microsoft.com/office/powerpoint/2010/main" val="622001055"/>
      </p:ext>
    </p:extLst>
  </p:cSld>
  <p:clrMapOvr>
    <a:masterClrMapping/>
  </p:clrMapOvr>
  <mc:AlternateContent xmlns:mc="http://schemas.openxmlformats.org/markup-compatibility/2006" xmlns:p14="http://schemas.microsoft.com/office/powerpoint/2010/main">
    <mc:Choice Requires="p14">
      <p:transition spd="slow" p14:dur="2000" advTm="4665"/>
    </mc:Choice>
    <mc:Fallback xmlns="">
      <p:transition spd="slow" advTm="466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78D61-B058-48F4-92E5-915522E9C6B0}"/>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7. </a:t>
            </a:r>
            <a:r>
              <a:rPr lang="zh-CN" altLang="zh-CN" kern="1200" dirty="0">
                <a:latin typeface="Times New Roman" panose="02020603050405020304" pitchFamily="18" charset="0"/>
                <a:ea typeface="黑体" panose="02010609060101010101" pitchFamily="49" charset="-122"/>
              </a:rPr>
              <a:t>伴随矩阵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400A31-19FD-4432-859E-FFC460F0D184}"/>
                  </a:ext>
                </a:extLst>
              </p:cNvPr>
              <p:cNvSpPr>
                <a:spLocks noGrp="1"/>
              </p:cNvSpPr>
              <p:nvPr>
                <p:ph idx="1"/>
              </p:nvPr>
            </p:nvSpPr>
            <p:spPr>
              <a:xfrm>
                <a:off x="-252536" y="980728"/>
                <a:ext cx="9396536" cy="4175125"/>
              </a:xfrm>
            </p:spPr>
            <p:txBody>
              <a:bodyPr/>
              <a:lstStyle/>
              <a:p>
                <a:pPr indent="266700" algn="l"/>
                <a:r>
                  <a:rPr lang="zh-CN" altLang="zh-CN" sz="1800" b="1" kern="100" dirty="0">
                    <a:solidFill>
                      <a:schemeClr val="tx1"/>
                    </a:solidFill>
                    <a:effectLst/>
                    <a:latin typeface="Times New Roman" panose="02020603050405020304" pitchFamily="18" charset="0"/>
                    <a:ea typeface="宋体" panose="02010600030101010101" pitchFamily="2" charset="-122"/>
                  </a:rPr>
                  <a:t>设：</a:t>
                </a:r>
              </a:p>
              <a:p>
                <a:pPr indent="266700" algn="r">
                  <a:spcBef>
                    <a:spcPts val="0"/>
                  </a:spcBef>
                </a:pP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𝟏𝟐</m:t>
                                        </m:r>
                                      </m:sub>
                                    </m:sSub>
                                  </m:e>
                                  <m:e>
                                    <m:r>
                                      <a:rPr lang="en-US" altLang="zh-CN" sz="1800" b="1" i="1" kern="1200">
                                        <a:solidFill>
                                          <a:schemeClr val="tx1"/>
                                        </a:solidFill>
                                        <a:effectLst/>
                                        <a:latin typeface="Cambria Math" panose="02040503050406030204" pitchFamily="18" charset="0"/>
                                        <a:ea typeface="字魂59号-创粗黑"/>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𝟐𝟏</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𝟐𝟐</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𝒏𝒏</m:t>
                                              </m:r>
                                            </m:sub>
                                          </m:sSub>
                                        </m:e>
                                      </m:mr>
                                    </m:m>
                                  </m:e>
                                </m:mr>
                              </m:m>
                            </m:e>
                          </m:mr>
                        </m:m>
                      </m:e>
                    </m:d>
                  </m:oMath>
                </a14:m>
                <a:r>
                  <a:rPr lang="en-US" altLang="zh-CN" sz="1800" b="1"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chemeClr val="tx1"/>
                    </a:solidFill>
                    <a:effectLst/>
                    <a:latin typeface="Times New Roman" panose="02020603050405020304" pitchFamily="18" charset="0"/>
                    <a:ea typeface="宋体" panose="02010600030101010101" pitchFamily="2" charset="-122"/>
                  </a:rPr>
                  <a:t>  (5.84)</a:t>
                </a:r>
                <a:endParaRPr lang="zh-CN" altLang="zh-CN" sz="1800" kern="100" dirty="0">
                  <a:solidFill>
                    <a:schemeClr val="tx1"/>
                  </a:solidFill>
                  <a:effectLst/>
                  <a:latin typeface="Times New Roman" panose="02020603050405020304" pitchFamily="18" charset="0"/>
                  <a:ea typeface="宋体" panose="02010600030101010101" pitchFamily="2" charset="-122"/>
                </a:endParaRPr>
              </a:p>
              <a:p>
                <a:pPr indent="266700"/>
                <a:r>
                  <a:rPr lang="zh-CN" altLang="zh-CN" sz="1800" b="1" kern="1200" dirty="0">
                    <a:solidFill>
                      <a:schemeClr val="tx1"/>
                    </a:solidFill>
                    <a:effectLst/>
                    <a:latin typeface="Times New Roman" panose="02020603050405020304" pitchFamily="18" charset="0"/>
                    <a:ea typeface="宋体" panose="02010600030101010101" pitchFamily="2" charset="-122"/>
                  </a:rPr>
                  <a:t>中元素</a:t>
                </a:r>
                <a14:m>
                  <m:oMath xmlns:m="http://schemas.openxmlformats.org/officeDocument/2006/math">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𝒊𝒋</m:t>
                        </m:r>
                      </m:sub>
                    </m:sSub>
                  </m:oMath>
                </a14:m>
                <a:r>
                  <a:rPr lang="zh-CN" altLang="zh-CN" sz="1800" b="1" kern="1200" dirty="0">
                    <a:solidFill>
                      <a:schemeClr val="tx1"/>
                    </a:solidFill>
                    <a:effectLst/>
                    <a:latin typeface="Times New Roman" panose="02020603050405020304" pitchFamily="18" charset="0"/>
                    <a:ea typeface="宋体" panose="02010600030101010101" pitchFamily="2" charset="-122"/>
                  </a:rPr>
                  <a:t>的代数余子式</a:t>
                </a:r>
                <a14:m>
                  <m:oMath xmlns:m="http://schemas.openxmlformats.org/officeDocument/2006/math">
                    <m:sSub>
                      <m:sSubPr>
                        <m:ctrlPr>
                          <a:rPr lang="zh-CN" altLang="zh-CN" sz="1800" b="1" i="1" kern="1200">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𝐴</m:t>
                        </m:r>
                      </m:e>
                      <m:sub>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𝑖𝑗</m:t>
                        </m:r>
                      </m:sub>
                    </m:sSub>
                    <m:r>
                      <a:rPr lang="zh-CN" altLang="en-US" sz="1800" b="1" i="1" kern="1200">
                        <a:latin typeface="Cambria Math" panose="02040503050406030204" pitchFamily="18" charset="0"/>
                        <a:ea typeface="Cambria Math" panose="02040503050406030204" pitchFamily="18" charset="0"/>
                        <a:cs typeface="等线" panose="02010600030101010101" pitchFamily="2" charset="-122"/>
                      </a:rPr>
                      <m:t>（</m:t>
                    </m:r>
                    <m:sSub>
                      <m:sSubPr>
                        <m:ctrlPr>
                          <a:rPr lang="zh-CN" altLang="zh-CN" sz="1800" b="1" i="1" kern="1200">
                            <a:latin typeface="Cambria Math" panose="02040503050406030204" pitchFamily="18" charset="0"/>
                            <a:ea typeface="Cambria Math" panose="02040503050406030204" pitchFamily="18" charset="0"/>
                            <a:cs typeface="等线" panose="02010600030101010101" pitchFamily="2" charset="-122"/>
                          </a:rPr>
                        </m:ctrlPr>
                      </m:sSubPr>
                      <m:e>
                        <m:sSub>
                          <m:sSubPr>
                            <m:ctrlPr>
                              <a:rPr lang="zh-CN" altLang="zh-CN" sz="1800" b="1" i="1" kern="1200">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𝐴</m:t>
                            </m:r>
                          </m:e>
                          <m:sub>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𝑖𝑗</m:t>
                            </m:r>
                          </m:sub>
                        </m:sSub>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m:t>
                        </m:r>
                        <m:sSup>
                          <m:sSupPr>
                            <m:ctrlPr>
                              <a:rPr lang="zh-CN" altLang="zh-CN" sz="1800" b="1" i="1" kern="1200">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m:t>
                            </m:r>
                            <m:r>
                              <a:rPr lang="zh-CN" altLang="en-US" sz="1800" b="1" i="1" kern="1200">
                                <a:latin typeface="Cambria Math" panose="02040503050406030204" pitchFamily="18" charset="0"/>
                                <a:ea typeface="Cambria Math" panose="02040503050406030204" pitchFamily="18" charset="0"/>
                                <a:cs typeface="等线" panose="02010600030101010101" pitchFamily="2" charset="-122"/>
                              </a:rPr>
                              <m:t>−</m:t>
                            </m:r>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1)</m:t>
                            </m:r>
                          </m:e>
                          <m:sup>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𝑖</m:t>
                            </m:r>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m:t>
                            </m:r>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𝑗</m:t>
                            </m:r>
                          </m:sup>
                        </m:sSup>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𝑀</m:t>
                        </m:r>
                      </m:e>
                      <m:sub>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𝑖𝑗</m:t>
                        </m:r>
                      </m:sub>
                    </m:sSub>
                    <m:r>
                      <a:rPr lang="zh-CN" altLang="en-US" sz="1800" b="1" i="1" kern="1200">
                        <a:latin typeface="Cambria Math" panose="02040503050406030204" pitchFamily="18" charset="0"/>
                        <a:ea typeface="Cambria Math" panose="02040503050406030204" pitchFamily="18" charset="0"/>
                        <a:cs typeface="等线" panose="02010600030101010101" pitchFamily="2" charset="-122"/>
                      </a:rPr>
                      <m:t>，</m:t>
                    </m:r>
                    <m:sSub>
                      <m:sSubPr>
                        <m:ctrlPr>
                          <a:rPr lang="zh-CN" altLang="zh-CN" sz="1800" b="1" i="1" kern="1200">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0" i="1" kern="1200">
                            <a:latin typeface="Cambria Math" panose="02040503050406030204" pitchFamily="18" charset="0"/>
                            <a:ea typeface="Cambria Math" panose="02040503050406030204" pitchFamily="18" charset="0"/>
                            <a:cs typeface="等线" panose="02010600030101010101" pitchFamily="2" charset="-122"/>
                          </a:rPr>
                          <m:t>𝑀</m:t>
                        </m:r>
                      </m:e>
                      <m:sub>
                        <m:r>
                          <a:rPr lang="en-US" altLang="zh-CN" sz="1800" b="1" i="1" kern="1200">
                            <a:latin typeface="Cambria Math" panose="02040503050406030204" pitchFamily="18" charset="0"/>
                            <a:ea typeface="Cambria Math" panose="02040503050406030204" pitchFamily="18" charset="0"/>
                            <a:cs typeface="等线" panose="02010600030101010101" pitchFamily="2" charset="-122"/>
                          </a:rPr>
                          <m:t>𝑖𝑗</m:t>
                        </m:r>
                      </m:sub>
                    </m:sSub>
                    <m:r>
                      <a:rPr lang="zh-CN" altLang="en-US" sz="1800" b="1" i="1" kern="1200">
                        <a:latin typeface="Cambria Math" panose="02040503050406030204" pitchFamily="18" charset="0"/>
                        <a:ea typeface="Cambria Math" panose="02040503050406030204" pitchFamily="18" charset="0"/>
                        <a:cs typeface="等线" panose="02010600030101010101" pitchFamily="2" charset="-122"/>
                      </a:rPr>
                      <m:t>为</m:t>
                    </m:r>
                    <m:r>
                      <m:rPr>
                        <m:nor/>
                      </m:rPr>
                      <a:rPr lang="zh-CN" altLang="zh-CN" sz="1800" b="1" kern="1200" dirty="0">
                        <a:latin typeface="Times New Roman" panose="02020603050405020304" pitchFamily="18" charset="0"/>
                        <a:ea typeface="宋体" panose="02010600030101010101" pitchFamily="2" charset="-122"/>
                      </a:rPr>
                      <m:t>元素</m:t>
                    </m:r>
                    <m:sSub>
                      <m:sSubPr>
                        <m:ctrlPr>
                          <a:rPr lang="zh-CN" altLang="zh-CN" sz="1800" b="1" i="1" kern="1200">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latin typeface="Cambria Math" panose="02040503050406030204" pitchFamily="18" charset="0"/>
                            <a:ea typeface="等线" panose="02010600030101010101" pitchFamily="2" charset="-122"/>
                            <a:cs typeface="等线" panose="02010600030101010101" pitchFamily="2" charset="-122"/>
                          </a:rPr>
                          <m:t>𝒊𝒋</m:t>
                        </m:r>
                      </m:sub>
                    </m:sSub>
                    <m:r>
                      <m:rPr>
                        <m:nor/>
                      </m:rPr>
                      <a:rPr lang="zh-CN" altLang="zh-CN" sz="1800" b="1" kern="1200" dirty="0">
                        <a:latin typeface="Times New Roman" panose="02020603050405020304" pitchFamily="18" charset="0"/>
                        <a:ea typeface="宋体" panose="02010600030101010101" pitchFamily="2" charset="-122"/>
                      </a:rPr>
                      <m:t>的</m:t>
                    </m:r>
                    <m:r>
                      <a:rPr lang="zh-CN" altLang="en-US" sz="1800" b="1" i="1" kern="1200">
                        <a:latin typeface="Cambria Math" panose="02040503050406030204" pitchFamily="18" charset="0"/>
                        <a:ea typeface="Cambria Math" panose="02040503050406030204" pitchFamily="18" charset="0"/>
                        <a:cs typeface="等线" panose="02010600030101010101" pitchFamily="2" charset="-122"/>
                      </a:rPr>
                      <m:t>余子式）</m:t>
                    </m:r>
                  </m:oMath>
                </a14:m>
                <a:r>
                  <a:rPr lang="zh-CN" altLang="zh-CN" sz="1800" b="1" kern="1200" dirty="0">
                    <a:latin typeface="Times New Roman" panose="02020603050405020304" pitchFamily="18" charset="0"/>
                    <a:ea typeface="宋体" panose="02010600030101010101" pitchFamily="2" charset="-122"/>
                  </a:rPr>
                  <a:t>组成的矩阵</a:t>
                </a:r>
                <a:r>
                  <a:rPr lang="en-US" altLang="zh-CN" sz="1800" b="1" kern="1200" dirty="0">
                    <a:latin typeface="Times New Roman" panose="02020603050405020304" pitchFamily="18" charset="0"/>
                    <a:ea typeface="宋体" panose="02010600030101010101" pitchFamily="2" charset="-122"/>
                  </a:rPr>
                  <a:t> </a:t>
                </a:r>
                <a:r>
                  <a:rPr lang="zh-CN" altLang="zh-CN" sz="1800" b="1" kern="1200" dirty="0">
                    <a:latin typeface="Times New Roman" panose="02020603050405020304" pitchFamily="18" charset="0"/>
                    <a:ea typeface="宋体" panose="02010600030101010101" pitchFamily="2" charset="-122"/>
                  </a:rPr>
                  <a:t>：</a:t>
                </a:r>
              </a:p>
              <a:p>
                <a:pPr indent="266700" algn="r">
                  <a:spcBef>
                    <a:spcPts val="0"/>
                  </a:spcBef>
                </a:pPr>
                <a14:m>
                  <m:oMath xmlns:m="http://schemas.openxmlformats.org/officeDocument/2006/math">
                    <m:sSup>
                      <m:sSupPr>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e>
                      <m:sup>
                        <m:r>
                          <a:rPr lang="zh-CN" altLang="en-US" sz="1800" b="1" i="1" kern="1200">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𝟐𝟏</m:t>
                                        </m:r>
                                      </m:sub>
                                    </m:sSub>
                                  </m:e>
                                  <m:e>
                                    <m:r>
                                      <a:rPr lang="en-US" altLang="zh-CN" sz="1800" b="1" i="1" kern="1200">
                                        <a:solidFill>
                                          <a:schemeClr val="tx1"/>
                                        </a:solidFill>
                                        <a:effectLst/>
                                        <a:latin typeface="Cambria Math" panose="02040503050406030204" pitchFamily="18" charset="0"/>
                                        <a:ea typeface="字魂59号-创粗黑"/>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𝟏𝟐</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𝟐𝟐</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𝒏𝒏</m:t>
                                              </m:r>
                                            </m:sub>
                                          </m:sSub>
                                        </m:e>
                                      </m:mr>
                                    </m:m>
                                  </m:e>
                                </m:mr>
                              </m:m>
                            </m:e>
                          </m:mr>
                        </m:m>
                      </m:e>
                    </m:d>
                  </m:oMath>
                </a14:m>
                <a:r>
                  <a:rPr lang="en-US" altLang="zh-CN" sz="1800" b="1"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chemeClr val="tx1"/>
                    </a:solidFill>
                    <a:effectLst/>
                    <a:latin typeface="Times New Roman" panose="02020603050405020304" pitchFamily="18" charset="0"/>
                    <a:ea typeface="宋体" panose="02010600030101010101" pitchFamily="2" charset="-122"/>
                  </a:rPr>
                  <a:t>(5.85)</a:t>
                </a:r>
                <a:endParaRPr lang="zh-CN" altLang="zh-CN" sz="1800" kern="100" dirty="0">
                  <a:solidFill>
                    <a:schemeClr val="tx1"/>
                  </a:solidFill>
                  <a:effectLst/>
                  <a:latin typeface="Times New Roman" panose="02020603050405020304" pitchFamily="18" charset="0"/>
                  <a:ea typeface="宋体" panose="02010600030101010101" pitchFamily="2" charset="-122"/>
                </a:endParaRPr>
              </a:p>
              <a:p>
                <a:pPr indent="266700" algn="l"/>
                <a:r>
                  <a:rPr lang="zh-CN" altLang="zh-CN" sz="1800" b="1" kern="1200" dirty="0">
                    <a:solidFill>
                      <a:schemeClr val="tx1"/>
                    </a:solidFill>
                    <a:effectLst/>
                    <a:latin typeface="Times New Roman" panose="02020603050405020304" pitchFamily="18" charset="0"/>
                    <a:ea typeface="宋体" panose="02010600030101010101" pitchFamily="2" charset="-122"/>
                  </a:rPr>
                  <a:t>称为</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800" b="1" kern="1200" dirty="0">
                    <a:solidFill>
                      <a:schemeClr val="tx1"/>
                    </a:solidFill>
                    <a:effectLst/>
                    <a:latin typeface="Times New Roman" panose="02020603050405020304" pitchFamily="18" charset="0"/>
                    <a:ea typeface="宋体" panose="02010600030101010101" pitchFamily="2" charset="-122"/>
                  </a:rPr>
                  <a:t>的伴随矩阵。</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266700" algn="l"/>
                <a:r>
                  <a:rPr lang="zh-CN" altLang="zh-CN" sz="1800" kern="100" dirty="0">
                    <a:solidFill>
                      <a:srgbClr val="000000"/>
                    </a:solidFill>
                    <a:effectLst/>
                    <a:latin typeface="Times New Roman" panose="02020603050405020304" pitchFamily="18" charset="0"/>
                    <a:ea typeface="宋体" panose="02010600030101010101" pitchFamily="2" charset="-122"/>
                  </a:rPr>
                  <a:t>由行列式按一行展开的公式立即得出：</a:t>
                </a:r>
              </a:p>
              <a:p>
                <a:pPr indent="266700" algn="r">
                  <a:spcBef>
                    <a:spcPts val="0"/>
                  </a:spcBef>
                </a:pP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p>
                        <m:r>
                          <a:rPr lang="zh-CN" altLang="en-US" sz="1800" i="1" kern="120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sup>
                    </m:sSup>
                  </m:oMath>
                </a14:m>
                <a:r>
                  <a:rPr lang="en-US" altLang="zh-CN" sz="18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p>
                        <m:r>
                          <a:rPr lang="zh-CN" altLang="en-US" sz="1800" i="1" kern="120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d>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字魂59号-创粗黑"/>
                                      </a:rPr>
                                      <m:t>  ⋯</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  0</m:t>
                                    </m:r>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d>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r>
                                        <m:e>
                                          <m:r>
                                            <a:rPr lang="en-US" altLang="zh-CN" sz="1800" i="1" kern="1200">
                                              <a:solidFill>
                                                <a:srgbClr val="000000"/>
                                              </a:solidFill>
                                              <a:effectLst/>
                                              <a:latin typeface="Cambria Math" panose="02040503050406030204" pitchFamily="18" charset="0"/>
                                              <a:ea typeface="字魂59号-创粗黑"/>
                                            </a:rPr>
                                            <m:t>⋮</m:t>
                                          </m:r>
                                        </m:e>
                                      </m:mr>
                                      <m:mr>
                                        <m:e>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d>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d>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𝐸</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(5.86)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因此如果</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级方阵</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可逆，那么</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en-US" altLang="zh-CN" sz="1800" i="1" kern="100">
                            <a:solidFill>
                              <a:srgbClr val="000000"/>
                            </a:solidFill>
                            <a:effectLst/>
                            <a:latin typeface="Cambria Math" panose="02040503050406030204" pitchFamily="18" charset="0"/>
                            <a:ea typeface="宋体" panose="02010600030101010101" pitchFamily="2" charset="-122"/>
                          </a:rPr>
                          <m:t>−1</m:t>
                        </m:r>
                      </m:sup>
                    </m:sSup>
                    <m:r>
                      <a:rPr lang="en-US" altLang="zh-CN" sz="1800" i="1" kern="100">
                        <a:solidFill>
                          <a:srgbClr val="000000"/>
                        </a:solidFill>
                        <a:effectLst/>
                        <a:latin typeface="Cambria Math" panose="02040503050406030204" pitchFamily="18" charset="0"/>
                        <a:ea typeface="宋体" panose="02010600030101010101" pitchFamily="2" charset="-122"/>
                      </a:rPr>
                      <m:t>=</m:t>
                    </m:r>
                    <m:f>
                      <m:fPr>
                        <m:ctrlPr>
                          <a:rPr lang="zh-CN" altLang="zh-CN" sz="1800" i="1" kern="100">
                            <a:solidFill>
                              <a:srgbClr val="000000"/>
                            </a:solidFill>
                            <a:effectLst/>
                            <a:latin typeface="Cambria Math" panose="02040503050406030204" pitchFamily="18" charset="0"/>
                            <a:ea typeface="Cambria Math" panose="02040503050406030204" pitchFamily="18" charset="0"/>
                          </a:rPr>
                        </m:ctrlPr>
                      </m:fPr>
                      <m:num>
                        <m:r>
                          <a:rPr lang="en-US" altLang="zh-CN" sz="1800" i="1" kern="100">
                            <a:solidFill>
                              <a:srgbClr val="000000"/>
                            </a:solidFill>
                            <a:effectLst/>
                            <a:latin typeface="Cambria Math" panose="02040503050406030204" pitchFamily="18" charset="0"/>
                            <a:ea typeface="宋体" panose="02010600030101010101" pitchFamily="2" charset="-122"/>
                          </a:rPr>
                          <m:t>1</m:t>
                        </m:r>
                      </m:num>
                      <m:den>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d>
                      </m:den>
                    </m:f>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p>
                        <m:r>
                          <a:rPr lang="zh-CN" altLang="en-US" sz="1800" i="1" kern="120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m:t>
                        </m:r>
                      </m:sup>
                    </m:sSup>
                  </m:oMath>
                </a14:m>
                <a:r>
                  <a:rPr lang="en-US" altLang="zh-CN" sz="1800" kern="1200" dirty="0">
                    <a:solidFill>
                      <a:srgbClr val="000000"/>
                    </a:solidFill>
                    <a:effectLst/>
                    <a:latin typeface="Times New Roman" panose="02020603050405020304" pitchFamily="18" charset="0"/>
                    <a:ea typeface="宋体" panose="02010600030101010101" pitchFamily="2" charset="-122"/>
                  </a:rPr>
                  <a:t>                                                      (5.87)</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endParaRPr lang="zh-CN" altLang="en-US" dirty="0">
                  <a:solidFill>
                    <a:srgbClr val="000000"/>
                  </a:solidFill>
                </a:endParaRPr>
              </a:p>
            </p:txBody>
          </p:sp>
        </mc:Choice>
        <mc:Fallback xmlns="">
          <p:sp>
            <p:nvSpPr>
              <p:cNvPr id="3" name="内容占位符 2">
                <a:extLst>
                  <a:ext uri="{FF2B5EF4-FFF2-40B4-BE49-F238E27FC236}">
                    <a16:creationId xmlns:a16="http://schemas.microsoft.com/office/drawing/2014/main" id="{4C400A31-19FD-4432-859E-FFC460F0D184}"/>
                  </a:ext>
                </a:extLst>
              </p:cNvPr>
              <p:cNvSpPr>
                <a:spLocks noGrp="1" noRot="1" noChangeAspect="1" noMove="1" noResize="1" noEditPoints="1" noAdjustHandles="1" noChangeArrowheads="1" noChangeShapeType="1" noTextEdit="1"/>
              </p:cNvSpPr>
              <p:nvPr>
                <p:ph idx="1"/>
              </p:nvPr>
            </p:nvSpPr>
            <p:spPr>
              <a:xfrm>
                <a:off x="-252536" y="980728"/>
                <a:ext cx="9396536" cy="4175125"/>
              </a:xfrm>
              <a:blipFill>
                <a:blip r:embed="rId5"/>
                <a:stretch>
                  <a:fillRect t="-1168" r="-2920" b="-281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333350987"/>
      </p:ext>
    </p:extLst>
  </p:cSld>
  <p:clrMapOvr>
    <a:masterClrMapping/>
  </p:clrMapOvr>
  <mc:AlternateContent xmlns:mc="http://schemas.openxmlformats.org/markup-compatibility/2006" xmlns:p14="http://schemas.microsoft.com/office/powerpoint/2010/main">
    <mc:Choice Requires="p14">
      <p:transition spd="slow" p14:dur="2000" advTm="35195"/>
    </mc:Choice>
    <mc:Fallback xmlns="">
      <p:transition spd="slow" advTm="3519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ACFB9-658D-4F0F-9FD3-5172392AAED5}"/>
              </a:ext>
            </a:extLst>
          </p:cNvPr>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8. </a:t>
            </a:r>
            <a:r>
              <a:rPr lang="zh-CN" altLang="zh-CN" kern="1200" dirty="0">
                <a:latin typeface="Times New Roman" panose="02020603050405020304" pitchFamily="18" charset="0"/>
                <a:ea typeface="黑体" panose="02010609060101010101" pitchFamily="49" charset="-122"/>
              </a:rPr>
              <a:t>初等矩阵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83FB89-BDDE-420A-B56C-18DFAF4238D0}"/>
                  </a:ext>
                </a:extLst>
              </p:cNvPr>
              <p:cNvSpPr>
                <a:spLocks noGrp="1"/>
              </p:cNvSpPr>
              <p:nvPr>
                <p:ph idx="1"/>
              </p:nvPr>
            </p:nvSpPr>
            <p:spPr>
              <a:xfrm>
                <a:off x="179512" y="1124744"/>
                <a:ext cx="8964488" cy="4175125"/>
              </a:xfrm>
            </p:spPr>
            <p:txBody>
              <a:bodyPr/>
              <a:lstStyle/>
              <a:p>
                <a:pPr indent="266700" algn="just"/>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由单位矩阵</a:t>
                </a:r>
                <a14:m>
                  <m:oMath xmlns:m="http://schemas.openxmlformats.org/officeDocument/2006/math">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𝑬</m:t>
                    </m:r>
                  </m:oMath>
                </a14:m>
                <a:r>
                  <a:rPr lang="zh-CN" altLang="zh-CN" sz="1800" b="1" kern="1200" dirty="0">
                    <a:solidFill>
                      <a:schemeClr val="tx1"/>
                    </a:solidFill>
                    <a:effectLst/>
                    <a:latin typeface="Times New Roman" panose="02020603050405020304" pitchFamily="18" charset="0"/>
                    <a:ea typeface="字魂59号-创粗黑"/>
                    <a:cs typeface="Times New Roman" panose="02020603050405020304" pitchFamily="18" charset="0"/>
                  </a:rPr>
                  <a:t>经过一次初等变换得到的矩阵称为初等矩阵。</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显然，初等矩阵都是方阵，每个初等变换都有一个与之对应的初等矩阵。</a:t>
                </a:r>
                <a:endPar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endParaRPr>
              </a:p>
              <a:p>
                <a:pPr indent="266700" algn="just"/>
                <a:endParaRPr lang="en-US" altLang="zh-CN" sz="1800" kern="1200" dirty="0">
                  <a:solidFill>
                    <a:srgbClr val="000000"/>
                  </a:solidFill>
                  <a:latin typeface="Times New Roman" panose="02020603050405020304" pitchFamily="18" charset="0"/>
                  <a:ea typeface="字魂59号-创粗黑"/>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互换矩阵</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𝐸</m:t>
                    </m:r>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的</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𝑖</m:t>
                    </m:r>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行与</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𝑗</m:t>
                    </m:r>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行的位置，得</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𝑃</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𝑖</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𝑗</m:t>
                    </m:r>
                    <m:r>
                      <a:rPr lang="en-US" altLang="zh-CN" sz="18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r>
                                      <a:rPr lang="en-US" altLang="zh-CN" sz="1800" i="1" kern="1200">
                                        <a:solidFill>
                                          <a:srgbClr val="000000"/>
                                        </a:solidFill>
                                        <a:effectLst/>
                                        <a:latin typeface="Cambria Math" panose="02040503050406030204" pitchFamily="18" charset="0"/>
                                        <a:ea typeface="字魂59号-创粗黑"/>
                                      </a:rPr>
                                      <m:t>1</m:t>
                                    </m:r>
                                  </m:e>
                                  <m:e/>
                                  <m:e/>
                                </m:mr>
                                <m:mr>
                                  <m:e/>
                                  <m:e>
                                    <m:r>
                                      <a:rPr lang="en-US" altLang="zh-CN" sz="1800" i="1" kern="100">
                                        <a:solidFill>
                                          <a:srgbClr val="000000"/>
                                        </a:solidFill>
                                        <a:effectLst/>
                                        <a:latin typeface="Cambria Math" panose="02040503050406030204" pitchFamily="18" charset="0"/>
                                        <a:ea typeface="宋体" panose="02010600030101010101" pitchFamily="2" charset="-122"/>
                                      </a:rPr>
                                      <m:t>⋱</m:t>
                                    </m:r>
                                  </m:e>
                                  <m:e/>
                                </m:mr>
                                <m:mr>
                                  <m:e/>
                                  <m:e/>
                                  <m:e>
                                    <m:r>
                                      <a:rPr lang="en-US" altLang="zh-CN" sz="1800" i="1" kern="1200">
                                        <a:solidFill>
                                          <a:srgbClr val="000000"/>
                                        </a:solidFill>
                                        <a:effectLst/>
                                        <a:latin typeface="Cambria Math" panose="02040503050406030204" pitchFamily="18" charset="0"/>
                                        <a:ea typeface="字魂59号-创粗黑"/>
                                      </a:rPr>
                                      <m:t>1</m:t>
                                    </m:r>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r>
                                  <m:e/>
                                  <m:e/>
                                  <m:e/>
                                </m:mr>
                                <m:mr>
                                  <m:e/>
                                  <m:e/>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r>
                                  <m:e/>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r>
                                  <m:e/>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
                            </m:e>
                          </m:mr>
                          <m:m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r>
                                  <m:e/>
                                  <m:e/>
                                  <m:e/>
                                </m:mr>
                                <m:mr>
                                  <m:e/>
                                  <m:e/>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r>
                                      <a:rPr lang="en-US" altLang="zh-CN" sz="1800" b="1" i="1" kern="1200" smtClean="0">
                                        <a:solidFill>
                                          <a:schemeClr val="tx1"/>
                                        </a:solidFill>
                                        <a:effectLst/>
                                        <a:latin typeface="Cambria Math" panose="02040503050406030204" pitchFamily="18" charset="0"/>
                                        <a:ea typeface="字魂59号-创粗黑"/>
                                      </a:rPr>
                                      <m:t>𝟎</m:t>
                                    </m:r>
                                  </m:e>
                                  <m:e/>
                                  <m:e/>
                                </m:mr>
                                <m:mr>
                                  <m:e/>
                                  <m:e>
                                    <m:r>
                                      <a:rPr lang="en-US" altLang="zh-CN" sz="1800" i="1" kern="1200">
                                        <a:solidFill>
                                          <a:srgbClr val="000000"/>
                                        </a:solidFill>
                                        <a:effectLst/>
                                        <a:latin typeface="Cambria Math" panose="02040503050406030204" pitchFamily="18" charset="0"/>
                                        <a:ea typeface="字魂59号-创粗黑"/>
                                      </a:rPr>
                                      <m:t>1</m:t>
                                    </m:r>
                                  </m:e>
                                  <m:e/>
                                </m:mr>
                                <m:mr>
                                  <m:e/>
                                  <m:e/>
                                  <m:e>
                                    <m:r>
                                      <a:rPr lang="en-US" altLang="zh-CN" sz="1800" i="1" kern="100">
                                        <a:solidFill>
                                          <a:srgbClr val="000000"/>
                                        </a:solidFill>
                                        <a:effectLst/>
                                        <a:latin typeface="Cambria Math" panose="02040503050406030204" pitchFamily="18" charset="0"/>
                                        <a:ea typeface="宋体" panose="02010600030101010101" pitchFamily="2" charset="-122"/>
                                      </a:rPr>
                                      <m:t>⋱</m:t>
                                    </m:r>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r>
                                      <a:rPr lang="en-US" altLang="zh-CN" sz="1800" b="1" i="1" kern="1200" smtClean="0">
                                        <a:solidFill>
                                          <a:schemeClr val="tx1"/>
                                        </a:solidFill>
                                        <a:effectLst/>
                                        <a:latin typeface="Cambria Math" panose="02040503050406030204" pitchFamily="18" charset="0"/>
                                        <a:ea typeface="字魂59号-创粗黑"/>
                                      </a:rPr>
                                      <m:t>𝟏</m:t>
                                    </m:r>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r>
                                  <m:e/>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r>
                                  <m:e/>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
                            </m:e>
                          </m:mr>
                          <m:m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r>
                                  <m:e/>
                                  <m:e/>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r>
                                  <m:e>
                                    <m:r>
                                      <a:rPr lang="en-US" altLang="zh-CN" sz="1800" b="1" i="1" kern="1200" smtClean="0">
                                        <a:solidFill>
                                          <a:schemeClr val="tx1"/>
                                        </a:solidFill>
                                        <a:effectLst/>
                                        <a:latin typeface="Cambria Math" panose="02040503050406030204" pitchFamily="18" charset="0"/>
                                        <a:ea typeface="字魂59号-创粗黑"/>
                                      </a:rPr>
                                      <m:t>𝟏</m:t>
                                    </m:r>
                                  </m:e>
                                  <m:e/>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smtClean="0">
                                        <a:solidFill>
                                          <a:srgbClr val="000000"/>
                                        </a:solidFill>
                                        <a:effectLst/>
                                        <a:latin typeface="Cambria Math" panose="02040503050406030204" pitchFamily="18" charset="0"/>
                                        <a:ea typeface="宋体" panose="02010600030101010101" pitchFamily="2" charset="-122"/>
                                      </a:rPr>
                                      <m:t>1</m:t>
                                    </m:r>
                                  </m:e>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r>
                                  <m:e/>
                                  <m:e>
                                    <m:r>
                                      <a:rPr lang="en-US" altLang="zh-CN" sz="1800" b="1" i="1" kern="1200" smtClean="0">
                                        <a:solidFill>
                                          <a:schemeClr val="tx1"/>
                                        </a:solidFill>
                                        <a:effectLst/>
                                        <a:latin typeface="Cambria Math" panose="02040503050406030204" pitchFamily="18" charset="0"/>
                                        <a:ea typeface="字魂59号-创粗黑"/>
                                      </a:rPr>
                                      <m:t>𝟎</m:t>
                                    </m:r>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e/>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r>
                                                  <a:rPr lang="en-US" altLang="zh-CN" sz="1800" i="1" kern="1200">
                                                    <a:solidFill>
                                                      <a:srgbClr val="000000"/>
                                                    </a:solidFill>
                                                    <a:effectLst/>
                                                    <a:latin typeface="Cambria Math" panose="02040503050406030204" pitchFamily="18" charset="0"/>
                                                    <a:ea typeface="字魂59号-创粗黑"/>
                                                  </a:rPr>
                                                  <m:t>1</m:t>
                                                </m:r>
                                              </m:e>
                                            </m:mr>
                                            <m: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r>
                                                  <a:rPr lang="en-US" altLang="zh-CN" sz="1800" i="1" kern="100">
                                                    <a:solidFill>
                                                      <a:srgbClr val="000000"/>
                                                    </a:solidFill>
                                                    <a:effectLst/>
                                                    <a:latin typeface="Cambria Math" panose="02040503050406030204" pitchFamily="18" charset="0"/>
                                                    <a:ea typeface="宋体" panose="02010600030101010101" pitchFamily="2" charset="-122"/>
                                                  </a:rPr>
                                                  <m:t>⋱</m:t>
                                                </m:r>
                                              </m:e>
                                            </m:mr>
                                            <m: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rPr>
                                              </m:ctrlPr>
                                            </m:mPr>
                                            <m:mr>
                                              <m:e/>
                                            </m:mr>
                                            <m:mr>
                                              <m:e/>
                                            </m:mr>
                                            <m:mr>
                                              <m:e>
                                                <m:r>
                                                  <a:rPr lang="en-US" altLang="zh-CN" sz="1800" i="1" kern="1200">
                                                    <a:solidFill>
                                                      <a:srgbClr val="000000"/>
                                                    </a:solidFill>
                                                    <a:effectLst/>
                                                    <a:latin typeface="Cambria Math" panose="02040503050406030204" pitchFamily="18" charset="0"/>
                                                    <a:ea typeface="字魂59号-创粗黑"/>
                                                  </a:rPr>
                                                  <m:t>1</m:t>
                                                </m:r>
                                              </m:e>
                                            </m:mr>
                                          </m:m>
                                        </m:e>
                                      </m:mr>
                                    </m:m>
                                  </m:e>
                                </m:mr>
                              </m:m>
                            </m:e>
                          </m:mr>
                        </m:m>
                      </m:e>
                    </m:d>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𝑖</m:t>
                                </m:r>
                                <m:r>
                                  <a:rPr lang="zh-CN" altLang="zh-CN" sz="1800" kern="100">
                                    <a:solidFill>
                                      <a:srgbClr val="000000"/>
                                    </a:solidFill>
                                    <a:effectLst/>
                                    <a:latin typeface="Cambria Math" panose="02040503050406030204" pitchFamily="18" charset="0"/>
                                    <a:ea typeface="宋体" panose="02010600030101010101" pitchFamily="2" charset="-122"/>
                                  </a:rPr>
                                  <m:t>行</m:t>
                                </m:r>
                              </m:e>
                            </m:mr>
                            <m:mr>
                              <m:e>
                                <m:r>
                                  <a:rPr lang="en-US" altLang="zh-CN" sz="1800" i="1" kern="100">
                                    <a:solidFill>
                                      <a:srgbClr val="000000"/>
                                    </a:solidFill>
                                    <a:effectLst/>
                                    <a:latin typeface="Cambria Math" panose="02040503050406030204" pitchFamily="18" charset="0"/>
                                    <a:ea typeface="宋体" panose="02010600030101010101" pitchFamily="2" charset="-122"/>
                                  </a:rPr>
                                  <m:t> </m:t>
                                </m:r>
                              </m:e>
                            </m:mr>
                            <m:mr>
                              <m:e/>
                            </m:mr>
                          </m:m>
                        </m:e>
                      </m:mr>
                      <m:mr>
                        <m:e/>
                      </m:mr>
                      <m:mr>
                        <m:e>
                          <m:r>
                            <a:rPr lang="en-US" altLang="zh-CN" sz="1800" i="1" kern="100">
                              <a:solidFill>
                                <a:srgbClr val="000000"/>
                              </a:solidFill>
                              <a:effectLst/>
                              <a:latin typeface="Cambria Math" panose="02040503050406030204" pitchFamily="18" charset="0"/>
                              <a:ea typeface="宋体" panose="02010600030101010101" pitchFamily="2" charset="-122"/>
                            </a:rPr>
                            <m:t>𝑗</m:t>
                          </m:r>
                          <m:r>
                            <a:rPr lang="zh-CN" altLang="zh-CN" sz="1800" kern="100">
                              <a:solidFill>
                                <a:srgbClr val="000000"/>
                              </a:solidFill>
                              <a:effectLst/>
                              <a:latin typeface="Cambria Math" panose="02040503050406030204" pitchFamily="18" charset="0"/>
                              <a:ea typeface="宋体" panose="02010600030101010101" pitchFamily="2" charset="-122"/>
                            </a:rPr>
                            <m:t>行</m:t>
                          </m:r>
                        </m:e>
                      </m:mr>
                    </m:m>
                  </m:oMath>
                </a14:m>
                <a:r>
                  <a:rPr lang="en-US" altLang="zh-CN" sz="1800" kern="1200" dirty="0">
                    <a:solidFill>
                      <a:srgbClr val="000000"/>
                    </a:solidFill>
                    <a:effectLst/>
                    <a:latin typeface="Times New Roman" panose="02020603050405020304" pitchFamily="18" charset="0"/>
                    <a:ea typeface="宋体" panose="02010600030101010101" pitchFamily="2" charset="-122"/>
                  </a:rPr>
                  <a:t>                 (5.88)</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F083FB89-BDDE-420A-B56C-18DFAF4238D0}"/>
                  </a:ext>
                </a:extLst>
              </p:cNvPr>
              <p:cNvSpPr>
                <a:spLocks noGrp="1" noRot="1" noChangeAspect="1" noMove="1" noResize="1" noEditPoints="1" noAdjustHandles="1" noChangeArrowheads="1" noChangeShapeType="1" noTextEdit="1"/>
              </p:cNvSpPr>
              <p:nvPr>
                <p:ph idx="1"/>
              </p:nvPr>
            </p:nvSpPr>
            <p:spPr>
              <a:xfrm>
                <a:off x="179512" y="1124744"/>
                <a:ext cx="8964488" cy="4175125"/>
              </a:xfrm>
              <a:blipFill>
                <a:blip r:embed="rId5"/>
                <a:stretch>
                  <a:fillRect t="-877" r="-544" b="-1608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143018887"/>
      </p:ext>
    </p:extLst>
  </p:cSld>
  <p:clrMapOvr>
    <a:masterClrMapping/>
  </p:clrMapOvr>
  <mc:AlternateContent xmlns:mc="http://schemas.openxmlformats.org/markup-compatibility/2006" xmlns:p14="http://schemas.microsoft.com/office/powerpoint/2010/main">
    <mc:Choice Requires="p14">
      <p:transition spd="slow" p14:dur="2000" advTm="28480"/>
    </mc:Choice>
    <mc:Fallback xmlns="">
      <p:transition spd="slow" advTm="284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latin typeface="Times New Roman" panose="02020603050405020304" pitchFamily="18" charset="0"/>
                <a:ea typeface="黑体" panose="02010609060101010101" pitchFamily="49" charset="-122"/>
              </a:rPr>
              <a:t>8. </a:t>
            </a:r>
            <a:r>
              <a:rPr lang="zh-CN" altLang="zh-CN" kern="1200" dirty="0">
                <a:latin typeface="Times New Roman" panose="02020603050405020304" pitchFamily="18" charset="0"/>
                <a:ea typeface="黑体" panose="02010609060101010101" pitchFamily="49" charset="-122"/>
              </a:rPr>
              <a:t>初等矩阵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0"/>
                <a:ext cx="8517044" cy="4175125"/>
              </a:xfrm>
            </p:spPr>
            <p:txBody>
              <a:bodyPr/>
              <a:lstStyle/>
              <a:p>
                <a:pPr indent="266700" algn="just"/>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用数域</a:t>
                </a:r>
                <a14:m>
                  <m:oMath xmlns:m="http://schemas.openxmlformats.org/officeDocument/2006/math">
                    <m:r>
                      <a:rPr lang="en-US" altLang="zh-CN" sz="2000" i="1" kern="1200">
                        <a:solidFill>
                          <a:srgbClr val="000000"/>
                        </a:solidFill>
                        <a:latin typeface="Cambria Math" panose="02040503050406030204" pitchFamily="18" charset="0"/>
                        <a:ea typeface="字魂59号-创粗黑"/>
                        <a:cs typeface="Times New Roman" panose="02020603050405020304" pitchFamily="18" charset="0"/>
                      </a:rPr>
                      <m:t>𝑃</m:t>
                    </m:r>
                  </m:oMath>
                </a14:m>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中非零数</a:t>
                </a:r>
                <a14:m>
                  <m:oMath xmlns:m="http://schemas.openxmlformats.org/officeDocument/2006/math">
                    <m:r>
                      <a:rPr lang="en-US" altLang="zh-CN" sz="2000" i="1" kern="1200">
                        <a:solidFill>
                          <a:srgbClr val="000000"/>
                        </a:solidFill>
                        <a:latin typeface="Cambria Math" panose="02040503050406030204" pitchFamily="18" charset="0"/>
                        <a:ea typeface="字魂59号-创粗黑"/>
                        <a:cs typeface="Times New Roman" panose="02020603050405020304" pitchFamily="18" charset="0"/>
                      </a:rPr>
                      <m:t>𝑐</m:t>
                    </m:r>
                  </m:oMath>
                </a14:m>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乘</a:t>
                </a:r>
                <a14:m>
                  <m:oMath xmlns:m="http://schemas.openxmlformats.org/officeDocument/2006/math">
                    <m:r>
                      <a:rPr lang="en-US" altLang="zh-CN" sz="2000" i="1" kern="1200">
                        <a:solidFill>
                          <a:srgbClr val="000000"/>
                        </a:solidFill>
                        <a:latin typeface="Cambria Math" panose="02040503050406030204" pitchFamily="18" charset="0"/>
                        <a:ea typeface="等线" panose="02010600030101010101" pitchFamily="2" charset="-122"/>
                        <a:cs typeface="等线" panose="02010600030101010101" pitchFamily="2" charset="-122"/>
                      </a:rPr>
                      <m:t>𝐸</m:t>
                    </m:r>
                  </m:oMath>
                </a14:m>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的</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𝑖</m:t>
                    </m:r>
                  </m:oMath>
                </a14:m>
                <a:r>
                  <a:rPr lang="zh-CN" altLang="zh-CN" sz="2000" kern="100" dirty="0">
                    <a:solidFill>
                      <a:srgbClr val="000000"/>
                    </a:solidFill>
                    <a:latin typeface="Times New Roman" panose="02020603050405020304" pitchFamily="18" charset="0"/>
                    <a:ea typeface="字魂59号-创粗黑"/>
                    <a:cs typeface="Times New Roman" panose="02020603050405020304" pitchFamily="18" charset="0"/>
                  </a:rPr>
                  <a:t>行，有：</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r">
                  <a:spcBef>
                    <a:spcPts val="600"/>
                  </a:spcBef>
                </a:pP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𝑖</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𝑐</m:t>
                    </m:r>
                    <m:r>
                      <a:rPr lang="en-US" altLang="zh-CN" sz="2000" i="1" kern="100">
                        <a:solidFill>
                          <a:srgbClr val="000000"/>
                        </a:solidFill>
                        <a:latin typeface="Cambria Math" panose="02040503050406030204" pitchFamily="18" charset="0"/>
                        <a:ea typeface="宋体" panose="02010600030101010101" pitchFamily="2" charset="-122"/>
                      </a:rPr>
                      <m:t>))=</m:t>
                    </m:r>
                    <m:d>
                      <m:dPr>
                        <m:begChr m:val="["/>
                        <m:endChr m:val="]"/>
                        <m:ctrlPr>
                          <a:rPr lang="zh-CN" altLang="zh-CN" sz="2000" i="1" kern="100">
                            <a:solidFill>
                              <a:srgbClr val="000000"/>
                            </a:solidFill>
                            <a:latin typeface="Cambria Math" panose="02040503050406030204" pitchFamily="18" charset="0"/>
                            <a:ea typeface="Cambria Math" panose="02040503050406030204" pitchFamily="18" charset="0"/>
                          </a:rPr>
                        </m:ctrlPr>
                      </m:dPr>
                      <m:e>
                        <m:m>
                          <m:mPr>
                            <m:mcs>
                              <m:mc>
                                <m:mcPr>
                                  <m:count m:val="2"/>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e/>
                                  <m:e/>
                                </m:mr>
                                <m:mr>
                                  <m:e/>
                                  <m:e>
                                    <m:r>
                                      <a:rPr lang="en-US" altLang="zh-CN" sz="2000" i="1" kern="100">
                                        <a:solidFill>
                                          <a:srgbClr val="000000"/>
                                        </a:solidFill>
                                        <a:latin typeface="Cambria Math" panose="02040503050406030204" pitchFamily="18" charset="0"/>
                                        <a:ea typeface="宋体" panose="02010600030101010101" pitchFamily="2" charset="-122"/>
                                      </a:rPr>
                                      <m:t>⋱</m:t>
                                    </m:r>
                                  </m:e>
                                  <m:e/>
                                </m:mr>
                                <m:mr>
                                  <m:e/>
                                  <m:e/>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𝑐</m:t>
                                    </m:r>
                                  </m:e>
                                </m:mr>
                              </m:m>
                            </m:e>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e/>
                                  <m:e/>
                                </m:mr>
                                <m:mr>
                                  <m:e/>
                                  <m:e/>
                                  <m:e/>
                                </m:mr>
                                <m:mr>
                                  <m:e/>
                                  <m:e/>
                                  <m:e/>
                                </m:mr>
                              </m:m>
                            </m:e>
                          </m:mr>
                          <m:m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e/>
                                  <m:e/>
                                </m:mr>
                                <m:mr>
                                  <m:e/>
                                  <m:e/>
                                  <m:e/>
                                </m:mr>
                                <m:mr>
                                  <m:e/>
                                  <m:e/>
                                  <m:e/>
                                </m:mr>
                              </m:m>
                            </m:e>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e/>
                                  <m:e/>
                                </m:mr>
                                <m:mr>
                                  <m:e/>
                                  <m:e>
                                    <m:r>
                                      <a:rPr lang="en-US" altLang="zh-CN" sz="2000" i="1" kern="100">
                                        <a:solidFill>
                                          <a:srgbClr val="000000"/>
                                        </a:solidFill>
                                        <a:latin typeface="Cambria Math" panose="02040503050406030204" pitchFamily="18" charset="0"/>
                                        <a:ea typeface="宋体" panose="02010600030101010101" pitchFamily="2" charset="-122"/>
                                      </a:rPr>
                                      <m:t>⋱</m:t>
                                    </m:r>
                                  </m:e>
                                  <m:e/>
                                </m:mr>
                                <m:mr>
                                  <m:e/>
                                  <m:e/>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mr>
                              </m:m>
                            </m:e>
                          </m:mr>
                        </m:m>
                      </m:e>
                    </m:d>
                    <m:m>
                      <m:mPr>
                        <m:mcs>
                          <m:mc>
                            <m:mcPr>
                              <m:count m:val="1"/>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rPr>
                        </m:ctrlPr>
                      </m:mPr>
                      <m:mr>
                        <m:e>
                          <m:r>
                            <a:rPr lang="en-US" altLang="zh-CN" sz="2000" i="1" kern="100">
                              <a:solidFill>
                                <a:srgbClr val="000000"/>
                              </a:solidFill>
                              <a:latin typeface="Cambria Math" panose="02040503050406030204" pitchFamily="18" charset="0"/>
                              <a:ea typeface="宋体" panose="02010600030101010101" pitchFamily="2" charset="-122"/>
                            </a:rPr>
                            <m:t>𝑖</m:t>
                          </m:r>
                          <m:r>
                            <a:rPr lang="zh-CN" altLang="zh-CN" sz="2000" kern="100">
                              <a:solidFill>
                                <a:srgbClr val="000000"/>
                              </a:solidFill>
                              <a:latin typeface="Cambria Math" panose="02040503050406030204" pitchFamily="18" charset="0"/>
                              <a:ea typeface="宋体" panose="02010600030101010101" pitchFamily="2" charset="-122"/>
                            </a:rPr>
                            <m:t>行</m:t>
                          </m:r>
                        </m:e>
                      </m:mr>
                      <m:mr>
                        <m:e/>
                      </m:mr>
                    </m:m>
                  </m:oMath>
                </a14:m>
                <a:r>
                  <a:rPr lang="en-US" altLang="zh-CN" sz="2000" kern="1200" dirty="0">
                    <a:solidFill>
                      <a:srgbClr val="000000"/>
                    </a:solidFill>
                    <a:latin typeface="Times New Roman" panose="02020603050405020304" pitchFamily="18" charset="0"/>
                    <a:ea typeface="宋体" panose="02010600030101010101" pitchFamily="2" charset="-122"/>
                  </a:rPr>
                  <a:t>                           (5.89)</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just"/>
                <a:r>
                  <a:rPr lang="zh-CN" altLang="zh-CN" sz="2000" kern="100" dirty="0">
                    <a:solidFill>
                      <a:srgbClr val="000000"/>
                    </a:solidFill>
                    <a:latin typeface="Times New Roman" panose="02020603050405020304" pitchFamily="18" charset="0"/>
                    <a:ea typeface="字魂59号-创粗黑"/>
                    <a:cs typeface="Times New Roman" panose="02020603050405020304" pitchFamily="18" charset="0"/>
                  </a:rPr>
                  <a:t>把矩阵</a:t>
                </a:r>
                <a14:m>
                  <m:oMath xmlns:m="http://schemas.openxmlformats.org/officeDocument/2006/math">
                    <m:r>
                      <a:rPr lang="en-US" altLang="zh-CN" sz="2000" i="1" kern="1200">
                        <a:solidFill>
                          <a:srgbClr val="000000"/>
                        </a:solidFill>
                        <a:latin typeface="Cambria Math" panose="02040503050406030204" pitchFamily="18" charset="0"/>
                        <a:ea typeface="等线" panose="02010600030101010101" pitchFamily="2" charset="-122"/>
                        <a:cs typeface="等线" panose="02010600030101010101" pitchFamily="2" charset="-122"/>
                      </a:rPr>
                      <m:t>𝐸</m:t>
                    </m:r>
                  </m:oMath>
                </a14:m>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的</a:t>
                </a:r>
                <a14:m>
                  <m:oMath xmlns:m="http://schemas.openxmlformats.org/officeDocument/2006/math">
                    <m:r>
                      <a:rPr lang="en-US" altLang="zh-CN" sz="2000" i="1" kern="1200">
                        <a:solidFill>
                          <a:srgbClr val="000000"/>
                        </a:solidFill>
                        <a:latin typeface="Cambria Math" panose="02040503050406030204" pitchFamily="18" charset="0"/>
                        <a:ea typeface="字魂59号-创粗黑"/>
                        <a:cs typeface="Times New Roman" panose="02020603050405020304" pitchFamily="18" charset="0"/>
                      </a:rPr>
                      <m:t>𝑗</m:t>
                    </m:r>
                  </m:oMath>
                </a14:m>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行的</a:t>
                </a:r>
                <a14:m>
                  <m:oMath xmlns:m="http://schemas.openxmlformats.org/officeDocument/2006/math">
                    <m:r>
                      <a:rPr lang="en-US" altLang="zh-CN" sz="2000" i="1" kern="1200">
                        <a:solidFill>
                          <a:srgbClr val="000000"/>
                        </a:solidFill>
                        <a:latin typeface="Cambria Math" panose="02040503050406030204" pitchFamily="18" charset="0"/>
                        <a:ea typeface="字魂59号-创粗黑"/>
                        <a:cs typeface="Times New Roman" panose="02020603050405020304" pitchFamily="18" charset="0"/>
                      </a:rPr>
                      <m:t>𝑘</m:t>
                    </m:r>
                  </m:oMath>
                </a14:m>
                <a:r>
                  <a:rPr lang="zh-CN" altLang="zh-CN" sz="2000" kern="1200" dirty="0">
                    <a:solidFill>
                      <a:srgbClr val="000000"/>
                    </a:solidFill>
                    <a:latin typeface="Times New Roman" panose="02020603050405020304" pitchFamily="18" charset="0"/>
                    <a:ea typeface="字魂59号-创粗黑"/>
                    <a:cs typeface="Times New Roman" panose="02020603050405020304" pitchFamily="18" charset="0"/>
                  </a:rPr>
                  <a:t>倍加到</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𝑖</m:t>
                    </m:r>
                  </m:oMath>
                </a14:m>
                <a:r>
                  <a:rPr lang="zh-CN" altLang="zh-CN" sz="2000" kern="100" dirty="0">
                    <a:solidFill>
                      <a:srgbClr val="000000"/>
                    </a:solidFill>
                    <a:latin typeface="Times New Roman" panose="02020603050405020304" pitchFamily="18" charset="0"/>
                    <a:ea typeface="字魂59号-创粗黑"/>
                    <a:cs typeface="Times New Roman" panose="02020603050405020304" pitchFamily="18" charset="0"/>
                  </a:rPr>
                  <a:t>行，有</a:t>
                </a:r>
                <a:r>
                  <a:rPr lang="zh-CN" altLang="en-US" sz="2000" kern="100" dirty="0">
                    <a:solidFill>
                      <a:srgbClr val="000000"/>
                    </a:solidFill>
                    <a:latin typeface="Times New Roman" panose="02020603050405020304" pitchFamily="18" charset="0"/>
                    <a:ea typeface="字魂59号-创粗黑"/>
                    <a:cs typeface="Times New Roman" panose="02020603050405020304" pitchFamily="18" charset="0"/>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r">
                  <a:spcBef>
                    <a:spcPts val="600"/>
                  </a:spcBef>
                </a:pP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d>
                      <m:dPr>
                        <m:ctrlPr>
                          <a:rPr lang="zh-CN" altLang="zh-CN" sz="2000" i="1" kern="100">
                            <a:solidFill>
                              <a:srgbClr val="000000"/>
                            </a:solidFill>
                            <a:latin typeface="Cambria Math" panose="02040503050406030204" pitchFamily="18" charset="0"/>
                            <a:ea typeface="Cambria Math" panose="02040503050406030204" pitchFamily="18" charset="0"/>
                          </a:rPr>
                        </m:ctrlPr>
                      </m:dPr>
                      <m:e>
                        <m:r>
                          <a:rPr lang="en-US" altLang="zh-CN" sz="2000" i="1" kern="100">
                            <a:solidFill>
                              <a:srgbClr val="000000"/>
                            </a:solidFill>
                            <a:latin typeface="Cambria Math" panose="02040503050406030204" pitchFamily="18" charset="0"/>
                            <a:ea typeface="宋体" panose="02010600030101010101" pitchFamily="2" charset="-122"/>
                          </a:rPr>
                          <m:t>𝑖</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𝑗</m:t>
                        </m:r>
                        <m:d>
                          <m:dPr>
                            <m:ctrlPr>
                              <a:rPr lang="zh-CN" altLang="zh-CN" sz="2000" i="1" kern="100">
                                <a:solidFill>
                                  <a:srgbClr val="000000"/>
                                </a:solidFill>
                                <a:latin typeface="Cambria Math" panose="02040503050406030204" pitchFamily="18" charset="0"/>
                                <a:ea typeface="Cambria Math" panose="02040503050406030204" pitchFamily="18" charset="0"/>
                              </a:rPr>
                            </m:ctrlPr>
                          </m:dPr>
                          <m:e>
                            <m:r>
                              <a:rPr lang="en-US" altLang="zh-CN" sz="2000" i="1" kern="100">
                                <a:solidFill>
                                  <a:srgbClr val="000000"/>
                                </a:solidFill>
                                <a:latin typeface="Cambria Math" panose="02040503050406030204" pitchFamily="18" charset="0"/>
                                <a:ea typeface="宋体" panose="02010600030101010101" pitchFamily="2" charset="-122"/>
                              </a:rPr>
                              <m:t>𝑘</m:t>
                            </m:r>
                          </m:e>
                        </m:d>
                      </m:e>
                    </m:d>
                    <m:r>
                      <a:rPr lang="en-US" altLang="zh-CN" sz="2000" i="1" kern="100">
                        <a:solidFill>
                          <a:srgbClr val="000000"/>
                        </a:solidFill>
                        <a:latin typeface="Cambria Math" panose="02040503050406030204" pitchFamily="18" charset="0"/>
                        <a:ea typeface="宋体" panose="02010600030101010101" pitchFamily="2" charset="-122"/>
                      </a:rPr>
                      <m:t>=</m:t>
                    </m:r>
                    <m:m>
                      <m:mPr>
                        <m:mcs>
                          <m:mc>
                            <m:mcPr>
                              <m:count m:val="1"/>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rPr>
                              </m:ctrlPr>
                            </m:mPr>
                            <m:mr>
                              <m:e>
                                <m:r>
                                  <a:rPr lang="en-US" altLang="zh-CN" sz="2000" i="1" kern="100">
                                    <a:solidFill>
                                      <a:srgbClr val="000000"/>
                                    </a:solidFill>
                                    <a:latin typeface="Cambria Math" panose="02040503050406030204" pitchFamily="18" charset="0"/>
                                    <a:ea typeface="宋体" panose="02010600030101010101" pitchFamily="2" charset="-122"/>
                                  </a:rPr>
                                  <m:t>𝑖</m:t>
                                </m:r>
                                <m:r>
                                  <a:rPr lang="zh-CN" altLang="zh-CN" sz="2000" kern="100">
                                    <a:solidFill>
                                      <a:srgbClr val="000000"/>
                                    </a:solidFill>
                                    <a:latin typeface="Cambria Math" panose="02040503050406030204" pitchFamily="18" charset="0"/>
                                    <a:ea typeface="宋体" panose="02010600030101010101" pitchFamily="2" charset="-122"/>
                                  </a:rPr>
                                  <m:t>列</m:t>
                                </m:r>
                              </m:e>
                              <m:e/>
                              <m:e>
                                <m:r>
                                  <a:rPr lang="en-US" altLang="zh-CN" sz="2000" i="1" kern="100">
                                    <a:solidFill>
                                      <a:srgbClr val="000000"/>
                                    </a:solidFill>
                                    <a:latin typeface="Cambria Math" panose="02040503050406030204" pitchFamily="18" charset="0"/>
                                    <a:ea typeface="宋体" panose="02010600030101010101" pitchFamily="2" charset="-122"/>
                                  </a:rPr>
                                  <m:t>𝑗</m:t>
                                </m:r>
                                <m:r>
                                  <a:rPr lang="zh-CN" altLang="zh-CN" sz="2000" kern="100">
                                    <a:solidFill>
                                      <a:srgbClr val="000000"/>
                                    </a:solidFill>
                                    <a:latin typeface="Cambria Math" panose="02040503050406030204" pitchFamily="18" charset="0"/>
                                    <a:ea typeface="宋体" panose="02010600030101010101" pitchFamily="2" charset="-122"/>
                                  </a:rPr>
                                  <m:t>列</m:t>
                                </m:r>
                              </m:e>
                            </m:mr>
                          </m:m>
                        </m:e>
                      </m:mr>
                      <m:mr>
                        <m:e>
                          <m:d>
                            <m:dPr>
                              <m:begChr m:val="["/>
                              <m:endChr m:val="]"/>
                              <m:ctrlPr>
                                <a:rPr lang="zh-CN" altLang="zh-CN" sz="2000" i="1" kern="100">
                                  <a:solidFill>
                                    <a:srgbClr val="000000"/>
                                  </a:solidFill>
                                  <a:latin typeface="Cambria Math" panose="02040503050406030204" pitchFamily="18" charset="0"/>
                                  <a:ea typeface="Cambria Math" panose="02040503050406030204" pitchFamily="18" charset="0"/>
                                </a:rPr>
                              </m:ctrlPr>
                            </m:dP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e/>
                                        <m:e/>
                                      </m:mr>
                                      <m:mr>
                                        <m:e/>
                                        <m:e>
                                          <m:r>
                                            <a:rPr lang="en-US" altLang="zh-CN" sz="2000" i="1" kern="100">
                                              <a:solidFill>
                                                <a:srgbClr val="000000"/>
                                              </a:solidFill>
                                              <a:latin typeface="Cambria Math" panose="02040503050406030204" pitchFamily="18" charset="0"/>
                                              <a:ea typeface="宋体" panose="02010600030101010101" pitchFamily="2" charset="-122"/>
                                            </a:rPr>
                                            <m:t>⋱</m:t>
                                          </m:r>
                                        </m:e>
                                        <m:e/>
                                      </m:mr>
                                      <m:mr>
                                        <m:e/>
                                        <m:e/>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mr>
                                    </m:m>
                                  </m:e>
                                  <m:e>
                                    <m:m>
                                      <m:mPr>
                                        <m:mcs>
                                          <m:mc>
                                            <m:mcPr>
                                              <m:count m:val="1"/>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2000" i="1" kern="100">
                                              <a:solidFill>
                                                <a:srgbClr val="000000"/>
                                              </a:solidFill>
                                              <a:latin typeface="Cambria Math" panose="02040503050406030204" pitchFamily="18" charset="0"/>
                                              <a:ea typeface="宋体" panose="02010600030101010101" pitchFamily="2" charset="-122"/>
                                            </a:rPr>
                                            <m:t>⋯</m:t>
                                          </m:r>
                                        </m:e>
                                      </m:mr>
                                    </m:m>
                                  </m:e>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e/>
                                        <m:e/>
                                      </m:mr>
                                      <m:mr>
                                        <m:e/>
                                        <m:e/>
                                        <m:e/>
                                      </m:mr>
                                      <m:mr>
                                        <m:e>
                                          <m:r>
                                            <a:rPr lang="en-US" altLang="zh-CN" sz="2000" i="1" kern="100">
                                              <a:solidFill>
                                                <a:srgbClr val="000000"/>
                                              </a:solidFill>
                                              <a:latin typeface="Cambria Math" panose="02040503050406030204" pitchFamily="18" charset="0"/>
                                              <a:ea typeface="宋体" panose="02010600030101010101" pitchFamily="2" charset="-122"/>
                                            </a:rPr>
                                            <m:t>𝑘</m:t>
                                          </m:r>
                                        </m:e>
                                        <m:e/>
                                        <m:e/>
                                      </m:mr>
                                    </m:m>
                                  </m:e>
                                </m:mr>
                                <m:m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e/>
                                        <m:e/>
                                      </m:mr>
                                    </m:m>
                                  </m:e>
                                  <m:e>
                                    <m:r>
                                      <a:rPr lang="en-US" altLang="zh-CN" sz="2000" i="1" kern="100">
                                        <a:solidFill>
                                          <a:srgbClr val="000000"/>
                                        </a:solidFill>
                                        <a:latin typeface="Cambria Math" panose="02040503050406030204" pitchFamily="18" charset="0"/>
                                        <a:ea typeface="宋体" panose="02010600030101010101" pitchFamily="2" charset="-122"/>
                                      </a:rPr>
                                      <m:t>⋱</m:t>
                                    </m:r>
                                  </m:e>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00">
                                              <a:solidFill>
                                                <a:srgbClr val="000000"/>
                                              </a:solidFill>
                                              <a:latin typeface="Cambria Math" panose="02040503050406030204" pitchFamily="18" charset="0"/>
                                              <a:ea typeface="宋体" panose="02010600030101010101" pitchFamily="2" charset="-122"/>
                                            </a:rPr>
                                            <m:t>⋮</m:t>
                                          </m:r>
                                        </m:e>
                                        <m:e/>
                                        <m:e/>
                                      </m:mr>
                                    </m:m>
                                  </m:e>
                                </m:mr>
                                <m:mr>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e/>
                                        <m:e/>
                                      </m:mr>
                                      <m:mr>
                                        <m:e/>
                                        <m:e/>
                                        <m:e/>
                                      </m:mr>
                                      <m:mr>
                                        <m:e/>
                                        <m:e/>
                                        <m:e/>
                                      </m:mr>
                                    </m:m>
                                  </m:e>
                                  <m:e>
                                    <m:m>
                                      <m:mPr>
                                        <m:mcs>
                                          <m:mc>
                                            <m:mcPr>
                                              <m:count m:val="1"/>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mr>
                                    </m:m>
                                  </m:e>
                                  <m:e>
                                    <m:m>
                                      <m:mPr>
                                        <m:mcs>
                                          <m:mc>
                                            <m:mcPr>
                                              <m:count m:val="3"/>
                                              <m:mcJc m:val="center"/>
                                            </m:mcPr>
                                          </m:mc>
                                        </m:mcs>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e/>
                                        <m:e/>
                                      </m:mr>
                                      <m:mr>
                                        <m:e/>
                                        <m:e>
                                          <m:r>
                                            <a:rPr lang="en-US" altLang="zh-CN" sz="2000" i="1" kern="100">
                                              <a:solidFill>
                                                <a:srgbClr val="000000"/>
                                              </a:solidFill>
                                              <a:latin typeface="Cambria Math" panose="02040503050406030204" pitchFamily="18" charset="0"/>
                                              <a:ea typeface="宋体" panose="02010600030101010101" pitchFamily="2" charset="-122"/>
                                            </a:rPr>
                                            <m:t>⋱</m:t>
                                          </m:r>
                                        </m:e>
                                        <m:e/>
                                      </m:mr>
                                      <m:mr>
                                        <m:e/>
                                        <m:e/>
                                        <m:e>
                                          <m:r>
                                            <a:rPr lang="en-US" altLang="zh-CN" sz="2000" i="1" kern="100">
                                              <a:solidFill>
                                                <a:srgbClr val="000000"/>
                                              </a:solidFill>
                                              <a:latin typeface="Cambria Math" panose="02040503050406030204" pitchFamily="18" charset="0"/>
                                              <a:ea typeface="字魂59号-创粗黑"/>
                                              <a:cs typeface="Times New Roman" panose="02020603050405020304" pitchFamily="18" charset="0"/>
                                            </a:rPr>
                                            <m:t>1</m:t>
                                          </m:r>
                                        </m:e>
                                      </m:mr>
                                    </m:m>
                                  </m:e>
                                </m:mr>
                              </m:m>
                            </m:e>
                          </m:d>
                        </m:e>
                      </m:mr>
                    </m:m>
                  </m:oMath>
                </a14:m>
                <a:r>
                  <a:rPr lang="en-US" altLang="zh-CN" sz="2000" kern="1200" dirty="0">
                    <a:solidFill>
                      <a:srgbClr val="000000"/>
                    </a:solidFill>
                    <a:latin typeface="Times New Roman" panose="02020603050405020304" pitchFamily="18" charset="0"/>
                    <a:ea typeface="宋体" panose="02010600030101010101" pitchFamily="2" charset="-122"/>
                  </a:rPr>
                  <a:t>                             (5.90)</a:t>
                </a:r>
                <a:endParaRPr lang="zh-CN" altLang="zh-CN" sz="2000" kern="100" dirty="0">
                  <a:solidFill>
                    <a:srgbClr val="000000"/>
                  </a:solidFill>
                  <a:latin typeface="Times New Roman" panose="02020603050405020304" pitchFamily="18" charset="0"/>
                  <a:ea typeface="宋体" panose="02010600030101010101" pitchFamily="2" charset="-122"/>
                </a:endParaRPr>
              </a:p>
              <a:p>
                <a:pPr marL="0" indent="0">
                  <a:buNone/>
                </a:pPr>
                <a:endParaRPr lang="zh-CN" altLang="en-US" sz="2000" dirty="0">
                  <a:solidFill>
                    <a:srgbClr val="000000"/>
                  </a:solidFill>
                </a:endParaRPr>
              </a:p>
              <a:p>
                <a:endParaRPr lang="zh-CN" altLang="en-US" sz="2000"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0"/>
                <a:ext cx="8517044" cy="4175125"/>
              </a:xfrm>
              <a:blipFill>
                <a:blip r:embed="rId5"/>
                <a:stretch>
                  <a:fillRect t="-1022" r="-787" b="-1751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54837589"/>
      </p:ext>
    </p:extLst>
  </p:cSld>
  <p:clrMapOvr>
    <a:masterClrMapping/>
  </p:clrMapOvr>
  <mc:AlternateContent xmlns:mc="http://schemas.openxmlformats.org/markup-compatibility/2006" xmlns:p14="http://schemas.microsoft.com/office/powerpoint/2010/main">
    <mc:Choice Requires="p14">
      <p:transition spd="slow" p14:dur="2000" advTm="32798"/>
    </mc:Choice>
    <mc:Fallback xmlns="">
      <p:transition spd="slow" advTm="327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a:latin typeface="Times New Roman" panose="02020603050405020304" pitchFamily="18" charset="0"/>
                <a:ea typeface="宋体" panose="02010600030101010101" pitchFamily="2" charset="-122"/>
                <a:cs typeface="Times New Roman" panose="02020603050405020304" pitchFamily="18" charset="0"/>
              </a:rPr>
              <a:t>§ 5</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6000" dirty="0">
                <a:effectLst/>
                <a:latin typeface="Times New Roman" panose="02020603050405020304" pitchFamily="18" charset="0"/>
                <a:ea typeface="宋体" panose="02010600030101010101" pitchFamily="2" charset="-122"/>
                <a:cs typeface="Times New Roman" panose="02020603050405020304" pitchFamily="18" charset="0"/>
              </a:rPr>
              <a:t>矩阵的</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分块</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155317"/>
      </p:ext>
    </p:extLst>
  </p:cSld>
  <p:clrMapOvr>
    <a:masterClrMapping/>
  </p:clrMapOvr>
  <mc:AlternateContent xmlns:mc="http://schemas.openxmlformats.org/markup-compatibility/2006" xmlns:p14="http://schemas.microsoft.com/office/powerpoint/2010/main">
    <mc:Choice Requires="p14">
      <p:transition spd="slow" p14:dur="2000" advTm="2441"/>
    </mc:Choice>
    <mc:Fallback xmlns="">
      <p:transition spd="slow" advTm="244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矩阵的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052736"/>
                <a:ext cx="8964488" cy="4175125"/>
              </a:xfrm>
            </p:spPr>
            <p:txBody>
              <a:bodyPr/>
              <a:lstStyle/>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这一节介绍一个在处理级数较高的矩阵时常用的方法。有时候，我们把一个大矩阵看成由一些小矩阵组成的，就如矩阵是由数组成的一样。特别在运算中，把这些小矩阵当作数一样来处理</a:t>
                </a:r>
                <a:r>
                  <a:rPr lang="zh-CN" altLang="en-US" sz="1800" kern="1200" dirty="0">
                    <a:solidFill>
                      <a:srgbClr val="000000"/>
                    </a:solidFill>
                    <a:effectLst/>
                    <a:latin typeface="Times New Roman" panose="02020603050405020304" pitchFamily="18" charset="0"/>
                    <a:ea typeface="字魂59号-创粗黑"/>
                    <a:cs typeface="Times New Roman" panose="02020603050405020304" pitchFamily="18" charset="0"/>
                  </a:rPr>
                  <a:t>，</a:t>
                </a:r>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这就是所谓矩阵的分块。</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一般地说，设</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𝑎</m:t>
                            </m:r>
                          </m:e>
                          <m:sub>
                            <m:r>
                              <a:rPr lang="en-US" altLang="zh-CN" sz="1800" i="1" kern="100">
                                <a:solidFill>
                                  <a:srgbClr val="000000"/>
                                </a:solidFill>
                                <a:effectLst/>
                                <a:latin typeface="Cambria Math" panose="02040503050406030204" pitchFamily="18" charset="0"/>
                                <a:ea typeface="宋体" panose="02010600030101010101" pitchFamily="2" charset="-122"/>
                              </a:rPr>
                              <m:t>𝑖𝑘</m:t>
                            </m:r>
                          </m:sub>
                        </m:sSub>
                        <m:r>
                          <a:rPr lang="en-US" altLang="zh-CN" sz="1800" i="1" kern="100">
                            <a:solidFill>
                              <a:srgbClr val="000000"/>
                            </a:solidFill>
                            <a:effectLst/>
                            <a:latin typeface="Cambria Math" panose="02040503050406030204" pitchFamily="18" charset="0"/>
                            <a:ea typeface="宋体" panose="02010600030101010101" pitchFamily="2" charset="-122"/>
                          </a:rPr>
                          <m:t>)</m:t>
                        </m:r>
                      </m:e>
                      <m:sub>
                        <m:r>
                          <a:rPr lang="en-US" altLang="zh-CN" sz="1800" i="1" kern="100">
                            <a:solidFill>
                              <a:srgbClr val="000000"/>
                            </a:solidFill>
                            <a:effectLst/>
                            <a:latin typeface="Cambria Math" panose="02040503050406030204" pitchFamily="18" charset="0"/>
                            <a:ea typeface="宋体" panose="02010600030101010101" pitchFamily="2" charset="-122"/>
                          </a:rPr>
                          <m:t>𝑠𝑛</m:t>
                        </m:r>
                      </m:sub>
                    </m:sSub>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𝐵</m:t>
                    </m:r>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𝑏</m:t>
                            </m:r>
                          </m:e>
                          <m:sub>
                            <m:r>
                              <a:rPr lang="en-US" altLang="zh-CN" sz="1800" i="1" kern="100">
                                <a:solidFill>
                                  <a:srgbClr val="000000"/>
                                </a:solidFill>
                                <a:effectLst/>
                                <a:latin typeface="Cambria Math" panose="02040503050406030204" pitchFamily="18" charset="0"/>
                                <a:ea typeface="宋体" panose="02010600030101010101" pitchFamily="2" charset="-122"/>
                              </a:rPr>
                              <m:t>𝑘𝑗</m:t>
                            </m:r>
                          </m:sub>
                        </m:sSub>
                        <m:r>
                          <a:rPr lang="en-US" altLang="zh-CN" sz="1800" i="1" kern="100">
                            <a:solidFill>
                              <a:srgbClr val="000000"/>
                            </a:solidFill>
                            <a:effectLst/>
                            <a:latin typeface="Cambria Math" panose="02040503050406030204" pitchFamily="18" charset="0"/>
                            <a:ea typeface="宋体" panose="02010600030101010101" pitchFamily="2" charset="-122"/>
                          </a:rPr>
                          <m:t>)</m:t>
                        </m:r>
                      </m:e>
                      <m:sub>
                        <m:r>
                          <a:rPr lang="en-US" altLang="zh-CN" sz="1800" i="1" kern="100">
                            <a:solidFill>
                              <a:srgbClr val="000000"/>
                            </a:solidFill>
                            <a:effectLst/>
                            <a:latin typeface="Cambria Math" panose="02040503050406030204" pitchFamily="18" charset="0"/>
                            <a:ea typeface="宋体" panose="02010600030101010101" pitchFamily="2" charset="-122"/>
                          </a:rPr>
                          <m:t>𝑛𝑚</m:t>
                        </m:r>
                      </m:sub>
                    </m:sSub>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，把</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𝐴</m:t>
                    </m:r>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𝐵</m:t>
                    </m:r>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分成一些小矩阵：</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spcBef>
                    <a:spcPts val="600"/>
                  </a:spcBef>
                </a:pP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e>
                            </m:mr>
                          </m:m>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e>
                      </m:m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m:t>
                                </m:r>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𝑡</m:t>
                                    </m:r>
                                  </m:sub>
                                </m:sSub>
                              </m:e>
                            </m:mr>
                          </m:m>
                        </m:e>
                      </m:mr>
                    </m:m>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r>
                                  <a:rPr lang="en-US" altLang="zh-CN" sz="1800" i="1" kern="100">
                                    <a:solidFill>
                                      <a:srgbClr val="000000"/>
                                    </a:solidFill>
                                    <a:effectLst/>
                                    <a:latin typeface="Cambria Math" panose="02040503050406030204" pitchFamily="18" charset="0"/>
                                    <a:ea typeface="宋体" panose="02010600030101010101" pitchFamily="2" charset="-122"/>
                                  </a:rPr>
                                  <m:t>  </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r>
                                  <a:rPr lang="en-US" altLang="zh-CN" sz="1800" i="1" kern="100">
                                    <a:solidFill>
                                      <a:srgbClr val="000000"/>
                                    </a:solidFill>
                                    <a:effectLst/>
                                    <a:latin typeface="Cambria Math" panose="02040503050406030204" pitchFamily="18" charset="0"/>
                                    <a:ea typeface="宋体" panose="02010600030101010101" pitchFamily="2" charset="-122"/>
                                  </a:rPr>
                                  <m:t> </m:t>
                                </m:r>
                              </m:e>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 </m:t>
                                          </m:r>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𝑙</m:t>
                                          </m:r>
                                        </m:sub>
                                      </m:sSub>
                                    </m:e>
                                  </m:mr>
                                </m:m>
                              </m:e>
                            </m:mr>
                          </m:m>
                        </m:e>
                      </m:mr>
                      <m:mr>
                        <m:e>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𝑡</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𝑡</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𝑡𝑙</m:t>
                                                    </m:r>
                                                  </m:sub>
                                                </m:sSub>
                                              </m:e>
                                            </m:mr>
                                          </m:m>
                                        </m:e>
                                      </m:mr>
                                    </m:m>
                                  </m:e>
                                </m:mr>
                              </m:m>
                            </m:e>
                          </m:d>
                        </m:e>
                      </m:mr>
                    </m:m>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𝐵</m:t>
                    </m:r>
                    <m:r>
                      <a:rPr lang="en-US" altLang="zh-CN" sz="1800" i="1" kern="100">
                        <a:solidFill>
                          <a:srgbClr val="000000"/>
                        </a:solidFill>
                        <a:effectLst/>
                        <a:latin typeface="Cambria Math" panose="02040503050406030204" pitchFamily="18" charset="0"/>
                        <a:ea typeface="宋体" panose="02010600030101010101" pitchFamily="2" charset="-122"/>
                      </a:rPr>
                      <m:t>=</m:t>
                    </m:r>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e>
                            </m:mr>
                          </m:m>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e>
                      </m:m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m:t>
                                </m:r>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𝑙</m:t>
                                    </m:r>
                                  </m:sub>
                                </m:sSub>
                              </m:e>
                            </m:mr>
                          </m:m>
                        </m:e>
                      </m:mr>
                    </m:m>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r>
                                  <a:rPr lang="en-US" altLang="zh-CN" sz="1800" i="1" kern="100">
                                    <a:solidFill>
                                      <a:srgbClr val="000000"/>
                                    </a:solidFill>
                                    <a:effectLst/>
                                    <a:latin typeface="Cambria Math" panose="02040503050406030204" pitchFamily="18" charset="0"/>
                                    <a:ea typeface="宋体" panose="02010600030101010101" pitchFamily="2" charset="-122"/>
                                  </a:rPr>
                                  <m:t>  </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r>
                                  <a:rPr lang="en-US" altLang="zh-CN" sz="1800" i="1" kern="100">
                                    <a:solidFill>
                                      <a:srgbClr val="000000"/>
                                    </a:solidFill>
                                    <a:effectLst/>
                                    <a:latin typeface="Cambria Math" panose="02040503050406030204" pitchFamily="18" charset="0"/>
                                    <a:ea typeface="宋体" panose="02010600030101010101" pitchFamily="2" charset="-122"/>
                                  </a:rPr>
                                  <m:t> </m:t>
                                </m:r>
                              </m:e>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 </m:t>
                                          </m:r>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𝑟</m:t>
                                          </m:r>
                                        </m:sub>
                                      </m:sSub>
                                    </m:e>
                                  </m:mr>
                                </m:m>
                              </m:e>
                            </m:mr>
                          </m:m>
                        </m:e>
                      </m:mr>
                      <m:mr>
                        <m:e>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𝑟</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𝑟</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𝑙𝑟</m:t>
                                                    </m:r>
                                                  </m:sub>
                                                </m:sSub>
                                              </m:e>
                                            </m:mr>
                                          </m:m>
                                        </m:e>
                                      </m:mr>
                                    </m:m>
                                  </m:e>
                                </m:mr>
                              </m:m>
                            </m:e>
                          </m:d>
                        </m:e>
                      </m:mr>
                    </m:m>
                  </m:oMath>
                </a14:m>
                <a:r>
                  <a:rPr lang="en-US" altLang="zh-CN" sz="1800" kern="1200" dirty="0">
                    <a:solidFill>
                      <a:srgbClr val="000000"/>
                    </a:solidFill>
                    <a:effectLst/>
                    <a:latin typeface="Times New Roman" panose="02020603050405020304" pitchFamily="18" charset="0"/>
                    <a:ea typeface="宋体" panose="02010600030101010101" pitchFamily="2" charset="-122"/>
                  </a:rPr>
                  <a:t>                 (5.92)</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其中每个</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𝑖𝑗</m:t>
                        </m:r>
                      </m:sub>
                    </m:sSub>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是</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𝑗</m:t>
                        </m:r>
                      </m:sub>
                    </m:sSub>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小矩阵，每个</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𝑖𝑗</m:t>
                        </m:r>
                      </m:sub>
                    </m:sSub>
                  </m:oMath>
                </a14:m>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是</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𝑛</m:t>
                        </m:r>
                      </m:e>
                      <m:sub>
                        <m:r>
                          <a:rPr lang="en-US" altLang="zh-CN" sz="1800" i="1" kern="100">
                            <a:solidFill>
                              <a:srgbClr val="000000"/>
                            </a:solidFill>
                            <a:effectLst/>
                            <a:latin typeface="Cambria Math" panose="02040503050406030204" pitchFamily="18" charset="0"/>
                            <a:ea typeface="宋体" panose="02010600030101010101" pitchFamily="2" charset="-122"/>
                          </a:rPr>
                          <m:t>𝑖</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𝑗</m:t>
                        </m:r>
                      </m:sub>
                    </m:sSub>
                  </m:oMath>
                </a14:m>
                <a:r>
                  <a:rPr lang="zh-CN" altLang="zh-CN" sz="1800" kern="100" dirty="0">
                    <a:solidFill>
                      <a:srgbClr val="000000"/>
                    </a:solidFill>
                    <a:effectLst/>
                    <a:latin typeface="Times New Roman" panose="02020603050405020304" pitchFamily="18" charset="0"/>
                    <a:ea typeface="字魂59号-创粗黑"/>
                    <a:cs typeface="Times New Roman" panose="02020603050405020304" pitchFamily="18" charset="0"/>
                  </a:rPr>
                  <a:t>小矩阵。于是有</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spcBef>
                    <a:spcPts val="600"/>
                  </a:spcBef>
                </a:pP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𝐶</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𝐴𝐵</m:t>
                    </m:r>
                    <m:r>
                      <a:rPr lang="en-US" altLang="zh-CN" sz="1800" i="1" kern="100">
                        <a:solidFill>
                          <a:srgbClr val="000000"/>
                        </a:solidFill>
                        <a:effectLst/>
                        <a:latin typeface="Cambria Math" panose="02040503050406030204" pitchFamily="18" charset="0"/>
                        <a:ea typeface="宋体" panose="02010600030101010101" pitchFamily="2" charset="-122"/>
                      </a:rPr>
                      <m:t>=</m:t>
                    </m:r>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e>
                            </m:mr>
                          </m:m>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e>
                      </m:mr>
                      <m:mr>
                        <m:e>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m:t>
                                </m:r>
                              </m:e>
                            </m:m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𝑠</m:t>
                                    </m:r>
                                  </m:e>
                                  <m:sub>
                                    <m:r>
                                      <a:rPr lang="en-US" altLang="zh-CN" sz="1800" i="1" kern="100">
                                        <a:solidFill>
                                          <a:srgbClr val="000000"/>
                                        </a:solidFill>
                                        <a:effectLst/>
                                        <a:latin typeface="Cambria Math" panose="02040503050406030204" pitchFamily="18" charset="0"/>
                                        <a:ea typeface="宋体" panose="02010600030101010101" pitchFamily="2" charset="-122"/>
                                      </a:rPr>
                                      <m:t>𝑡</m:t>
                                    </m:r>
                                  </m:sub>
                                </m:sSub>
                              </m:e>
                            </m:mr>
                          </m:m>
                        </m:e>
                      </m:mr>
                    </m:m>
                    <m:m>
                      <m:mPr>
                        <m:mcs>
                          <m:mc>
                            <m:mcPr>
                              <m:count m:val="1"/>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1</m:t>
                                    </m:r>
                                  </m:sub>
                                </m:sSub>
                                <m:r>
                                  <a:rPr lang="en-US" altLang="zh-CN" sz="1800" i="1" kern="100">
                                    <a:solidFill>
                                      <a:srgbClr val="000000"/>
                                    </a:solidFill>
                                    <a:effectLst/>
                                    <a:latin typeface="Cambria Math" panose="02040503050406030204" pitchFamily="18" charset="0"/>
                                    <a:ea typeface="宋体" panose="02010600030101010101" pitchFamily="2" charset="-122"/>
                                  </a:rPr>
                                  <m:t>  </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2</m:t>
                                    </m:r>
                                  </m:sub>
                                </m:sSub>
                                <m:r>
                                  <a:rPr lang="en-US" altLang="zh-CN" sz="1800" i="1" kern="100">
                                    <a:solidFill>
                                      <a:srgbClr val="000000"/>
                                    </a:solidFill>
                                    <a:effectLst/>
                                    <a:latin typeface="Cambria Math" panose="02040503050406030204" pitchFamily="18" charset="0"/>
                                    <a:ea typeface="宋体" panose="02010600030101010101" pitchFamily="2" charset="-122"/>
                                  </a:rPr>
                                  <m:t> </m:t>
                                </m:r>
                              </m:e>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 </m:t>
                                          </m:r>
                                          <m:r>
                                            <a:rPr lang="en-US" altLang="zh-CN" sz="1800" i="1" kern="100">
                                              <a:solidFill>
                                                <a:srgbClr val="000000"/>
                                              </a:solidFill>
                                              <a:effectLst/>
                                              <a:latin typeface="Cambria Math" panose="02040503050406030204" pitchFamily="18" charset="0"/>
                                              <a:ea typeface="宋体" panose="02010600030101010101" pitchFamily="2" charset="-122"/>
                                            </a:rPr>
                                            <m:t>𝑚</m:t>
                                          </m:r>
                                        </m:e>
                                        <m:sub>
                                          <m:r>
                                            <a:rPr lang="en-US" altLang="zh-CN" sz="1800" i="1" kern="100">
                                              <a:solidFill>
                                                <a:srgbClr val="000000"/>
                                              </a:solidFill>
                                              <a:effectLst/>
                                              <a:latin typeface="Cambria Math" panose="02040503050406030204" pitchFamily="18" charset="0"/>
                                              <a:ea typeface="宋体" panose="02010600030101010101" pitchFamily="2" charset="-122"/>
                                            </a:rPr>
                                            <m:t>𝑟</m:t>
                                          </m:r>
                                        </m:sub>
                                      </m:sSub>
                                    </m:e>
                                  </m:mr>
                                </m:m>
                              </m:e>
                            </m:mr>
                          </m:m>
                        </m:e>
                      </m:mr>
                      <m:mr>
                        <m:e>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𝑟</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𝑡</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𝑡</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𝑟</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𝑡𝑟</m:t>
                                                    </m:r>
                                                  </m:sub>
                                                </m:sSub>
                                              </m:e>
                                            </m:mr>
                                          </m:m>
                                        </m:e>
                                      </m:mr>
                                    </m:m>
                                  </m:e>
                                </m:mr>
                              </m:m>
                            </m:e>
                          </m:d>
                        </m:e>
                      </m:mr>
                    </m:m>
                  </m:oMath>
                </a14:m>
                <a:r>
                  <a:rPr lang="en-US" altLang="zh-CN" sz="1800" kern="1200" dirty="0">
                    <a:solidFill>
                      <a:srgbClr val="000000"/>
                    </a:solidFill>
                    <a:effectLst/>
                    <a:latin typeface="Times New Roman" panose="02020603050405020304" pitchFamily="18" charset="0"/>
                    <a:ea typeface="宋体" panose="02010600030101010101" pitchFamily="2" charset="-122"/>
                  </a:rPr>
                  <a:t>                                        (5.93)</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rPr>
                  <a:t>其中</a:t>
                </a:r>
                <a:endParaRPr lang="en-US" altLang="zh-CN" sz="1800" kern="1200" dirty="0">
                  <a:solidFill>
                    <a:srgbClr val="000000"/>
                  </a:solidFill>
                  <a:effectLst/>
                  <a:latin typeface="Times New Roman" panose="02020603050405020304" pitchFamily="18" charset="0"/>
                  <a:ea typeface="字魂59号-创粗黑"/>
                  <a:cs typeface="Times New Roman" panose="02020603050405020304" pitchFamily="18" charset="0"/>
                </a:endParaRPr>
              </a:p>
              <a:p>
                <a:pPr indent="266700" algn="ctr"/>
                <a:r>
                  <a:rPr lang="en-US" altLang="zh-CN" sz="1800" kern="100" dirty="0">
                    <a:solidFill>
                      <a:srgbClr val="000000"/>
                    </a:solidFill>
                    <a:effectLst/>
                    <a:ea typeface="Cambria Math" panose="02040503050406030204" pitchFamily="18" charset="0"/>
                  </a:rPr>
                  <a:t> </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𝐶</m:t>
                        </m:r>
                      </m:e>
                      <m:sub>
                        <m:r>
                          <a:rPr lang="en-US" altLang="zh-CN" sz="1800" i="1" kern="100">
                            <a:solidFill>
                              <a:srgbClr val="000000"/>
                            </a:solidFill>
                            <a:effectLst/>
                            <a:latin typeface="Cambria Math" panose="02040503050406030204" pitchFamily="18" charset="0"/>
                            <a:ea typeface="宋体" panose="02010600030101010101" pitchFamily="2" charset="-122"/>
                          </a:rPr>
                          <m:t>𝑝𝑞</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i="1" kern="100">
                            <a:solidFill>
                              <a:srgbClr val="000000"/>
                            </a:solidFill>
                            <a:effectLst/>
                            <a:latin typeface="Cambria Math" panose="02040503050406030204" pitchFamily="18" charset="0"/>
                            <a:ea typeface="宋体" panose="02010600030101010101" pitchFamily="2" charset="-122"/>
                          </a:rPr>
                          <m:t>𝑝</m:t>
                        </m:r>
                        <m:r>
                          <a:rPr lang="en-US" altLang="zh-CN" sz="1800" i="1" kern="100">
                            <a:solidFill>
                              <a:srgbClr val="000000"/>
                            </a:solidFill>
                            <a:effectLst/>
                            <a:latin typeface="Cambria Math" panose="02040503050406030204" pitchFamily="18" charset="0"/>
                            <a:ea typeface="宋体" panose="02010600030101010101" pitchFamily="2" charset="-122"/>
                          </a:rPr>
                          <m:t>1</m:t>
                        </m:r>
                      </m:sub>
                    </m:s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i="1" kern="100">
                            <a:solidFill>
                              <a:srgbClr val="000000"/>
                            </a:solidFill>
                            <a:effectLst/>
                            <a:latin typeface="Cambria Math" panose="02040503050406030204" pitchFamily="18" charset="0"/>
                            <a:ea typeface="宋体" panose="02010600030101010101" pitchFamily="2" charset="-122"/>
                          </a:rPr>
                          <m:t>1</m:t>
                        </m:r>
                        <m:r>
                          <a:rPr lang="en-US" altLang="zh-CN" sz="1800" i="1" kern="100">
                            <a:solidFill>
                              <a:srgbClr val="000000"/>
                            </a:solidFill>
                            <a:effectLst/>
                            <a:latin typeface="Cambria Math" panose="02040503050406030204" pitchFamily="18" charset="0"/>
                            <a:ea typeface="宋体" panose="02010600030101010101" pitchFamily="2" charset="-122"/>
                          </a:rPr>
                          <m:t>𝑞</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i="1" kern="100">
                            <a:solidFill>
                              <a:srgbClr val="000000"/>
                            </a:solidFill>
                            <a:effectLst/>
                            <a:latin typeface="Cambria Math" panose="02040503050406030204" pitchFamily="18" charset="0"/>
                            <a:ea typeface="宋体" panose="02010600030101010101" pitchFamily="2" charset="-122"/>
                          </a:rPr>
                          <m:t>𝑝</m:t>
                        </m:r>
                        <m:r>
                          <a:rPr lang="en-US" altLang="zh-CN" sz="1800" i="1" kern="100">
                            <a:solidFill>
                              <a:srgbClr val="000000"/>
                            </a:solidFill>
                            <a:effectLst/>
                            <a:latin typeface="Cambria Math" panose="02040503050406030204" pitchFamily="18" charset="0"/>
                            <a:ea typeface="宋体" panose="02010600030101010101" pitchFamily="2" charset="-122"/>
                          </a:rPr>
                          <m:t>2</m:t>
                        </m:r>
                      </m:sub>
                    </m:s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i="1" kern="100">
                            <a:solidFill>
                              <a:srgbClr val="000000"/>
                            </a:solidFill>
                            <a:effectLst/>
                            <a:latin typeface="Cambria Math" panose="02040503050406030204" pitchFamily="18" charset="0"/>
                            <a:ea typeface="宋体" panose="02010600030101010101" pitchFamily="2" charset="-122"/>
                          </a:rPr>
                          <m:t>2</m:t>
                        </m:r>
                        <m:r>
                          <a:rPr lang="en-US" altLang="zh-CN" sz="1800" i="1" kern="100">
                            <a:solidFill>
                              <a:srgbClr val="000000"/>
                            </a:solidFill>
                            <a:effectLst/>
                            <a:latin typeface="Cambria Math" panose="02040503050406030204" pitchFamily="18" charset="0"/>
                            <a:ea typeface="宋体" panose="02010600030101010101" pitchFamily="2" charset="-122"/>
                          </a:rPr>
                          <m:t>𝑞</m:t>
                        </m:r>
                      </m:sub>
                    </m:sSub>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i="1" kern="100">
                            <a:solidFill>
                              <a:srgbClr val="000000"/>
                            </a:solidFill>
                            <a:effectLst/>
                            <a:latin typeface="Cambria Math" panose="02040503050406030204" pitchFamily="18" charset="0"/>
                            <a:ea typeface="宋体" panose="02010600030101010101" pitchFamily="2" charset="-122"/>
                          </a:rPr>
                          <m:t>𝑝𝑙</m:t>
                        </m:r>
                      </m:sub>
                    </m:s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i="1" kern="100">
                            <a:solidFill>
                              <a:srgbClr val="000000"/>
                            </a:solidFill>
                            <a:effectLst/>
                            <a:latin typeface="Cambria Math" panose="02040503050406030204" pitchFamily="18" charset="0"/>
                            <a:ea typeface="宋体" panose="02010600030101010101" pitchFamily="2" charset="-122"/>
                          </a:rPr>
                          <m:t>𝑙𝑞</m:t>
                        </m:r>
                      </m:sub>
                    </m:sSub>
                  </m:oMath>
                </a14:m>
                <a:r>
                  <a:rPr lang="en-US" altLang="zh-CN" sz="1800" i="1" kern="100" dirty="0">
                    <a:solidFill>
                      <a:srgbClr val="000000"/>
                    </a:solidFill>
                    <a:effectLst/>
                    <a:latin typeface="Cambria Math" panose="02040503050406030204" pitchFamily="18" charset="0"/>
                    <a:ea typeface="宋体" panose="02010600030101010101" pitchFamily="2" charset="-122"/>
                  </a:rPr>
                  <a:t>  </a:t>
                </a:r>
              </a:p>
              <a:p>
                <a:pPr indent="266700" algn="r"/>
                <a:r>
                  <a:rPr lang="en-US" altLang="zh-CN" sz="1800" i="1" kern="100" dirty="0">
                    <a:solidFill>
                      <a:srgbClr val="000000"/>
                    </a:solidFill>
                    <a:latin typeface="Cambria Math" panose="02040503050406030204" pitchFamily="18" charset="0"/>
                    <a:ea typeface="宋体" panose="02010600030101010101" pitchFamily="2" charset="-122"/>
                  </a:rPr>
                  <a:t>                                             </a:t>
                </a:r>
                <a:r>
                  <a:rPr lang="en-US" altLang="zh-CN" sz="1800" kern="100" dirty="0">
                    <a:solidFill>
                      <a:srgbClr val="000000"/>
                    </a:solidFill>
                    <a:effectLst/>
                    <a:ea typeface="宋体" panose="02010600030101010101" pitchFamily="2" charset="-122"/>
                  </a:rPr>
                  <a:t>  </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m:t>
                    </m:r>
                    <m:nary>
                      <m:naryPr>
                        <m:chr m:val="∑"/>
                        <m:limLoc m:val="undOvr"/>
                        <m:ctrlPr>
                          <a:rPr lang="zh-CN" altLang="zh-CN" sz="1800" i="1" kern="100">
                            <a:solidFill>
                              <a:srgbClr val="000000"/>
                            </a:solidFill>
                            <a:effectLst/>
                            <a:latin typeface="Cambria Math" panose="02040503050406030204" pitchFamily="18" charset="0"/>
                            <a:ea typeface="Cambria Math" panose="02040503050406030204" pitchFamily="18"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rPr>
                          <m:t>𝑘</m:t>
                        </m:r>
                        <m:r>
                          <a:rPr lang="en-US" altLang="zh-CN" sz="1800" i="1" kern="100">
                            <a:solidFill>
                              <a:srgbClr val="000000"/>
                            </a:solidFill>
                            <a:effectLst/>
                            <a:latin typeface="Cambria Math" panose="02040503050406030204" pitchFamily="18" charset="0"/>
                            <a:ea typeface="宋体" panose="02010600030101010101" pitchFamily="2" charset="-122"/>
                          </a:rPr>
                          <m:t>=1</m:t>
                        </m:r>
                      </m:sub>
                      <m:sup>
                        <m:r>
                          <a:rPr lang="en-US" altLang="zh-CN" sz="1800" i="1" kern="100">
                            <a:solidFill>
                              <a:srgbClr val="000000"/>
                            </a:solidFill>
                            <a:effectLst/>
                            <a:latin typeface="Cambria Math" panose="02040503050406030204" pitchFamily="18" charset="0"/>
                            <a:ea typeface="宋体" panose="02010600030101010101" pitchFamily="2" charset="-122"/>
                          </a:rPr>
                          <m:t>𝑙</m:t>
                        </m:r>
                      </m:sup>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𝐴</m:t>
                            </m:r>
                          </m:e>
                          <m:sub>
                            <m:r>
                              <a:rPr lang="en-US" altLang="zh-CN" sz="1800" i="1" kern="100">
                                <a:solidFill>
                                  <a:srgbClr val="000000"/>
                                </a:solidFill>
                                <a:effectLst/>
                                <a:latin typeface="Cambria Math" panose="02040503050406030204" pitchFamily="18" charset="0"/>
                                <a:ea typeface="宋体" panose="02010600030101010101" pitchFamily="2" charset="-122"/>
                              </a:rPr>
                              <m:t>𝑝𝑘</m:t>
                            </m:r>
                          </m:sub>
                        </m:s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𝐵</m:t>
                            </m:r>
                          </m:e>
                          <m:sub>
                            <m:r>
                              <a:rPr lang="en-US" altLang="zh-CN" sz="1800" i="1" kern="100">
                                <a:solidFill>
                                  <a:srgbClr val="000000"/>
                                </a:solidFill>
                                <a:effectLst/>
                                <a:latin typeface="Cambria Math" panose="02040503050406030204" pitchFamily="18" charset="0"/>
                                <a:ea typeface="宋体" panose="02010600030101010101" pitchFamily="2" charset="-122"/>
                              </a:rPr>
                              <m:t>𝑘𝑞</m:t>
                            </m:r>
                          </m:sub>
                        </m:sSub>
                      </m:e>
                    </m:nary>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𝑝</m:t>
                    </m:r>
                    <m:r>
                      <a:rPr lang="en-US" altLang="zh-CN" sz="1800" i="1" kern="100">
                        <a:solidFill>
                          <a:srgbClr val="000000"/>
                        </a:solidFill>
                        <a:effectLst/>
                        <a:latin typeface="Cambria Math" panose="02040503050406030204" pitchFamily="18" charset="0"/>
                        <a:ea typeface="宋体" panose="02010600030101010101" pitchFamily="2" charset="-122"/>
                      </a:rPr>
                      <m:t>=1,2,⋯,</m:t>
                    </m:r>
                    <m:r>
                      <a:rPr lang="en-US" altLang="zh-CN" sz="1800" i="1" kern="100">
                        <a:solidFill>
                          <a:srgbClr val="000000"/>
                        </a:solidFill>
                        <a:effectLst/>
                        <a:latin typeface="Cambria Math" panose="02040503050406030204" pitchFamily="18" charset="0"/>
                        <a:ea typeface="宋体" panose="02010600030101010101" pitchFamily="2" charset="-122"/>
                      </a:rPr>
                      <m:t>𝑡</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𝑞</m:t>
                    </m:r>
                    <m:r>
                      <a:rPr lang="en-US" altLang="zh-CN" sz="1800" i="1" kern="100">
                        <a:solidFill>
                          <a:srgbClr val="000000"/>
                        </a:solidFill>
                        <a:effectLst/>
                        <a:latin typeface="Cambria Math" panose="02040503050406030204" pitchFamily="18" charset="0"/>
                        <a:ea typeface="宋体" panose="02010600030101010101" pitchFamily="2" charset="-122"/>
                      </a:rPr>
                      <m:t>=1,2,⋯,</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(5.94)</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052736"/>
                <a:ext cx="8964488" cy="4175125"/>
              </a:xfrm>
              <a:blipFill>
                <a:blip r:embed="rId5"/>
                <a:stretch>
                  <a:fillRect t="-876" r="-544" b="-47299"/>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2C17E415-50B1-B773-C2B4-E9AB12C46831}"/>
              </a:ext>
            </a:extLst>
          </p:cNvPr>
          <p:cNvCxnSpPr>
            <a:cxnSpLocks/>
          </p:cNvCxnSpPr>
          <p:nvPr/>
        </p:nvCxnSpPr>
        <p:spPr>
          <a:xfrm>
            <a:off x="1547664" y="3717032"/>
            <a:ext cx="30963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414B18B-D09C-B01D-5BD4-B34EF6B85708}"/>
              </a:ext>
            </a:extLst>
          </p:cNvPr>
          <p:cNvCxnSpPr>
            <a:cxnSpLocks/>
          </p:cNvCxnSpPr>
          <p:nvPr/>
        </p:nvCxnSpPr>
        <p:spPr>
          <a:xfrm>
            <a:off x="4786988" y="3717032"/>
            <a:ext cx="288135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589DBCB-9B9D-BF31-48A5-47E82FAF8C3F}"/>
              </a:ext>
            </a:extLst>
          </p:cNvPr>
          <p:cNvCxnSpPr>
            <a:cxnSpLocks/>
          </p:cNvCxnSpPr>
          <p:nvPr/>
        </p:nvCxnSpPr>
        <p:spPr>
          <a:xfrm>
            <a:off x="3779912" y="6165304"/>
            <a:ext cx="30963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89599962"/>
      </p:ext>
    </p:extLst>
  </p:cSld>
  <p:clrMapOvr>
    <a:masterClrMapping/>
  </p:clrMapOvr>
  <mc:AlternateContent xmlns:mc="http://schemas.openxmlformats.org/markup-compatibility/2006" xmlns:p14="http://schemas.microsoft.com/office/powerpoint/2010/main">
    <mc:Choice Requires="p14">
      <p:transition spd="slow" p14:dur="2000" advTm="64654"/>
    </mc:Choice>
    <mc:Fallback xmlns="">
      <p:transition spd="slow" advTm="646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8CD88-F3AD-4A39-841F-85836FF9A3EF}"/>
              </a:ext>
            </a:extLst>
          </p:cNvPr>
          <p:cNvSpPr>
            <a:spLocks noGrp="1"/>
          </p:cNvSpPr>
          <p:nvPr>
            <p:ph type="title"/>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矩阵的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分块</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61DAD9-727B-4129-9E6C-3826563A5F98}"/>
                  </a:ext>
                </a:extLst>
              </p:cNvPr>
              <p:cNvSpPr>
                <a:spLocks noGrp="1"/>
              </p:cNvSpPr>
              <p:nvPr>
                <p:ph idx="1"/>
              </p:nvPr>
            </p:nvSpPr>
            <p:spPr>
              <a:xfrm>
                <a:off x="174307" y="980728"/>
                <a:ext cx="8964488" cy="4391149"/>
              </a:xfrm>
            </p:spPr>
            <p:txBody>
              <a:bodyPr/>
              <a:lstStyle/>
              <a:p>
                <a:pPr indent="266700" algn="just"/>
                <a:r>
                  <a:rPr lang="zh-CN" altLang="zh-CN" sz="1600" kern="100" dirty="0">
                    <a:solidFill>
                      <a:srgbClr val="000000"/>
                    </a:solidFill>
                    <a:effectLst/>
                    <a:latin typeface="Times New Roman" panose="02020603050405020304" pitchFamily="18" charset="0"/>
                    <a:ea typeface="字魂59号-创粗黑"/>
                    <a:cs typeface="Times New Roman" panose="02020603050405020304" pitchFamily="18" charset="0"/>
                  </a:rPr>
                  <a:t>对于两个有相同分块的准对角矩阵</a:t>
                </a:r>
                <a:r>
                  <a:rPr lang="zh-CN" altLang="en-US" sz="1600" kern="100" dirty="0">
                    <a:solidFill>
                      <a:srgbClr val="000000"/>
                    </a:solidFill>
                    <a:latin typeface="Times New Roman" panose="02020603050405020304" pitchFamily="18" charset="0"/>
                    <a:ea typeface="字魂59号-创粗黑"/>
                    <a:cs typeface="Times New Roman" panose="02020603050405020304" pitchFamily="18" charset="0"/>
                  </a:rPr>
                  <a:t>：</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𝐴</m:t>
                    </m:r>
                    <m:r>
                      <a:rPr lang="en-US" altLang="zh-CN" sz="16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6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𝑂</m:t>
                                    </m:r>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𝑂</m:t>
                                    </m:r>
                                  </m:e>
                                </m:mr>
                              </m:m>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r>
                                            <a:rPr lang="en-US" altLang="zh-CN" sz="1600" i="1" kern="1200">
                                              <a:solidFill>
                                                <a:srgbClr val="000000"/>
                                              </a:solidFill>
                                              <a:effectLst/>
                                              <a:latin typeface="Cambria Math" panose="02040503050406030204" pitchFamily="18" charset="0"/>
                                              <a:ea typeface="字魂59号-创粗黑"/>
                                            </a:rPr>
                                            <m:t>⋱</m:t>
                                          </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
                                  </m:e>
                                </m:mr>
                              </m:m>
                            </m:e>
                          </m:mr>
                        </m:m>
                      </m:e>
                    </m:d>
                  </m:oMath>
                </a14:m>
                <a:r>
                  <a:rPr lang="zh-CN" altLang="zh-CN" sz="1600" kern="100" dirty="0">
                    <a:solidFill>
                      <a:srgbClr val="000000"/>
                    </a:solidFill>
                    <a:effectLst/>
                    <a:latin typeface="Times New Roman" panose="02020603050405020304" pitchFamily="18" charset="0"/>
                    <a:ea typeface="字魂59号-创粗黑"/>
                    <a:cs typeface="Times New Roman" panose="02020603050405020304" pitchFamily="18" charset="0"/>
                  </a:rPr>
                  <a:t>，</a:t>
                </a: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𝐵</m:t>
                    </m:r>
                    <m:r>
                      <a:rPr lang="en-US" altLang="zh-CN" sz="16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6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𝑂</m:t>
                                    </m:r>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𝑂</m:t>
                                    </m:r>
                                  </m:e>
                                </m:mr>
                              </m:m>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r>
                                            <a:rPr lang="en-US" altLang="zh-CN" sz="1600" i="1" kern="1200">
                                              <a:solidFill>
                                                <a:srgbClr val="000000"/>
                                              </a:solidFill>
                                              <a:effectLst/>
                                              <a:latin typeface="Cambria Math" panose="02040503050406030204" pitchFamily="18" charset="0"/>
                                              <a:ea typeface="字魂59号-创粗黑"/>
                                            </a:rPr>
                                            <m:t>⋱</m:t>
                                          </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(5.95)</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600" kern="100" dirty="0">
                    <a:solidFill>
                      <a:srgbClr val="000000"/>
                    </a:solidFill>
                    <a:effectLst/>
                    <a:latin typeface="Times New Roman" panose="02020603050405020304" pitchFamily="18" charset="0"/>
                    <a:ea typeface="字魂59号-创粗黑"/>
                    <a:cs typeface="Times New Roman" panose="02020603050405020304" pitchFamily="18" charset="0"/>
                  </a:rPr>
                  <a:t>如果它们相应的分块是同级的，那么显然有：</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𝐴𝐵</m:t>
                    </m:r>
                    <m:r>
                      <a:rPr lang="en-US" altLang="zh-CN" sz="16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6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     </m:t>
                                    </m:r>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𝑂</m:t>
                                    </m:r>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𝑂</m:t>
                                    </m:r>
                                  </m:e>
                                </m:mr>
                              </m:m>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r>
                                            <a:rPr lang="en-US" altLang="zh-CN" sz="1600" i="1" kern="1200">
                                              <a:solidFill>
                                                <a:srgbClr val="000000"/>
                                              </a:solidFill>
                                              <a:effectLst/>
                                              <a:latin typeface="Cambria Math" panose="02040503050406030204" pitchFamily="18" charset="0"/>
                                              <a:ea typeface="字魂59号-创粗黑"/>
                                            </a:rPr>
                                            <m:t>⋱</m:t>
                                          </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(5.96)</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600" i="1" kern="100">
                        <a:solidFill>
                          <a:srgbClr val="000000"/>
                        </a:solidFill>
                        <a:effectLst/>
                        <a:latin typeface="Cambria Math" panose="02040503050406030204" pitchFamily="18" charset="0"/>
                        <a:ea typeface="宋体" panose="02010600030101010101" pitchFamily="2" charset="-122"/>
                      </a:rPr>
                      <m:t>𝐴</m:t>
                    </m:r>
                    <m:r>
                      <a:rPr lang="en-US" altLang="zh-CN" sz="1600" i="1" kern="100">
                        <a:solidFill>
                          <a:srgbClr val="000000"/>
                        </a:solidFill>
                        <a:effectLst/>
                        <a:latin typeface="Cambria Math" panose="02040503050406030204" pitchFamily="18" charset="0"/>
                        <a:ea typeface="宋体" panose="02010600030101010101" pitchFamily="2" charset="-122"/>
                      </a:rPr>
                      <m:t>+</m:t>
                    </m:r>
                    <m:r>
                      <a:rPr lang="en-US" altLang="zh-CN" sz="1600" i="1" kern="100">
                        <a:solidFill>
                          <a:srgbClr val="000000"/>
                        </a:solidFill>
                        <a:effectLst/>
                        <a:latin typeface="Cambria Math" panose="02040503050406030204" pitchFamily="18" charset="0"/>
                        <a:ea typeface="宋体" panose="02010600030101010101" pitchFamily="2" charset="-122"/>
                      </a:rPr>
                      <m:t>𝐵</m:t>
                    </m:r>
                    <m:r>
                      <a:rPr lang="en-US" altLang="zh-CN" sz="1600" i="1" kern="100">
                        <a:solidFill>
                          <a:srgbClr val="000000"/>
                        </a:solidFill>
                        <a:effectLst/>
                        <a:latin typeface="Cambria Math" panose="02040503050406030204" pitchFamily="18" charset="0"/>
                        <a:ea typeface="宋体" panose="02010600030101010101" pitchFamily="2" charset="-122"/>
                      </a:rPr>
                      <m:t>=</m:t>
                    </m:r>
                    <m:d>
                      <m:dPr>
                        <m:begChr m:val="["/>
                        <m:endChr m:val="]"/>
                        <m:ctrlPr>
                          <a:rPr lang="zh-CN" altLang="zh-CN" sz="16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     </m:t>
                                    </m:r>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𝑂</m:t>
                                    </m:r>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𝑂</m:t>
                                    </m:r>
                                  </m:e>
                                </m:mr>
                              </m:m>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r>
                                            <a:rPr lang="en-US" altLang="zh-CN" sz="1600" i="1" kern="1200">
                                              <a:solidFill>
                                                <a:srgbClr val="000000"/>
                                              </a:solidFill>
                                              <a:effectLst/>
                                              <a:latin typeface="Cambria Math" panose="02040503050406030204" pitchFamily="18" charset="0"/>
                                              <a:ea typeface="字魂59号-创粗黑"/>
                                            </a:rPr>
                                            <m:t>⋱</m:t>
                                          </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(5.97)</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他们仍然还是准对角矩阵。</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其次，如果</a:t>
                </a:r>
                <a14:m>
                  <m:oMath xmlns:m="http://schemas.openxmlformats.org/officeDocument/2006/math">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6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oMath>
                </a14:m>
                <a:r>
                  <a:rPr lang="zh-CN" altLang="zh-CN" sz="1600" kern="1200" dirty="0">
                    <a:solidFill>
                      <a:srgbClr val="000000"/>
                    </a:solidFill>
                    <a:effectLst/>
                    <a:latin typeface="Times New Roman" panose="02020603050405020304" pitchFamily="18" charset="0"/>
                    <a:ea typeface="字魂59号-创粗黑"/>
                    <a:cs typeface="Times New Roman" panose="02020603050405020304" pitchFamily="18" charset="0"/>
                  </a:rPr>
                  <a:t>都是可逆矩阵，那么</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sSup>
                      <m:sSupPr>
                        <m:ctrlPr>
                          <a:rPr lang="zh-CN" altLang="zh-CN" sz="1600" i="1" kern="100">
                            <a:solidFill>
                              <a:srgbClr val="000000"/>
                            </a:solidFill>
                            <a:effectLst/>
                            <a:latin typeface="Cambria Math" panose="02040503050406030204" pitchFamily="18" charset="0"/>
                            <a:ea typeface="Cambria Math" panose="02040503050406030204" pitchFamily="18" charset="0"/>
                          </a:rPr>
                        </m:ctrlPr>
                      </m:sSupPr>
                      <m:e>
                        <m:d>
                          <m:dPr>
                            <m:begChr m:val="["/>
                            <m:endChr m:val="]"/>
                            <m:ctrlPr>
                              <a:rPr lang="zh-CN" altLang="zh-CN" sz="16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𝑂</m:t>
                                        </m:r>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𝑂</m:t>
                                        </m:r>
                                      </m:e>
                                    </m:mr>
                                  </m:m>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r>
                                                <a:rPr lang="en-US" altLang="zh-CN" sz="1600" i="1" kern="1200">
                                                  <a:solidFill>
                                                    <a:srgbClr val="000000"/>
                                                  </a:solidFill>
                                                  <a:effectLst/>
                                                  <a:latin typeface="Cambria Math" panose="02040503050406030204" pitchFamily="18" charset="0"/>
                                                  <a:ea typeface="字魂59号-创粗黑"/>
                                                </a:rPr>
                                                <m:t>⋱</m:t>
                                              </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Sub>
                                            </m:e>
                                          </m:mr>
                                        </m:m>
                                      </m:e>
                                    </m:mr>
                                  </m:m>
                                </m:e>
                              </m:mr>
                            </m:m>
                          </m:e>
                        </m:d>
                      </m:e>
                      <m:sup>
                        <m:r>
                          <a:rPr lang="en-US" altLang="zh-CN" sz="1600" i="1" kern="100">
                            <a:solidFill>
                              <a:srgbClr val="000000"/>
                            </a:solidFill>
                            <a:effectLst/>
                            <a:latin typeface="Cambria Math" panose="02040503050406030204" pitchFamily="18" charset="0"/>
                            <a:ea typeface="宋体" panose="02010600030101010101" pitchFamily="2" charset="-122"/>
                          </a:rPr>
                          <m:t>−1</m:t>
                        </m:r>
                      </m:sup>
                    </m:sSup>
                    <m:r>
                      <a:rPr lang="en-US" altLang="zh-CN" sz="1600" i="1" kern="100">
                        <a:solidFill>
                          <a:srgbClr val="000000"/>
                        </a:solidFill>
                        <a:effectLst/>
                        <a:latin typeface="Cambria Math" panose="02040503050406030204" pitchFamily="18" charset="0"/>
                        <a:ea typeface="宋体" panose="02010600030101010101" pitchFamily="2" charset="-122"/>
                      </a:rPr>
                      <m:t>=   </m:t>
                    </m:r>
                    <m:d>
                      <m:dPr>
                        <m:begChr m:val="["/>
                        <m:endChr m:val="]"/>
                        <m:ctrlPr>
                          <a:rPr lang="zh-CN" altLang="zh-CN" sz="16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Sup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up>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p>
                              </m:sSubSup>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𝑂</m:t>
                                    </m:r>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r>
                                      <a:rPr lang="en-US" altLang="zh-CN" sz="1600" i="1" kern="1200">
                                        <a:solidFill>
                                          <a:srgbClr val="000000"/>
                                        </a:solidFill>
                                        <a:effectLst/>
                                        <a:latin typeface="Cambria Math" panose="02040503050406030204" pitchFamily="18" charset="0"/>
                                        <a:ea typeface="字魂59号-创粗黑"/>
                                        <a:cs typeface="Times New Roman" panose="02020603050405020304" pitchFamily="18" charset="0"/>
                                      </a:rPr>
                                      <m:t>𝑂</m:t>
                                    </m:r>
                                  </m:e>
                                </m:mr>
                              </m:m>
                            </m:e>
                            <m:e>
                              <m:m>
                                <m:mPr>
                                  <m:mcs>
                                    <m:mc>
                                      <m:mcPr>
                                        <m:count m:val="3"/>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Sup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up>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p>
                                          </m:sSubSup>
                                        </m:e>
                                      </m:mr>
                                      <m: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r>
                                            <a:rPr lang="en-US" altLang="zh-CN" sz="1600" i="1" kern="1200">
                                              <a:solidFill>
                                                <a:srgbClr val="000000"/>
                                              </a:solidFill>
                                              <a:effectLst/>
                                              <a:latin typeface="Cambria Math" panose="02040503050406030204" pitchFamily="18" charset="0"/>
                                              <a:ea typeface="字魂59号-创粗黑"/>
                                            </a:rPr>
                                            <m:t>⋱</m:t>
                                          </m:r>
                                        </m:e>
                                      </m:mr>
                                      <m: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r>
                                      <m:mr>
                                        <m:e/>
                                      </m:mr>
                                      <m:mr>
                                        <m:e>
                                          <m:sSubSup>
                                            <m:sSubSupPr>
                                              <m:ctrlPr>
                                                <a:rPr lang="zh-CN" altLang="zh-CN" sz="16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SupPr>
                                            <m:e>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𝑙</m:t>
                                              </m:r>
                                            </m:sub>
                                            <m:sup>
                                              <m:r>
                                                <a:rPr lang="en-US" altLang="zh-CN" sz="16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p>
                                          </m:sSubSup>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(5.98)</a:t>
                </a:r>
                <a:endParaRPr lang="zh-CN" altLang="zh-CN" sz="16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1D61DAD9-727B-4129-9E6C-3826563A5F98}"/>
                  </a:ext>
                </a:extLst>
              </p:cNvPr>
              <p:cNvSpPr>
                <a:spLocks noGrp="1" noRot="1" noChangeAspect="1" noMove="1" noResize="1" noEditPoints="1" noAdjustHandles="1" noChangeArrowheads="1" noChangeShapeType="1" noTextEdit="1"/>
              </p:cNvSpPr>
              <p:nvPr>
                <p:ph idx="1"/>
              </p:nvPr>
            </p:nvSpPr>
            <p:spPr>
              <a:xfrm>
                <a:off x="174307" y="980728"/>
                <a:ext cx="8964488" cy="4391149"/>
              </a:xfrm>
              <a:blipFill>
                <a:blip r:embed="rId5"/>
                <a:stretch>
                  <a:fillRect t="-556" r="-340" b="-32639"/>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4A9695F7-FBC0-5D92-4E14-00E324120FBE}"/>
              </a:ext>
            </a:extLst>
          </p:cNvPr>
          <p:cNvCxnSpPr>
            <a:cxnSpLocks/>
          </p:cNvCxnSpPr>
          <p:nvPr/>
        </p:nvCxnSpPr>
        <p:spPr>
          <a:xfrm>
            <a:off x="4860032" y="6813376"/>
            <a:ext cx="216024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85531929"/>
      </p:ext>
    </p:extLst>
  </p:cSld>
  <p:clrMapOvr>
    <a:masterClrMapping/>
  </p:clrMapOvr>
  <mc:AlternateContent xmlns:mc="http://schemas.openxmlformats.org/markup-compatibility/2006" xmlns:p14="http://schemas.microsoft.com/office/powerpoint/2010/main">
    <mc:Choice Requires="p14">
      <p:transition spd="slow" p14:dur="2000" advTm="26041"/>
    </mc:Choice>
    <mc:Fallback xmlns="">
      <p:transition spd="slow" advTm="260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3AEAD-9FF3-4366-B207-17BAE2A62B0A}"/>
              </a:ext>
            </a:extLst>
          </p:cNvPr>
          <p:cNvSpPr>
            <a:spLocks noGrp="1"/>
          </p:cNvSpPr>
          <p:nvPr>
            <p:ph type="title"/>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矩阵的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分块</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71C669-ABA4-4B5E-B8FC-6254CEABCE7C}"/>
                  </a:ext>
                </a:extLst>
              </p:cNvPr>
              <p:cNvSpPr>
                <a:spLocks noGrp="1"/>
              </p:cNvSpPr>
              <p:nvPr>
                <p:ph idx="1"/>
              </p:nvPr>
            </p:nvSpPr>
            <p:spPr>
              <a:xfrm>
                <a:off x="179512" y="980728"/>
                <a:ext cx="8712968" cy="4175125"/>
              </a:xfrm>
            </p:spPr>
            <p:txBody>
              <a:bodyPr/>
              <a:lstStyle/>
              <a:p>
                <a:pPr indent="266700" algn="just"/>
                <a:r>
                  <a:rPr lang="zh-CN" altLang="zh-CN" sz="1800" b="1" kern="100" dirty="0">
                    <a:solidFill>
                      <a:srgbClr val="000000"/>
                    </a:solidFill>
                    <a:effectLst/>
                    <a:latin typeface="Times New Roman" panose="02020603050405020304" pitchFamily="18" charset="0"/>
                    <a:ea typeface="宋体" panose="02010600030101010101" pitchFamily="2" charset="-122"/>
                  </a:rPr>
                  <a:t>【例</a:t>
                </a:r>
                <a:r>
                  <a:rPr lang="en-US" altLang="zh-CN" sz="1800" b="1" kern="100" dirty="0">
                    <a:solidFill>
                      <a:srgbClr val="000000"/>
                    </a:solidFill>
                    <a:effectLst/>
                    <a:latin typeface="Times New Roman" panose="02020603050405020304" pitchFamily="18" charset="0"/>
                    <a:ea typeface="宋体" panose="02010600030101010101" pitchFamily="2" charset="-122"/>
                  </a:rPr>
                  <a:t>5.4</a:t>
                </a:r>
                <a:r>
                  <a:rPr lang="zh-CN" altLang="zh-CN" sz="1800" b="1" kern="100" dirty="0">
                    <a:solidFill>
                      <a:srgbClr val="000000"/>
                    </a:solidFill>
                    <a:effectLst/>
                    <a:latin typeface="Times New Roman" panose="02020603050405020304" pitchFamily="18" charset="0"/>
                    <a:ea typeface="宋体" panose="02010600030101010101" pitchFamily="2" charset="-122"/>
                  </a:rPr>
                  <a:t>】求下面分块矩阵的逆：</a:t>
                </a:r>
              </a:p>
              <a:p>
                <a:pPr indent="266700" algn="r"/>
                <a14:m>
                  <m:oMath xmlns:m="http://schemas.openxmlformats.org/officeDocument/2006/math">
                    <m:r>
                      <a:rPr lang="en-US" altLang="zh-CN" sz="1800" b="1" i="1" kern="100">
                        <a:solidFill>
                          <a:srgbClr val="000000"/>
                        </a:solidFill>
                        <a:effectLst/>
                        <a:latin typeface="Cambria Math" panose="02040503050406030204" pitchFamily="18" charset="0"/>
                        <a:ea typeface="宋体" panose="02010600030101010101" pitchFamily="2" charset="-122"/>
                      </a:rPr>
                      <m:t>𝑻</m:t>
                    </m:r>
                    <m:r>
                      <a:rPr lang="en-US" altLang="zh-CN" sz="1800" b="1" i="1" kern="100">
                        <a:solidFill>
                          <a:srgbClr val="000000"/>
                        </a:solidFill>
                        <a:effectLst/>
                        <a:latin typeface="Cambria Math" panose="02040503050406030204" pitchFamily="18" charset="0"/>
                        <a:ea typeface="宋体" panose="02010600030101010101" pitchFamily="2" charset="-122"/>
                      </a:rPr>
                      <m:t>=</m:t>
                    </m:r>
                    <m:d>
                      <m:dPr>
                        <m:ctrlPr>
                          <a:rPr lang="zh-CN" altLang="zh-CN" sz="1800" b="1"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b="1" i="1" kern="100">
                                <a:solidFill>
                                  <a:srgbClr val="000000"/>
                                </a:solidFill>
                                <a:effectLst/>
                                <a:latin typeface="Cambria Math" panose="02040503050406030204" pitchFamily="18" charset="0"/>
                                <a:ea typeface="Cambria Math" panose="02040503050406030204" pitchFamily="18" charset="0"/>
                              </a:rPr>
                            </m:ctrlPr>
                          </m:mPr>
                          <m:mr>
                            <m:e>
                              <m:r>
                                <a:rPr lang="en-US" altLang="zh-CN" sz="1800" b="1" i="1" kern="100">
                                  <a:solidFill>
                                    <a:srgbClr val="000000"/>
                                  </a:solidFill>
                                  <a:effectLst/>
                                  <a:latin typeface="Cambria Math" panose="02040503050406030204" pitchFamily="18" charset="0"/>
                                  <a:ea typeface="宋体" panose="02010600030101010101" pitchFamily="2" charset="-122"/>
                                </a:rPr>
                                <m:t>𝑨</m:t>
                              </m:r>
                            </m:e>
                            <m:e>
                              <m:r>
                                <a:rPr lang="en-US" altLang="zh-CN" sz="1800" b="1" i="1" kern="100">
                                  <a:solidFill>
                                    <a:srgbClr val="000000"/>
                                  </a:solidFill>
                                  <a:effectLst/>
                                  <a:latin typeface="Cambria Math" panose="02040503050406030204" pitchFamily="18" charset="0"/>
                                  <a:ea typeface="宋体" panose="02010600030101010101" pitchFamily="2" charset="-122"/>
                                </a:rPr>
                                <m:t>𝑶</m:t>
                              </m:r>
                            </m:e>
                          </m:mr>
                          <m:mr>
                            <m:e>
                              <m:r>
                                <a:rPr lang="en-US" altLang="zh-CN" sz="1800" b="1" i="1" kern="100">
                                  <a:solidFill>
                                    <a:srgbClr val="000000"/>
                                  </a:solidFill>
                                  <a:effectLst/>
                                  <a:latin typeface="Cambria Math" panose="02040503050406030204" pitchFamily="18" charset="0"/>
                                  <a:ea typeface="宋体" panose="02010600030101010101" pitchFamily="2" charset="-122"/>
                                </a:rPr>
                                <m:t>𝑪</m:t>
                              </m:r>
                            </m:e>
                            <m:e>
                              <m:r>
                                <a:rPr lang="en-US" altLang="zh-CN" sz="1800" b="1" i="1" kern="100">
                                  <a:solidFill>
                                    <a:srgbClr val="000000"/>
                                  </a:solidFill>
                                  <a:effectLst/>
                                  <a:latin typeface="Cambria Math" panose="02040503050406030204" pitchFamily="18" charset="0"/>
                                  <a:ea typeface="宋体" panose="02010600030101010101" pitchFamily="2" charset="-122"/>
                                </a:rPr>
                                <m:t>𝑫</m:t>
                              </m:r>
                            </m:e>
                          </m:mr>
                        </m:m>
                      </m:e>
                    </m:d>
                  </m:oMath>
                </a14:m>
                <a:r>
                  <a:rPr lang="en-US" altLang="zh-CN" sz="1800" b="1"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(5.99)</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14:m>
                  <m:oMath xmlns:m="http://schemas.openxmlformats.org/officeDocument/2006/math">
                    <m:r>
                      <a:rPr lang="en-US" altLang="zh-CN" sz="1800" b="1" i="1" kern="100">
                        <a:solidFill>
                          <a:srgbClr val="000000"/>
                        </a:solidFill>
                        <a:effectLst/>
                        <a:latin typeface="Cambria Math" panose="02040503050406030204" pitchFamily="18" charset="0"/>
                        <a:ea typeface="宋体" panose="02010600030101010101" pitchFamily="2" charset="-122"/>
                      </a:rPr>
                      <m:t>𝑨</m:t>
                    </m:r>
                  </m:oMath>
                </a14:m>
                <a:r>
                  <a:rPr lang="zh-CN" altLang="zh-CN" sz="1800" b="1" kern="1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b="1" i="1" kern="100">
                        <a:solidFill>
                          <a:srgbClr val="000000"/>
                        </a:solidFill>
                        <a:effectLst/>
                        <a:latin typeface="Cambria Math" panose="02040503050406030204" pitchFamily="18" charset="0"/>
                        <a:ea typeface="宋体" panose="02010600030101010101" pitchFamily="2" charset="-122"/>
                      </a:rPr>
                      <m:t>𝑫</m:t>
                    </m:r>
                  </m:oMath>
                </a14:m>
                <a:r>
                  <a:rPr lang="zh-CN" altLang="zh-CN" sz="1800" b="1" kern="100" dirty="0">
                    <a:solidFill>
                      <a:srgbClr val="000000"/>
                    </a:solidFill>
                    <a:effectLst/>
                    <a:latin typeface="Times New Roman" panose="02020603050405020304" pitchFamily="18" charset="0"/>
                    <a:ea typeface="宋体" panose="02010600030101010101" pitchFamily="2" charset="-122"/>
                  </a:rPr>
                  <a:t>可逆，求</a:t>
                </a:r>
                <a14:m>
                  <m:oMath xmlns:m="http://schemas.openxmlformats.org/officeDocument/2006/math">
                    <m:sSup>
                      <m:sSupPr>
                        <m:ctrlPr>
                          <a:rPr lang="zh-CN" altLang="zh-CN" sz="1800" b="1" i="1" kern="100">
                            <a:solidFill>
                              <a:srgbClr val="000000"/>
                            </a:solidFill>
                            <a:effectLst/>
                            <a:latin typeface="Cambria Math" panose="02040503050406030204" pitchFamily="18" charset="0"/>
                            <a:ea typeface="Cambria Math" panose="02040503050406030204" pitchFamily="18" charset="0"/>
                          </a:rPr>
                        </m:ctrlPr>
                      </m:sSupPr>
                      <m:e>
                        <m:r>
                          <a:rPr lang="en-US" altLang="zh-CN" sz="1800" b="1" i="1" kern="100">
                            <a:solidFill>
                              <a:srgbClr val="000000"/>
                            </a:solidFill>
                            <a:effectLst/>
                            <a:latin typeface="Cambria Math" panose="02040503050406030204" pitchFamily="18" charset="0"/>
                            <a:ea typeface="宋体" panose="02010600030101010101" pitchFamily="2" charset="-122"/>
                          </a:rPr>
                          <m:t>𝑻</m:t>
                        </m:r>
                      </m:e>
                      <m:sup>
                        <m:r>
                          <a:rPr lang="zh-CN" altLang="en-US" sz="1800" b="1" i="1" kern="100">
                            <a:solidFill>
                              <a:srgbClr val="000000"/>
                            </a:solidFill>
                            <a:effectLst/>
                            <a:latin typeface="Cambria Math" panose="02040503050406030204" pitchFamily="18" charset="0"/>
                            <a:cs typeface="微软雅黑" panose="020B0503020204020204" pitchFamily="34" charset="-122"/>
                          </a:rPr>
                          <m:t>−</m:t>
                        </m:r>
                        <m:r>
                          <a:rPr lang="en-US" altLang="zh-CN" sz="1800" b="1" i="1" kern="100">
                            <a:solidFill>
                              <a:srgbClr val="000000"/>
                            </a:solidFill>
                            <a:effectLst/>
                            <a:latin typeface="Cambria Math" panose="02040503050406030204" pitchFamily="18" charset="0"/>
                            <a:ea typeface="宋体" panose="02010600030101010101" pitchFamily="2" charset="-122"/>
                          </a:rPr>
                          <m:t>𝟏</m:t>
                        </m:r>
                      </m:sup>
                    </m:sSup>
                  </m:oMath>
                </a14:m>
                <a:r>
                  <a:rPr lang="zh-CN" altLang="en-US" sz="1800" b="1" kern="100" dirty="0">
                    <a:solidFill>
                      <a:srgbClr val="000000"/>
                    </a:solidFill>
                    <a:effectLst/>
                    <a:latin typeface="Times New Roman" panose="02020603050405020304" pitchFamily="18" charset="0"/>
                    <a:ea typeface="宋体" panose="02010600030101010101" pitchFamily="2" charset="-122"/>
                  </a:rPr>
                  <a:t>。</a:t>
                </a:r>
                <a:endParaRPr lang="zh-CN" altLang="zh-CN" sz="1800" b="1"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由</a:t>
                </a:r>
              </a:p>
              <a:p>
                <a:pPr indent="266700" algn="r"/>
                <a14:m>
                  <m:oMath xmlns:m="http://schemas.openxmlformats.org/officeDocument/2006/math">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𝐶</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𝑛</m:t>
                                  </m:r>
                                </m:sub>
                              </m:sSub>
                            </m:e>
                          </m:mr>
                        </m:m>
                      </m:e>
                    </m:d>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𝐴</m:t>
                              </m:r>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en-US" altLang="zh-CN" sz="1800" i="1" kern="100">
                                  <a:solidFill>
                                    <a:srgbClr val="000000"/>
                                  </a:solidFill>
                                  <a:effectLst/>
                                  <a:latin typeface="Cambria Math" panose="02040503050406030204" pitchFamily="18" charset="0"/>
                                  <a:ea typeface="宋体" panose="02010600030101010101" pitchFamily="2" charset="-122"/>
                                </a:rPr>
                                <m:t>𝐶</m:t>
                              </m:r>
                            </m:e>
                            <m:e>
                              <m:r>
                                <a:rPr lang="en-US" altLang="zh-CN" sz="1800" i="1" kern="100">
                                  <a:solidFill>
                                    <a:srgbClr val="000000"/>
                                  </a:solidFill>
                                  <a:effectLst/>
                                  <a:latin typeface="Cambria Math" panose="02040503050406030204" pitchFamily="18" charset="0"/>
                                  <a:ea typeface="宋体" panose="02010600030101010101" pitchFamily="2" charset="-122"/>
                                </a:rPr>
                                <m:t>𝐷</m:t>
                              </m:r>
                            </m:e>
                          </m:mr>
                        </m:m>
                      </m:e>
                    </m:d>
                    <m:r>
                      <a:rPr lang="en-US" altLang="zh-CN" sz="1800" i="1" kern="100">
                        <a:solidFill>
                          <a:srgbClr val="000000"/>
                        </a:solidFill>
                        <a:effectLst/>
                        <a:latin typeface="Cambria Math" panose="02040503050406030204" pitchFamily="18" charset="0"/>
                        <a:ea typeface="宋体" panose="02010600030101010101" pitchFamily="2" charset="-122"/>
                      </a:rPr>
                      <m:t>=</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𝐴</m:t>
                              </m:r>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en-US" altLang="zh-CN" sz="1800" i="1" kern="100">
                                  <a:solidFill>
                                    <a:srgbClr val="000000"/>
                                  </a:solidFill>
                                  <a:effectLst/>
                                  <a:latin typeface="Cambria Math" panose="02040503050406030204" pitchFamily="18" charset="0"/>
                                  <a:ea typeface="宋体" panose="02010600030101010101" pitchFamily="2" charset="-122"/>
                                </a:rPr>
                                <m:t>𝑂</m:t>
                              </m:r>
                            </m:e>
                            <m:e>
                              <m:r>
                                <a:rPr lang="en-US" altLang="zh-CN" sz="1800" i="1" kern="100">
                                  <a:solidFill>
                                    <a:srgbClr val="000000"/>
                                  </a:solidFill>
                                  <a:effectLst/>
                                  <a:latin typeface="Cambria Math" panose="02040503050406030204" pitchFamily="18" charset="0"/>
                                  <a:ea typeface="宋体" panose="02010600030101010101" pitchFamily="2" charset="-122"/>
                                </a:rPr>
                                <m:t>𝐷</m:t>
                              </m:r>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(5.100)</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以及</a:t>
                </a:r>
              </a:p>
              <a:p>
                <a:pPr indent="2667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宋体" panose="02010600030101010101" pitchFamily="2" charset="-122"/>
                                    </a:rPr>
                                    <m:t>𝐴</m:t>
                                  </m:r>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en-US" altLang="zh-CN" sz="1800" i="1" kern="100">
                                      <a:solidFill>
                                        <a:srgbClr val="000000"/>
                                      </a:solidFill>
                                      <a:latin typeface="Cambria Math" panose="02040503050406030204" pitchFamily="18" charset="0"/>
                                      <a:ea typeface="宋体" panose="02010600030101010101" pitchFamily="2" charset="-122"/>
                                    </a:rPr>
                                    <m:t>𝑂</m:t>
                                  </m:r>
                                </m:e>
                                <m:e>
                                  <m:r>
                                    <a:rPr lang="en-US" altLang="zh-CN" sz="1800" i="1" kern="100">
                                      <a:solidFill>
                                        <a:srgbClr val="000000"/>
                                      </a:solidFill>
                                      <a:effectLst/>
                                      <a:latin typeface="Cambria Math" panose="02040503050406030204" pitchFamily="18" charset="0"/>
                                      <a:ea typeface="宋体" panose="02010600030101010101" pitchFamily="2" charset="-122"/>
                                    </a:rPr>
                                    <m:t>𝐷</m:t>
                                  </m:r>
                                </m:e>
                              </m:mr>
                            </m:m>
                          </m:e>
                        </m:d>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r>
                      <a:rPr lang="en-US" altLang="zh-CN" sz="1800" i="1" kern="100">
                        <a:solidFill>
                          <a:srgbClr val="000000"/>
                        </a:solidFill>
                        <a:effectLst/>
                        <a:latin typeface="Cambria Math" panose="02040503050406030204" pitchFamily="18" charset="0"/>
                        <a:ea typeface="宋体" panose="02010600030101010101" pitchFamily="2" charset="-122"/>
                      </a:rPr>
                      <m:t>=</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en-US" altLang="zh-CN" sz="1800" i="1" kern="100">
                                  <a:solidFill>
                                    <a:srgbClr val="000000"/>
                                  </a:solidFill>
                                  <a:effectLst/>
                                  <a:latin typeface="Cambria Math" panose="02040503050406030204" pitchFamily="18" charset="0"/>
                                  <a:ea typeface="宋体" panose="02010600030101010101" pitchFamily="2" charset="-122"/>
                                </a:rPr>
                                <m:t>𝑂</m:t>
                              </m:r>
                            </m:e>
                            <m:e>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𝐷</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(5.101)</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00" dirty="0">
                    <a:solidFill>
                      <a:srgbClr val="000000"/>
                    </a:solidFill>
                    <a:ea typeface="Cambria Math" panose="02040503050406030204" pitchFamily="18" charset="0"/>
                  </a:rPr>
                  <a:t>                            </a:t>
                </a:r>
                <a14:m>
                  <m:oMath xmlns:m="http://schemas.openxmlformats.org/officeDocument/2006/math">
                    <m:sSup>
                      <m:sSupPr>
                        <m:ctrlPr>
                          <a:rPr lang="zh-CN" altLang="zh-CN" sz="1800" i="1" kern="100">
                            <a:solidFill>
                              <a:srgbClr val="000000"/>
                            </a:solidFill>
                            <a:latin typeface="Cambria Math" panose="02040503050406030204" pitchFamily="18" charset="0"/>
                            <a:ea typeface="Cambria Math" panose="02040503050406030204" pitchFamily="18" charset="0"/>
                          </a:rPr>
                        </m:ctrlPr>
                      </m:sSupPr>
                      <m:e>
                        <m:r>
                          <m:rPr>
                            <m:nor/>
                          </m:rPr>
                          <a:rPr lang="en-US" altLang="zh-CN" sz="1800" kern="100" dirty="0">
                            <a:solidFill>
                              <a:srgbClr val="000000"/>
                            </a:solidFill>
                            <a:ea typeface="Cambria Math" panose="02040503050406030204" pitchFamily="18" charset="0"/>
                          </a:rPr>
                          <m:t>(</m:t>
                        </m:r>
                        <m:d>
                          <m:dPr>
                            <m:ctrlPr>
                              <a:rPr lang="zh-CN" altLang="zh-CN" sz="1800" i="1" kern="100">
                                <a:solidFill>
                                  <a:srgbClr val="000000"/>
                                </a:solidFill>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latin typeface="Cambria Math" panose="02040503050406030204" pitchFamily="18" charset="0"/>
                                    <a:ea typeface="Cambria Math" panose="02040503050406030204" pitchFamily="18" charset="0"/>
                                  </a:rPr>
                                </m:ctrlPr>
                              </m:mPr>
                              <m:mr>
                                <m:e>
                                  <m:sSub>
                                    <m:sSubPr>
                                      <m:ctrlPr>
                                        <a:rPr lang="zh-CN" altLang="zh-CN" sz="1800" i="1" kern="100">
                                          <a:solidFill>
                                            <a:srgbClr val="000000"/>
                                          </a:solidFill>
                                          <a:latin typeface="Cambria Math" panose="02040503050406030204" pitchFamily="18" charset="0"/>
                                          <a:ea typeface="Cambria Math" panose="02040503050406030204" pitchFamily="18" charset="0"/>
                                        </a:rPr>
                                      </m:ctrlPr>
                                    </m:sSubPr>
                                    <m:e>
                                      <m:r>
                                        <a:rPr lang="en-US" altLang="zh-CN" sz="1800" i="1" kern="100">
                                          <a:solidFill>
                                            <a:srgbClr val="000000"/>
                                          </a:solidFill>
                                          <a:latin typeface="Cambria Math" panose="02040503050406030204" pitchFamily="18" charset="0"/>
                                          <a:ea typeface="宋体" panose="02010600030101010101" pitchFamily="2" charset="-122"/>
                                        </a:rPr>
                                        <m:t>𝐸</m:t>
                                      </m:r>
                                    </m:e>
                                    <m:sub>
                                      <m:r>
                                        <a:rPr lang="en-US" altLang="zh-CN" sz="1800" i="1" kern="100">
                                          <a:solidFill>
                                            <a:srgbClr val="000000"/>
                                          </a:solidFill>
                                          <a:latin typeface="Cambria Math" panose="02040503050406030204" pitchFamily="18" charset="0"/>
                                          <a:ea typeface="宋体" panose="02010600030101010101" pitchFamily="2" charset="-122"/>
                                        </a:rPr>
                                        <m:t>𝑚</m:t>
                                      </m:r>
                                    </m:sub>
                                  </m:sSub>
                                </m:e>
                                <m:e>
                                  <m:r>
                                    <a:rPr lang="en-US" altLang="zh-CN" sz="1800" i="1" kern="100">
                                      <a:solidFill>
                                        <a:srgbClr val="000000"/>
                                      </a:solidFill>
                                      <a:latin typeface="Cambria Math" panose="02040503050406030204" pitchFamily="18" charset="0"/>
                                      <a:ea typeface="宋体" panose="02010600030101010101" pitchFamily="2" charset="-122"/>
                                    </a:rPr>
                                    <m:t>𝑂</m:t>
                                  </m:r>
                                </m:e>
                              </m:mr>
                              <m:mr>
                                <m:e>
                                  <m:r>
                                    <a:rPr lang="zh-CN" altLang="en-US" sz="1800" i="1" kern="100">
                                      <a:solidFill>
                                        <a:srgbClr val="000000"/>
                                      </a:solidFill>
                                      <a:latin typeface="Cambria Math" panose="02040503050406030204" pitchFamily="18" charset="0"/>
                                      <a:cs typeface="微软雅黑" panose="020B0503020204020204" pitchFamily="34" charset="-122"/>
                                    </a:rPr>
                                    <m:t>−</m:t>
                                  </m:r>
                                  <m:r>
                                    <a:rPr lang="en-US" altLang="zh-CN" sz="1800" i="1" kern="100">
                                      <a:solidFill>
                                        <a:srgbClr val="000000"/>
                                      </a:solidFill>
                                      <a:latin typeface="Cambria Math" panose="02040503050406030204" pitchFamily="18" charset="0"/>
                                      <a:ea typeface="宋体" panose="02010600030101010101" pitchFamily="2" charset="-122"/>
                                    </a:rPr>
                                    <m:t>𝐶</m:t>
                                  </m:r>
                                  <m:sSup>
                                    <m:sSupPr>
                                      <m:ctrlPr>
                                        <a:rPr lang="zh-CN" altLang="zh-CN" sz="1800" i="1" kern="100">
                                          <a:solidFill>
                                            <a:srgbClr val="000000"/>
                                          </a:solidFill>
                                          <a:latin typeface="Cambria Math" panose="02040503050406030204" pitchFamily="18" charset="0"/>
                                          <a:ea typeface="Cambria Math" panose="02040503050406030204" pitchFamily="18" charset="0"/>
                                        </a:rPr>
                                      </m:ctrlPr>
                                    </m:sSupPr>
                                    <m:e>
                                      <m:r>
                                        <a:rPr lang="en-US" altLang="zh-CN" sz="1800" i="1" kern="100">
                                          <a:solidFill>
                                            <a:srgbClr val="000000"/>
                                          </a:solidFill>
                                          <a:latin typeface="Cambria Math" panose="02040503050406030204" pitchFamily="18" charset="0"/>
                                          <a:ea typeface="宋体" panose="02010600030101010101" pitchFamily="2" charset="-122"/>
                                        </a:rPr>
                                        <m:t>𝐴</m:t>
                                      </m:r>
                                    </m:e>
                                    <m:sup>
                                      <m:r>
                                        <a:rPr lang="zh-CN" altLang="en-US" sz="1800" i="1" kern="100">
                                          <a:solidFill>
                                            <a:srgbClr val="000000"/>
                                          </a:solidFill>
                                          <a:latin typeface="Cambria Math" panose="02040503050406030204" pitchFamily="18" charset="0"/>
                                          <a:cs typeface="微软雅黑" panose="020B0503020204020204" pitchFamily="34" charset="-122"/>
                                        </a:rPr>
                                        <m:t>−</m:t>
                                      </m:r>
                                      <m:r>
                                        <a:rPr lang="en-US" altLang="zh-CN" sz="1800" i="1" kern="100">
                                          <a:solidFill>
                                            <a:srgbClr val="000000"/>
                                          </a:solidFill>
                                          <a:latin typeface="Cambria Math" panose="02040503050406030204" pitchFamily="18" charset="0"/>
                                          <a:ea typeface="宋体" panose="02010600030101010101" pitchFamily="2" charset="-122"/>
                                        </a:rPr>
                                        <m:t>1</m:t>
                                      </m:r>
                                    </m:sup>
                                  </m:sSup>
                                </m:e>
                                <m:e>
                                  <m:sSub>
                                    <m:sSubPr>
                                      <m:ctrlPr>
                                        <a:rPr lang="zh-CN" altLang="zh-CN" sz="1800" i="1" kern="100">
                                          <a:solidFill>
                                            <a:srgbClr val="000000"/>
                                          </a:solidFill>
                                          <a:latin typeface="Cambria Math" panose="02040503050406030204" pitchFamily="18" charset="0"/>
                                          <a:ea typeface="Cambria Math" panose="02040503050406030204" pitchFamily="18" charset="0"/>
                                        </a:rPr>
                                      </m:ctrlPr>
                                    </m:sSubPr>
                                    <m:e>
                                      <m:r>
                                        <a:rPr lang="en-US" altLang="zh-CN" sz="1800" i="1" kern="100">
                                          <a:solidFill>
                                            <a:srgbClr val="000000"/>
                                          </a:solidFill>
                                          <a:latin typeface="Cambria Math" panose="02040503050406030204" pitchFamily="18" charset="0"/>
                                          <a:ea typeface="宋体" panose="02010600030101010101" pitchFamily="2" charset="-122"/>
                                        </a:rPr>
                                        <m:t>𝐸</m:t>
                                      </m:r>
                                    </m:e>
                                    <m:sub>
                                      <m:r>
                                        <a:rPr lang="en-US" altLang="zh-CN" sz="1800" i="1" kern="100">
                                          <a:solidFill>
                                            <a:srgbClr val="000000"/>
                                          </a:solidFill>
                                          <a:latin typeface="Cambria Math" panose="02040503050406030204" pitchFamily="18" charset="0"/>
                                          <a:ea typeface="宋体" panose="02010600030101010101" pitchFamily="2" charset="-122"/>
                                        </a:rPr>
                                        <m:t>𝑛</m:t>
                                      </m:r>
                                    </m:sub>
                                  </m:sSub>
                                </m:e>
                              </m:mr>
                            </m:m>
                          </m:e>
                        </m:d>
                        <m:d>
                          <m:dPr>
                            <m:ctrlPr>
                              <a:rPr lang="zh-CN" altLang="zh-CN" sz="1800" i="1" kern="100">
                                <a:solidFill>
                                  <a:srgbClr val="000000"/>
                                </a:solidFill>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latin typeface="Cambria Math" panose="02040503050406030204" pitchFamily="18" charset="0"/>
                                    <a:ea typeface="Cambria Math" panose="02040503050406030204" pitchFamily="18" charset="0"/>
                                  </a:rPr>
                                </m:ctrlPr>
                              </m:mPr>
                              <m:mr>
                                <m:e>
                                  <m:r>
                                    <a:rPr lang="en-US" altLang="zh-CN" sz="1800" i="1" kern="100">
                                      <a:solidFill>
                                        <a:srgbClr val="000000"/>
                                      </a:solidFill>
                                      <a:latin typeface="Cambria Math" panose="02040503050406030204" pitchFamily="18" charset="0"/>
                                      <a:ea typeface="宋体" panose="02010600030101010101" pitchFamily="2" charset="-122"/>
                                    </a:rPr>
                                    <m:t>𝐴</m:t>
                                  </m:r>
                                </m:e>
                                <m:e>
                                  <m:r>
                                    <a:rPr lang="en-US" altLang="zh-CN" sz="1800" i="1" kern="100">
                                      <a:solidFill>
                                        <a:srgbClr val="000000"/>
                                      </a:solidFill>
                                      <a:latin typeface="Cambria Math" panose="02040503050406030204" pitchFamily="18" charset="0"/>
                                      <a:ea typeface="宋体" panose="02010600030101010101" pitchFamily="2" charset="-122"/>
                                    </a:rPr>
                                    <m:t>𝑂</m:t>
                                  </m:r>
                                </m:e>
                              </m:mr>
                              <m:mr>
                                <m:e>
                                  <m:r>
                                    <a:rPr lang="en-US" altLang="zh-CN" sz="1800" i="1" kern="100">
                                      <a:solidFill>
                                        <a:srgbClr val="000000"/>
                                      </a:solidFill>
                                      <a:latin typeface="Cambria Math" panose="02040503050406030204" pitchFamily="18" charset="0"/>
                                      <a:ea typeface="宋体" panose="02010600030101010101" pitchFamily="2" charset="-122"/>
                                    </a:rPr>
                                    <m:t>𝐶</m:t>
                                  </m:r>
                                </m:e>
                                <m:e>
                                  <m:r>
                                    <a:rPr lang="en-US" altLang="zh-CN" sz="1800" i="1" kern="100">
                                      <a:solidFill>
                                        <a:srgbClr val="000000"/>
                                      </a:solidFill>
                                      <a:latin typeface="Cambria Math" panose="02040503050406030204" pitchFamily="18" charset="0"/>
                                      <a:ea typeface="宋体" panose="02010600030101010101" pitchFamily="2" charset="-122"/>
                                    </a:rPr>
                                    <m:t>𝐷</m:t>
                                  </m:r>
                                </m:e>
                              </m:mr>
                            </m:m>
                          </m:e>
                        </m:d>
                        <m:r>
                          <m:rPr>
                            <m:nor/>
                          </m:rPr>
                          <a:rPr lang="en-US" altLang="zh-CN" sz="1800" kern="100" dirty="0">
                            <a:solidFill>
                              <a:srgbClr val="000000"/>
                            </a:solidFill>
                            <a:ea typeface="Cambria Math" panose="02040503050406030204" pitchFamily="18" charset="0"/>
                          </a:rPr>
                          <m:t>)</m:t>
                        </m:r>
                      </m:e>
                      <m:sup>
                        <m:r>
                          <a:rPr lang="zh-CN" altLang="en-US" sz="1800" i="1" kern="100">
                            <a:solidFill>
                              <a:srgbClr val="000000"/>
                            </a:solidFill>
                            <a:latin typeface="Cambria Math" panose="02040503050406030204" pitchFamily="18" charset="0"/>
                            <a:cs typeface="微软雅黑" panose="020B0503020204020204" pitchFamily="34" charset="-122"/>
                          </a:rPr>
                          <m:t>−</m:t>
                        </m:r>
                        <m:r>
                          <a:rPr lang="en-US" altLang="zh-CN" sz="1800" i="1" kern="100">
                            <a:solidFill>
                              <a:srgbClr val="000000"/>
                            </a:solidFill>
                            <a:latin typeface="Cambria Math" panose="02040503050406030204" pitchFamily="18" charset="0"/>
                            <a:ea typeface="宋体" panose="02010600030101010101" pitchFamily="2" charset="-122"/>
                          </a:rPr>
                          <m:t>1</m:t>
                        </m:r>
                      </m:sup>
                    </m:sSup>
                    <m:r>
                      <a:rPr lang="en-US" altLang="zh-CN" sz="1800" i="1" kern="100">
                        <a:solidFill>
                          <a:srgbClr val="000000"/>
                        </a:solidFill>
                        <a:latin typeface="Cambria Math" panose="02040503050406030204" pitchFamily="18" charset="0"/>
                        <a:ea typeface="宋体" panose="02010600030101010101" pitchFamily="2" charset="-122"/>
                      </a:rPr>
                      <m:t> =</m:t>
                    </m:r>
                    <m:sSup>
                      <m:sSupPr>
                        <m:ctrlPr>
                          <a:rPr lang="zh-CN" altLang="zh-CN" sz="1800" i="1" kern="100">
                            <a:solidFill>
                              <a:srgbClr val="000000"/>
                            </a:solidFill>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latin typeface="Cambria Math" panose="02040503050406030204" pitchFamily="18" charset="0"/>
                                    <a:ea typeface="Cambria Math" panose="02040503050406030204" pitchFamily="18" charset="0"/>
                                  </a:rPr>
                                </m:ctrlPr>
                              </m:mPr>
                              <m:mr>
                                <m:e>
                                  <m:r>
                                    <a:rPr lang="en-US" altLang="zh-CN" sz="1800" i="1" kern="100">
                                      <a:solidFill>
                                        <a:srgbClr val="000000"/>
                                      </a:solidFill>
                                      <a:latin typeface="Cambria Math" panose="02040503050406030204" pitchFamily="18" charset="0"/>
                                      <a:ea typeface="宋体" panose="02010600030101010101" pitchFamily="2" charset="-122"/>
                                    </a:rPr>
                                    <m:t>𝐴</m:t>
                                  </m:r>
                                </m:e>
                                <m:e>
                                  <m:r>
                                    <a:rPr lang="en-US" altLang="zh-CN" sz="1800" i="1" kern="100">
                                      <a:solidFill>
                                        <a:srgbClr val="000000"/>
                                      </a:solidFill>
                                      <a:latin typeface="Cambria Math" panose="02040503050406030204" pitchFamily="18" charset="0"/>
                                      <a:ea typeface="宋体" panose="02010600030101010101" pitchFamily="2" charset="-122"/>
                                    </a:rPr>
                                    <m:t>𝑂</m:t>
                                  </m:r>
                                </m:e>
                              </m:mr>
                              <m:mr>
                                <m:e>
                                  <m:r>
                                    <a:rPr lang="en-US" altLang="zh-CN" sz="1800" i="1" kern="100">
                                      <a:solidFill>
                                        <a:srgbClr val="000000"/>
                                      </a:solidFill>
                                      <a:latin typeface="Cambria Math" panose="02040503050406030204" pitchFamily="18" charset="0"/>
                                      <a:ea typeface="宋体" panose="02010600030101010101" pitchFamily="2" charset="-122"/>
                                    </a:rPr>
                                    <m:t>𝑂</m:t>
                                  </m:r>
                                </m:e>
                                <m:e>
                                  <m:r>
                                    <a:rPr lang="en-US" altLang="zh-CN" sz="1800" i="1" kern="100">
                                      <a:solidFill>
                                        <a:srgbClr val="000000"/>
                                      </a:solidFill>
                                      <a:latin typeface="Cambria Math" panose="02040503050406030204" pitchFamily="18" charset="0"/>
                                      <a:ea typeface="宋体" panose="02010600030101010101" pitchFamily="2" charset="-122"/>
                                    </a:rPr>
                                    <m:t>𝐷</m:t>
                                  </m:r>
                                </m:e>
                              </m:mr>
                            </m:m>
                          </m:e>
                        </m:d>
                      </m:e>
                      <m:sup>
                        <m:r>
                          <a:rPr lang="zh-CN" altLang="en-US" sz="1800" i="1" kern="100">
                            <a:solidFill>
                              <a:srgbClr val="000000"/>
                            </a:solidFill>
                            <a:latin typeface="Cambria Math" panose="02040503050406030204" pitchFamily="18" charset="0"/>
                            <a:cs typeface="微软雅黑" panose="020B0503020204020204" pitchFamily="34" charset="-122"/>
                          </a:rPr>
                          <m:t>−</m:t>
                        </m:r>
                        <m:r>
                          <a:rPr lang="en-US" altLang="zh-CN" sz="1800" i="1" kern="100">
                            <a:solidFill>
                              <a:srgbClr val="000000"/>
                            </a:solidFill>
                            <a:latin typeface="Cambria Math" panose="02040503050406030204" pitchFamily="18" charset="0"/>
                            <a:ea typeface="宋体" panose="02010600030101010101" pitchFamily="2" charset="-122"/>
                          </a:rPr>
                          <m:t>1</m:t>
                        </m:r>
                      </m:sup>
                    </m:sSup>
                  </m:oMath>
                </a14:m>
                <a:endParaRPr lang="en-US" altLang="zh-CN" sz="1800" kern="100" dirty="0">
                  <a:solidFill>
                    <a:srgbClr val="000000"/>
                  </a:solidFill>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易知：</a:t>
                </a:r>
              </a:p>
              <a:p>
                <a:pPr indent="2667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𝑇</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r>
                      <a:rPr lang="en-US" altLang="zh-CN" sz="1800" i="1" kern="100">
                        <a:solidFill>
                          <a:srgbClr val="000000"/>
                        </a:solidFill>
                        <a:effectLst/>
                        <a:latin typeface="Cambria Math" panose="02040503050406030204" pitchFamily="18" charset="0"/>
                        <a:ea typeface="宋体" panose="02010600030101010101" pitchFamily="2" charset="-122"/>
                      </a:rPr>
                      <m:t>=</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en-US" altLang="zh-CN" sz="1800" i="1" kern="100">
                                  <a:solidFill>
                                    <a:srgbClr val="000000"/>
                                  </a:solidFill>
                                  <a:effectLst/>
                                  <a:latin typeface="Cambria Math" panose="02040503050406030204" pitchFamily="18" charset="0"/>
                                  <a:ea typeface="宋体" panose="02010600030101010101" pitchFamily="2" charset="-122"/>
                                </a:rPr>
                                <m:t>𝑂</m:t>
                              </m:r>
                            </m:e>
                            <m:e>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𝐷</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mr>
                        </m:m>
                      </m:e>
                    </m:d>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𝑚</m:t>
                                  </m:r>
                                </m:sub>
                              </m:sSub>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𝐶</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𝐸</m:t>
                                  </m:r>
                                </m:e>
                                <m:sub>
                                  <m:r>
                                    <a:rPr lang="en-US" altLang="zh-CN" sz="1800" i="1" kern="100">
                                      <a:solidFill>
                                        <a:srgbClr val="000000"/>
                                      </a:solidFill>
                                      <a:effectLst/>
                                      <a:latin typeface="Cambria Math" panose="02040503050406030204" pitchFamily="18" charset="0"/>
                                      <a:ea typeface="宋体" panose="02010600030101010101" pitchFamily="2" charset="-122"/>
                                    </a:rPr>
                                    <m:t>𝑛</m:t>
                                  </m:r>
                                </m:sub>
                              </m:sSub>
                            </m:e>
                          </m:mr>
                        </m:m>
                      </m:e>
                    </m:d>
                    <m:r>
                      <a:rPr lang="en-US" altLang="zh-CN" sz="1800" i="1" kern="100">
                        <a:solidFill>
                          <a:srgbClr val="000000"/>
                        </a:solidFill>
                        <a:effectLst/>
                        <a:latin typeface="Cambria Math" panose="02040503050406030204" pitchFamily="18" charset="0"/>
                        <a:ea typeface="宋体" panose="02010600030101010101" pitchFamily="2" charset="-122"/>
                      </a:rPr>
                      <m:t>=</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e>
                              <m:r>
                                <a:rPr lang="en-US" altLang="zh-CN" sz="1800" i="1" kern="100">
                                  <a:solidFill>
                                    <a:srgbClr val="000000"/>
                                  </a:solidFill>
                                  <a:effectLst/>
                                  <a:latin typeface="Cambria Math" panose="02040503050406030204" pitchFamily="18" charset="0"/>
                                  <a:ea typeface="宋体" panose="02010600030101010101" pitchFamily="2" charset="-122"/>
                                </a:rPr>
                                <m:t>𝑂</m:t>
                              </m:r>
                            </m:e>
                          </m:mr>
                          <m:mr>
                            <m:e>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𝐷</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r>
                                <a:rPr lang="en-US" altLang="zh-CN" sz="1800" i="1" kern="100">
                                  <a:solidFill>
                                    <a:srgbClr val="000000"/>
                                  </a:solidFill>
                                  <a:effectLst/>
                                  <a:latin typeface="Cambria Math" panose="02040503050406030204" pitchFamily="18" charset="0"/>
                                  <a:ea typeface="宋体" panose="02010600030101010101" pitchFamily="2" charset="-122"/>
                                </a:rPr>
                                <m:t>𝐶</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e>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𝐷</m:t>
                                  </m:r>
                                </m:e>
                                <m:sup>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1</m:t>
                                  </m:r>
                                </m:sup>
                              </m:sSup>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(5.102)</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endParaRPr lang="zh-CN" altLang="en-US" dirty="0">
                  <a:solidFill>
                    <a:srgbClr val="000000"/>
                  </a:solidFill>
                </a:endParaRPr>
              </a:p>
            </p:txBody>
          </p:sp>
        </mc:Choice>
        <mc:Fallback xmlns="">
          <p:sp>
            <p:nvSpPr>
              <p:cNvPr id="3" name="内容占位符 2">
                <a:extLst>
                  <a:ext uri="{FF2B5EF4-FFF2-40B4-BE49-F238E27FC236}">
                    <a16:creationId xmlns:a16="http://schemas.microsoft.com/office/drawing/2014/main" id="{DD71C669-ABA4-4B5E-B8FC-6254CEABCE7C}"/>
                  </a:ext>
                </a:extLst>
              </p:cNvPr>
              <p:cNvSpPr>
                <a:spLocks noGrp="1" noRot="1" noChangeAspect="1" noMove="1" noResize="1" noEditPoints="1" noAdjustHandles="1" noChangeArrowheads="1" noChangeShapeType="1" noTextEdit="1"/>
              </p:cNvSpPr>
              <p:nvPr>
                <p:ph idx="1"/>
              </p:nvPr>
            </p:nvSpPr>
            <p:spPr>
              <a:xfrm>
                <a:off x="179512" y="980728"/>
                <a:ext cx="8712968" cy="4175125"/>
              </a:xfrm>
              <a:blipFill>
                <a:blip r:embed="rId5"/>
                <a:stretch>
                  <a:fillRect t="-1168" r="-559" b="-2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74E9F6E-431E-4584-91D1-B362A86D1BDF}"/>
                  </a:ext>
                </a:extLst>
              </p:cNvPr>
              <p:cNvSpPr txBox="1"/>
              <p:nvPr/>
            </p:nvSpPr>
            <p:spPr>
              <a:xfrm>
                <a:off x="4283968" y="5341168"/>
                <a:ext cx="2592288" cy="375552"/>
              </a:xfrm>
              <a:prstGeom prst="rect">
                <a:avLst/>
              </a:prstGeom>
              <a:noFill/>
            </p:spPr>
            <p:txBody>
              <a:bodyPr wrap="square">
                <a:spAutoFit/>
              </a:bodyPr>
              <a:lstStyle/>
              <a:p>
                <a14:m>
                  <m:oMath xmlns:m="http://schemas.openxmlformats.org/officeDocument/2006/math">
                    <m:sSup>
                      <m:sSupPr>
                        <m:ctrlPr>
                          <a:rPr lang="zh-CN" altLang="zh-CN" sz="1800" b="1" i="1" kern="100" smtClean="0">
                            <a:solidFill>
                              <a:srgbClr val="FF0000"/>
                            </a:solidFill>
                            <a:effectLst/>
                            <a:latin typeface="Cambria Math" panose="02040503050406030204" pitchFamily="18" charset="0"/>
                            <a:ea typeface="Cambria Math" panose="02040503050406030204" pitchFamily="18" charset="0"/>
                          </a:rPr>
                        </m:ctrlPr>
                      </m:sSupPr>
                      <m:e>
                        <m:r>
                          <a:rPr lang="zh-CN" altLang="en-US" b="1" i="1" kern="100">
                            <a:solidFill>
                              <a:srgbClr val="FF0000"/>
                            </a:solidFill>
                            <a:latin typeface="Cambria Math" panose="02040503050406030204" pitchFamily="18" charset="0"/>
                            <a:ea typeface="Cambria Math" panose="02040503050406030204" pitchFamily="18" charset="0"/>
                          </a:rPr>
                          <m:t>（</m:t>
                        </m:r>
                        <m:r>
                          <a:rPr lang="en-US" altLang="zh-CN" b="1" i="1" kern="100">
                            <a:solidFill>
                              <a:srgbClr val="FF0000"/>
                            </a:solidFill>
                            <a:latin typeface="Cambria Math" panose="02040503050406030204" pitchFamily="18" charset="0"/>
                            <a:ea typeface="Cambria Math" panose="02040503050406030204" pitchFamily="18" charset="0"/>
                          </a:rPr>
                          <m:t>𝑴𝑵</m:t>
                        </m:r>
                        <m:r>
                          <a:rPr lang="zh-CN" altLang="en-US" b="1" i="1" kern="100">
                            <a:solidFill>
                              <a:srgbClr val="FF0000"/>
                            </a:solidFill>
                            <a:latin typeface="Cambria Math" panose="02040503050406030204" pitchFamily="18" charset="0"/>
                            <a:ea typeface="Cambria Math" panose="02040503050406030204" pitchFamily="18" charset="0"/>
                          </a:rPr>
                          <m:t>）</m:t>
                        </m:r>
                      </m:e>
                      <m:sup>
                        <m:r>
                          <a:rPr lang="zh-CN" altLang="en-US" sz="1800" b="1" i="1" kern="100">
                            <a:solidFill>
                              <a:srgbClr val="FF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b="1" i="1" kern="100">
                            <a:solidFill>
                              <a:srgbClr val="FF0000"/>
                            </a:solidFill>
                            <a:effectLst/>
                            <a:latin typeface="Cambria Math" panose="02040503050406030204" pitchFamily="18" charset="0"/>
                            <a:ea typeface="宋体" panose="02010600030101010101" pitchFamily="2" charset="-122"/>
                          </a:rPr>
                          <m:t>𝟏</m:t>
                        </m:r>
                      </m:sup>
                    </m:sSup>
                    <m:r>
                      <a:rPr lang="en-US" altLang="zh-CN" b="1" i="1" kern="100">
                        <a:solidFill>
                          <a:srgbClr val="FF0000"/>
                        </a:solidFill>
                        <a:latin typeface="Cambria Math" panose="02040503050406030204" pitchFamily="18" charset="0"/>
                        <a:ea typeface="宋体" panose="02010600030101010101" pitchFamily="2" charset="-122"/>
                      </a:rPr>
                      <m:t>=</m:t>
                    </m:r>
                  </m:oMath>
                </a14:m>
                <a:r>
                  <a:rPr lang="zh-CN" altLang="zh-CN" b="1" kern="100" dirty="0">
                    <a:solidFill>
                      <a:srgbClr val="FF0000"/>
                    </a:solidFill>
                    <a:ea typeface="Cambria Math" panose="02040503050406030204" pitchFamily="18" charset="0"/>
                  </a:rPr>
                  <a:t> </a:t>
                </a:r>
                <a14:m>
                  <m:oMath xmlns:m="http://schemas.openxmlformats.org/officeDocument/2006/math">
                    <m:sSup>
                      <m:sSupPr>
                        <m:ctrlPr>
                          <a:rPr lang="zh-CN" altLang="zh-CN" b="1" i="1" kern="100">
                            <a:solidFill>
                              <a:srgbClr val="FF0000"/>
                            </a:solidFill>
                            <a:latin typeface="Cambria Math" panose="02040503050406030204" pitchFamily="18" charset="0"/>
                            <a:ea typeface="Cambria Math" panose="02040503050406030204" pitchFamily="18" charset="0"/>
                          </a:rPr>
                        </m:ctrlPr>
                      </m:sSupPr>
                      <m:e>
                        <m:r>
                          <a:rPr lang="en-US" altLang="zh-CN" b="1" i="1" kern="100" smtClean="0">
                            <a:solidFill>
                              <a:srgbClr val="FF0000"/>
                            </a:solidFill>
                            <a:latin typeface="Cambria Math" panose="02040503050406030204" pitchFamily="18" charset="0"/>
                            <a:ea typeface="Cambria Math" panose="02040503050406030204" pitchFamily="18" charset="0"/>
                          </a:rPr>
                          <m:t>𝑵</m:t>
                        </m:r>
                      </m:e>
                      <m:sup>
                        <m:r>
                          <a:rPr lang="zh-CN" altLang="en-US" b="1" i="1" kern="100">
                            <a:solidFill>
                              <a:srgbClr val="FF0000"/>
                            </a:solidFill>
                            <a:latin typeface="Cambria Math" panose="02040503050406030204" pitchFamily="18" charset="0"/>
                            <a:ea typeface="微软雅黑" panose="020B0503020204020204" pitchFamily="34" charset="-122"/>
                            <a:cs typeface="微软雅黑" panose="020B0503020204020204" pitchFamily="34" charset="-122"/>
                          </a:rPr>
                          <m:t>−</m:t>
                        </m:r>
                        <m:r>
                          <a:rPr lang="en-US" altLang="zh-CN" b="1" i="1" kern="100">
                            <a:solidFill>
                              <a:srgbClr val="FF0000"/>
                            </a:solidFill>
                            <a:latin typeface="Cambria Math" panose="02040503050406030204" pitchFamily="18" charset="0"/>
                            <a:ea typeface="宋体" panose="02010600030101010101" pitchFamily="2" charset="-122"/>
                          </a:rPr>
                          <m:t>𝟏</m:t>
                        </m:r>
                      </m:sup>
                    </m:sSup>
                  </m:oMath>
                </a14:m>
                <a:r>
                  <a:rPr lang="zh-CN" altLang="zh-CN" b="1" kern="100" dirty="0">
                    <a:solidFill>
                      <a:srgbClr val="FF0000"/>
                    </a:solidFill>
                    <a:ea typeface="Cambria Math" panose="02040503050406030204" pitchFamily="18" charset="0"/>
                  </a:rPr>
                  <a:t> </a:t>
                </a:r>
                <a14:m>
                  <m:oMath xmlns:m="http://schemas.openxmlformats.org/officeDocument/2006/math">
                    <m:sSup>
                      <m:sSupPr>
                        <m:ctrlPr>
                          <a:rPr lang="zh-CN" altLang="zh-CN" b="1" i="1" kern="100">
                            <a:solidFill>
                              <a:srgbClr val="FF0000"/>
                            </a:solidFill>
                            <a:latin typeface="Cambria Math" panose="02040503050406030204" pitchFamily="18" charset="0"/>
                            <a:ea typeface="Cambria Math" panose="02040503050406030204" pitchFamily="18" charset="0"/>
                          </a:rPr>
                        </m:ctrlPr>
                      </m:sSupPr>
                      <m:e>
                        <m:r>
                          <a:rPr lang="en-US" altLang="zh-CN" b="1" i="1" kern="100" smtClean="0">
                            <a:solidFill>
                              <a:srgbClr val="FF0000"/>
                            </a:solidFill>
                            <a:latin typeface="Cambria Math" panose="02040503050406030204" pitchFamily="18" charset="0"/>
                            <a:ea typeface="Cambria Math" panose="02040503050406030204" pitchFamily="18" charset="0"/>
                          </a:rPr>
                          <m:t>𝑴</m:t>
                        </m:r>
                      </m:e>
                      <m:sup>
                        <m:r>
                          <a:rPr lang="zh-CN" altLang="en-US" b="1" i="1" kern="100">
                            <a:solidFill>
                              <a:srgbClr val="FF0000"/>
                            </a:solidFill>
                            <a:latin typeface="Cambria Math" panose="02040503050406030204" pitchFamily="18" charset="0"/>
                            <a:ea typeface="微软雅黑" panose="020B0503020204020204" pitchFamily="34" charset="-122"/>
                            <a:cs typeface="微软雅黑" panose="020B0503020204020204" pitchFamily="34" charset="-122"/>
                          </a:rPr>
                          <m:t>−</m:t>
                        </m:r>
                        <m:r>
                          <a:rPr lang="en-US" altLang="zh-CN" b="1" i="1" kern="100">
                            <a:solidFill>
                              <a:srgbClr val="FF0000"/>
                            </a:solidFill>
                            <a:latin typeface="Cambria Math" panose="02040503050406030204" pitchFamily="18" charset="0"/>
                            <a:ea typeface="宋体" panose="02010600030101010101" pitchFamily="2" charset="-122"/>
                          </a:rPr>
                          <m:t>𝟏</m:t>
                        </m:r>
                      </m:sup>
                    </m:sSup>
                  </m:oMath>
                </a14:m>
                <a:endParaRPr lang="zh-CN" altLang="en-US" b="1" dirty="0">
                  <a:solidFill>
                    <a:srgbClr val="FF0000"/>
                  </a:solidFill>
                </a:endParaRPr>
              </a:p>
            </p:txBody>
          </p:sp>
        </mc:Choice>
        <mc:Fallback xmlns="">
          <p:sp>
            <p:nvSpPr>
              <p:cNvPr id="7" name="文本框 6">
                <a:extLst>
                  <a:ext uri="{FF2B5EF4-FFF2-40B4-BE49-F238E27FC236}">
                    <a16:creationId xmlns:a16="http://schemas.microsoft.com/office/drawing/2014/main" id="{B74E9F6E-431E-4584-91D1-B362A86D1BDF}"/>
                  </a:ext>
                </a:extLst>
              </p:cNvPr>
              <p:cNvSpPr txBox="1">
                <a:spLocks noRot="1" noChangeAspect="1" noMove="1" noResize="1" noEditPoints="1" noAdjustHandles="1" noChangeArrowheads="1" noChangeShapeType="1" noTextEdit="1"/>
              </p:cNvSpPr>
              <p:nvPr/>
            </p:nvSpPr>
            <p:spPr>
              <a:xfrm>
                <a:off x="4283968" y="5341168"/>
                <a:ext cx="2592288" cy="375552"/>
              </a:xfrm>
              <a:prstGeom prst="rect">
                <a:avLst/>
              </a:prstGeom>
              <a:blipFill>
                <a:blip r:embed="rId6"/>
                <a:stretch>
                  <a:fillRect l="-235"/>
                </a:stretch>
              </a:blipFill>
            </p:spPr>
            <p:txBody>
              <a:bodyPr/>
              <a:lstStyle/>
              <a:p>
                <a:r>
                  <a:rPr lang="zh-CN" altLang="en-US">
                    <a:noFill/>
                  </a:rPr>
                  <a:t> </a:t>
                </a:r>
              </a:p>
            </p:txBody>
          </p:sp>
        </mc:Fallback>
      </mc:AlternateContent>
      <p:cxnSp>
        <p:nvCxnSpPr>
          <p:cNvPr id="17" name="直接连接符 16">
            <a:extLst>
              <a:ext uri="{FF2B5EF4-FFF2-40B4-BE49-F238E27FC236}">
                <a16:creationId xmlns:a16="http://schemas.microsoft.com/office/drawing/2014/main" id="{83BB9FA6-DEA3-463F-B157-52A735D1A2CA}"/>
              </a:ext>
            </a:extLst>
          </p:cNvPr>
          <p:cNvCxnSpPr>
            <a:cxnSpLocks/>
          </p:cNvCxnSpPr>
          <p:nvPr/>
        </p:nvCxnSpPr>
        <p:spPr>
          <a:xfrm>
            <a:off x="3203848" y="3429000"/>
            <a:ext cx="136815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AF97110-41C9-45EC-A07F-FEB80CAB1051}"/>
              </a:ext>
            </a:extLst>
          </p:cNvPr>
          <p:cNvCxnSpPr>
            <a:cxnSpLocks/>
          </p:cNvCxnSpPr>
          <p:nvPr/>
        </p:nvCxnSpPr>
        <p:spPr>
          <a:xfrm>
            <a:off x="5723092" y="3429000"/>
            <a:ext cx="79312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0CE35D4-F9FC-4843-ABC9-CC366012093A}"/>
              </a:ext>
            </a:extLst>
          </p:cNvPr>
          <p:cNvCxnSpPr>
            <a:cxnSpLocks/>
          </p:cNvCxnSpPr>
          <p:nvPr/>
        </p:nvCxnSpPr>
        <p:spPr>
          <a:xfrm>
            <a:off x="3562852" y="4365104"/>
            <a:ext cx="9731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C46BC75-F58C-480E-8218-49C60D15D71F}"/>
              </a:ext>
            </a:extLst>
          </p:cNvPr>
          <p:cNvCxnSpPr>
            <a:cxnSpLocks/>
          </p:cNvCxnSpPr>
          <p:nvPr/>
        </p:nvCxnSpPr>
        <p:spPr>
          <a:xfrm>
            <a:off x="4932040" y="4437112"/>
            <a:ext cx="118761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C1422DD-9DF7-43D6-BE7C-20013AB77949}"/>
              </a:ext>
            </a:extLst>
          </p:cNvPr>
          <p:cNvCxnSpPr>
            <a:cxnSpLocks/>
          </p:cNvCxnSpPr>
          <p:nvPr/>
        </p:nvCxnSpPr>
        <p:spPr>
          <a:xfrm>
            <a:off x="3076280" y="5307672"/>
            <a:ext cx="9731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42309A4-8856-4EFB-A55F-5F4C98066FA8}"/>
              </a:ext>
            </a:extLst>
          </p:cNvPr>
          <p:cNvCxnSpPr>
            <a:cxnSpLocks/>
          </p:cNvCxnSpPr>
          <p:nvPr/>
        </p:nvCxnSpPr>
        <p:spPr>
          <a:xfrm>
            <a:off x="4427984" y="5307672"/>
            <a:ext cx="72008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6BA1BCF-4885-4A0F-9719-9675EC31549D}"/>
              </a:ext>
            </a:extLst>
          </p:cNvPr>
          <p:cNvCxnSpPr>
            <a:cxnSpLocks/>
          </p:cNvCxnSpPr>
          <p:nvPr/>
        </p:nvCxnSpPr>
        <p:spPr>
          <a:xfrm>
            <a:off x="3076280" y="5373216"/>
            <a:ext cx="9731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DE7CB8B-7307-4BBC-AB4C-8EA28746C71E}"/>
              </a:ext>
            </a:extLst>
          </p:cNvPr>
          <p:cNvCxnSpPr>
            <a:cxnSpLocks/>
          </p:cNvCxnSpPr>
          <p:nvPr/>
        </p:nvCxnSpPr>
        <p:spPr>
          <a:xfrm>
            <a:off x="2662060" y="6453336"/>
            <a:ext cx="241399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4958A69-E051-460D-B3ED-234BE57DD616}"/>
              </a:ext>
            </a:extLst>
          </p:cNvPr>
          <p:cNvCxnSpPr>
            <a:cxnSpLocks/>
          </p:cNvCxnSpPr>
          <p:nvPr/>
        </p:nvCxnSpPr>
        <p:spPr>
          <a:xfrm>
            <a:off x="5769476" y="6453336"/>
            <a:ext cx="16828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29611869"/>
      </p:ext>
    </p:extLst>
  </p:cSld>
  <p:clrMapOvr>
    <a:masterClrMapping/>
  </p:clrMapOvr>
  <mc:AlternateContent xmlns:mc="http://schemas.openxmlformats.org/markup-compatibility/2006" xmlns:p14="http://schemas.microsoft.com/office/powerpoint/2010/main">
    <mc:Choice Requires="p14">
      <p:transition spd="slow" p14:dur="2000" advTm="67662"/>
    </mc:Choice>
    <mc:Fallback xmlns="">
      <p:transition spd="slow" advTm="676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a:latin typeface="Times New Roman" panose="02020603050405020304" pitchFamily="18" charset="0"/>
                <a:ea typeface="宋体" panose="02010600030101010101" pitchFamily="2" charset="-122"/>
                <a:cs typeface="Times New Roman" panose="02020603050405020304" pitchFamily="18" charset="0"/>
              </a:rPr>
              <a:t>§ 6</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、行列式</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693512"/>
      </p:ext>
    </p:extLst>
  </p:cSld>
  <p:clrMapOvr>
    <a:masterClrMapping/>
  </p:clrMapOvr>
  <mc:AlternateContent xmlns:mc="http://schemas.openxmlformats.org/markup-compatibility/2006" xmlns:p14="http://schemas.microsoft.com/office/powerpoint/2010/main">
    <mc:Choice Requires="p14">
      <p:transition spd="slow" p14:dur="2000" advTm="2719"/>
    </mc:Choice>
    <mc:Fallback xmlns="">
      <p:transition spd="slow" advTm="271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kern="100" dirty="0">
                <a:effectLst/>
                <a:latin typeface="Times New Roman" panose="02020603050405020304" pitchFamily="18" charset="0"/>
                <a:ea typeface="黑体" panose="02010609060101010101" pitchFamily="49" charset="-122"/>
              </a:rPr>
              <a:t>1. </a:t>
            </a:r>
            <a:r>
              <a:rPr lang="zh-CN" altLang="zh-CN" b="1" kern="100" dirty="0">
                <a:effectLst/>
                <a:latin typeface="Times New Roman" panose="02020603050405020304" pitchFamily="18" charset="0"/>
                <a:ea typeface="黑体" panose="02010609060101010101" pitchFamily="49" charset="-122"/>
              </a:rPr>
              <a:t>行列式的计算</a:t>
            </a:r>
            <a:endParaRPr lang="zh-CN" altLang="en-US" sz="48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56C399D-CE4F-445D-A6F0-77CF443C5EB8}"/>
                  </a:ext>
                </a:extLst>
              </p:cNvPr>
              <p:cNvSpPr txBox="1"/>
              <p:nvPr/>
            </p:nvSpPr>
            <p:spPr>
              <a:xfrm>
                <a:off x="179512" y="1052736"/>
                <a:ext cx="8964488" cy="4173130"/>
              </a:xfrm>
              <a:prstGeom prst="rect">
                <a:avLst/>
              </a:prstGeom>
              <a:noFill/>
            </p:spPr>
            <p:txBody>
              <a:bodyPr wrap="square">
                <a:spAutoFit/>
              </a:bodyPr>
              <a:lstStyle/>
              <a:p>
                <a:pPr indent="266700" algn="l"/>
                <a:r>
                  <a:rPr lang="zh-CN" altLang="zh-CN" sz="2400" b="1" kern="100" dirty="0">
                    <a:solidFill>
                      <a:srgbClr val="000000"/>
                    </a:solidFill>
                    <a:effectLst/>
                    <a:latin typeface="Times New Roman" panose="02020603050405020304" pitchFamily="18" charset="0"/>
                    <a:ea typeface="宋体" panose="02010600030101010101" pitchFamily="2" charset="-122"/>
                  </a:rPr>
                  <a:t>行列式</a:t>
                </a:r>
                <a:r>
                  <a:rPr lang="zh-CN" altLang="zh-CN" sz="2400" kern="100" dirty="0">
                    <a:solidFill>
                      <a:srgbClr val="000000"/>
                    </a:solidFill>
                    <a:effectLst/>
                    <a:latin typeface="Times New Roman" panose="02020603050405020304" pitchFamily="18" charset="0"/>
                    <a:ea typeface="宋体" panose="02010600030101010101" pitchFamily="2" charset="-122"/>
                  </a:rPr>
                  <a:t>是一个将方阵映射到一个标量的函数，记作</a:t>
                </a:r>
                <a:r>
                  <a:rPr lang="en-US" altLang="zh-CN" sz="2400" kern="100" dirty="0">
                    <a:solidFill>
                      <a:srgbClr val="000000"/>
                    </a:solidFill>
                    <a:effectLst/>
                    <a:latin typeface="Times New Roman" panose="02020603050405020304" pitchFamily="18" charset="0"/>
                    <a:ea typeface="宋体" panose="02010600030101010101" pitchFamily="2" charset="-122"/>
                  </a:rPr>
                  <a:t>det(</a:t>
                </a:r>
                <a:r>
                  <a:rPr lang="en-US" altLang="zh-CN" sz="2400" i="1" kern="100" dirty="0">
                    <a:solidFill>
                      <a:srgbClr val="000000"/>
                    </a:solidFill>
                    <a:effectLst/>
                    <a:latin typeface="Times New Roman" panose="02020603050405020304" pitchFamily="18" charset="0"/>
                    <a:ea typeface="宋体" panose="02010600030101010101" pitchFamily="2" charset="-122"/>
                  </a:rPr>
                  <a:t>A</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zh-CN" altLang="zh-CN" sz="2400" kern="100" dirty="0">
                    <a:solidFill>
                      <a:srgbClr val="000000"/>
                    </a:solidFill>
                    <a:effectLst/>
                    <a:latin typeface="Times New Roman" panose="02020603050405020304" pitchFamily="18" charset="0"/>
                    <a:ea typeface="宋体" panose="02010600030101010101" pitchFamily="2" charset="-122"/>
                  </a:rPr>
                  <a:t>或</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i="1" kern="100" dirty="0">
                    <a:solidFill>
                      <a:srgbClr val="000000"/>
                    </a:solidFill>
                    <a:effectLst/>
                    <a:latin typeface="Times New Roman" panose="02020603050405020304" pitchFamily="18" charset="0"/>
                    <a:ea typeface="宋体" panose="02010600030101010101" pitchFamily="2" charset="-122"/>
                  </a:rPr>
                  <a:t>A</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zh-CN" altLang="zh-CN" sz="2400" kern="100" dirty="0">
                    <a:solidFill>
                      <a:srgbClr val="000000"/>
                    </a:solidFill>
                    <a:effectLst/>
                    <a:latin typeface="Times New Roman" panose="02020603050405020304" pitchFamily="18" charset="0"/>
                    <a:ea typeface="宋体" panose="02010600030101010101" pitchFamily="2" charset="-122"/>
                  </a:rPr>
                  <a:t>。</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indent="266700" algn="l"/>
                <a:endParaRPr lang="zh-CN" altLang="zh-CN" sz="2400" kern="100" dirty="0">
                  <a:solidFill>
                    <a:srgbClr val="000000"/>
                  </a:solidFill>
                  <a:effectLst/>
                  <a:latin typeface="Times New Roman" panose="02020603050405020304" pitchFamily="18" charset="0"/>
                  <a:ea typeface="宋体" panose="02010600030101010101" pitchFamily="2" charset="-122"/>
                </a:endParaRPr>
              </a:p>
              <a:p>
                <a:pPr indent="266700" algn="just"/>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𝑛</m:t>
                    </m:r>
                  </m:oMath>
                </a14:m>
                <a:r>
                  <a:rPr lang="zh-CN" altLang="zh-CN" sz="2400" kern="100" dirty="0">
                    <a:solidFill>
                      <a:srgbClr val="000000"/>
                    </a:solidFill>
                    <a:effectLst/>
                    <a:latin typeface="Times New Roman" panose="02020603050405020304" pitchFamily="18" charset="0"/>
                    <a:ea typeface="宋体" panose="02010600030101010101" pitchFamily="2" charset="-122"/>
                  </a:rPr>
                  <a:t>级行列式：</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indent="266700" algn="just"/>
                <a14:m>
                  <m:oMathPara xmlns:m="http://schemas.openxmlformats.org/officeDocument/2006/math">
                    <m:oMathParaPr>
                      <m:jc m:val="center"/>
                    </m:oMathParaPr>
                    <m:oMath xmlns:m="http://schemas.openxmlformats.org/officeDocument/2006/math">
                      <m:d>
                        <m:dPr>
                          <m:begChr m:val="|"/>
                          <m:endChr m:val="|"/>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2400" i="1" kern="1200">
                                          <a:solidFill>
                                            <a:srgbClr val="000000"/>
                                          </a:solidFill>
                                          <a:effectLst/>
                                          <a:latin typeface="Cambria Math" panose="02040503050406030204" pitchFamily="18" charset="0"/>
                                          <a:ea typeface="字魂59号-创粗黑"/>
                                        </a:rPr>
                                        <m:t>⋯</m:t>
                                      </m:r>
                                    </m:e>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2400" i="1" kern="1200">
                                          <a:solidFill>
                                            <a:srgbClr val="000000"/>
                                          </a:solidFill>
                                          <a:effectLst/>
                                          <a:latin typeface="Cambria Math" panose="02040503050406030204" pitchFamily="18" charset="0"/>
                                          <a:ea typeface="字魂59号-创粗黑"/>
                                        </a:rPr>
                                        <m:t>⋮</m:t>
                                      </m:r>
                                    </m:e>
                                  </m:m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2400" i="1" kern="1200">
                                                <a:solidFill>
                                                  <a:srgbClr val="000000"/>
                                                </a:solidFill>
                                                <a:effectLst/>
                                                <a:latin typeface="Cambria Math" panose="02040503050406030204" pitchFamily="18" charset="0"/>
                                                <a:ea typeface="字魂59号-创粗黑"/>
                                              </a:rPr>
                                              <m:t>⋮</m:t>
                                            </m:r>
                                          </m:e>
                                        </m:m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kern="1200">
                                                <a:solidFill>
                                                  <a:srgbClr val="000000"/>
                                                </a:solidFill>
                                                <a:effectLst/>
                                                <a:latin typeface="Cambria Math" panose="02040503050406030204" pitchFamily="18" charset="0"/>
                                                <a:ea typeface="字魂59号-创粗黑"/>
                                              </a:rPr>
                                              <m:t>⋯</m:t>
                                            </m:r>
                                          </m:e>
                                        </m:mr>
                                        <m:mr>
                                          <m:e>
                                            <m:r>
                                              <a:rPr lang="en-US" altLang="zh-CN" sz="2400" i="1" kern="1200">
                                                <a:solidFill>
                                                  <a:srgbClr val="000000"/>
                                                </a:solidFill>
                                                <a:effectLst/>
                                                <a:latin typeface="Cambria Math" panose="02040503050406030204" pitchFamily="18" charset="0"/>
                                                <a:ea typeface="字魂59号-创粗黑"/>
                                              </a:rPr>
                                              <m:t>⋱</m:t>
                                            </m:r>
                                          </m:e>
                                        </m:mr>
                                        <m:mr>
                                          <m:e>
                                            <m:r>
                                              <a:rPr lang="en-US" altLang="zh-CN" sz="24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2400" i="1" kern="1200">
                                                <a:solidFill>
                                                  <a:srgbClr val="000000"/>
                                                </a:solidFill>
                                                <a:effectLst/>
                                                <a:latin typeface="Cambria Math" panose="02040503050406030204" pitchFamily="18" charset="0"/>
                                                <a:ea typeface="字魂59号-创粗黑"/>
                                              </a:rPr>
                                              <m:t>⋮</m:t>
                                            </m:r>
                                          </m:e>
                                        </m:mr>
                                        <m:mr>
                                          <m:e>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𝑛𝑛</m:t>
                                                </m:r>
                                              </m:sub>
                                            </m:sSub>
                                          </m:e>
                                        </m:mr>
                                      </m:m>
                                    </m:e>
                                  </m:mr>
                                </m:m>
                              </m:e>
                            </m:mr>
                          </m:m>
                        </m:e>
                      </m:d>
                    </m:oMath>
                  </m:oMathPara>
                </a14:m>
                <a:endParaRPr lang="zh-CN" altLang="zh-CN" sz="24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rPr>
                  <a:t>等于所有取自不同行不同列的</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𝑛</m:t>
                    </m:r>
                  </m:oMath>
                </a14:m>
                <a:r>
                  <a:rPr lang="zh-CN" altLang="zh-CN" sz="2400" kern="100" dirty="0">
                    <a:solidFill>
                      <a:srgbClr val="000000"/>
                    </a:solidFill>
                    <a:effectLst/>
                    <a:latin typeface="Times New Roman" panose="02020603050405020304" pitchFamily="18" charset="0"/>
                    <a:ea typeface="宋体" panose="02010600030101010101" pitchFamily="2" charset="-122"/>
                  </a:rPr>
                  <a:t>个元素的乘积</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的代数和，这里</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是</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1,2,</m:t>
                    </m:r>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𝑛</m:t>
                    </m:r>
                  </m:oMath>
                </a14:m>
                <a:r>
                  <a:rPr lang="zh-CN" altLang="zh-CN" sz="2400" kern="100" dirty="0">
                    <a:solidFill>
                      <a:srgbClr val="000000"/>
                    </a:solidFill>
                    <a:effectLst/>
                    <a:latin typeface="Times New Roman" panose="02020603050405020304" pitchFamily="18" charset="0"/>
                    <a:ea typeface="宋体" panose="02010600030101010101" pitchFamily="2" charset="-122"/>
                  </a:rPr>
                  <a:t>的一个排列，每一项</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都按下列规则带有符号：当</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是偶排列时，</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带有正号，当</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是奇排列时，</a:t>
                </a:r>
                <a14:m>
                  <m:oMath xmlns:m="http://schemas.openxmlformats.org/officeDocument/2006/math">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sub>
                    </m:sSub>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ub>
                    </m:sSub>
                    <m:r>
                      <a:rPr lang="en-US" altLang="zh-CN" sz="2400" i="1" kern="1200">
                        <a:solidFill>
                          <a:srgbClr val="000000"/>
                        </a:solidFill>
                        <a:effectLst/>
                        <a:latin typeface="Cambria Math" panose="02040503050406030204" pitchFamily="18" charset="0"/>
                        <a:ea typeface="宋体" panose="02010600030101010101" pitchFamily="2" charset="-122"/>
                        <a:cs typeface="等线" panose="02010600030101010101" pitchFamily="2" charset="-122"/>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𝑗</m:t>
                            </m:r>
                          </m:e>
                          <m:sub>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sub>
                    </m:sSub>
                  </m:oMath>
                </a14:m>
                <a:r>
                  <a:rPr lang="zh-CN" altLang="zh-CN" sz="2400" kern="100" dirty="0">
                    <a:solidFill>
                      <a:srgbClr val="000000"/>
                    </a:solidFill>
                    <a:effectLst/>
                    <a:latin typeface="Times New Roman" panose="02020603050405020304" pitchFamily="18" charset="0"/>
                    <a:ea typeface="宋体" panose="02010600030101010101" pitchFamily="2" charset="-122"/>
                  </a:rPr>
                  <a:t>带有负号。</a:t>
                </a:r>
              </a:p>
            </p:txBody>
          </p:sp>
        </mc:Choice>
        <mc:Fallback xmlns="">
          <p:sp>
            <p:nvSpPr>
              <p:cNvPr id="8" name="文本框 7">
                <a:extLst>
                  <a:ext uri="{FF2B5EF4-FFF2-40B4-BE49-F238E27FC236}">
                    <a16:creationId xmlns:a16="http://schemas.microsoft.com/office/drawing/2014/main" id="{456C399D-CE4F-445D-A6F0-77CF443C5EB8}"/>
                  </a:ext>
                </a:extLst>
              </p:cNvPr>
              <p:cNvSpPr txBox="1">
                <a:spLocks noRot="1" noChangeAspect="1" noMove="1" noResize="1" noEditPoints="1" noAdjustHandles="1" noChangeArrowheads="1" noChangeShapeType="1" noTextEdit="1"/>
              </p:cNvSpPr>
              <p:nvPr/>
            </p:nvSpPr>
            <p:spPr>
              <a:xfrm>
                <a:off x="179512" y="1052736"/>
                <a:ext cx="8964488" cy="4173130"/>
              </a:xfrm>
              <a:prstGeom prst="rect">
                <a:avLst/>
              </a:prstGeom>
              <a:blipFill>
                <a:blip r:embed="rId5"/>
                <a:stretch>
                  <a:fillRect l="-1020" t="-1608" r="-1020" b="-117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854393224"/>
      </p:ext>
    </p:extLst>
  </p:cSld>
  <p:clrMapOvr>
    <a:masterClrMapping/>
  </p:clrMapOvr>
  <mc:AlternateContent xmlns:mc="http://schemas.openxmlformats.org/markup-compatibility/2006" xmlns:p14="http://schemas.microsoft.com/office/powerpoint/2010/main">
    <mc:Choice Requires="p14">
      <p:transition spd="slow" p14:dur="2000" advTm="46853"/>
    </mc:Choice>
    <mc:Fallback xmlns="">
      <p:transition spd="slow" advTm="468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78A7F-2BB2-4D31-98D3-466F4D4F89A5}"/>
              </a:ext>
            </a:extLst>
          </p:cNvPr>
          <p:cNvSpPr>
            <a:spLocks noGrp="1"/>
          </p:cNvSpPr>
          <p:nvPr>
            <p:ph type="title"/>
          </p:nvPr>
        </p:nvSpPr>
        <p:spPr/>
        <p:txBody>
          <a:bodyPr/>
          <a:lstStyle/>
          <a:p>
            <a:r>
              <a:rPr lang="en-US" altLang="zh-CN" b="1" kern="100" dirty="0">
                <a:effectLst/>
                <a:latin typeface="Times New Roman" panose="02020603050405020304" pitchFamily="18" charset="0"/>
                <a:ea typeface="黑体" panose="02010609060101010101" pitchFamily="49" charset="-122"/>
              </a:rPr>
              <a:t>1. </a:t>
            </a:r>
            <a:r>
              <a:rPr lang="zh-CN" altLang="zh-CN" b="1" kern="100" dirty="0">
                <a:effectLst/>
                <a:latin typeface="Times New Roman" panose="02020603050405020304" pitchFamily="18" charset="0"/>
                <a:ea typeface="黑体" panose="02010609060101010101" pitchFamily="49" charset="-122"/>
              </a:rPr>
              <a:t>行列式的计算</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6B79AD-1D87-4CDA-9E56-798F8B6EE1A0}"/>
                  </a:ext>
                </a:extLst>
              </p:cNvPr>
              <p:cNvSpPr>
                <a:spLocks noGrp="1"/>
              </p:cNvSpPr>
              <p:nvPr>
                <p:ph idx="1"/>
              </p:nvPr>
            </p:nvSpPr>
            <p:spPr>
              <a:xfrm>
                <a:off x="107504" y="908720"/>
                <a:ext cx="9036496" cy="4175125"/>
              </a:xfrm>
            </p:spPr>
            <p:txBody>
              <a:bodyPr/>
              <a:lstStyle/>
              <a:p>
                <a:pPr indent="266700" algn="l"/>
                <a:r>
                  <a:rPr lang="zh-CN" altLang="zh-CN" sz="3200" kern="100" dirty="0">
                    <a:solidFill>
                      <a:srgbClr val="000000"/>
                    </a:solidFill>
                    <a:effectLst/>
                    <a:latin typeface="Times New Roman" panose="02020603050405020304" pitchFamily="18" charset="0"/>
                    <a:ea typeface="宋体" panose="02010600030101010101" pitchFamily="2" charset="-122"/>
                  </a:rPr>
                  <a:t>二阶行列式的计算为：</a:t>
                </a:r>
                <a:endParaRPr lang="en-US" altLang="zh-CN" kern="100" dirty="0">
                  <a:solidFill>
                    <a:srgbClr val="000000"/>
                  </a:solidFill>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3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3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mr>
                          <m:mr>
                            <m:e>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e>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
                      </m:e>
                    </m:d>
                    <m:r>
                      <a:rPr lang="en-US" altLang="zh-CN" sz="32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sSub>
                      <m:sSubPr>
                        <m:ctrlPr>
                          <a:rPr lang="zh-CN" altLang="zh-CN" sz="32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32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oMath>
                </a14:m>
                <a:r>
                  <a:rPr lang="en-US" altLang="zh-CN" sz="3200" kern="1200" dirty="0">
                    <a:solidFill>
                      <a:srgbClr val="000000"/>
                    </a:solidFill>
                    <a:effectLst/>
                    <a:latin typeface="Times New Roman" panose="02020603050405020304" pitchFamily="18" charset="0"/>
                    <a:ea typeface="宋体" panose="02010600030101010101" pitchFamily="2" charset="-122"/>
                  </a:rPr>
                  <a:t>     (5.103)</a:t>
                </a:r>
                <a:endParaRPr lang="zh-CN" altLang="zh-CN" sz="32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3200" kern="100" dirty="0">
                    <a:solidFill>
                      <a:srgbClr val="000000"/>
                    </a:solidFill>
                    <a:effectLst/>
                    <a:latin typeface="Times New Roman" panose="02020603050405020304" pitchFamily="18" charset="0"/>
                    <a:ea typeface="宋体" panose="02010600030101010101" pitchFamily="2" charset="-122"/>
                  </a:rPr>
                  <a:t>二阶行列式</a:t>
                </a:r>
                <a14:m>
                  <m:oMath xmlns:m="http://schemas.openxmlformats.org/officeDocument/2006/math">
                    <m:r>
                      <a:rPr lang="en-US" altLang="zh-CN" sz="3200" i="1" kern="100">
                        <a:solidFill>
                          <a:srgbClr val="000000"/>
                        </a:solidFill>
                        <a:effectLst/>
                        <a:latin typeface="Cambria Math" panose="02040503050406030204" pitchFamily="18" charset="0"/>
                        <a:ea typeface="宋体" panose="02010600030101010101" pitchFamily="2" charset="-122"/>
                      </a:rPr>
                      <m:t>𝐷</m:t>
                    </m:r>
                    <m:r>
                      <a:rPr lang="en-US" altLang="zh-CN" sz="3200" kern="100">
                        <a:solidFill>
                          <a:srgbClr val="000000"/>
                        </a:solidFill>
                        <a:effectLst/>
                        <a:latin typeface="Cambria Math" panose="02040503050406030204" pitchFamily="18" charset="0"/>
                        <a:ea typeface="宋体" panose="02010600030101010101" pitchFamily="2" charset="-122"/>
                      </a:rPr>
                      <m:t>=</m:t>
                    </m:r>
                    <m:r>
                      <a:rPr lang="en-US" altLang="zh-CN" sz="3200" i="1" kern="100">
                        <a:solidFill>
                          <a:srgbClr val="000000"/>
                        </a:solidFill>
                        <a:effectLst/>
                        <a:latin typeface="Cambria Math" panose="02040503050406030204" pitchFamily="18" charset="0"/>
                        <a:ea typeface="宋体" panose="02010600030101010101" pitchFamily="2" charset="-122"/>
                      </a:rPr>
                      <m:t>𝑑𝑒𝑡</m:t>
                    </m:r>
                    <m:d>
                      <m:dPr>
                        <m:ctrlPr>
                          <a:rPr lang="zh-CN" altLang="zh-CN" sz="3200" i="1" kern="100">
                            <a:solidFill>
                              <a:srgbClr val="000000"/>
                            </a:solidFill>
                            <a:effectLst/>
                            <a:latin typeface="Cambria Math" panose="02040503050406030204" pitchFamily="18" charset="0"/>
                            <a:ea typeface="Cambria Math" panose="02040503050406030204" pitchFamily="18" charset="0"/>
                          </a:rPr>
                        </m:ctrlPr>
                      </m:dPr>
                      <m:e>
                        <m:d>
                          <m:dPr>
                            <m:begChr m:val="["/>
                            <m:endChr m:val="]"/>
                            <m:ctrlPr>
                              <a:rPr lang="zh-CN" altLang="zh-CN" sz="3200" i="1" kern="100">
                                <a:solidFill>
                                  <a:srgbClr val="000000"/>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3200" i="1" kern="100">
                                    <a:solidFill>
                                      <a:srgbClr val="000000"/>
                                    </a:solidFill>
                                    <a:effectLst/>
                                    <a:latin typeface="Cambria Math" panose="02040503050406030204" pitchFamily="18" charset="0"/>
                                    <a:ea typeface="Cambria Math" panose="02040503050406030204" pitchFamily="18" charset="0"/>
                                  </a:rPr>
                                </m:ctrlPr>
                              </m:mPr>
                              <m:mr>
                                <m:e>
                                  <m:r>
                                    <a:rPr lang="en-US" altLang="zh-CN" sz="3200" kern="100">
                                      <a:solidFill>
                                        <a:srgbClr val="000000"/>
                                      </a:solidFill>
                                      <a:effectLst/>
                                      <a:latin typeface="Cambria Math" panose="02040503050406030204" pitchFamily="18" charset="0"/>
                                      <a:ea typeface="宋体" panose="02010600030101010101" pitchFamily="2" charset="-122"/>
                                    </a:rPr>
                                    <m:t>0</m:t>
                                  </m:r>
                                </m:e>
                                <m:e>
                                  <m:r>
                                    <a:rPr lang="en-US" altLang="zh-CN" sz="3200" kern="100">
                                      <a:solidFill>
                                        <a:srgbClr val="000000"/>
                                      </a:solidFill>
                                      <a:effectLst/>
                                      <a:latin typeface="Cambria Math" panose="02040503050406030204" pitchFamily="18" charset="0"/>
                                      <a:ea typeface="宋体" panose="02010600030101010101" pitchFamily="2" charset="-122"/>
                                    </a:rPr>
                                    <m:t>2</m:t>
                                  </m:r>
                                </m:e>
                              </m:mr>
                              <m:mr>
                                <m:e>
                                  <m:r>
                                    <a:rPr lang="en-US" altLang="zh-CN" sz="3200" i="1" kern="100">
                                      <a:solidFill>
                                        <a:srgbClr val="000000"/>
                                      </a:solidFill>
                                      <a:effectLst/>
                                      <a:latin typeface="Cambria Math" panose="02040503050406030204" pitchFamily="18" charset="0"/>
                                      <a:ea typeface="宋体" panose="02010600030101010101" pitchFamily="2" charset="-122"/>
                                    </a:rPr>
                                    <m:t>−</m:t>
                                  </m:r>
                                  <m:r>
                                    <a:rPr lang="en-US" altLang="zh-CN" sz="3200" kern="100">
                                      <a:solidFill>
                                        <a:srgbClr val="000000"/>
                                      </a:solidFill>
                                      <a:effectLst/>
                                      <a:latin typeface="Cambria Math" panose="02040503050406030204" pitchFamily="18" charset="0"/>
                                      <a:ea typeface="宋体" panose="02010600030101010101" pitchFamily="2" charset="-122"/>
                                    </a:rPr>
                                    <m:t>1.5</m:t>
                                  </m:r>
                                </m:e>
                                <m:e>
                                  <m:r>
                                    <a:rPr lang="en-US" altLang="zh-CN" sz="3200" kern="100">
                                      <a:solidFill>
                                        <a:srgbClr val="000000"/>
                                      </a:solidFill>
                                      <a:effectLst/>
                                      <a:latin typeface="Cambria Math" panose="02040503050406030204" pitchFamily="18" charset="0"/>
                                      <a:ea typeface="宋体" panose="02010600030101010101" pitchFamily="2" charset="-122"/>
                                    </a:rPr>
                                    <m:t>1.0</m:t>
                                  </m:r>
                                </m:e>
                              </m:mr>
                            </m:m>
                          </m:e>
                        </m:d>
                      </m:e>
                    </m:d>
                  </m:oMath>
                </a14:m>
                <a:r>
                  <a:rPr lang="zh-CN" altLang="zh-CN" sz="3200" kern="100" dirty="0">
                    <a:solidFill>
                      <a:srgbClr val="000000"/>
                    </a:solidFill>
                    <a:effectLst/>
                    <a:latin typeface="Times New Roman" panose="02020603050405020304" pitchFamily="18" charset="0"/>
                    <a:ea typeface="宋体" panose="02010600030101010101" pitchFamily="2" charset="-122"/>
                  </a:rPr>
                  <a:t>值表示二维平面上向量</a:t>
                </a:r>
                <a14:m>
                  <m:oMath xmlns:m="http://schemas.openxmlformats.org/officeDocument/2006/math">
                    <m:r>
                      <a:rPr lang="en-US" altLang="zh-CN" sz="3200" i="1" kern="100">
                        <a:solidFill>
                          <a:srgbClr val="000000"/>
                        </a:solidFill>
                        <a:effectLst/>
                        <a:latin typeface="Cambria Math" panose="02040503050406030204" pitchFamily="18" charset="0"/>
                        <a:ea typeface="宋体" panose="02010600030101010101" pitchFamily="2" charset="-122"/>
                      </a:rPr>
                      <m:t>𝑎</m:t>
                    </m:r>
                    <m:r>
                      <a:rPr lang="en-US" altLang="zh-CN" sz="3200" kern="100">
                        <a:solidFill>
                          <a:srgbClr val="000000"/>
                        </a:solidFill>
                        <a:effectLst/>
                        <a:latin typeface="Cambria Math" panose="02040503050406030204" pitchFamily="18" charset="0"/>
                        <a:ea typeface="宋体" panose="02010600030101010101" pitchFamily="2" charset="-122"/>
                      </a:rPr>
                      <m:t>=</m:t>
                    </m:r>
                    <m:sSup>
                      <m:sSupPr>
                        <m:ctrlPr>
                          <a:rPr lang="zh-CN" altLang="zh-CN" sz="3200" i="1" kern="100">
                            <a:solidFill>
                              <a:srgbClr val="000000"/>
                            </a:solidFill>
                            <a:effectLst/>
                            <a:latin typeface="Cambria Math" panose="02040503050406030204" pitchFamily="18" charset="0"/>
                            <a:ea typeface="Cambria Math" panose="02040503050406030204" pitchFamily="18" charset="0"/>
                          </a:rPr>
                        </m:ctrlPr>
                      </m:sSupPr>
                      <m:e>
                        <m:r>
                          <a:rPr lang="en-US" altLang="zh-CN" sz="3200" kern="100">
                            <a:solidFill>
                              <a:srgbClr val="000000"/>
                            </a:solidFill>
                            <a:effectLst/>
                            <a:latin typeface="Cambria Math" panose="02040503050406030204" pitchFamily="18" charset="0"/>
                            <a:ea typeface="宋体" panose="02010600030101010101" pitchFamily="2" charset="-122"/>
                          </a:rPr>
                          <m:t>(0,</m:t>
                        </m:r>
                        <m:r>
                          <a:rPr lang="en-US" altLang="zh-CN" sz="3200" i="1" kern="100">
                            <a:solidFill>
                              <a:srgbClr val="000000"/>
                            </a:solidFill>
                            <a:effectLst/>
                            <a:latin typeface="Cambria Math" panose="02040503050406030204" pitchFamily="18" charset="0"/>
                            <a:ea typeface="宋体" panose="02010600030101010101" pitchFamily="2" charset="-122"/>
                          </a:rPr>
                          <m:t>−</m:t>
                        </m:r>
                        <m:r>
                          <a:rPr lang="en-US" altLang="zh-CN" sz="3200" kern="100">
                            <a:solidFill>
                              <a:srgbClr val="000000"/>
                            </a:solidFill>
                            <a:effectLst/>
                            <a:latin typeface="Cambria Math" panose="02040503050406030204" pitchFamily="18" charset="0"/>
                            <a:ea typeface="宋体" panose="02010600030101010101" pitchFamily="2" charset="-122"/>
                          </a:rPr>
                          <m:t>1.5)</m:t>
                        </m:r>
                      </m:e>
                      <m:sup>
                        <m:r>
                          <m:rPr>
                            <m:sty m:val="p"/>
                          </m:rPr>
                          <a:rPr lang="en-US" altLang="zh-CN" sz="3200" kern="100">
                            <a:solidFill>
                              <a:srgbClr val="000000"/>
                            </a:solidFill>
                            <a:effectLst/>
                            <a:latin typeface="Cambria Math" panose="02040503050406030204" pitchFamily="18" charset="0"/>
                            <a:ea typeface="宋体" panose="02010600030101010101" pitchFamily="2" charset="-122"/>
                          </a:rPr>
                          <m:t>T</m:t>
                        </m:r>
                      </m:sup>
                    </m:sSup>
                  </m:oMath>
                </a14:m>
                <a:r>
                  <a:rPr lang="zh-CN" altLang="zh-CN" sz="3200" kern="1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r>
                      <a:rPr lang="zh-CN" altLang="zh-CN" sz="3200" kern="100">
                        <a:solidFill>
                          <a:srgbClr val="000000"/>
                        </a:solidFill>
                        <a:effectLst/>
                        <a:latin typeface="Cambria Math" panose="02040503050406030204" pitchFamily="18" charset="0"/>
                        <a:ea typeface="Cambria Math" panose="02040503050406030204" pitchFamily="18" charset="0"/>
                      </a:rPr>
                      <m:t> </m:t>
                    </m:r>
                    <m:r>
                      <a:rPr lang="en-US" altLang="zh-CN" sz="3200" i="1" kern="100">
                        <a:solidFill>
                          <a:srgbClr val="000000"/>
                        </a:solidFill>
                        <a:effectLst/>
                        <a:latin typeface="Cambria Math" panose="02040503050406030204" pitchFamily="18" charset="0"/>
                        <a:ea typeface="Cambria Math" panose="02040503050406030204" pitchFamily="18" charset="0"/>
                      </a:rPr>
                      <m:t>𝑏</m:t>
                    </m:r>
                    <m:r>
                      <a:rPr lang="en-US" altLang="zh-CN" sz="3200" kern="100">
                        <a:solidFill>
                          <a:srgbClr val="000000"/>
                        </a:solidFill>
                        <a:effectLst/>
                        <a:latin typeface="Cambria Math" panose="02040503050406030204" pitchFamily="18" charset="0"/>
                        <a:ea typeface="Cambria Math" panose="02040503050406030204" pitchFamily="18" charset="0"/>
                      </a:rPr>
                      <m:t>=</m:t>
                    </m:r>
                    <m:sSup>
                      <m:sSupPr>
                        <m:ctrlPr>
                          <a:rPr lang="zh-CN" altLang="zh-CN" sz="3200" i="1" kern="100">
                            <a:solidFill>
                              <a:srgbClr val="000000"/>
                            </a:solidFill>
                            <a:effectLst/>
                            <a:latin typeface="Cambria Math" panose="02040503050406030204" pitchFamily="18" charset="0"/>
                            <a:ea typeface="Cambria Math" panose="02040503050406030204" pitchFamily="18" charset="0"/>
                          </a:rPr>
                        </m:ctrlPr>
                      </m:sSupPr>
                      <m:e>
                        <m:r>
                          <a:rPr lang="en-US" altLang="zh-CN" sz="3200" kern="100">
                            <a:solidFill>
                              <a:srgbClr val="000000"/>
                            </a:solidFill>
                            <a:effectLst/>
                            <a:latin typeface="Cambria Math" panose="02040503050406030204" pitchFamily="18" charset="0"/>
                            <a:ea typeface="宋体" panose="02010600030101010101" pitchFamily="2" charset="-122"/>
                          </a:rPr>
                          <m:t>(2,1)</m:t>
                        </m:r>
                      </m:e>
                      <m:sup>
                        <m:r>
                          <m:rPr>
                            <m:sty m:val="p"/>
                          </m:rPr>
                          <a:rPr lang="en-US" altLang="zh-CN" sz="3200" kern="100">
                            <a:solidFill>
                              <a:srgbClr val="000000"/>
                            </a:solidFill>
                            <a:effectLst/>
                            <a:latin typeface="Cambria Math" panose="02040503050406030204" pitchFamily="18" charset="0"/>
                            <a:ea typeface="宋体" panose="02010600030101010101" pitchFamily="2" charset="-122"/>
                          </a:rPr>
                          <m:t>T</m:t>
                        </m:r>
                      </m:sup>
                    </m:sSup>
                  </m:oMath>
                </a14:m>
                <a:r>
                  <a:rPr lang="zh-CN" altLang="zh-CN" sz="3200" kern="100" dirty="0">
                    <a:solidFill>
                      <a:srgbClr val="000000"/>
                    </a:solidFill>
                    <a:effectLst/>
                    <a:latin typeface="Times New Roman" panose="02020603050405020304" pitchFamily="18" charset="0"/>
                    <a:ea typeface="宋体" panose="02010600030101010101" pitchFamily="2" charset="-122"/>
                  </a:rPr>
                  <a:t>平行四边形的有向面积。</a:t>
                </a:r>
              </a:p>
              <a:p>
                <a:endParaRPr lang="zh-CN" altLang="en-US" dirty="0"/>
              </a:p>
            </p:txBody>
          </p:sp>
        </mc:Choice>
        <mc:Fallback xmlns="">
          <p:sp>
            <p:nvSpPr>
              <p:cNvPr id="3" name="内容占位符 2">
                <a:extLst>
                  <a:ext uri="{FF2B5EF4-FFF2-40B4-BE49-F238E27FC236}">
                    <a16:creationId xmlns:a16="http://schemas.microsoft.com/office/drawing/2014/main" id="{B36B79AD-1D87-4CDA-9E56-798F8B6EE1A0}"/>
                  </a:ext>
                </a:extLst>
              </p:cNvPr>
              <p:cNvSpPr>
                <a:spLocks noGrp="1" noRot="1" noChangeAspect="1" noMove="1" noResize="1" noEditPoints="1" noAdjustHandles="1" noChangeArrowheads="1" noChangeShapeType="1" noTextEdit="1"/>
              </p:cNvSpPr>
              <p:nvPr>
                <p:ph idx="1"/>
              </p:nvPr>
            </p:nvSpPr>
            <p:spPr>
              <a:xfrm>
                <a:off x="107504" y="908720"/>
                <a:ext cx="9036496" cy="4175125"/>
              </a:xfrm>
              <a:blipFill>
                <a:blip r:embed="rId5"/>
                <a:stretch>
                  <a:fillRect t="-2482" r="-1687"/>
                </a:stretch>
              </a:blipFill>
            </p:spPr>
            <p:txBody>
              <a:bodyPr/>
              <a:lstStyle/>
              <a:p>
                <a:r>
                  <a:rPr lang="zh-CN" altLang="en-US">
                    <a:noFill/>
                  </a:rPr>
                  <a:t> </a:t>
                </a:r>
              </a:p>
            </p:txBody>
          </p:sp>
        </mc:Fallback>
      </mc:AlternateContent>
      <p:pic>
        <p:nvPicPr>
          <p:cNvPr id="4" name="图片 18">
            <a:extLst>
              <a:ext uri="{FF2B5EF4-FFF2-40B4-BE49-F238E27FC236}">
                <a16:creationId xmlns:a16="http://schemas.microsoft.com/office/drawing/2014/main" id="{A8F4BC68-EE34-4D97-BBE1-F1243E4F2C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1" y="4149080"/>
            <a:ext cx="3978725" cy="2708920"/>
          </a:xfrm>
          <a:prstGeom prst="rect">
            <a:avLst/>
          </a:prstGeom>
          <a:solidFill>
            <a:srgbClr val="000000"/>
          </a:solidFill>
        </p:spPr>
      </p:pic>
      <p:cxnSp>
        <p:nvCxnSpPr>
          <p:cNvPr id="6" name="直接连接符 5">
            <a:extLst>
              <a:ext uri="{FF2B5EF4-FFF2-40B4-BE49-F238E27FC236}">
                <a16:creationId xmlns:a16="http://schemas.microsoft.com/office/drawing/2014/main" id="{B2806548-A593-46F8-A5D5-EAAC4ACB3F31}"/>
              </a:ext>
            </a:extLst>
          </p:cNvPr>
          <p:cNvCxnSpPr/>
          <p:nvPr/>
        </p:nvCxnSpPr>
        <p:spPr>
          <a:xfrm>
            <a:off x="4572000" y="2420888"/>
            <a:ext cx="1152128"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B5BC651-7952-468D-8227-6FA3E270E2DA}"/>
              </a:ext>
            </a:extLst>
          </p:cNvPr>
          <p:cNvCxnSpPr/>
          <p:nvPr/>
        </p:nvCxnSpPr>
        <p:spPr>
          <a:xfrm>
            <a:off x="6156176" y="2420888"/>
            <a:ext cx="1152128"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30F9F32-897F-4D83-898E-B608408F3815}"/>
              </a:ext>
            </a:extLst>
          </p:cNvPr>
          <p:cNvCxnSpPr>
            <a:cxnSpLocks/>
          </p:cNvCxnSpPr>
          <p:nvPr/>
        </p:nvCxnSpPr>
        <p:spPr>
          <a:xfrm>
            <a:off x="2987824" y="3573016"/>
            <a:ext cx="374441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44D279-01DF-4E96-9431-D82D7076C562}"/>
              </a:ext>
            </a:extLst>
          </p:cNvPr>
          <p:cNvCxnSpPr>
            <a:cxnSpLocks/>
          </p:cNvCxnSpPr>
          <p:nvPr/>
        </p:nvCxnSpPr>
        <p:spPr>
          <a:xfrm>
            <a:off x="2771800" y="4005064"/>
            <a:ext cx="230425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A8879C-C122-4BAA-8877-28E05510D06B}"/>
              </a:ext>
            </a:extLst>
          </p:cNvPr>
          <p:cNvCxnSpPr>
            <a:cxnSpLocks/>
          </p:cNvCxnSpPr>
          <p:nvPr/>
        </p:nvCxnSpPr>
        <p:spPr>
          <a:xfrm>
            <a:off x="5868144" y="4005064"/>
            <a:ext cx="172819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9815748-3D1E-49E2-9D9D-86DB3EE0D61B}"/>
              </a:ext>
            </a:extLst>
          </p:cNvPr>
          <p:cNvCxnSpPr>
            <a:cxnSpLocks/>
          </p:cNvCxnSpPr>
          <p:nvPr/>
        </p:nvCxnSpPr>
        <p:spPr>
          <a:xfrm>
            <a:off x="2051720" y="2564904"/>
            <a:ext cx="194421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54480297"/>
      </p:ext>
    </p:extLst>
  </p:cSld>
  <p:clrMapOvr>
    <a:masterClrMapping/>
  </p:clrMapOvr>
  <mc:AlternateContent xmlns:mc="http://schemas.openxmlformats.org/markup-compatibility/2006" xmlns:p14="http://schemas.microsoft.com/office/powerpoint/2010/main">
    <mc:Choice Requires="p14">
      <p:transition spd="slow" p14:dur="2000" advTm="29087"/>
    </mc:Choice>
    <mc:Fallback xmlns="">
      <p:transition spd="slow" advTm="29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8C57C80-301E-41E1-BE8A-29871A3FC155}"/>
                  </a:ext>
                </a:extLst>
              </p:cNvPr>
              <p:cNvSpPr txBox="1"/>
              <p:nvPr/>
            </p:nvSpPr>
            <p:spPr>
              <a:xfrm>
                <a:off x="395536" y="1268760"/>
                <a:ext cx="8352928" cy="4373698"/>
              </a:xfrm>
              <a:prstGeom prst="rect">
                <a:avLst/>
              </a:prstGeom>
              <a:noFill/>
            </p:spPr>
            <p:txBody>
              <a:bodyPr wrap="square">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设</a:t>
                </a:r>
                <a:r>
                  <a:rPr lang="zh-CN" altLang="zh-CN" kern="100" dirty="0">
                    <a:latin typeface="Times New Roman" panose="02020603050405020304" pitchFamily="18" charset="0"/>
                    <a:ea typeface="宋体" panose="02010600030101010101" pitchFamily="2" charset="-122"/>
                  </a:rPr>
                  <a:t>两个</a:t>
                </a:r>
                <a14:m>
                  <m:oMath xmlns:m="http://schemas.openxmlformats.org/officeDocument/2006/math">
                    <m:r>
                      <a:rPr lang="en-US" altLang="zh-CN" i="1">
                        <a:solidFill>
                          <a:srgbClr val="000000"/>
                        </a:solidFill>
                        <a:latin typeface="Cambria Math" panose="02040503050406030204" pitchFamily="18" charset="0"/>
                        <a:ea typeface="字魂59号-创粗黑"/>
                        <a:cs typeface="Times New Roman" panose="02020603050405020304" pitchFamily="18" charset="0"/>
                      </a:rPr>
                      <m:t>𝑠</m:t>
                    </m:r>
                    <m:r>
                      <a:rPr lang="en-US" altLang="zh-CN" i="1">
                        <a:solidFill>
                          <a:srgbClr val="000000"/>
                        </a:solidFill>
                        <a:latin typeface="Cambria Math" panose="02040503050406030204" pitchFamily="18" charset="0"/>
                        <a:ea typeface="字魂59号-创粗黑"/>
                        <a:cs typeface="Times New Roman" panose="02020603050405020304" pitchFamily="18" charset="0"/>
                      </a:rPr>
                      <m:t>×</m:t>
                    </m:r>
                    <m:r>
                      <a:rPr lang="en-US" altLang="zh-CN" i="1">
                        <a:solidFill>
                          <a:srgbClr val="000000"/>
                        </a:solidFill>
                        <a:latin typeface="Cambria Math" panose="02040503050406030204" pitchFamily="18" charset="0"/>
                        <a:ea typeface="字魂59号-创粗黑"/>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rPr>
                  <a:t>矩阵：</a:t>
                </a:r>
              </a:p>
              <a:p>
                <a:pPr indent="127000" algn="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(5.2)</a:t>
                </a:r>
                <a:endParaRPr lang="zh-CN" altLang="zh-CN" sz="1800" kern="100" dirty="0">
                  <a:effectLst/>
                  <a:latin typeface="Times New Roman" panose="02020603050405020304" pitchFamily="18" charset="0"/>
                  <a:ea typeface="宋体" panose="02010600030101010101" pitchFamily="2" charset="-122"/>
                </a:endParaRPr>
              </a:p>
              <a:p>
                <a:pPr indent="127000" algn="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(5.3)</a:t>
                </a:r>
                <a:endParaRPr lang="zh-CN" altLang="zh-CN" sz="1800" kern="100" dirty="0">
                  <a:effectLst/>
                  <a:latin typeface="Times New Roman" panose="02020603050405020304" pitchFamily="18" charset="0"/>
                  <a:ea typeface="宋体" panose="02010600030101010101" pitchFamily="2" charset="-122"/>
                </a:endParaRPr>
              </a:p>
              <a:p>
                <a:pPr indent="127000" algn="just"/>
                <a:r>
                  <a:rPr lang="zh-CN" altLang="zh-CN" sz="1800" kern="100" dirty="0">
                    <a:effectLst/>
                    <a:latin typeface="Times New Roman" panose="02020603050405020304" pitchFamily="18" charset="0"/>
                    <a:ea typeface="宋体" panose="02010600030101010101" pitchFamily="2" charset="-122"/>
                  </a:rPr>
                  <a:t>则矩阵</a:t>
                </a:r>
                <a:r>
                  <a:rPr lang="zh-CN" altLang="en-US"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𝑠𝑛</m:t>
                        </m:r>
                      </m:sub>
                    </m:s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𝑏</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(5.4)</a:t>
                </a:r>
                <a:endParaRPr lang="zh-CN" altLang="zh-CN" sz="1800" kern="100" dirty="0">
                  <a:effectLst/>
                  <a:latin typeface="Times New Roman" panose="02020603050405020304" pitchFamily="18" charset="0"/>
                  <a:ea typeface="宋体" panose="02010600030101010101" pitchFamily="2" charset="-122"/>
                </a:endParaRPr>
              </a:p>
              <a:p>
                <a:pPr indent="127000" algn="just"/>
                <a:r>
                  <a:rPr lang="zh-CN" altLang="zh-CN" sz="1800" kern="100" dirty="0">
                    <a:effectLst/>
                    <a:latin typeface="Times New Roman" panose="02020603050405020304" pitchFamily="18" charset="0"/>
                    <a:ea typeface="宋体" panose="02010600030101010101" pitchFamily="2" charset="-122"/>
                  </a:rPr>
                  <a:t>称为</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oMath>
                </a14:m>
                <a:r>
                  <a:rPr lang="zh-CN" altLang="en-US" sz="1800" kern="100" dirty="0">
                    <a:effectLst/>
                    <a:latin typeface="Times New Roman" panose="02020603050405020304" pitchFamily="18" charset="0"/>
                    <a:ea typeface="宋体" panose="02010600030101010101" pitchFamily="2" charset="-122"/>
                  </a:rPr>
                  <a:t>与</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oMath>
                </a14:m>
                <a:r>
                  <a:rPr lang="zh-CN" altLang="zh-CN" sz="1800" kern="100" dirty="0">
                    <a:effectLst/>
                    <a:latin typeface="Times New Roman" panose="02020603050405020304" pitchFamily="18" charset="0"/>
                    <a:ea typeface="宋体" panose="02010600030101010101" pitchFamily="2" charset="-122"/>
                  </a:rPr>
                  <a:t>的和，记为：</a:t>
                </a: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(5.5)</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F8C57C80-301E-41E1-BE8A-29871A3FC155}"/>
                  </a:ext>
                </a:extLst>
              </p:cNvPr>
              <p:cNvSpPr txBox="1">
                <a:spLocks noRot="1" noChangeAspect="1" noMove="1" noResize="1" noEditPoints="1" noAdjustHandles="1" noChangeArrowheads="1" noChangeShapeType="1" noTextEdit="1"/>
              </p:cNvSpPr>
              <p:nvPr/>
            </p:nvSpPr>
            <p:spPr>
              <a:xfrm>
                <a:off x="395536" y="1268760"/>
                <a:ext cx="8352928" cy="4373698"/>
              </a:xfrm>
              <a:prstGeom prst="rect">
                <a:avLst/>
              </a:prstGeom>
              <a:blipFill>
                <a:blip r:embed="rId6"/>
                <a:stretch>
                  <a:fillRect t="-975" r="-584" b="-1253"/>
                </a:stretch>
              </a:blipFill>
            </p:spPr>
            <p:txBody>
              <a:bodyPr/>
              <a:lstStyle/>
              <a:p>
                <a:r>
                  <a:rPr lang="zh-CN" altLang="en-US">
                    <a:noFill/>
                  </a:rPr>
                  <a:t> </a:t>
                </a:r>
              </a:p>
            </p:txBody>
          </p:sp>
        </mc:Fallback>
      </mc:AlternateContent>
      <p:sp>
        <p:nvSpPr>
          <p:cNvPr id="4" name="标题 1"/>
          <p:cNvSpPr>
            <a:spLocks noGrp="1"/>
          </p:cNvSpPr>
          <p:nvPr>
            <p:ph type="title"/>
          </p:nvPr>
        </p:nvSpPr>
        <p:spPr>
          <a:xfrm>
            <a:off x="491932" y="332656"/>
            <a:ext cx="7391400" cy="563563"/>
          </a:xfrm>
        </p:spPr>
        <p:txBody>
          <a:bodyPr/>
          <a:lstStyle/>
          <a:p>
            <a:r>
              <a:rPr lang="en-US" altLang="zh-CN" b="1" kern="100" dirty="0">
                <a:effectLst/>
                <a:latin typeface="黑体" panose="02010609060101010101" pitchFamily="49" charset="-122"/>
                <a:ea typeface="黑体" panose="02010609060101010101" pitchFamily="49" charset="-122"/>
              </a:rPr>
              <a:t>1. </a:t>
            </a:r>
            <a:r>
              <a:rPr lang="zh-CN" altLang="en-US" b="1" kern="100" dirty="0">
                <a:effectLst/>
                <a:latin typeface="黑体" panose="02010609060101010101" pitchFamily="49" charset="-122"/>
                <a:ea typeface="黑体" panose="02010609060101010101" pitchFamily="49" charset="-122"/>
              </a:rPr>
              <a:t>矩阵的</a:t>
            </a:r>
            <a:r>
              <a:rPr lang="zh-CN" altLang="en-US" kern="100" dirty="0">
                <a:latin typeface="黑体" panose="02010609060101010101" pitchFamily="49" charset="-122"/>
                <a:ea typeface="黑体" panose="02010609060101010101" pitchFamily="49" charset="-122"/>
              </a:rPr>
              <a:t>加</a:t>
            </a:r>
            <a:r>
              <a:rPr lang="zh-CN" altLang="zh-CN" b="1" kern="100" dirty="0">
                <a:effectLst/>
                <a:latin typeface="黑体" panose="02010609060101010101" pitchFamily="49" charset="-122"/>
                <a:ea typeface="黑体" panose="02010609060101010101" pitchFamily="49" charset="-122"/>
              </a:rPr>
              <a:t>法</a:t>
            </a:r>
            <a:endParaRPr lang="zh-CN" altLang="en-US"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4190177340"/>
      </p:ext>
    </p:extLst>
  </p:cSld>
  <p:clrMapOvr>
    <a:masterClrMapping/>
  </p:clrMapOvr>
  <mc:AlternateContent xmlns:mc="http://schemas.openxmlformats.org/markup-compatibility/2006" xmlns:p14="http://schemas.microsoft.com/office/powerpoint/2010/main">
    <mc:Choice Requires="p14">
      <p:transition spd="slow" p14:dur="2000" advTm="19697"/>
    </mc:Choice>
    <mc:Fallback xmlns="">
      <p:transition spd="slow" advTm="196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 calcmode="lin" valueType="num">
                                      <p:cBhvr additive="base">
                                        <p:cTn id="1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28AA5-E5E2-4356-83AE-C21171F1BDFB}"/>
              </a:ext>
            </a:extLst>
          </p:cNvPr>
          <p:cNvSpPr>
            <a:spLocks noGrp="1"/>
          </p:cNvSpPr>
          <p:nvPr>
            <p:ph type="title"/>
          </p:nvPr>
        </p:nvSpPr>
        <p:spPr/>
        <p:txBody>
          <a:bodyPr/>
          <a:lstStyle/>
          <a:p>
            <a:r>
              <a:rPr lang="en-US" altLang="zh-CN" b="1" kern="100" dirty="0">
                <a:effectLst/>
                <a:latin typeface="Times New Roman" panose="02020603050405020304" pitchFamily="18" charset="0"/>
                <a:ea typeface="黑体" panose="02010609060101010101" pitchFamily="49" charset="-122"/>
              </a:rPr>
              <a:t>2. </a:t>
            </a:r>
            <a:r>
              <a:rPr lang="zh-CN" altLang="zh-CN" b="1" kern="100" dirty="0">
                <a:effectLst/>
                <a:latin typeface="Times New Roman" panose="02020603050405020304" pitchFamily="18" charset="0"/>
                <a:ea typeface="黑体" panose="02010609060101010101" pitchFamily="49" charset="-122"/>
              </a:rPr>
              <a:t>行列式的性质</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6E9857-0888-4FED-BA81-6E569046D8DD}"/>
                  </a:ext>
                </a:extLst>
              </p:cNvPr>
              <p:cNvSpPr>
                <a:spLocks noGrp="1"/>
              </p:cNvSpPr>
              <p:nvPr>
                <p:ph idx="1"/>
              </p:nvPr>
            </p:nvSpPr>
            <p:spPr>
              <a:xfrm>
                <a:off x="-180528" y="980728"/>
                <a:ext cx="9324528" cy="4175125"/>
              </a:xfrm>
            </p:spPr>
            <p:txBody>
              <a:bodyPr/>
              <a:lstStyle/>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）行列互换，行列式不变，即</a:t>
                </a:r>
              </a:p>
              <a:p>
                <a:pPr marL="723900" indent="2667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(5.106)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）一行的公因子可以提出去，或者说以一数乘行列式的一行就相当一用这个数乘此行列式。</a:t>
                </a:r>
              </a:p>
              <a:p>
                <a:pPr marL="723900" indent="2667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𝑘</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𝑘</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𝑘</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𝑘</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(5.107)</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rPr>
                  <a:t>（</a:t>
                </a:r>
                <a:r>
                  <a:rPr lang="en-US" altLang="zh-CN" sz="1800" kern="1200" dirty="0">
                    <a:solidFill>
                      <a:srgbClr val="000000"/>
                    </a:solidFill>
                    <a:effectLst/>
                    <a:latin typeface="Times New Roman" panose="02020603050405020304" pitchFamily="18" charset="0"/>
                    <a:ea typeface="宋体" panose="02010600030101010101" pitchFamily="2" charset="-122"/>
                  </a:rPr>
                  <a:t>3</a:t>
                </a:r>
                <a:r>
                  <a:rPr lang="zh-CN" altLang="zh-CN" sz="1800" kern="1200" dirty="0">
                    <a:solidFill>
                      <a:srgbClr val="000000"/>
                    </a:solidFill>
                    <a:effectLst/>
                    <a:latin typeface="Times New Roman" panose="02020603050405020304" pitchFamily="18" charset="0"/>
                    <a:ea typeface="宋体" panose="02010600030101010101" pitchFamily="2" charset="-122"/>
                  </a:rPr>
                  <a:t>）</a:t>
                </a:r>
                <a:endParaRPr lang="en-US" altLang="zh-CN" sz="1800" kern="1200" dirty="0">
                  <a:solidFill>
                    <a:srgbClr val="000000"/>
                  </a:solidFill>
                  <a:effectLst/>
                  <a:latin typeface="Times New Roman" panose="02020603050405020304" pitchFamily="18" charset="0"/>
                  <a:ea typeface="宋体" panose="02010600030101010101" pitchFamily="2" charset="-122"/>
                </a:endParaRPr>
              </a:p>
              <a:p>
                <a:pPr indent="0" algn="r">
                  <a:buNone/>
                </a:pPr>
                <a:r>
                  <a:rPr lang="en-US" altLang="zh-CN" sz="1600" kern="1200" dirty="0">
                    <a:solidFill>
                      <a:srgbClr val="000000"/>
                    </a:solidFill>
                    <a:effectLst/>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zh-CN" altLang="zh-CN" sz="16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𝑏</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𝑐</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𝑏</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𝑐</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     ⋮</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𝑏</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𝑐</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d>
                      <m:dPr>
                        <m:begChr m:val="|"/>
                        <m:endChr m:val="|"/>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𝑏</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𝑏</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     ⋮</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𝑏</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d>
                      <m:dPr>
                        <m:begChr m:val="|"/>
                        <m:endChr m:val="|"/>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𝑐</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𝑐</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     ⋮</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𝑐</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2"/>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6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6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(5.108)</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这就是说，如果某一行是两组数的和，那么这个行列式就等于两个行列式的和，而这两个行列式除这一行以外全与原来行列式的对应的行一样。</a:t>
                </a:r>
              </a:p>
            </p:txBody>
          </p:sp>
        </mc:Choice>
        <mc:Fallback xmlns="">
          <p:sp>
            <p:nvSpPr>
              <p:cNvPr id="3" name="内容占位符 2">
                <a:extLst>
                  <a:ext uri="{FF2B5EF4-FFF2-40B4-BE49-F238E27FC236}">
                    <a16:creationId xmlns:a16="http://schemas.microsoft.com/office/drawing/2014/main" id="{456E9857-0888-4FED-BA81-6E569046D8DD}"/>
                  </a:ext>
                </a:extLst>
              </p:cNvPr>
              <p:cNvSpPr>
                <a:spLocks noGrp="1" noRot="1" noChangeAspect="1" noMove="1" noResize="1" noEditPoints="1" noAdjustHandles="1" noChangeArrowheads="1" noChangeShapeType="1" noTextEdit="1"/>
              </p:cNvSpPr>
              <p:nvPr>
                <p:ph idx="1"/>
              </p:nvPr>
            </p:nvSpPr>
            <p:spPr>
              <a:xfrm>
                <a:off x="-180528" y="980728"/>
                <a:ext cx="9324528" cy="4175125"/>
              </a:xfrm>
              <a:blipFill>
                <a:blip r:embed="rId5"/>
                <a:stretch>
                  <a:fillRect t="-1168" r="-523" b="-36788"/>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EAA7E6EE-84BD-4FDF-A98F-21E77D9BD153}"/>
              </a:ext>
            </a:extLst>
          </p:cNvPr>
          <p:cNvCxnSpPr>
            <a:cxnSpLocks/>
          </p:cNvCxnSpPr>
          <p:nvPr/>
        </p:nvCxnSpPr>
        <p:spPr>
          <a:xfrm>
            <a:off x="2339752" y="3789040"/>
            <a:ext cx="2232248"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A0C8817-4FDB-4ABA-B6D5-468FC0F977FC}"/>
              </a:ext>
            </a:extLst>
          </p:cNvPr>
          <p:cNvCxnSpPr>
            <a:cxnSpLocks/>
          </p:cNvCxnSpPr>
          <p:nvPr/>
        </p:nvCxnSpPr>
        <p:spPr>
          <a:xfrm>
            <a:off x="4860032" y="3789040"/>
            <a:ext cx="216024"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FD905C1-8087-403C-B483-851B56F50600}"/>
              </a:ext>
            </a:extLst>
          </p:cNvPr>
          <p:cNvCxnSpPr>
            <a:cxnSpLocks/>
          </p:cNvCxnSpPr>
          <p:nvPr/>
        </p:nvCxnSpPr>
        <p:spPr>
          <a:xfrm>
            <a:off x="899592" y="5517232"/>
            <a:ext cx="2592288"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93404A0-CFAD-438D-93B2-F776195B3C43}"/>
              </a:ext>
            </a:extLst>
          </p:cNvPr>
          <p:cNvCxnSpPr>
            <a:cxnSpLocks/>
          </p:cNvCxnSpPr>
          <p:nvPr/>
        </p:nvCxnSpPr>
        <p:spPr>
          <a:xfrm>
            <a:off x="3779912" y="6021288"/>
            <a:ext cx="432048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43801820"/>
      </p:ext>
    </p:extLst>
  </p:cSld>
  <p:clrMapOvr>
    <a:masterClrMapping/>
  </p:clrMapOvr>
  <mc:AlternateContent xmlns:mc="http://schemas.openxmlformats.org/markup-compatibility/2006" xmlns:p14="http://schemas.microsoft.com/office/powerpoint/2010/main">
    <mc:Choice Requires="p14">
      <p:transition spd="slow" p14:dur="2000" advTm="58806"/>
    </mc:Choice>
    <mc:Fallback xmlns="">
      <p:transition spd="slow" advTm="588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B9129-67B0-4856-8D3F-611DD7F6DF65}"/>
              </a:ext>
            </a:extLst>
          </p:cNvPr>
          <p:cNvSpPr>
            <a:spLocks noGrp="1"/>
          </p:cNvSpPr>
          <p:nvPr>
            <p:ph type="title"/>
          </p:nvPr>
        </p:nvSpPr>
        <p:spPr/>
        <p:txBody>
          <a:bodyPr/>
          <a:lstStyle/>
          <a:p>
            <a:r>
              <a:rPr lang="en-US" altLang="zh-CN" kern="100" dirty="0">
                <a:latin typeface="Times New Roman" panose="02020603050405020304" pitchFamily="18" charset="0"/>
                <a:ea typeface="黑体" panose="02010609060101010101" pitchFamily="49" charset="-122"/>
              </a:rPr>
              <a:t>2. </a:t>
            </a:r>
            <a:r>
              <a:rPr lang="zh-CN" altLang="zh-CN" kern="100" dirty="0">
                <a:latin typeface="Times New Roman" panose="02020603050405020304" pitchFamily="18" charset="0"/>
                <a:ea typeface="黑体" panose="02010609060101010101" pitchFamily="49" charset="-122"/>
              </a:rPr>
              <a:t>行列式的性质</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622578-1345-4569-B2A4-F810CD9E5D92}"/>
                  </a:ext>
                </a:extLst>
              </p:cNvPr>
              <p:cNvSpPr>
                <a:spLocks noGrp="1"/>
              </p:cNvSpPr>
              <p:nvPr>
                <p:ph idx="1"/>
              </p:nvPr>
            </p:nvSpPr>
            <p:spPr>
              <a:xfrm>
                <a:off x="107504" y="1124744"/>
                <a:ext cx="9036496" cy="4463157"/>
              </a:xfrm>
            </p:spPr>
            <p:txBody>
              <a:bodyPr/>
              <a:lstStyle/>
              <a:p>
                <a:pPr indent="127000" algn="just"/>
                <a:r>
                  <a:rPr lang="zh-CN" altLang="zh-CN" sz="1400" kern="100" dirty="0">
                    <a:solidFill>
                      <a:srgbClr val="000000"/>
                    </a:solidFill>
                    <a:effectLst/>
                    <a:latin typeface="Times New Roman" panose="02020603050405020304" pitchFamily="18" charset="0"/>
                    <a:ea typeface="宋体" panose="02010600030101010101" pitchFamily="2" charset="-122"/>
                  </a:rPr>
                  <a:t>（</a:t>
                </a:r>
                <a:r>
                  <a:rPr lang="en-US" altLang="zh-CN" sz="1400" kern="100" dirty="0">
                    <a:solidFill>
                      <a:srgbClr val="000000"/>
                    </a:solidFill>
                    <a:effectLst/>
                    <a:latin typeface="Times New Roman" panose="02020603050405020304" pitchFamily="18" charset="0"/>
                    <a:ea typeface="宋体" panose="02010600030101010101" pitchFamily="2" charset="-122"/>
                  </a:rPr>
                  <a:t>4</a:t>
                </a:r>
                <a:r>
                  <a:rPr lang="zh-CN" altLang="zh-CN" sz="1400" kern="100" dirty="0">
                    <a:solidFill>
                      <a:srgbClr val="000000"/>
                    </a:solidFill>
                    <a:effectLst/>
                    <a:latin typeface="Times New Roman" panose="02020603050405020304" pitchFamily="18" charset="0"/>
                    <a:ea typeface="宋体" panose="02010600030101010101" pitchFamily="2" charset="-122"/>
                  </a:rPr>
                  <a:t>）如果行列式中有两行相同，那么行列式为零。两行相同是说两行的对应元素都相等。</a:t>
                </a:r>
              </a:p>
              <a:p>
                <a:pPr indent="127000" algn="just"/>
                <a:r>
                  <a:rPr lang="zh-CN" altLang="zh-CN" sz="1400" kern="100" dirty="0">
                    <a:solidFill>
                      <a:srgbClr val="000000"/>
                    </a:solidFill>
                    <a:effectLst/>
                    <a:latin typeface="Times New Roman" panose="02020603050405020304" pitchFamily="18" charset="0"/>
                    <a:ea typeface="宋体" panose="02010600030101010101" pitchFamily="2" charset="-122"/>
                  </a:rPr>
                  <a:t>（</a:t>
                </a:r>
                <a:r>
                  <a:rPr lang="en-US" altLang="zh-CN" sz="1400" kern="100" dirty="0">
                    <a:solidFill>
                      <a:srgbClr val="000000"/>
                    </a:solidFill>
                    <a:effectLst/>
                    <a:latin typeface="Times New Roman" panose="02020603050405020304" pitchFamily="18" charset="0"/>
                    <a:ea typeface="宋体" panose="02010600030101010101" pitchFamily="2" charset="-122"/>
                  </a:rPr>
                  <a:t>5</a:t>
                </a:r>
                <a:r>
                  <a:rPr lang="zh-CN" altLang="zh-CN" sz="1400" kern="100" dirty="0">
                    <a:solidFill>
                      <a:srgbClr val="000000"/>
                    </a:solidFill>
                    <a:effectLst/>
                    <a:latin typeface="Times New Roman" panose="02020603050405020304" pitchFamily="18" charset="0"/>
                    <a:ea typeface="宋体" panose="02010600030101010101" pitchFamily="2" charset="-122"/>
                  </a:rPr>
                  <a:t>）如果行列式中两行成比例，那么行列式为零，即：</a:t>
                </a:r>
              </a:p>
              <a:p>
                <a:pPr indent="127000" algn="r">
                  <a:spcBef>
                    <a:spcPts val="600"/>
                  </a:spcBef>
                </a:pPr>
                <a14:m>
                  <m:oMath xmlns:m="http://schemas.openxmlformats.org/officeDocument/2006/math">
                    <m:d>
                      <m:dPr>
                        <m:begChr m:val="|"/>
                        <m:endChr m:val="|"/>
                        <m:ctrlPr>
                          <a:rPr lang="zh-CN" altLang="zh-CN" sz="1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4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400" i="1" kern="1200">
                        <a:solidFill>
                          <a:srgbClr val="000000"/>
                        </a:solidFill>
                        <a:effectLst/>
                        <a:latin typeface="Cambria Math" panose="02040503050406030204" pitchFamily="18" charset="0"/>
                        <a:ea typeface="宋体" panose="02010600030101010101" pitchFamily="2" charset="-122"/>
                      </a:rPr>
                      <m:t>𝑘</m:t>
                    </m:r>
                    <m:d>
                      <m:dPr>
                        <m:begChr m:val="|"/>
                        <m:endChr m:val="|"/>
                        <m:ctrlPr>
                          <a:rPr lang="zh-CN" altLang="zh-CN" sz="1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400" kern="1200" dirty="0">
                    <a:solidFill>
                      <a:srgbClr val="000000"/>
                    </a:solidFill>
                    <a:effectLst/>
                    <a:latin typeface="Times New Roman" panose="02020603050405020304" pitchFamily="18" charset="0"/>
                    <a:ea typeface="宋体" panose="02010600030101010101" pitchFamily="2" charset="-122"/>
                  </a:rPr>
                  <a:t>=0                                   (5.109)</a:t>
                </a:r>
              </a:p>
              <a:p>
                <a:pPr indent="127000" algn="r"/>
                <a:endParaRPr lang="zh-CN" altLang="zh-CN" sz="14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400" kern="100" dirty="0">
                    <a:solidFill>
                      <a:srgbClr val="000000"/>
                    </a:solidFill>
                    <a:effectLst/>
                    <a:latin typeface="Times New Roman" panose="02020603050405020304" pitchFamily="18" charset="0"/>
                    <a:ea typeface="宋体" panose="02010600030101010101" pitchFamily="2" charset="-122"/>
                  </a:rPr>
                  <a:t>（</a:t>
                </a:r>
                <a:r>
                  <a:rPr lang="en-US" altLang="zh-CN" sz="1400" kern="100" dirty="0">
                    <a:solidFill>
                      <a:srgbClr val="000000"/>
                    </a:solidFill>
                    <a:effectLst/>
                    <a:latin typeface="Times New Roman" panose="02020603050405020304" pitchFamily="18" charset="0"/>
                    <a:ea typeface="宋体" panose="02010600030101010101" pitchFamily="2" charset="-122"/>
                  </a:rPr>
                  <a:t>6</a:t>
                </a:r>
                <a:r>
                  <a:rPr lang="zh-CN" altLang="zh-CN" sz="1400" kern="100" dirty="0">
                    <a:solidFill>
                      <a:srgbClr val="000000"/>
                    </a:solidFill>
                    <a:effectLst/>
                    <a:latin typeface="Times New Roman" panose="02020603050405020304" pitchFamily="18" charset="0"/>
                    <a:ea typeface="宋体" panose="02010600030101010101" pitchFamily="2" charset="-122"/>
                  </a:rPr>
                  <a:t>）把一行的倍数加到另一行，行列式不变。</a:t>
                </a:r>
              </a:p>
              <a:p>
                <a:pPr marL="0" indent="0" algn="r">
                  <a:spcBef>
                    <a:spcPts val="600"/>
                  </a:spcBef>
                  <a:buNone/>
                </a:pPr>
                <a14:m>
                  <m:oMath xmlns:m="http://schemas.openxmlformats.org/officeDocument/2006/math">
                    <m:d>
                      <m:dPr>
                        <m:begChr m:val="|"/>
                        <m:endChr m:val="|"/>
                        <m:ctrlPr>
                          <a:rPr lang="zh-CN" altLang="zh-CN" sz="12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𝑐</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𝑐</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𝑐</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2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d>
                      <m:dPr>
                        <m:begChr m:val="|"/>
                        <m:endChr m:val="|"/>
                        <m:ctrlPr>
                          <a:rPr lang="zh-CN" alt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r>
                      <a:rPr lang="en-US" altLang="zh-CN" sz="12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𝑐</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𝑐</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𝑐</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r>
                      <a:rPr lang="en-US" altLang="zh-CN" sz="12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r>
                                                    <m:e>
                                                      <m:r>
                                                        <a:rPr lang="en-US" altLang="zh-CN" sz="12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2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2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100" kern="1200" dirty="0">
                    <a:solidFill>
                      <a:srgbClr val="000000"/>
                    </a:solidFill>
                    <a:effectLst/>
                    <a:latin typeface="Times New Roman" panose="02020603050405020304" pitchFamily="18" charset="0"/>
                    <a:ea typeface="宋体" panose="02010600030101010101" pitchFamily="2" charset="-122"/>
                  </a:rPr>
                  <a:t>  </a:t>
                </a:r>
                <a:r>
                  <a:rPr lang="en-US" altLang="zh-CN" sz="1400" kern="1200" dirty="0">
                    <a:solidFill>
                      <a:srgbClr val="000000"/>
                    </a:solidFill>
                    <a:latin typeface="Times New Roman" panose="02020603050405020304" pitchFamily="18" charset="0"/>
                    <a:ea typeface="宋体" panose="02010600030101010101" pitchFamily="2" charset="-122"/>
                  </a:rPr>
                  <a:t>(5.110)</a:t>
                </a:r>
                <a:endParaRPr lang="zh-CN" altLang="zh-CN" sz="1400" kern="1200" dirty="0">
                  <a:solidFill>
                    <a:srgbClr val="000000"/>
                  </a:solidFill>
                  <a:latin typeface="Times New Roman" panose="02020603050405020304" pitchFamily="18" charset="0"/>
                  <a:ea typeface="宋体" panose="02010600030101010101" pitchFamily="2" charset="-122"/>
                </a:endParaRPr>
              </a:p>
              <a:p>
                <a:pPr marL="0" indent="0" algn="ctr">
                  <a:spcBef>
                    <a:spcPts val="0"/>
                  </a:spcBef>
                </a:pPr>
                <a:endParaRPr lang="en-US" altLang="zh-CN" sz="1400" kern="12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kern="100" dirty="0">
                    <a:solidFill>
                      <a:srgbClr val="000000"/>
                    </a:solidFill>
                    <a:latin typeface="Times New Roman" panose="02020603050405020304" pitchFamily="18" charset="0"/>
                    <a:ea typeface="宋体" panose="02010600030101010101" pitchFamily="2" charset="-122"/>
                  </a:rPr>
                  <a:t>7</a:t>
                </a:r>
                <a:r>
                  <a:rPr lang="zh-CN" altLang="zh-CN" sz="1400" kern="100" dirty="0">
                    <a:solidFill>
                      <a:srgbClr val="000000"/>
                    </a:solidFill>
                    <a:latin typeface="Times New Roman" panose="02020603050405020304" pitchFamily="18" charset="0"/>
                    <a:ea typeface="宋体" panose="02010600030101010101" pitchFamily="2" charset="-122"/>
                  </a:rPr>
                  <a:t>）对换行列式中两行的位置，行列式反号。</a:t>
                </a:r>
              </a:p>
              <a:p>
                <a:pPr indent="266700" algn="r">
                  <a:spcBef>
                    <a:spcPts val="600"/>
                  </a:spcBef>
                </a:pPr>
                <a14:m>
                  <m:oMath xmlns:m="http://schemas.openxmlformats.org/officeDocument/2006/math">
                    <m:d>
                      <m:dPr>
                        <m:begChr m:val="|"/>
                        <m:endChr m:val="|"/>
                        <m:ctrlPr>
                          <a:rPr lang="zh-CN" altLang="zh-CN" sz="1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r>
                      <a:rPr lang="en-US" altLang="zh-CN" sz="14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zh-CN" altLang="en-US" sz="1400" i="1" kern="1200">
                        <a:solidFill>
                          <a:srgbClr val="000000"/>
                        </a:solidFill>
                        <a:effectLst/>
                        <a:latin typeface="Cambria Math" panose="02040503050406030204" pitchFamily="18" charset="0"/>
                        <a:cs typeface="微软雅黑" panose="020B0503020204020204" pitchFamily="34" charset="-122"/>
                      </a:rPr>
                      <m:t>−</m:t>
                    </m:r>
                    <m:d>
                      <m:dPr>
                        <m:begChr m:val="|"/>
                        <m:endChr m:val="|"/>
                        <m:ctrlPr>
                          <a:rPr lang="zh-CN" altLang="zh-CN" sz="1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𝑘𝑛</m:t>
                                              </m:r>
                                            </m:sub>
                                          </m:sSub>
                                        </m:e>
                                      </m:mr>
                                    </m:m>
                                  </m:e>
                                </m:mr>
                                <m:mr>
                                  <m:e>
                                    <m:m>
                                      <m:mPr>
                                        <m:mcs>
                                          <m:mc>
                                            <m:mcPr>
                                              <m:count m:val="2"/>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  </m:t>
                                          </m:r>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mr>
                                                </m:m>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r>
                                                    <m:e>
                                                      <m:r>
                                                        <a:rPr lang="en-US" altLang="zh-CN" sz="14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sSub>
                                                  <m:sSubPr>
                                                    <m:ctrlPr>
                                                      <a:rPr lang="zh-CN" altLang="zh-CN" sz="14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4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oMath>
                </a14:m>
                <a:r>
                  <a:rPr lang="en-US" altLang="zh-CN" sz="1200" kern="1200" dirty="0">
                    <a:solidFill>
                      <a:srgbClr val="000000"/>
                    </a:solidFill>
                    <a:effectLst/>
                    <a:latin typeface="Times New Roman" panose="02020603050405020304" pitchFamily="18" charset="0"/>
                    <a:ea typeface="宋体" panose="02010600030101010101" pitchFamily="2" charset="-122"/>
                  </a:rPr>
                  <a:t>                                               (5.111)</a:t>
                </a:r>
                <a:endParaRPr lang="zh-CN" altLang="zh-CN" sz="1200" kern="100" dirty="0">
                  <a:solidFill>
                    <a:srgbClr val="000000"/>
                  </a:solidFill>
                  <a:effectLst/>
                  <a:latin typeface="Times New Roman" panose="02020603050405020304" pitchFamily="18" charset="0"/>
                  <a:ea typeface="宋体" panose="02010600030101010101" pitchFamily="2" charset="-122"/>
                </a:endParaRPr>
              </a:p>
              <a:p>
                <a:endParaRPr lang="zh-CN" altLang="en-US" sz="2000" dirty="0">
                  <a:solidFill>
                    <a:srgbClr val="000000"/>
                  </a:solidFill>
                </a:endParaRPr>
              </a:p>
            </p:txBody>
          </p:sp>
        </mc:Choice>
        <mc:Fallback xmlns="">
          <p:sp>
            <p:nvSpPr>
              <p:cNvPr id="3" name="内容占位符 2">
                <a:extLst>
                  <a:ext uri="{FF2B5EF4-FFF2-40B4-BE49-F238E27FC236}">
                    <a16:creationId xmlns:a16="http://schemas.microsoft.com/office/drawing/2014/main" id="{A0622578-1345-4569-B2A4-F810CD9E5D92}"/>
                  </a:ext>
                </a:extLst>
              </p:cNvPr>
              <p:cNvSpPr>
                <a:spLocks noGrp="1" noRot="1" noChangeAspect="1" noMove="1" noResize="1" noEditPoints="1" noAdjustHandles="1" noChangeArrowheads="1" noChangeShapeType="1" noTextEdit="1"/>
              </p:cNvSpPr>
              <p:nvPr>
                <p:ph idx="1"/>
              </p:nvPr>
            </p:nvSpPr>
            <p:spPr>
              <a:xfrm>
                <a:off x="107504" y="1124744"/>
                <a:ext cx="9036496" cy="4463157"/>
              </a:xfrm>
              <a:blipFill>
                <a:blip r:embed="rId5"/>
                <a:stretch>
                  <a:fillRect t="-410" r="-202" b="-22814"/>
                </a:stretch>
              </a:blipFill>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887A48B0-E26A-4A26-8C08-3E7723103DA1}"/>
              </a:ext>
            </a:extLst>
          </p:cNvPr>
          <p:cNvCxnSpPr>
            <a:cxnSpLocks/>
          </p:cNvCxnSpPr>
          <p:nvPr/>
        </p:nvCxnSpPr>
        <p:spPr>
          <a:xfrm>
            <a:off x="2483768" y="2708920"/>
            <a:ext cx="20882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1FA0BEC-EACA-4162-96C3-9D96CBD901CF}"/>
              </a:ext>
            </a:extLst>
          </p:cNvPr>
          <p:cNvCxnSpPr>
            <a:cxnSpLocks/>
          </p:cNvCxnSpPr>
          <p:nvPr/>
        </p:nvCxnSpPr>
        <p:spPr>
          <a:xfrm>
            <a:off x="323528" y="4149080"/>
            <a:ext cx="2592288"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38F45D4-3598-41DA-A02A-9D70B8E7455D}"/>
              </a:ext>
            </a:extLst>
          </p:cNvPr>
          <p:cNvCxnSpPr>
            <a:cxnSpLocks/>
          </p:cNvCxnSpPr>
          <p:nvPr/>
        </p:nvCxnSpPr>
        <p:spPr>
          <a:xfrm>
            <a:off x="3131840" y="4797152"/>
            <a:ext cx="338437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581E78-B972-4A34-A2B8-1BB54C8083BA}"/>
              </a:ext>
            </a:extLst>
          </p:cNvPr>
          <p:cNvCxnSpPr>
            <a:cxnSpLocks/>
          </p:cNvCxnSpPr>
          <p:nvPr/>
        </p:nvCxnSpPr>
        <p:spPr>
          <a:xfrm>
            <a:off x="6839868" y="4797152"/>
            <a:ext cx="154855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AA0CFCF-CA55-4AE1-8081-05F6ED7BED19}"/>
              </a:ext>
            </a:extLst>
          </p:cNvPr>
          <p:cNvCxnSpPr>
            <a:cxnSpLocks/>
          </p:cNvCxnSpPr>
          <p:nvPr/>
        </p:nvCxnSpPr>
        <p:spPr>
          <a:xfrm>
            <a:off x="2555776" y="5877272"/>
            <a:ext cx="172819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5AC6B95-E3D3-4DC2-98B4-E308C15D98F2}"/>
              </a:ext>
            </a:extLst>
          </p:cNvPr>
          <p:cNvCxnSpPr>
            <a:cxnSpLocks/>
          </p:cNvCxnSpPr>
          <p:nvPr/>
        </p:nvCxnSpPr>
        <p:spPr>
          <a:xfrm>
            <a:off x="2555776" y="6309320"/>
            <a:ext cx="172819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D8FA68D-1C80-450E-A6A5-E285FA1E968E}"/>
              </a:ext>
            </a:extLst>
          </p:cNvPr>
          <p:cNvCxnSpPr>
            <a:cxnSpLocks/>
          </p:cNvCxnSpPr>
          <p:nvPr/>
        </p:nvCxnSpPr>
        <p:spPr>
          <a:xfrm>
            <a:off x="4644008" y="6093296"/>
            <a:ext cx="14401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8BBAEE4-6010-4241-BF2A-03D3AC67C235}"/>
              </a:ext>
            </a:extLst>
          </p:cNvPr>
          <p:cNvCxnSpPr>
            <a:cxnSpLocks/>
          </p:cNvCxnSpPr>
          <p:nvPr/>
        </p:nvCxnSpPr>
        <p:spPr>
          <a:xfrm>
            <a:off x="4644008" y="3068960"/>
            <a:ext cx="219586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5FDDD65-DC36-4840-941C-48340F19403B}"/>
              </a:ext>
            </a:extLst>
          </p:cNvPr>
          <p:cNvCxnSpPr>
            <a:cxnSpLocks/>
          </p:cNvCxnSpPr>
          <p:nvPr/>
        </p:nvCxnSpPr>
        <p:spPr>
          <a:xfrm>
            <a:off x="491932" y="4509120"/>
            <a:ext cx="235187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530317"/>
      </p:ext>
    </p:extLst>
  </p:cSld>
  <p:clrMapOvr>
    <a:masterClrMapping/>
  </p:clrMapOvr>
  <mc:AlternateContent xmlns:mc="http://schemas.openxmlformats.org/markup-compatibility/2006" xmlns:p14="http://schemas.microsoft.com/office/powerpoint/2010/main">
    <mc:Choice Requires="p14">
      <p:transition spd="slow" p14:dur="2000" advTm="93059"/>
    </mc:Choice>
    <mc:Fallback xmlns="">
      <p:transition spd="slow" advTm="930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arn(inVertic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6A3B0-89E7-4EE1-9BAB-3E687C674EDC}"/>
              </a:ext>
            </a:extLst>
          </p:cNvPr>
          <p:cNvSpPr>
            <a:spLocks noGrp="1"/>
          </p:cNvSpPr>
          <p:nvPr>
            <p:ph type="title"/>
          </p:nvPr>
        </p:nvSpPr>
        <p:spPr/>
        <p:txBody>
          <a:bodyPr/>
          <a:lstStyle/>
          <a:p>
            <a:r>
              <a:rPr lang="en-US" altLang="zh-CN" dirty="0">
                <a:effectLst/>
                <a:latin typeface="Times New Roman" panose="02020603050405020304" pitchFamily="18" charset="0"/>
                <a:ea typeface="宋体" panose="02010600030101010101" pitchFamily="2" charset="-122"/>
              </a:rPr>
              <a:t>3.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行列式的一些定理和推论</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D94064-1E79-484C-B757-F7587C60DBCF}"/>
                  </a:ext>
                </a:extLst>
              </p:cNvPr>
              <p:cNvSpPr>
                <a:spLocks noGrp="1"/>
              </p:cNvSpPr>
              <p:nvPr>
                <p:ph idx="1"/>
              </p:nvPr>
            </p:nvSpPr>
            <p:spPr>
              <a:xfrm>
                <a:off x="179512" y="1124744"/>
                <a:ext cx="8964488" cy="4175125"/>
              </a:xfrm>
            </p:spPr>
            <p:txBody>
              <a:bodyPr/>
              <a:lstStyle/>
              <a:p>
                <a:pPr indent="266700" algn="just"/>
                <a:r>
                  <a:rPr lang="en-US" altLang="zh-CN" sz="2400" b="1" kern="100" dirty="0">
                    <a:solidFill>
                      <a:schemeClr val="tx1"/>
                    </a:solidFill>
                    <a:effectLst/>
                    <a:latin typeface="Times New Roman" panose="02020603050405020304" pitchFamily="18" charset="0"/>
                    <a:ea typeface="宋体" panose="02010600030101010101" pitchFamily="2" charset="-122"/>
                  </a:rPr>
                  <a:t> </a:t>
                </a:r>
                <a:r>
                  <a:rPr lang="zh-CN" altLang="zh-CN" sz="2400" b="1" kern="100" dirty="0">
                    <a:solidFill>
                      <a:schemeClr val="tx1"/>
                    </a:solidFill>
                    <a:effectLst/>
                    <a:latin typeface="Times New Roman" panose="02020603050405020304" pitchFamily="18" charset="0"/>
                    <a:ea typeface="宋体" panose="02010600030101010101" pitchFamily="2" charset="-122"/>
                  </a:rPr>
                  <a:t>行列式的一些推论如下：</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）行列式等于矩阵特征值的乘积。</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2</a:t>
                </a:r>
                <a:r>
                  <a:rPr lang="zh-CN" altLang="zh-CN" sz="1800" kern="100" dirty="0">
                    <a:solidFill>
                      <a:srgbClr val="000000"/>
                    </a:solidFill>
                    <a:effectLst/>
                    <a:latin typeface="Times New Roman" panose="02020603050405020304" pitchFamily="18" charset="0"/>
                    <a:ea typeface="宋体" panose="02010600030101010101" pitchFamily="2" charset="-122"/>
                  </a:rPr>
                  <a:t>）行列式的绝对值可以用来衡量矩阵参与矩阵乘法后空间扩大或缩小了多少。</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3</a:t>
                </a:r>
                <a:r>
                  <a:rPr lang="zh-CN" altLang="zh-CN" sz="1800" kern="100" dirty="0">
                    <a:solidFill>
                      <a:srgbClr val="000000"/>
                    </a:solidFill>
                    <a:effectLst/>
                    <a:latin typeface="Times New Roman" panose="02020603050405020304" pitchFamily="18" charset="0"/>
                    <a:ea typeface="宋体" panose="02010600030101010101" pitchFamily="2" charset="-122"/>
                  </a:rPr>
                  <a:t>）如正交矩阵的行列式大小都为</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或</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。即用正交矩阵进行线性变换后的矩阵在空间中的有向面积或体积保持不变。</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4</a:t>
                </a:r>
                <a:r>
                  <a:rPr lang="zh-CN" altLang="zh-CN" sz="1800" kern="100" dirty="0">
                    <a:solidFill>
                      <a:srgbClr val="000000"/>
                    </a:solidFill>
                    <a:effectLst/>
                    <a:latin typeface="Times New Roman" panose="02020603050405020304" pitchFamily="18" charset="0"/>
                    <a:ea typeface="宋体" panose="02010600030101010101" pitchFamily="2" charset="-122"/>
                  </a:rPr>
                  <a:t>）行列式的正负表示空间的定向。</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5</a:t>
                </a:r>
                <a:r>
                  <a:rPr lang="zh-CN" altLang="zh-CN" sz="1800" kern="100" dirty="0">
                    <a:solidFill>
                      <a:srgbClr val="000000"/>
                    </a:solidFill>
                    <a:effectLst/>
                    <a:latin typeface="Times New Roman" panose="02020603050405020304" pitchFamily="18" charset="0"/>
                    <a:ea typeface="宋体" panose="02010600030101010101" pitchFamily="2" charset="-122"/>
                  </a:rPr>
                  <a:t>）对于下面的行列式，有：</a:t>
                </a:r>
              </a:p>
              <a:p>
                <a:pPr indent="266700" algn="r"/>
                <a14:m>
                  <m:oMath xmlns:m="http://schemas.openxmlformats.org/officeDocument/2006/math">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m:t>
                                        </m:r>
                                      </m:sub>
                                    </m:sSub>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𝒌𝒌</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𝟎</m:t>
                                    </m:r>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𝟎</m:t>
                                    </m:r>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𝟎</m:t>
                                    </m:r>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𝟎</m:t>
                                    </m:r>
                                  </m:e>
                                </m:mr>
                              </m:m>
                            </m:e>
                          </m:mr>
                          <m:mr>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𝒄</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𝒄</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m:t>
                                        </m:r>
                                      </m:sub>
                                    </m:sSub>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𝒄</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𝒄</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𝒓𝒌</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m:t>
                                        </m:r>
                                      </m:sub>
                                    </m:sSub>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𝒓𝒓</m:t>
                                        </m:r>
                                      </m:sub>
                                    </m:sSub>
                                  </m:e>
                                </m:mr>
                              </m:m>
                            </m:e>
                          </m:mr>
                        </m:m>
                      </m:e>
                    </m:d>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m:t>
                                  </m:r>
                                </m:sub>
                              </m:sSub>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𝒌𝒌</m:t>
                                  </m:r>
                                </m:sub>
                              </m:sSub>
                            </m:e>
                          </m:mr>
                        </m:m>
                      </m:e>
                    </m:d>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m:t>
                                  </m:r>
                                </m:sub>
                              </m:sSub>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m:t>
                                  </m:r>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𝒃</m:t>
                                  </m:r>
                                </m:e>
                                <m:sub>
                                  <m:r>
                                    <a:rPr lang="en-US" altLang="zh-CN" sz="1800" b="1" i="1" kern="1200">
                                      <a:solidFill>
                                        <a:schemeClr val="tx1"/>
                                      </a:solidFill>
                                      <a:effectLst/>
                                      <a:latin typeface="Cambria Math" panose="02040503050406030204" pitchFamily="18" charset="0"/>
                                      <a:ea typeface="等线" panose="02010600030101010101" pitchFamily="2" charset="-122"/>
                                      <a:cs typeface="方正兰亭黑简体"/>
                                    </a:rPr>
                                    <m:t>𝒓𝒓</m:t>
                                  </m:r>
                                </m:sub>
                              </m:sSub>
                            </m:e>
                          </m:mr>
                        </m:m>
                      </m:e>
                    </m:d>
                  </m:oMath>
                </a14:m>
                <a:r>
                  <a:rPr lang="en-US" altLang="zh-CN" sz="1800" b="1" kern="1200" dirty="0">
                    <a:solidFill>
                      <a:schemeClr val="tx1"/>
                    </a:solidFill>
                    <a:effectLst/>
                    <a:latin typeface="Times New Roman" panose="02020603050405020304" pitchFamily="18" charset="0"/>
                    <a:ea typeface="宋体" panose="02010600030101010101" pitchFamily="2" charset="-122"/>
                  </a:rPr>
                  <a:t>        (5.112)</a:t>
                </a:r>
                <a:endParaRPr lang="zh-CN" altLang="zh-CN" sz="1800" b="1" kern="100" dirty="0">
                  <a:solidFill>
                    <a:schemeClr val="tx1"/>
                  </a:solidFill>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1BD94064-1E79-484C-B757-F7587C60DBCF}"/>
                  </a:ext>
                </a:extLst>
              </p:cNvPr>
              <p:cNvSpPr>
                <a:spLocks noGrp="1" noRot="1" noChangeAspect="1" noMove="1" noResize="1" noEditPoints="1" noAdjustHandles="1" noChangeArrowheads="1" noChangeShapeType="1" noTextEdit="1"/>
              </p:cNvSpPr>
              <p:nvPr>
                <p:ph idx="1"/>
              </p:nvPr>
            </p:nvSpPr>
            <p:spPr>
              <a:xfrm>
                <a:off x="179512" y="1124744"/>
                <a:ext cx="8964488" cy="4175125"/>
              </a:xfrm>
              <a:blipFill>
                <a:blip r:embed="rId4"/>
                <a:stretch>
                  <a:fillRect t="-1608" r="-544" b="-2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543958"/>
      </p:ext>
    </p:extLst>
  </p:cSld>
  <p:clrMapOvr>
    <a:masterClrMapping/>
  </p:clrMapOvr>
  <mc:AlternateContent xmlns:mc="http://schemas.openxmlformats.org/markup-compatibility/2006" xmlns:p14="http://schemas.microsoft.com/office/powerpoint/2010/main">
    <mc:Choice Requires="p14">
      <p:transition spd="slow" p14:dur="2000" advTm="40684"/>
    </mc:Choice>
    <mc:Fallback xmlns="">
      <p:transition spd="slow" advTm="4068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3. </a:t>
            </a:r>
            <a:r>
              <a:rPr lang="zh-CN" altLang="zh-CN" dirty="0">
                <a:latin typeface="Times New Roman" panose="02020603050405020304" pitchFamily="18" charset="0"/>
                <a:ea typeface="宋体" panose="02010600030101010101" pitchFamily="2" charset="-122"/>
                <a:cs typeface="Times New Roman" panose="02020603050405020304" pitchFamily="18" charset="0"/>
              </a:rPr>
              <a:t>行列式的一些定理和推论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980728"/>
                <a:ext cx="9144000" cy="4175125"/>
              </a:xfrm>
            </p:spPr>
            <p:txBody>
              <a:bodyPr/>
              <a:lstStyle/>
              <a:p>
                <a:pPr indent="266700" algn="just"/>
                <a:r>
                  <a:rPr lang="zh-CN" altLang="zh-CN" sz="2000" kern="100" dirty="0">
                    <a:solidFill>
                      <a:srgbClr val="000000"/>
                    </a:solidFill>
                    <a:latin typeface="Times New Roman" panose="02020603050405020304" pitchFamily="18" charset="0"/>
                    <a:ea typeface="宋体" panose="02010600030101010101" pitchFamily="2" charset="-122"/>
                  </a:rPr>
                  <a:t>行列式可以看作是矩阵有向面积或体积的推广，其应用有求矩阵特征值，求解线性方程等。下面再介绍一些定理以及定理的推论：</a:t>
                </a:r>
                <a:endParaRPr lang="en-US" altLang="zh-CN" sz="2000" kern="100" dirty="0">
                  <a:solidFill>
                    <a:srgbClr val="000000"/>
                  </a:solidFill>
                  <a:latin typeface="Times New Roman" panose="02020603050405020304" pitchFamily="18" charset="0"/>
                  <a:ea typeface="宋体" panose="02010600030101010101" pitchFamily="2" charset="-122"/>
                </a:endParaRPr>
              </a:p>
              <a:p>
                <a:pPr indent="266700" algn="just"/>
                <a:endParaRPr lang="zh-CN" altLang="zh-CN" sz="2000" kern="100" dirty="0">
                  <a:solidFill>
                    <a:srgbClr val="000000"/>
                  </a:solidFill>
                  <a:latin typeface="Times New Roman" panose="02020603050405020304" pitchFamily="18" charset="0"/>
                  <a:ea typeface="宋体" panose="02010600030101010101" pitchFamily="2" charset="-122"/>
                </a:endParaRPr>
              </a:p>
              <a:p>
                <a:pPr indent="267970" algn="just"/>
                <a:r>
                  <a:rPr lang="zh-CN" altLang="zh-CN" sz="20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定理</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r>
                      <a:rPr lang="zh-CN"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是数域</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上的两个</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𝑛</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矩阵，那么</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𝑨𝑩</m:t>
                        </m:r>
                      </m:e>
                    </m:d>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e>
                    </m:d>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𝑩</m:t>
                        </m:r>
                      </m:e>
                    </m:d>
                  </m:oMath>
                </a14:m>
                <a:r>
                  <a:rPr lang="en-US" altLang="zh-CN" sz="2000" b="1" kern="1200" dirty="0">
                    <a:solidFill>
                      <a:srgbClr val="000000"/>
                    </a:solidFill>
                    <a:latin typeface="Times New Roman" panose="02020603050405020304" pitchFamily="18" charset="0"/>
                    <a:ea typeface="宋体" panose="02010600030101010101" pitchFamily="2" charset="-122"/>
                  </a:rPr>
                  <a:t>                                               </a:t>
                </a:r>
                <a:r>
                  <a:rPr lang="en-US" altLang="zh-CN" sz="2000" kern="1200" dirty="0">
                    <a:solidFill>
                      <a:srgbClr val="000000"/>
                    </a:solidFill>
                    <a:latin typeface="Times New Roman" panose="02020603050405020304" pitchFamily="18" charset="0"/>
                    <a:ea typeface="宋体" panose="02010600030101010101" pitchFamily="2" charset="-122"/>
                  </a:rPr>
                  <a:t>(5.113)</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just"/>
                <a:r>
                  <a:rPr lang="zh-CN" altLang="zh-CN" sz="2000" kern="1200" dirty="0">
                    <a:solidFill>
                      <a:srgbClr val="000000"/>
                    </a:solidFill>
                    <a:latin typeface="Times New Roman" panose="02020603050405020304" pitchFamily="18" charset="0"/>
                    <a:ea typeface="宋体" panose="02010600030101010101" pitchFamily="2" charset="-122"/>
                  </a:rPr>
                  <a:t>即矩阵乘积的行列式等于它的因子的行列式的乘积。</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7970"/>
                <a:r>
                  <a:rPr lang="zh-CN" altLang="zh-CN" sz="2000" b="1" kern="1200" dirty="0">
                    <a:solidFill>
                      <a:srgbClr val="000000"/>
                    </a:solidFill>
                    <a:latin typeface="Times New Roman" panose="02020603050405020304" pitchFamily="18" charset="0"/>
                    <a:ea typeface="宋体" panose="02010600030101010101" pitchFamily="2" charset="-122"/>
                  </a:rPr>
                  <a:t>推论：</a:t>
                </a:r>
                <a14:m>
                  <m:oMath xmlns:m="http://schemas.openxmlformats.org/officeDocument/2006/math">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200">
                        <a:solidFill>
                          <a:srgbClr val="000000"/>
                        </a:solidFill>
                        <a:latin typeface="Cambria Math" panose="02040503050406030204" pitchFamily="18" charset="0"/>
                        <a:ea typeface="宋体" panose="02010600030101010101" pitchFamily="2" charset="-122"/>
                      </a:rPr>
                      <m:t>⋯</m:t>
                    </m:r>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2000" kern="1200" dirty="0">
                    <a:solidFill>
                      <a:srgbClr val="000000"/>
                    </a:solidFill>
                    <a:latin typeface="Times New Roman" panose="02020603050405020304" pitchFamily="18" charset="0"/>
                    <a:ea typeface="宋体" panose="02010600030101010101" pitchFamily="2" charset="-122"/>
                  </a:rPr>
                  <a:t>是数域</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上的</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𝑛</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矩阵，于是</a:t>
                </a:r>
                <a14:m>
                  <m:oMath xmlns:m="http://schemas.openxmlformats.org/officeDocument/2006/math">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kern="1200">
                            <a:solidFill>
                              <a:srgbClr val="000000"/>
                            </a:solidFill>
                            <a:latin typeface="Cambria Math" panose="02040503050406030204" pitchFamily="18" charset="0"/>
                            <a:ea typeface="宋体" panose="02010600030101010101" pitchFamily="2" charset="-122"/>
                          </a:rPr>
                          <m:t>⋯</m:t>
                        </m:r>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𝑚</m:t>
                            </m:r>
                          </m:sub>
                        </m:sSub>
                      </m:e>
                    </m:d>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e>
                    </m:d>
                    <m:d>
                      <m:dPr>
                        <m:begChr m:val="|"/>
                        <m:endChr m:val="|"/>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2000" kern="1200">
                        <a:solidFill>
                          <a:srgbClr val="000000"/>
                        </a:solidFill>
                        <a:latin typeface="Cambria Math" panose="02040503050406030204" pitchFamily="18" charset="0"/>
                        <a:ea typeface="宋体" panose="02010600030101010101" pitchFamily="2" charset="-122"/>
                      </a:rPr>
                      <m:t>⋯</m:t>
                    </m:r>
                    <m:d>
                      <m:dPr>
                        <m:begChr m:val="|"/>
                        <m:endChr m:val="|"/>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𝑚</m:t>
                            </m:r>
                          </m:sub>
                        </m:sSub>
                      </m:e>
                    </m:d>
                  </m:oMath>
                </a14:m>
                <a:r>
                  <a:rPr lang="zh-CN" altLang="en-US" sz="2000" kern="100" dirty="0">
                    <a:solidFill>
                      <a:srgbClr val="000000"/>
                    </a:solidFill>
                    <a:latin typeface="Times New Roman" panose="02020603050405020304" pitchFamily="18" charset="0"/>
                    <a:ea typeface="宋体" panose="02010600030101010101" pitchFamily="2" charset="-122"/>
                  </a:rPr>
                  <a:t>。</a:t>
                </a:r>
                <a:endParaRPr lang="en-US" altLang="zh-CN" sz="2000" kern="100" dirty="0">
                  <a:solidFill>
                    <a:srgbClr val="000000"/>
                  </a:solidFill>
                  <a:latin typeface="Times New Roman" panose="02020603050405020304" pitchFamily="18" charset="0"/>
                  <a:ea typeface="宋体" panose="02010600030101010101" pitchFamily="2" charset="-122"/>
                </a:endParaRPr>
              </a:p>
              <a:p>
                <a:pPr indent="267970">
                  <a:lnSpc>
                    <a:spcPts val="1000"/>
                  </a:lnSpc>
                </a:pP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7970" algn="just"/>
                <a:r>
                  <a:rPr lang="zh-CN" altLang="zh-CN" sz="20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数域</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上的</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𝑛</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称为非退化的，如果</a:t>
                </a:r>
                <a14:m>
                  <m:oMath xmlns:m="http://schemas.openxmlformats.org/officeDocument/2006/math">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d>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；否则称为退化的。显然，一个</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𝑛</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矩阵是非退化的充分必要条件是它的秩等于</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7970" algn="just"/>
                <a:r>
                  <a:rPr lang="zh-CN" altLang="zh-CN" sz="2000" b="1" kern="1200" dirty="0">
                    <a:solidFill>
                      <a:srgbClr val="000000"/>
                    </a:solidFill>
                    <a:latin typeface="Times New Roman" panose="02020603050405020304" pitchFamily="18" charset="0"/>
                    <a:ea typeface="宋体" panose="02010600030101010101" pitchFamily="2" charset="-122"/>
                  </a:rPr>
                  <a:t>推论：</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r>
                      <a:rPr lang="zh-CN"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是数域</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上的两个</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𝑛</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矩阵，矩阵</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为退化的充分必要条件是</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r>
                      <a:rPr lang="zh-CN"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中至少有一个是退化的。</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just"/>
                <a:r>
                  <a:rPr lang="en-US"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关于矩阵乘积的秩，有</a:t>
                </a:r>
                <a:r>
                  <a:rPr lang="zh-CN" altLang="en-US"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下面定理</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7970" algn="just"/>
                <a:r>
                  <a:rPr lang="zh-CN" altLang="zh-CN" sz="20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定理</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是数域</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上的</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𝑛</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𝑚</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是数域</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𝑃</m:t>
                    </m:r>
                  </m:oMath>
                </a14:m>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上的</a:t>
                </a:r>
                <a14:m>
                  <m:oMath xmlns:m="http://schemas.openxmlformats.org/officeDocument/2006/math">
                    <m:r>
                      <a:rPr lang="en-US" altLang="zh-CN" sz="2000" i="1" kern="100">
                        <a:solidFill>
                          <a:srgbClr val="000000"/>
                        </a:solidFill>
                        <a:latin typeface="Cambria Math" panose="02040503050406030204" pitchFamily="18" charset="0"/>
                        <a:ea typeface="宋体" panose="02010600030101010101" pitchFamily="2" charset="-122"/>
                      </a:rPr>
                      <m:t>𝑚</m:t>
                    </m:r>
                    <m:r>
                      <a:rPr lang="en-US" altLang="zh-CN" sz="2000" i="1" kern="100">
                        <a:solidFill>
                          <a:srgbClr val="000000"/>
                        </a:solidFill>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𝑠</m:t>
                    </m:r>
                  </m:oMath>
                </a14:m>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矩阵，于是</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266700" algn="r"/>
                <a14:m>
                  <m:oMath xmlns:m="http://schemas.openxmlformats.org/officeDocument/2006/math">
                    <m:r>
                      <a:rPr lang="zh-CN" altLang="zh-CN" sz="2000" b="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秩</m:t>
                    </m:r>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𝑨𝑩</m:t>
                        </m:r>
                      </m:e>
                    </m:d>
                    <m:r>
                      <a:rPr lang="en-US" altLang="zh-CN" sz="2000" b="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𝐦𝐢𝐧</m:t>
                    </m:r>
                    <m:r>
                      <a:rPr lang="en-US" altLang="zh-CN" sz="2000" b="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zh-CN" altLang="zh-CN" sz="2000" b="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秩</m:t>
                    </m:r>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e>
                    </m:d>
                    <m:r>
                      <a:rPr lang="zh-CN" altLang="zh-CN" sz="2000" b="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，秩</m:t>
                    </m:r>
                    <m:d>
                      <m:dPr>
                        <m:begChr m:val="（"/>
                        <m:endChr m:val="）"/>
                        <m:ctrlPr>
                          <a:rPr lang="zh-CN" altLang="zh-CN" sz="20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𝑩</m:t>
                        </m:r>
                      </m:e>
                    </m:d>
                    <m:r>
                      <a:rPr lang="en-US" altLang="zh-CN" sz="2000" b="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b="1" kern="1200" dirty="0">
                    <a:solidFill>
                      <a:srgbClr val="000000"/>
                    </a:solidFill>
                    <a:latin typeface="Times New Roman" panose="02020603050405020304" pitchFamily="18" charset="0"/>
                    <a:ea typeface="宋体" panose="02010600030101010101" pitchFamily="2" charset="-122"/>
                  </a:rPr>
                  <a:t>                              </a:t>
                </a:r>
                <a:r>
                  <a:rPr lang="en-US" altLang="zh-CN" sz="2000" kern="1200" dirty="0">
                    <a:solidFill>
                      <a:srgbClr val="000000"/>
                    </a:solidFill>
                    <a:latin typeface="Times New Roman" panose="02020603050405020304" pitchFamily="18" charset="0"/>
                    <a:ea typeface="宋体" panose="02010600030101010101" pitchFamily="2" charset="-122"/>
                  </a:rPr>
                  <a:t>(5.114)</a:t>
                </a:r>
                <a:endParaRPr lang="zh-CN" altLang="zh-CN" sz="2000" kern="100" dirty="0">
                  <a:solidFill>
                    <a:srgbClr val="000000"/>
                  </a:solidFill>
                  <a:latin typeface="Times New Roman" panose="02020603050405020304" pitchFamily="18" charset="0"/>
                  <a:ea typeface="宋体" panose="02010600030101010101" pitchFamily="2" charset="-122"/>
                </a:endParaRPr>
              </a:p>
              <a:p>
                <a:pPr indent="127000"/>
                <a:r>
                  <a:rPr lang="zh-CN" altLang="zh-CN" sz="2000" kern="1200" dirty="0">
                    <a:solidFill>
                      <a:srgbClr val="000000"/>
                    </a:solidFill>
                    <a:latin typeface="Times New Roman" panose="02020603050405020304" pitchFamily="18" charset="0"/>
                    <a:ea typeface="宋体" panose="02010600030101010101" pitchFamily="2" charset="-122"/>
                  </a:rPr>
                  <a:t>即乘积的秩不超过各因子的秩。</a:t>
                </a:r>
                <a:endParaRPr lang="zh-CN" altLang="zh-CN" sz="2000" kern="100" dirty="0">
                  <a:solidFill>
                    <a:srgbClr val="000000"/>
                  </a:solidFill>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980728"/>
                <a:ext cx="9144000" cy="4175125"/>
              </a:xfrm>
              <a:blipFill>
                <a:blip r:embed="rId4"/>
                <a:stretch>
                  <a:fillRect t="-876" r="-3400" b="-41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1933913"/>
      </p:ext>
    </p:extLst>
  </p:cSld>
  <p:clrMapOvr>
    <a:masterClrMapping/>
  </p:clrMapOvr>
  <mc:AlternateContent xmlns:mc="http://schemas.openxmlformats.org/markup-compatibility/2006" xmlns:p14="http://schemas.microsoft.com/office/powerpoint/2010/main">
    <mc:Choice Requires="p14">
      <p:transition spd="slow" p14:dur="2000" advTm="103029"/>
    </mc:Choice>
    <mc:Fallback xmlns="">
      <p:transition spd="slow" advTm="10302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65FFC-0EEB-4B5E-8878-7E77A0A21843}"/>
              </a:ext>
            </a:extLst>
          </p:cNvPr>
          <p:cNvSpPr>
            <a:spLocks noGrp="1"/>
          </p:cNvSpPr>
          <p:nvPr>
            <p:ph type="title"/>
          </p:nvPr>
        </p:nvSpPr>
        <p:spPr/>
        <p:txBody>
          <a:bodyPr/>
          <a:lstStyle/>
          <a:p>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行列式按一行（列）展开</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402028-B21D-45B9-9E6B-3D8BB4867794}"/>
                  </a:ext>
                </a:extLst>
              </p:cNvPr>
              <p:cNvSpPr>
                <a:spLocks noGrp="1"/>
              </p:cNvSpPr>
              <p:nvPr>
                <p:ph idx="1"/>
              </p:nvPr>
            </p:nvSpPr>
            <p:spPr>
              <a:xfrm>
                <a:off x="179512" y="1126083"/>
                <a:ext cx="8964488" cy="4175125"/>
              </a:xfrm>
            </p:spPr>
            <p:txBody>
              <a:bodyPr/>
              <a:lstStyle/>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对于</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级行列式，有：</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12</m:t>
                                        </m:r>
                                      </m:sub>
                                    </m:sSub>
                                  </m:e>
                                </m:mr>
                              </m:m>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e>
                                            </m:mr>
                                          </m:m>
                                        </m:e>
                                      </m:mr>
                                    </m:m>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m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方正兰亭黑简体"/>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𝑛𝑛</m:t>
                                                    </m:r>
                                                  </m:sub>
                                                </m:sSub>
                                              </m:e>
                                            </m:mr>
                                          </m:m>
                                        </m:e>
                                      </m:mr>
                                    </m:m>
                                  </m:e>
                                </m:mr>
                              </m:m>
                            </m:e>
                          </m:mr>
                        </m:m>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𝑖𝑛</m:t>
                        </m:r>
                      </m:sub>
                    </m:sSub>
                    <m:r>
                      <a:rPr lang="zh-CN" altLang="en-US" sz="1800" i="1" kern="1200">
                        <a:solidFill>
                          <a:srgbClr val="000000"/>
                        </a:solidFill>
                        <a:latin typeface="Cambria Math" panose="02040503050406030204" pitchFamily="18" charset="0"/>
                        <a:ea typeface="等线" panose="02010600030101010101" pitchFamily="2" charset="-122"/>
                        <a:cs typeface="方正兰亭黑简体"/>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=1,2,⋯,</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𝑛</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(5.115)</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24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这些</a:t>
                </a:r>
                <a14:m>
                  <m:oMath xmlns:m="http://schemas.openxmlformats.org/officeDocument/2006/math">
                    <m:sSub>
                      <m:sSubPr>
                        <m:ctrlPr>
                          <a:rPr lang="zh-CN" altLang="zh-CN" sz="2400" b="1" i="1" kern="1200">
                            <a:solidFill>
                              <a:schemeClr val="tx1"/>
                            </a:solidFill>
                            <a:effectLst/>
                            <a:latin typeface="Cambria Math" panose="02040503050406030204" pitchFamily="18" charset="0"/>
                            <a:ea typeface="Cambria Math" panose="02040503050406030204" pitchFamily="18" charset="0"/>
                            <a:cs typeface="方正兰亭黑简体"/>
                          </a:rPr>
                        </m:ctrlPr>
                      </m:sSubPr>
                      <m:e>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𝑨</m:t>
                        </m:r>
                      </m:e>
                      <m:sub>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𝒊𝒋</m:t>
                        </m:r>
                      </m:sub>
                    </m:sSub>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𝒋</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𝟏</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𝟐</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m:t>
                    </m:r>
                    <m:r>
                      <a:rPr lang="en-US" altLang="zh-CN" sz="2400" b="1" i="1" kern="1200">
                        <a:solidFill>
                          <a:schemeClr val="tx1"/>
                        </a:solidFill>
                        <a:effectLst/>
                        <a:latin typeface="Cambria Math" panose="02040503050406030204" pitchFamily="18" charset="0"/>
                        <a:ea typeface="等线" panose="02010600030101010101" pitchFamily="2" charset="-122"/>
                        <a:cs typeface="方正兰亭黑简体"/>
                      </a:rPr>
                      <m:t>𝒏</m:t>
                    </m:r>
                  </m:oMath>
                </a14:m>
                <a:r>
                  <a:rPr lang="zh-CN" altLang="zh-CN" sz="24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是什么</a:t>
                </a:r>
                <a:r>
                  <a:rPr lang="zh-CN" altLang="en-US" sz="24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solidFill>
                    <a:schemeClr val="tx1"/>
                  </a:solidFill>
                  <a:effectLst/>
                  <a:latin typeface="Times New Roman" panose="02020603050405020304" pitchFamily="18" charset="0"/>
                  <a:ea typeface="宋体" panose="02010600030101010101" pitchFamily="2" charset="-122"/>
                </a:endParaRPr>
              </a:p>
              <a:p>
                <a:pPr indent="266700" algn="just"/>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en-US"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我们知道，三级行列式可以通过二级行列式表示：</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13</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23</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31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32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33</m:t>
                                  </m:r>
                                </m:sub>
                              </m:sSub>
                            </m:e>
                          </m:mr>
                        </m:m>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23</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32</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33</m:t>
                                  </m:r>
                                </m:sub>
                              </m:sSub>
                            </m:e>
                          </m:mr>
                        </m:m>
                      </m:e>
                    </m:d>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23</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33</m:t>
                                  </m:r>
                                </m:sub>
                              </m:sSub>
                            </m:e>
                          </m:mr>
                        </m:m>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13</m:t>
                        </m:r>
                      </m:sub>
                    </m:sSub>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31</m:t>
                                  </m:r>
                                </m:sub>
                              </m:sSub>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32</m:t>
                                  </m:r>
                                </m:sub>
                              </m:sSub>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(5.116)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B9402028-B21D-45B9-9E6B-3D8BB4867794}"/>
                  </a:ext>
                </a:extLst>
              </p:cNvPr>
              <p:cNvSpPr>
                <a:spLocks noGrp="1" noRot="1" noChangeAspect="1" noMove="1" noResize="1" noEditPoints="1" noAdjustHandles="1" noChangeArrowheads="1" noChangeShapeType="1" noTextEdit="1"/>
              </p:cNvSpPr>
              <p:nvPr>
                <p:ph idx="1"/>
              </p:nvPr>
            </p:nvSpPr>
            <p:spPr>
              <a:xfrm>
                <a:off x="179512" y="1126083"/>
                <a:ext cx="8964488" cy="4175125"/>
              </a:xfrm>
              <a:blipFill>
                <a:blip r:embed="rId5"/>
                <a:stretch>
                  <a:fillRect t="-1168" r="-544" b="-715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93634278"/>
      </p:ext>
    </p:extLst>
  </p:cSld>
  <p:clrMapOvr>
    <a:masterClrMapping/>
  </p:clrMapOvr>
  <mc:AlternateContent xmlns:mc="http://schemas.openxmlformats.org/markup-compatibility/2006" xmlns:p14="http://schemas.microsoft.com/office/powerpoint/2010/main">
    <mc:Choice Requires="p14">
      <p:transition spd="slow" p14:dur="2000" advTm="50830"/>
    </mc:Choice>
    <mc:Fallback xmlns="">
      <p:transition spd="slow" advTm="50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dirty="0">
                <a:latin typeface="Times New Roman" panose="02020603050405020304" pitchFamily="18" charset="0"/>
                <a:ea typeface="宋体" panose="02010600030101010101" pitchFamily="2" charset="-122"/>
                <a:cs typeface="Times New Roman" panose="02020603050405020304" pitchFamily="18" charset="0"/>
              </a:rPr>
              <a:t>行列式按一行（列）展开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054075"/>
                <a:ext cx="8784976" cy="4175125"/>
              </a:xfrm>
            </p:spPr>
            <p:txBody>
              <a:bodyPr/>
              <a:lstStyle/>
              <a:p>
                <a:pPr indent="127000" algn="just"/>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与此相仿，</a:t>
                </a: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𝐴</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𝑖𝑗</m:t>
                        </m:r>
                      </m:sub>
                    </m:sSub>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也是一些带有正、负号的</a:t>
                </a:r>
                <a14:m>
                  <m:oMath xmlns:m="http://schemas.openxmlformats.org/officeDocument/2006/math">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级行列式。为了说明这一点，引入下面定义：</a:t>
                </a:r>
                <a:endParaRPr lang="zh-CN" altLang="zh-CN" sz="1800" kern="100" dirty="0">
                  <a:latin typeface="Times New Roman" panose="02020603050405020304" pitchFamily="18" charset="0"/>
                  <a:ea typeface="宋体" panose="02010600030101010101" pitchFamily="2" charset="-122"/>
                </a:endParaRPr>
              </a:p>
              <a:p>
                <a:pPr indent="266700"/>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在行列式：</a:t>
                </a:r>
                <a:endParaRPr lang="zh-CN" altLang="zh-CN" sz="1800" kern="100" dirty="0">
                  <a:latin typeface="Times New Roman" panose="02020603050405020304" pitchFamily="18" charset="0"/>
                  <a:ea typeface="宋体" panose="02010600030101010101" pitchFamily="2" charset="-122"/>
                </a:endParaRPr>
              </a:p>
              <a:p>
                <a:pPr indent="0" algn="ctr">
                  <a:buNone/>
                </a:pPr>
                <a14:m>
                  <m:oMathPara xmlns:m="http://schemas.openxmlformats.org/officeDocument/2006/math">
                    <m:oMathParaPr>
                      <m:jc m:val="center"/>
                    </m:oMathParaPr>
                    <m:oMath xmlns:m="http://schemas.openxmlformats.org/officeDocument/2006/math">
                      <m:r>
                        <a:rPr lang="en-US" altLang="zh-CN" sz="1800" b="0" i="1" kern="12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m>
                                  <m:mPr>
                                    <m:mcs>
                                      <m:mc>
                                        <m:mcPr>
                                          <m:count m:val="3"/>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11</m:t>
                                          </m:r>
                                        </m:sub>
                                      </m:sSub>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𝑗</m:t>
                                          </m:r>
                                        </m:sub>
                                      </m:sSub>
                                    </m:e>
                                  </m:m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𝑖</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𝑖𝑗</m:t>
                                          </m:r>
                                        </m:sub>
                                      </m:sSub>
                                    </m:e>
                                  </m:mr>
                                </m:m>
                              </m:e>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mr>
                                  <m:mr>
                                    <m:e/>
                                  </m:m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mr>
                                </m:m>
                              </m:e>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m:t>
                                          </m:r>
                                        </m:sub>
                                      </m:sSub>
                                    </m:e>
                                  </m:m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𝑖𝑛</m:t>
                                          </m:r>
                                        </m:sub>
                                      </m:sSub>
                                    </m:e>
                                  </m:mr>
                                </m:m>
                              </m:e>
                            </m:mr>
                            <m:mr>
                              <m:e>
                                <m:m>
                                  <m:mPr>
                                    <m:mcs>
                                      <m:mc>
                                        <m:mcPr>
                                          <m:count m:val="3"/>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mr>
                                </m:m>
                              </m:e>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mr>
                            <m:mr>
                              <m:e>
                                <m:m>
                                  <m:mPr>
                                    <m:mcs>
                                      <m:mc>
                                        <m:mcPr>
                                          <m:count m:val="3"/>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𝑛𝑗</m:t>
                                          </m:r>
                                        </m:sub>
                                      </m:sSub>
                                    </m:e>
                                  </m:mr>
                                </m:m>
                              </m:e>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𝑛𝑛</m:t>
                                    </m:r>
                                  </m:sub>
                                </m:sSub>
                              </m:e>
                            </m:mr>
                          </m:m>
                        </m:e>
                      </m:d>
                    </m:oMath>
                  </m:oMathPara>
                </a14:m>
                <a:endParaRPr lang="zh-CN" altLang="zh-CN" sz="1800" kern="100" dirty="0">
                  <a:latin typeface="Times New Roman" panose="02020603050405020304" pitchFamily="18" charset="0"/>
                  <a:ea typeface="宋体" panose="02010600030101010101" pitchFamily="2" charset="-122"/>
                </a:endParaRPr>
              </a:p>
              <a:p>
                <a:pPr indent="127000"/>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中划去元素</a:t>
                </a: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𝑎</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𝑖𝑗</m:t>
                        </m:r>
                      </m:sub>
                    </m:sSub>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所在的第</a:t>
                </a:r>
                <a14:m>
                  <m:oMath xmlns:m="http://schemas.openxmlformats.org/officeDocument/2006/math">
                    <m:r>
                      <a:rPr lang="en-US" altLang="zh-CN" sz="1800" i="1" kern="1200">
                        <a:solidFill>
                          <a:srgbClr val="404040"/>
                        </a:solidFill>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行与第</a:t>
                </a:r>
                <a14:m>
                  <m:oMath xmlns:m="http://schemas.openxmlformats.org/officeDocument/2006/math">
                    <m:r>
                      <a:rPr lang="en-US" altLang="zh-CN" sz="1800" i="1">
                        <a:latin typeface="Cambria Math" panose="02040503050406030204" pitchFamily="18" charset="0"/>
                      </a:rPr>
                      <m:t>𝑗</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列，剩下的</a:t>
                </a:r>
                <a14:m>
                  <m:oMath xmlns:m="http://schemas.openxmlformats.org/officeDocument/2006/math">
                    <m:sSup>
                      <m:sSupPr>
                        <m:ctrlPr>
                          <a:rPr lang="zh-CN" altLang="zh-CN" sz="1800" i="1" kern="1200">
                            <a:solidFill>
                              <a:srgbClr val="404040"/>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kern="1200">
                                <a:solidFill>
                                  <a:srgbClr val="40404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e>
                        </m:d>
                      </m:e>
                      <m:sup>
                        <m:r>
                          <a:rPr lang="en-US" altLang="zh-CN" sz="1800" i="1" kern="1200">
                            <a:solidFill>
                              <a:srgbClr val="404040"/>
                            </a:solidFill>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个元素按原来的排法构成一个</a:t>
                </a:r>
                <a14:m>
                  <m:oMath xmlns:m="http://schemas.openxmlformats.org/officeDocument/2006/math">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𝑛</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级的行列式</a:t>
                </a:r>
                <a:r>
                  <a:rPr lang="zh-CN" altLang="en-US"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latin typeface="Times New Roman" panose="02020603050405020304" pitchFamily="18" charset="0"/>
                  <a:ea typeface="宋体" panose="02010600030101010101" pitchFamily="2" charset="-122"/>
                </a:endParaRPr>
              </a:p>
              <a:p>
                <a:pPr indent="0">
                  <a:buNone/>
                </a:pPr>
                <a14:m>
                  <m:oMathPara xmlns:m="http://schemas.openxmlformats.org/officeDocument/2006/math">
                    <m:oMathParaPr>
                      <m:jc m:val="centerGroup"/>
                    </m:oMathParaPr>
                    <m:oMath xmlns:m="http://schemas.openxmlformats.org/officeDocument/2006/math">
                      <m:d>
                        <m:dPr>
                          <m:begChr m:val="|"/>
                          <m:endChr m:val="|"/>
                          <m:ctrlPr>
                            <a:rPr lang="zh-CN" altLang="zh-CN" sz="18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mPr>
                            <m:mr>
                              <m:e>
                                <m:m>
                                  <m:mPr>
                                    <m:mcs>
                                      <m:mc>
                                        <m:mcPr>
                                          <m:count m:val="3"/>
                                          <m:mcJc m:val="center"/>
                                        </m:mcPr>
                                      </m:mc>
                                    </m:mcs>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mr>
                                  <m:m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m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mr>
                                </m:m>
                              </m:e>
                              <m:e>
                                <m:m>
                                  <m:mPr>
                                    <m:mcs>
                                      <m:mc>
                                        <m:mcPr>
                                          <m:count m:val="3"/>
                                          <m:mcJc m:val="center"/>
                                        </m:mcPr>
                                      </m:mc>
                                    </m:mcs>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m:t>
                                          </m:r>
                                        </m:sub>
                                      </m:sSub>
                                    </m:e>
                                  </m:mr>
                                  <m:m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m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m:t>
                                          </m:r>
                                        </m:sub>
                                      </m:sSub>
                                    </m:e>
                                  </m:mr>
                                </m:m>
                              </m:e>
                            </m:mr>
                            <m:mr>
                              <m:e>
                                <m:m>
                                  <m:mPr>
                                    <m:mcs>
                                      <m:mc>
                                        <m:mcPr>
                                          <m:count m:val="3"/>
                                          <m:mcJc m:val="center"/>
                                        </m:mcPr>
                                      </m:mc>
                                    </m:mcs>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mr>
                                  <m:m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m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mr>
                                </m:m>
                              </m:e>
                              <m:e>
                                <m:m>
                                  <m:mPr>
                                    <m:mcs>
                                      <m:mc>
                                        <m:mcPr>
                                          <m:count m:val="3"/>
                                          <m:mcJc m:val="center"/>
                                        </m:mcPr>
                                      </m:mc>
                                    </m:mcs>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m:t>
                                          </m:r>
                                        </m:sub>
                                      </m:sSub>
                                    </m:e>
                                  </m:mr>
                                  <m:m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mr>
                                  <m:mr>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𝒋</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𝟏</m:t>
                                          </m:r>
                                        </m:sub>
                                      </m:sSub>
                                    </m:e>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m:t>
                                      </m:r>
                                    </m:e>
                                    <m:e>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𝒏𝒏</m:t>
                                          </m:r>
                                        </m:sub>
                                      </m:sSub>
                                    </m:e>
                                  </m:mr>
                                </m:m>
                              </m:e>
                            </m:mr>
                          </m:m>
                        </m:e>
                      </m:d>
                    </m:oMath>
                  </m:oMathPara>
                </a14:m>
                <a:endParaRPr lang="zh-CN" altLang="zh-CN" sz="1800" b="1" kern="100" dirty="0">
                  <a:latin typeface="Times New Roman" panose="02020603050405020304" pitchFamily="18" charset="0"/>
                  <a:ea typeface="宋体" panose="02010600030101010101" pitchFamily="2" charset="-122"/>
                </a:endParaRPr>
              </a:p>
              <a:p>
                <a:pPr indent="127000"/>
                <a:r>
                  <a:rPr lang="zh-CN" altLang="zh-CN" sz="18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称为元素</a:t>
                </a:r>
                <a14:m>
                  <m:oMath xmlns:m="http://schemas.openxmlformats.org/officeDocument/2006/math">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𝒂</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𝒊𝒋</m:t>
                        </m:r>
                      </m:sub>
                    </m:sSub>
                  </m:oMath>
                </a14:m>
                <a:r>
                  <a:rPr lang="zh-CN" altLang="zh-CN" sz="1800" b="1"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的余子式，记为</a:t>
                </a:r>
                <a14:m>
                  <m:oMath xmlns:m="http://schemas.openxmlformats.org/officeDocument/2006/math">
                    <m:sSub>
                      <m:sSubPr>
                        <m:ctrlPr>
                          <a:rPr lang="zh-CN" altLang="zh-CN" sz="1800" b="1"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b="1" i="1" kern="1200" smtClean="0">
                            <a:solidFill>
                              <a:srgbClr val="404040"/>
                            </a:solidFill>
                            <a:latin typeface="Cambria Math" panose="02040503050406030204" pitchFamily="18" charset="0"/>
                            <a:ea typeface="Cambria Math" panose="02040503050406030204" pitchFamily="18" charset="0"/>
                            <a:cs typeface="方正兰亭黑简体"/>
                          </a:rPr>
                          <m:t>𝑨</m:t>
                        </m:r>
                      </m:e>
                      <m:sub>
                        <m:r>
                          <a:rPr lang="en-US" altLang="zh-CN" sz="1800" b="1" i="1" kern="1200">
                            <a:solidFill>
                              <a:srgbClr val="404040"/>
                            </a:solidFill>
                            <a:latin typeface="Cambria Math" panose="02040503050406030204" pitchFamily="18" charset="0"/>
                            <a:ea typeface="等线" panose="02010600030101010101" pitchFamily="2" charset="-122"/>
                            <a:cs typeface="方正兰亭黑简体"/>
                          </a:rPr>
                          <m:t>𝒊𝒋</m:t>
                        </m:r>
                      </m:sub>
                    </m:sSub>
                  </m:oMath>
                </a14:m>
                <a:r>
                  <a:rPr lang="zh-CN" altLang="zh-CN" sz="1800" b="1"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054075"/>
                <a:ext cx="8784976" cy="4175125"/>
              </a:xfrm>
              <a:blipFill>
                <a:blip r:embed="rId4"/>
                <a:stretch>
                  <a:fillRect t="-1314" r="-555" b="-22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0323331"/>
      </p:ext>
    </p:extLst>
  </p:cSld>
  <p:clrMapOvr>
    <a:masterClrMapping/>
  </p:clrMapOvr>
  <mc:AlternateContent xmlns:mc="http://schemas.openxmlformats.org/markup-compatibility/2006" xmlns:p14="http://schemas.microsoft.com/office/powerpoint/2010/main">
    <mc:Choice Requires="p14">
      <p:transition spd="slow" p14:dur="2000" advTm="36569"/>
    </mc:Choice>
    <mc:Fallback xmlns="">
      <p:transition spd="slow" advTm="3656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dirty="0">
                <a:latin typeface="Times New Roman" panose="02020603050405020304" pitchFamily="18" charset="0"/>
                <a:ea typeface="宋体" panose="02010600030101010101" pitchFamily="2" charset="-122"/>
                <a:cs typeface="Times New Roman" panose="02020603050405020304" pitchFamily="18" charset="0"/>
              </a:rPr>
              <a:t>行列式按一行（列）展开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964488" cy="4175125"/>
              </a:xfrm>
            </p:spPr>
            <p:txBody>
              <a:bodyPr/>
              <a:lstStyle/>
              <a:p>
                <a:pPr indent="266700"/>
                <a:r>
                  <a:rPr lang="zh-CN" altLang="zh-CN" sz="2000" b="1" kern="100" dirty="0">
                    <a:latin typeface="Times New Roman" panose="02020603050405020304" pitchFamily="18" charset="0"/>
                    <a:ea typeface="宋体" panose="02010600030101010101" pitchFamily="2" charset="-122"/>
                  </a:rPr>
                  <a:t>【例</a:t>
                </a:r>
                <a:r>
                  <a:rPr lang="en-US" altLang="zh-CN" sz="2000" b="1" kern="100" dirty="0">
                    <a:latin typeface="Times New Roman" panose="02020603050405020304" pitchFamily="18" charset="0"/>
                    <a:ea typeface="宋体" panose="02010600030101010101" pitchFamily="2" charset="-122"/>
                  </a:rPr>
                  <a:t>5.6</a:t>
                </a:r>
                <a:r>
                  <a:rPr lang="zh-CN" altLang="zh-CN" sz="2000" b="1" kern="100" dirty="0">
                    <a:latin typeface="Times New Roman" panose="02020603050405020304" pitchFamily="18" charset="0"/>
                    <a:ea typeface="宋体" panose="02010600030101010101" pitchFamily="2" charset="-122"/>
                  </a:rPr>
                  <a:t>】计算下面行列式的值</a:t>
                </a:r>
                <a:r>
                  <a:rPr lang="en-US" altLang="zh-CN" sz="2000" b="1" kern="100" dirty="0">
                    <a:latin typeface="Times New Roman" panose="02020603050405020304" pitchFamily="18" charset="0"/>
                    <a:ea typeface="宋体" panose="02010600030101010101" pitchFamily="2" charset="-122"/>
                  </a:rPr>
                  <a:t> </a:t>
                </a:r>
                <a:endParaRPr lang="zh-CN" altLang="zh-CN" sz="2000" b="1" kern="100" dirty="0">
                  <a:latin typeface="Times New Roman" panose="02020603050405020304" pitchFamily="18" charset="0"/>
                  <a:ea typeface="宋体" panose="02010600030101010101" pitchFamily="2" charset="-122"/>
                </a:endParaRPr>
              </a:p>
              <a:p>
                <a:pPr indent="266700"/>
                <a:r>
                  <a:rPr lang="en-US" altLang="zh-CN" sz="2000" kern="1200" dirty="0">
                    <a:solidFill>
                      <a:srgbClr val="000000"/>
                    </a:solidFill>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3"/>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5 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3 </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7 </m:t>
                                    </m:r>
                                  </m:e>
                                </m:mr>
                              </m:m>
                            </m:e>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2 </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5 </m:t>
                                    </m:r>
                                  </m:e>
                                </m:mr>
                              </m:m>
                            </m:e>
                            <m:e>
                              <m:m>
                                <m:mPr>
                                  <m:mcs>
                                    <m:mc>
                                      <m:mcPr>
                                        <m:count m:val="1"/>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m:t>
                                    </m:r>
                                  </m:e>
                                </m:mr>
                              </m:m>
                            </m:e>
                          </m:mr>
                          <m:mr>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−4</m:t>
                                    </m:r>
                                  </m:e>
                                </m:mr>
                              </m:m>
                            </m:e>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3 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1 </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4 </m:t>
                                    </m:r>
                                  </m:e>
                                </m:mr>
                              </m:m>
                            </m:e>
                            <m:e>
                              <m:m>
                                <m:mPr>
                                  <m:mcs>
                                    <m:mc>
                                      <m:mcPr>
                                        <m:count m:val="1"/>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mr>
                              </m:m>
                            </m:e>
                          </m:mr>
                          <m:mr>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2 </m:t>
                                    </m:r>
                                  </m:e>
                                </m:mr>
                              </m:m>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m:t>
                              </m:r>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3 </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5 </m:t>
                                    </m:r>
                                  </m:e>
                                </m:mr>
                              </m:m>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mr>
                        </m:m>
                      </m:e>
                    </m:d>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m:t>
                    </m:r>
                    <m:sSup>
                      <m:sSup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sSupP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m:t>
                        </m:r>
                        <m:r>
                          <a:rPr lang="zh-CN" altLang="en-US" sz="2000" i="1" kern="1200">
                            <a:solidFill>
                              <a:srgbClr val="404040"/>
                            </a:solidFill>
                            <a:latin typeface="Cambria Math" panose="02040503050406030204" pitchFamily="18" charset="0"/>
                            <a:ea typeface="Cambria Math" panose="02040503050406030204" pitchFamily="18" charset="0"/>
                            <a:cs typeface="方正兰亭黑简体"/>
                          </a:rPr>
                          <m:t>−</m:t>
                        </m:r>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m:t>
                        </m:r>
                      </m:e>
                      <m:sup>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2+5</m:t>
                        </m:r>
                      </m:sup>
                    </m:sSup>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m:t>
                    </m:r>
                    <m:d>
                      <m:dPr>
                        <m:begChr m:val="|"/>
                        <m:endChr m:val="|"/>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5</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3</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e>
                                    <m:r>
                                      <a:rPr lang="zh-CN" altLang="en-US" sz="2000" i="1" kern="1200">
                                        <a:solidFill>
                                          <a:srgbClr val="404040"/>
                                        </a:solidFill>
                                        <a:latin typeface="Cambria Math" panose="02040503050406030204" pitchFamily="18" charset="0"/>
                                        <a:ea typeface="Cambria Math" panose="02040503050406030204" pitchFamily="18" charset="0"/>
                                        <a:cs typeface="方正兰亭黑简体"/>
                                      </a:rPr>
                                      <m:t>−</m:t>
                                    </m:r>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m:t>
                                    </m:r>
                                  </m:e>
                                </m:mr>
                              </m:m>
                            </m:e>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zh-CN" altLang="en-US" sz="2000" i="1" kern="1200">
                                        <a:solidFill>
                                          <a:srgbClr val="404040"/>
                                        </a:solidFill>
                                        <a:latin typeface="Cambria Math" panose="02040503050406030204" pitchFamily="18" charset="0"/>
                                        <a:ea typeface="Cambria Math" panose="02040503050406030204" pitchFamily="18" charset="0"/>
                                        <a:cs typeface="方正兰亭黑简体"/>
                                      </a:rPr>
                                      <m:t>−</m:t>
                                    </m:r>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2</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3</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m:t>
                                    </m:r>
                                  </m:e>
                                </m:mr>
                              </m:m>
                            </m:e>
                          </m:mr>
                          <m:mr>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e>
                                    <m:r>
                                      <a:rPr lang="zh-CN" altLang="en-US" sz="2000" i="1" kern="1200">
                                        <a:solidFill>
                                          <a:srgbClr val="404040"/>
                                        </a:solidFill>
                                        <a:latin typeface="Cambria Math" panose="02040503050406030204" pitchFamily="18" charset="0"/>
                                        <a:ea typeface="Cambria Math" panose="02040503050406030204" pitchFamily="18" charset="0"/>
                                        <a:cs typeface="方正兰亭黑简体"/>
                                      </a:rPr>
                                      <m:t>−</m:t>
                                    </m:r>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4</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0</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3</m:t>
                                    </m:r>
                                  </m:e>
                                </m:mr>
                              </m:m>
                            </m:e>
                            <m:e>
                              <m:m>
                                <m:mPr>
                                  <m:mcs>
                                    <m:mc>
                                      <m:mcPr>
                                        <m:count m:val="2"/>
                                        <m:mcJc m:val="center"/>
                                      </m:mcPr>
                                    </m:mc>
                                  </m:mcs>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zh-CN" altLang="en-US" sz="2000" i="1" kern="1200">
                                        <a:solidFill>
                                          <a:srgbClr val="404040"/>
                                        </a:solidFill>
                                        <a:latin typeface="Cambria Math" panose="02040503050406030204" pitchFamily="18" charset="0"/>
                                        <a:ea typeface="Cambria Math" panose="02040503050406030204" pitchFamily="18" charset="0"/>
                                        <a:cs typeface="方正兰亭黑简体"/>
                                      </a:rPr>
                                      <m:t>−</m:t>
                                    </m:r>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1</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4</m:t>
                                    </m:r>
                                  </m:e>
                                </m:mr>
                                <m:mr>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   3</m:t>
                                    </m:r>
                                  </m:e>
                                  <m:e>
                                    <m:r>
                                      <a:rPr lang="en-US" altLang="zh-CN" sz="2000" i="1" kern="1200">
                                        <a:solidFill>
                                          <a:srgbClr val="404040"/>
                                        </a:solidFill>
                                        <a:latin typeface="Cambria Math" panose="02040503050406030204" pitchFamily="18" charset="0"/>
                                        <a:ea typeface="Cambria Math" panose="02040503050406030204" pitchFamily="18" charset="0"/>
                                        <a:cs typeface="方正兰亭黑简体"/>
                                      </a:rPr>
                                      <m:t>5</m:t>
                                    </m:r>
                                  </m:e>
                                </m:mr>
                              </m:m>
                            </m:e>
                          </m:mr>
                        </m:m>
                      </m:e>
                    </m:d>
                  </m:oMath>
                </a14:m>
                <a:endParaRPr lang="zh-CN" altLang="zh-CN" sz="2000" i="1" kern="1200" dirty="0">
                  <a:solidFill>
                    <a:srgbClr val="404040"/>
                  </a:solidFill>
                  <a:latin typeface="Cambria Math" panose="02040503050406030204" pitchFamily="18" charset="0"/>
                  <a:ea typeface="Cambria Math" panose="02040503050406030204" pitchFamily="18" charset="0"/>
                  <a:cs typeface="方正兰亭黑简体"/>
                </a:endParaRPr>
              </a:p>
              <a:p>
                <a:pPr indent="266700"/>
                <a:r>
                  <a:rPr lang="en-US" altLang="zh-CN" sz="2000" kern="1200" dirty="0">
                    <a:solidFill>
                      <a:srgbClr val="000000"/>
                    </a:solidFill>
                    <a:cs typeface="微软雅黑" panose="020B0503020204020204" pitchFamily="34" charset="-122"/>
                  </a:rPr>
                  <a:t>            </a:t>
                </a:r>
                <a14:m>
                  <m:oMath xmlns:m="http://schemas.openxmlformats.org/officeDocument/2006/math">
                    <m:r>
                      <a:rPr lang="en-US" altLang="zh-CN" sz="2000" kern="1200">
                        <a:solidFill>
                          <a:srgbClr val="000000"/>
                        </a:solidFill>
                        <a:latin typeface="Cambria Math" panose="02040503050406030204" pitchFamily="18" charset="0"/>
                        <a:cs typeface="微软雅黑" panose="020B0503020204020204" pitchFamily="34" charset="-122"/>
                      </a:rPr>
                      <m:t>=</m:t>
                    </m:r>
                    <m:r>
                      <a:rPr lang="en-US" altLang="zh-CN" sz="2000" b="0" i="1" kern="1200" smtClean="0">
                        <a:solidFill>
                          <a:srgbClr val="000000"/>
                        </a:solidFill>
                        <a:latin typeface="Cambria Math" panose="02040503050406030204" pitchFamily="18" charset="0"/>
                        <a:cs typeface="微软雅黑" panose="020B0503020204020204" pitchFamily="34" charset="-122"/>
                      </a:rPr>
                      <m:t>−</m:t>
                    </m:r>
                    <m:r>
                      <a:rPr lang="en-US" altLang="zh-CN" sz="2000" kern="1200">
                        <a:solidFill>
                          <a:srgbClr val="000000"/>
                        </a:solidFill>
                        <a:latin typeface="Cambria Math" panose="02040503050406030204" pitchFamily="18" charset="0"/>
                        <a:cs typeface="微软雅黑" panose="020B0503020204020204" pitchFamily="34" charset="-122"/>
                      </a:rPr>
                      <m:t>2×5×</m:t>
                    </m:r>
                    <m:d>
                      <m:dPr>
                        <m:begChr m:val="|"/>
                        <m:endChr m:val="|"/>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dPr>
                      <m:e>
                        <m:m>
                          <m:mPr>
                            <m:mcs>
                              <m:mc>
                                <m:mcPr>
                                  <m:count m:val="3"/>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mPr>
                          <m:m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cs typeface="微软雅黑" panose="020B0503020204020204" pitchFamily="34" charset="-122"/>
                                </a:rPr>
                                <m:t>2</m:t>
                              </m:r>
                            </m:e>
                            <m:e>
                              <m:r>
                                <a:rPr lang="en-US" altLang="zh-CN" sz="2000" i="1" kern="1200">
                                  <a:solidFill>
                                    <a:srgbClr val="000000"/>
                                  </a:solidFill>
                                  <a:latin typeface="Cambria Math" panose="02040503050406030204" pitchFamily="18" charset="0"/>
                                  <a:cs typeface="微软雅黑" panose="020B0503020204020204" pitchFamily="34" charset="-122"/>
                                </a:rPr>
                                <m:t>   3</m:t>
                              </m:r>
                            </m:e>
                            <m:e>
                              <m:r>
                                <a:rPr lang="en-US" altLang="zh-CN" sz="2000" i="1" kern="1200">
                                  <a:solidFill>
                                    <a:srgbClr val="000000"/>
                                  </a:solidFill>
                                  <a:latin typeface="Cambria Math" panose="02040503050406030204" pitchFamily="18" charset="0"/>
                                  <a:cs typeface="微软雅黑" panose="020B0503020204020204" pitchFamily="34" charset="-122"/>
                                </a:rPr>
                                <m:t>1</m:t>
                              </m:r>
                            </m:e>
                          </m:mr>
                          <m:m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cs typeface="微软雅黑" panose="020B0503020204020204" pitchFamily="34" charset="-122"/>
                                </a:rPr>
                                <m:t>4</m:t>
                              </m:r>
                            </m:e>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cs typeface="微软雅黑" panose="020B0503020204020204" pitchFamily="34" charset="-122"/>
                                </a:rPr>
                                <m:t>1</m:t>
                              </m:r>
                            </m:e>
                            <m:e>
                              <m:r>
                                <a:rPr lang="en-US" altLang="zh-CN" sz="2000" i="1" kern="1200">
                                  <a:solidFill>
                                    <a:srgbClr val="000000"/>
                                  </a:solidFill>
                                  <a:latin typeface="Cambria Math" panose="02040503050406030204" pitchFamily="18" charset="0"/>
                                  <a:cs typeface="微软雅黑" panose="020B0503020204020204" pitchFamily="34" charset="-122"/>
                                </a:rPr>
                                <m:t>4</m:t>
                              </m:r>
                            </m:e>
                          </m:mr>
                          <m:mr>
                            <m:e>
                              <m:r>
                                <a:rPr lang="en-US" altLang="zh-CN" sz="2000" i="1" kern="1200">
                                  <a:solidFill>
                                    <a:srgbClr val="000000"/>
                                  </a:solidFill>
                                  <a:latin typeface="Cambria Math" panose="02040503050406030204" pitchFamily="18" charset="0"/>
                                  <a:cs typeface="微软雅黑" panose="020B0503020204020204" pitchFamily="34" charset="-122"/>
                                </a:rPr>
                                <m:t>2</m:t>
                              </m:r>
                            </m:e>
                            <m:e>
                              <m:r>
                                <a:rPr lang="en-US" altLang="zh-CN" sz="2000" i="1" kern="1200">
                                  <a:solidFill>
                                    <a:srgbClr val="000000"/>
                                  </a:solidFill>
                                  <a:latin typeface="Cambria Math" panose="02040503050406030204" pitchFamily="18" charset="0"/>
                                  <a:cs typeface="微软雅黑" panose="020B0503020204020204" pitchFamily="34" charset="-122"/>
                                </a:rPr>
                                <m:t>  3</m:t>
                              </m:r>
                            </m:e>
                            <m:e>
                              <m:r>
                                <a:rPr lang="en-US" altLang="zh-CN" sz="2000" i="1" kern="1200">
                                  <a:solidFill>
                                    <a:srgbClr val="000000"/>
                                  </a:solidFill>
                                  <a:latin typeface="Cambria Math" panose="02040503050406030204" pitchFamily="18" charset="0"/>
                                  <a:cs typeface="微软雅黑" panose="020B0503020204020204" pitchFamily="34" charset="-122"/>
                                </a:rPr>
                                <m:t>5</m:t>
                              </m:r>
                            </m:e>
                          </m:mr>
                        </m:m>
                      </m:e>
                    </m:d>
                    <m:r>
                      <a:rPr lang="en-US" altLang="zh-CN" sz="2000" i="1" kern="1200">
                        <a:solidFill>
                          <a:srgbClr val="000000"/>
                        </a:solidFill>
                        <a:latin typeface="Cambria Math" panose="02040503050406030204" pitchFamily="18" charset="0"/>
                        <a:cs typeface="微软雅黑" panose="020B0503020204020204" pitchFamily="34" charset="-122"/>
                      </a:rPr>
                      <m:t>=</m:t>
                    </m:r>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cs typeface="微软雅黑" panose="020B0503020204020204" pitchFamily="34" charset="-122"/>
                      </a:rPr>
                      <m:t>10</m:t>
                    </m:r>
                    <m:d>
                      <m:dPr>
                        <m:begChr m:val="|"/>
                        <m:endChr m:val="|"/>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dPr>
                      <m:e>
                        <m:m>
                          <m:mPr>
                            <m:mcs>
                              <m:mc>
                                <m:mcPr>
                                  <m:count m:val="3"/>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mPr>
                          <m:m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cs typeface="微软雅黑" panose="020B0503020204020204" pitchFamily="34" charset="-122"/>
                                </a:rPr>
                                <m:t>2</m:t>
                              </m:r>
                            </m:e>
                            <m:e>
                              <m:r>
                                <a:rPr lang="en-US" altLang="zh-CN" sz="2000" i="1" kern="1200">
                                  <a:solidFill>
                                    <a:srgbClr val="000000"/>
                                  </a:solidFill>
                                  <a:latin typeface="Cambria Math" panose="02040503050406030204" pitchFamily="18" charset="0"/>
                                  <a:cs typeface="微软雅黑" panose="020B0503020204020204" pitchFamily="34" charset="-122"/>
                                </a:rPr>
                                <m:t>   3</m:t>
                              </m:r>
                            </m:e>
                            <m:e>
                              <m:r>
                                <a:rPr lang="en-US" altLang="zh-CN" sz="2000" i="1" kern="1200">
                                  <a:solidFill>
                                    <a:srgbClr val="000000"/>
                                  </a:solidFill>
                                  <a:latin typeface="Cambria Math" panose="02040503050406030204" pitchFamily="18" charset="0"/>
                                  <a:cs typeface="微软雅黑" panose="020B0503020204020204" pitchFamily="34" charset="-122"/>
                                </a:rPr>
                                <m:t>1</m:t>
                              </m:r>
                            </m:e>
                          </m:mr>
                          <m:mr>
                            <m:e>
                              <m:r>
                                <a:rPr lang="en-US" altLang="zh-CN" sz="2000" i="1" kern="1200">
                                  <a:solidFill>
                                    <a:srgbClr val="000000"/>
                                  </a:solidFill>
                                  <a:latin typeface="Cambria Math" panose="02040503050406030204" pitchFamily="18" charset="0"/>
                                  <a:cs typeface="微软雅黑" panose="020B0503020204020204" pitchFamily="34" charset="-122"/>
                                </a:rPr>
                                <m:t>0</m:t>
                              </m:r>
                            </m:e>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cs typeface="微软雅黑" panose="020B0503020204020204" pitchFamily="34" charset="-122"/>
                                </a:rPr>
                                <m:t>7</m:t>
                              </m:r>
                            </m:e>
                            <m:e>
                              <m:r>
                                <a:rPr lang="en-US" altLang="zh-CN" sz="2000" i="1" kern="1200">
                                  <a:solidFill>
                                    <a:srgbClr val="000000"/>
                                  </a:solidFill>
                                  <a:latin typeface="Cambria Math" panose="02040503050406030204" pitchFamily="18" charset="0"/>
                                  <a:cs typeface="微软雅黑" panose="020B0503020204020204" pitchFamily="34" charset="-122"/>
                                </a:rPr>
                                <m:t>2</m:t>
                              </m:r>
                            </m:e>
                          </m:mr>
                          <m:mr>
                            <m:e>
                              <m:r>
                                <a:rPr lang="en-US" altLang="zh-CN" sz="2000" i="1" kern="1200">
                                  <a:solidFill>
                                    <a:srgbClr val="000000"/>
                                  </a:solidFill>
                                  <a:latin typeface="Cambria Math" panose="02040503050406030204" pitchFamily="18" charset="0"/>
                                  <a:cs typeface="微软雅黑" panose="020B0503020204020204" pitchFamily="34" charset="-122"/>
                                </a:rPr>
                                <m:t>0</m:t>
                              </m:r>
                            </m:e>
                            <m:e>
                              <m:r>
                                <a:rPr lang="en-US" altLang="zh-CN" sz="2000" i="1" kern="1200">
                                  <a:solidFill>
                                    <a:srgbClr val="000000"/>
                                  </a:solidFill>
                                  <a:latin typeface="Cambria Math" panose="02040503050406030204" pitchFamily="18" charset="0"/>
                                  <a:cs typeface="微软雅黑" panose="020B0503020204020204" pitchFamily="34" charset="-122"/>
                                </a:rPr>
                                <m:t>   6</m:t>
                              </m:r>
                            </m:e>
                            <m:e>
                              <m:r>
                                <a:rPr lang="en-US" altLang="zh-CN" sz="2000" i="1" kern="1200">
                                  <a:solidFill>
                                    <a:srgbClr val="000000"/>
                                  </a:solidFill>
                                  <a:latin typeface="Cambria Math" panose="02040503050406030204" pitchFamily="18" charset="0"/>
                                  <a:cs typeface="微软雅黑" panose="020B0503020204020204" pitchFamily="34" charset="-122"/>
                                </a:rPr>
                                <m:t>6</m:t>
                              </m:r>
                            </m:e>
                          </m:mr>
                        </m:m>
                      </m:e>
                    </m:d>
                  </m:oMath>
                </a14:m>
                <a:endParaRPr lang="zh-CN" altLang="zh-CN" sz="2000" kern="100" dirty="0">
                  <a:latin typeface="Times New Roman" panose="02020603050405020304" pitchFamily="18" charset="0"/>
                  <a:ea typeface="宋体" panose="02010600030101010101" pitchFamily="2" charset="-122"/>
                </a:endParaRPr>
              </a:p>
              <a:p>
                <a:pPr indent="266700" algn="r"/>
                <a:r>
                  <a:rPr lang="en-US" altLang="zh-CN" sz="2000" kern="1200" dirty="0">
                    <a:solidFill>
                      <a:srgbClr val="000000"/>
                    </a:solidFill>
                    <a:cs typeface="微软雅黑" panose="020B0503020204020204" pitchFamily="34" charset="-122"/>
                  </a:rPr>
                  <a:t>            </a:t>
                </a:r>
                <a14:m>
                  <m:oMath xmlns:m="http://schemas.openxmlformats.org/officeDocument/2006/math">
                    <m:r>
                      <a:rPr lang="en-US" altLang="zh-CN" sz="2000" i="1" kern="1200">
                        <a:solidFill>
                          <a:srgbClr val="000000"/>
                        </a:solidFill>
                        <a:latin typeface="Cambria Math" panose="02040503050406030204" pitchFamily="18" charset="0"/>
                        <a:cs typeface="微软雅黑" panose="020B0503020204020204" pitchFamily="34" charset="-122"/>
                      </a:rPr>
                      <m:t>=</m:t>
                    </m:r>
                    <m:d>
                      <m:dPr>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dP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kern="1200">
                            <a:solidFill>
                              <a:srgbClr val="000000"/>
                            </a:solidFill>
                            <a:latin typeface="Cambria Math" panose="02040503050406030204" pitchFamily="18" charset="0"/>
                            <a:cs typeface="微软雅黑" panose="020B0503020204020204" pitchFamily="34" charset="-122"/>
                          </a:rPr>
                          <m:t>10</m:t>
                        </m:r>
                      </m:e>
                    </m:d>
                    <m:d>
                      <m:dPr>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dP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kern="1200">
                            <a:solidFill>
                              <a:srgbClr val="000000"/>
                            </a:solidFill>
                            <a:latin typeface="Cambria Math" panose="02040503050406030204" pitchFamily="18" charset="0"/>
                            <a:cs typeface="微软雅黑" panose="020B0503020204020204" pitchFamily="34" charset="-122"/>
                          </a:rPr>
                          <m:t>2</m:t>
                        </m:r>
                      </m:e>
                    </m:d>
                    <m:d>
                      <m:dPr>
                        <m:begChr m:val="|"/>
                        <m:endChr m:val="|"/>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dP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mPr>
                          <m:mr>
                            <m:e>
                              <m:r>
                                <a:rPr lang="en-US" altLang="zh-CN" sz="2000" i="1" kern="1200">
                                  <a:solidFill>
                                    <a:srgbClr val="000000"/>
                                  </a:solidFill>
                                  <a:latin typeface="Cambria Math" panose="02040503050406030204" pitchFamily="18" charset="0"/>
                                  <a:cs typeface="微软雅黑" panose="020B0503020204020204" pitchFamily="34" charset="-122"/>
                                </a:rPr>
                                <m:t>−7</m:t>
                              </m:r>
                            </m:e>
                            <m:e>
                              <m:r>
                                <a:rPr lang="en-US" altLang="zh-CN" sz="2000" i="1" kern="1200">
                                  <a:solidFill>
                                    <a:srgbClr val="000000"/>
                                  </a:solidFill>
                                  <a:latin typeface="Cambria Math" panose="02040503050406030204" pitchFamily="18" charset="0"/>
                                  <a:cs typeface="微软雅黑" panose="020B0503020204020204" pitchFamily="34" charset="-122"/>
                                </a:rPr>
                                <m:t>2</m:t>
                              </m:r>
                            </m:e>
                          </m:mr>
                          <m:mr>
                            <m:e>
                              <m:r>
                                <a:rPr lang="en-US" altLang="zh-CN" sz="2000" i="1" kern="1200">
                                  <a:solidFill>
                                    <a:srgbClr val="000000"/>
                                  </a:solidFill>
                                  <a:latin typeface="Cambria Math" panose="02040503050406030204" pitchFamily="18" charset="0"/>
                                  <a:cs typeface="微软雅黑" panose="020B0503020204020204" pitchFamily="34" charset="-122"/>
                                </a:rPr>
                                <m:t>   6</m:t>
                              </m:r>
                            </m:e>
                            <m:e>
                              <m:r>
                                <a:rPr lang="en-US" altLang="zh-CN" sz="2000" i="1" kern="1200">
                                  <a:solidFill>
                                    <a:srgbClr val="000000"/>
                                  </a:solidFill>
                                  <a:latin typeface="Cambria Math" panose="02040503050406030204" pitchFamily="18" charset="0"/>
                                  <a:cs typeface="微软雅黑" panose="020B0503020204020204" pitchFamily="34" charset="-122"/>
                                </a:rPr>
                                <m:t>6</m:t>
                              </m:r>
                            </m:e>
                          </m:mr>
                        </m:m>
                      </m:e>
                    </m:d>
                    <m:r>
                      <a:rPr lang="en-US" altLang="zh-CN" sz="2000" i="1" kern="1200">
                        <a:solidFill>
                          <a:srgbClr val="000000"/>
                        </a:solidFill>
                        <a:latin typeface="Cambria Math" panose="02040503050406030204" pitchFamily="18" charset="0"/>
                        <a:cs typeface="微软雅黑" panose="020B0503020204020204" pitchFamily="34" charset="-122"/>
                      </a:rPr>
                      <m:t>=20</m:t>
                    </m:r>
                    <m:d>
                      <m:dPr>
                        <m:ctrlPr>
                          <a:rPr lang="zh-CN" altLang="zh-CN" sz="2000" i="1" kern="1200">
                            <a:solidFill>
                              <a:srgbClr val="000000"/>
                            </a:solidFill>
                            <a:latin typeface="Cambria Math" panose="02040503050406030204" pitchFamily="18" charset="0"/>
                            <a:ea typeface="Cambria Math" panose="02040503050406030204" pitchFamily="18" charset="0"/>
                            <a:cs typeface="微软雅黑" panose="020B0503020204020204" pitchFamily="34" charset="-122"/>
                          </a:rPr>
                        </m:ctrlPr>
                      </m:dPr>
                      <m:e>
                        <m:r>
                          <a:rPr lang="en-US" altLang="zh-CN" sz="2000" i="1" kern="1200">
                            <a:solidFill>
                              <a:srgbClr val="000000"/>
                            </a:solidFill>
                            <a:latin typeface="Cambria Math" panose="02040503050406030204" pitchFamily="18" charset="0"/>
                            <a:cs typeface="微软雅黑" panose="020B0503020204020204" pitchFamily="34" charset="-122"/>
                          </a:rPr>
                          <m:t>−42−12</m:t>
                        </m:r>
                      </m:e>
                    </m:d>
                    <m:r>
                      <a:rPr lang="en-US" altLang="zh-CN" sz="2000" i="1" kern="1200">
                        <a:solidFill>
                          <a:srgbClr val="000000"/>
                        </a:solidFill>
                        <a:latin typeface="Cambria Math" panose="02040503050406030204" pitchFamily="18" charset="0"/>
                        <a:cs typeface="微软雅黑" panose="020B0503020204020204" pitchFamily="34" charset="-122"/>
                      </a:rPr>
                      <m:t>=−1080</m:t>
                    </m:r>
                  </m:oMath>
                </a14:m>
                <a:r>
                  <a:rPr lang="en-US" altLang="zh-CN" sz="2000" kern="1200" dirty="0">
                    <a:solidFill>
                      <a:srgbClr val="000000"/>
                    </a:solidFill>
                    <a:latin typeface="Times New Roman" panose="02020603050405020304" pitchFamily="18" charset="0"/>
                    <a:ea typeface="宋体" panose="02010600030101010101" pitchFamily="2" charset="-122"/>
                  </a:rPr>
                  <a:t>                  (5.117)</a:t>
                </a:r>
                <a:endParaRPr lang="zh-CN" altLang="zh-CN" sz="2000" kern="100" dirty="0">
                  <a:latin typeface="Times New Roman" panose="02020603050405020304" pitchFamily="18" charset="0"/>
                  <a:ea typeface="宋体" panose="02010600030101010101" pitchFamily="2" charset="-122"/>
                </a:endParaRPr>
              </a:p>
              <a:p>
                <a:pPr indent="127000"/>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这里第一步是按照第</a:t>
                </a:r>
                <a:r>
                  <a:rPr lang="en-US"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列展开，然后再按第</a:t>
                </a:r>
                <a:r>
                  <a:rPr lang="en-US"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列展开，这样就归结到一个三级行列式的计算了。</a:t>
                </a:r>
                <a:endParaRPr lang="zh-CN" altLang="zh-CN" sz="2000" kern="100" dirty="0">
                  <a:latin typeface="Times New Roman" panose="02020603050405020304" pitchFamily="18" charset="0"/>
                  <a:ea typeface="宋体" panose="02010600030101010101" pitchFamily="2" charset="-122"/>
                </a:endParaRPr>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964488" cy="4175125"/>
              </a:xfrm>
              <a:blipFill>
                <a:blip r:embed="rId4"/>
                <a:stretch>
                  <a:fillRect t="-1022" r="-680" b="-4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7130589"/>
      </p:ext>
    </p:extLst>
  </p:cSld>
  <p:clrMapOvr>
    <a:masterClrMapping/>
  </p:clrMapOvr>
  <mc:AlternateContent xmlns:mc="http://schemas.openxmlformats.org/markup-compatibility/2006" xmlns:p14="http://schemas.microsoft.com/office/powerpoint/2010/main">
    <mc:Choice Requires="p14">
      <p:transition spd="slow" p14:dur="2000" advTm="145401"/>
    </mc:Choice>
    <mc:Fallback xmlns="">
      <p:transition spd="slow" advTm="14540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395536" y="2663349"/>
            <a:ext cx="8748464"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7</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、特征值与特征向量</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977104"/>
      </p:ext>
    </p:extLst>
  </p:cSld>
  <p:clrMapOvr>
    <a:masterClrMapping/>
  </p:clrMapOvr>
  <mc:AlternateContent xmlns:mc="http://schemas.openxmlformats.org/markup-compatibility/2006" xmlns:p14="http://schemas.microsoft.com/office/powerpoint/2010/main">
    <mc:Choice Requires="p14">
      <p:transition spd="slow" p14:dur="2000" advTm="3004"/>
    </mc:Choice>
    <mc:Fallback xmlns="">
      <p:transition spd="slow" advTm="3004"/>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特征值与特征向量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268760"/>
                <a:ext cx="8424936" cy="4175125"/>
              </a:xfrm>
            </p:spPr>
            <p:txBody>
              <a:bodyPr/>
              <a:lstStyle/>
              <a:p>
                <a:pPr indent="266700" algn="l"/>
                <a:r>
                  <a:rPr lang="zh-CN" altLang="zh-CN" sz="1800" b="1"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sz="1800" b="1" i="1" kern="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𝓐</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是数域</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𝑷</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上线性空间</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𝑽</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的一个线性变换，变换矩阵为</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800" b="1" kern="1200" dirty="0">
                    <a:solidFill>
                      <a:schemeClr val="tx1"/>
                    </a:solidFill>
                    <a:effectLst/>
                    <a:latin typeface="Times New Roman" panose="02020603050405020304" pitchFamily="18" charset="0"/>
                    <a:ea typeface="宋体" panose="02010600030101010101" pitchFamily="2" charset="-122"/>
                  </a:rPr>
                  <a:t>，</a:t>
                </a:r>
                <a:r>
                  <a:rPr lang="zh-CN" altLang="zh-CN" sz="1800" b="1" kern="100" dirty="0">
                    <a:solidFill>
                      <a:schemeClr val="tx1"/>
                    </a:solidFill>
                    <a:effectLst/>
                    <a:latin typeface="Times New Roman" panose="02020603050405020304" pitchFamily="18" charset="0"/>
                    <a:ea typeface="宋体" panose="02010600030101010101" pitchFamily="2" charset="-122"/>
                  </a:rPr>
                  <a:t>如果对于数域</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𝑷</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中一数</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𝝀</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，存在一个非零向量</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𝜶</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，使得：</a:t>
                </a:r>
              </a:p>
              <a:p>
                <a:pPr indent="127000" algn="r"/>
                <a14:m>
                  <m:oMath xmlns:m="http://schemas.openxmlformats.org/officeDocument/2006/math">
                    <m:r>
                      <a:rPr lang="en-US" altLang="zh-CN" b="1" i="1" kern="1200">
                        <a:solidFill>
                          <a:schemeClr val="tx1"/>
                        </a:solidFill>
                        <a:effectLst/>
                        <a:latin typeface="Cambria Math" panose="02040503050406030204" pitchFamily="18" charset="0"/>
                        <a:ea typeface="字魂59号-创粗黑"/>
                        <a:cs typeface="Times New Roman" panose="02020603050405020304" pitchFamily="18" charset="0"/>
                      </a:rPr>
                      <m:t>𝑨</m:t>
                    </m:r>
                    <m:r>
                      <a:rPr lang="en-US" altLang="zh-CN" b="1" i="1" kern="1200">
                        <a:solidFill>
                          <a:schemeClr val="tx1"/>
                        </a:solidFill>
                        <a:effectLst/>
                        <a:latin typeface="Cambria Math" panose="02040503050406030204" pitchFamily="18" charset="0"/>
                        <a:ea typeface="字魂59号-创粗黑"/>
                        <a:cs typeface="Times New Roman" panose="02020603050405020304" pitchFamily="18" charset="0"/>
                      </a:rPr>
                      <m:t>𝜶</m:t>
                    </m:r>
                    <m:r>
                      <a:rPr lang="en-US" altLang="zh-CN"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b="1" i="1" kern="1200">
                        <a:solidFill>
                          <a:schemeClr val="tx1"/>
                        </a:solidFill>
                        <a:effectLst/>
                        <a:latin typeface="Cambria Math" panose="02040503050406030204" pitchFamily="18" charset="0"/>
                        <a:ea typeface="字魂59号-创粗黑"/>
                        <a:cs typeface="Times New Roman" panose="02020603050405020304" pitchFamily="18" charset="0"/>
                      </a:rPr>
                      <m:t>𝝀𝜶</m:t>
                    </m:r>
                  </m:oMath>
                </a14:m>
                <a:r>
                  <a:rPr lang="en-US" altLang="zh-CN" b="1" kern="1200" dirty="0">
                    <a:solidFill>
                      <a:schemeClr val="tx1"/>
                    </a:solidFill>
                    <a:effectLst/>
                    <a:latin typeface="Times New Roman" panose="02020603050405020304" pitchFamily="18" charset="0"/>
                    <a:ea typeface="宋体" panose="02010600030101010101" pitchFamily="2" charset="-122"/>
                  </a:rPr>
                  <a:t>                          </a:t>
                </a:r>
                <a:r>
                  <a:rPr lang="en-US" altLang="zh-CN" sz="1800" kern="1200" dirty="0">
                    <a:solidFill>
                      <a:schemeClr val="tx1"/>
                    </a:solidFill>
                    <a:effectLst/>
                    <a:latin typeface="Times New Roman" panose="02020603050405020304" pitchFamily="18" charset="0"/>
                    <a:ea typeface="宋体" panose="02010600030101010101" pitchFamily="2" charset="-122"/>
                  </a:rPr>
                  <a:t>(5.118)</a:t>
                </a:r>
                <a:endParaRPr lang="zh-CN" altLang="zh-CN" sz="1800" kern="100" dirty="0">
                  <a:solidFill>
                    <a:schemeClr val="tx1"/>
                  </a:solidFill>
                  <a:effectLst/>
                  <a:latin typeface="Times New Roman" panose="02020603050405020304" pitchFamily="18" charset="0"/>
                  <a:ea typeface="宋体" panose="02010600030101010101" pitchFamily="2" charset="-122"/>
                </a:endParaRPr>
              </a:p>
              <a:p>
                <a:pPr indent="127000" algn="l"/>
                <a:r>
                  <a:rPr lang="zh-CN" altLang="zh-CN" sz="1800" b="1" kern="100" dirty="0">
                    <a:solidFill>
                      <a:schemeClr val="tx1"/>
                    </a:solidFill>
                    <a:effectLst/>
                    <a:latin typeface="Times New Roman" panose="02020603050405020304" pitchFamily="18" charset="0"/>
                    <a:ea typeface="宋体" panose="02010600030101010101" pitchFamily="2" charset="-122"/>
                  </a:rPr>
                  <a:t>那么</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𝝀</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称为</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的一个特征值，而</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𝜶</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称为</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𝑨</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的属于特征值</a:t>
                </a:r>
                <a14:m>
                  <m:oMath xmlns:m="http://schemas.openxmlformats.org/officeDocument/2006/math">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𝝀</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的一个特征向量。</a:t>
                </a:r>
                <a:endParaRPr lang="en-US" altLang="zh-CN" sz="1800" b="1" kern="100" dirty="0">
                  <a:solidFill>
                    <a:schemeClr val="tx1"/>
                  </a:solidFill>
                  <a:effectLst/>
                  <a:latin typeface="Times New Roman" panose="02020603050405020304" pitchFamily="18" charset="0"/>
                  <a:ea typeface="宋体" panose="02010600030101010101" pitchFamily="2" charset="-122"/>
                </a:endParaRPr>
              </a:p>
              <a:p>
                <a:pPr indent="127000" algn="l"/>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我们知道，</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个矩阵对应着一种线性变换，通过矩阵乘法实现对向量的旋转、压缩和映射。如果矩阵作用于某一个向量或某些向量使这些向量只发生伸缩变换，而不产生旋转及投影的效果，那么这些向量就称为这个矩阵的特征向量，伸缩的比例就是特征值。</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268760"/>
                <a:ext cx="8424936" cy="4175125"/>
              </a:xfrm>
              <a:blipFill>
                <a:blip r:embed="rId5"/>
                <a:stretch>
                  <a:fillRect t="-1022" r="-224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700360649"/>
      </p:ext>
    </p:extLst>
  </p:cSld>
  <p:clrMapOvr>
    <a:masterClrMapping/>
  </p:clrMapOvr>
  <mc:AlternateContent xmlns:mc="http://schemas.openxmlformats.org/markup-compatibility/2006" xmlns:p14="http://schemas.microsoft.com/office/powerpoint/2010/main">
    <mc:Choice Requires="p14">
      <p:transition spd="slow" p14:dur="2000" advTm="57797"/>
    </mc:Choice>
    <mc:Fallback xmlns="">
      <p:transition spd="slow" advTm="57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5E93A-D8D1-40CA-8259-9DA6AA3B78A3}"/>
              </a:ext>
            </a:extLst>
          </p:cNvPr>
          <p:cNvSpPr>
            <a:spLocks noGrp="1"/>
          </p:cNvSpPr>
          <p:nvPr>
            <p:ph type="title"/>
          </p:nvPr>
        </p:nvSpPr>
        <p:spPr/>
        <p:txBody>
          <a:bodyPr/>
          <a:lstStyle/>
          <a:p>
            <a:r>
              <a:rPr lang="en-US" altLang="zh-CN" dirty="0">
                <a:effectLst/>
                <a:latin typeface="Times New Roman" panose="02020603050405020304" pitchFamily="18" charset="0"/>
                <a:ea typeface="宋体" panose="02010600030101010101" pitchFamily="2" charset="-122"/>
              </a:rPr>
              <a:t>1.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特征值与特征向量的计算</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866F09-A0FF-4855-9DCB-0E1041B18E6C}"/>
                  </a:ext>
                </a:extLst>
              </p:cNvPr>
              <p:cNvSpPr>
                <a:spLocks noGrp="1"/>
              </p:cNvSpPr>
              <p:nvPr>
                <p:ph idx="1"/>
              </p:nvPr>
            </p:nvSpPr>
            <p:spPr>
              <a:xfrm>
                <a:off x="179512" y="1268760"/>
                <a:ext cx="8712968" cy="4175125"/>
              </a:xfrm>
            </p:spPr>
            <p:txBody>
              <a:bodyPr/>
              <a:lstStyle/>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求矩阵</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的特征值与特征向量的方法为：</a:t>
                </a:r>
              </a:p>
              <a:p>
                <a:pPr indent="266700" algn="r"/>
                <a14:m>
                  <m:oMath xmlns:m="http://schemas.openxmlformats.org/officeDocument/2006/math">
                    <m:r>
                      <a:rPr lang="en-US" altLang="zh-CN" sz="1800" b="1"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𝛼</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𝜆𝛼</m:t>
                    </m:r>
                  </m:oMath>
                </a14:m>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(5.119)</a:t>
                </a:r>
                <a:endPar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𝜆𝛼</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𝛼</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=0</m:t>
                    </m:r>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(5.120)</a:t>
                </a:r>
                <a:endPar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800"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𝐸</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𝛼</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=0</m:t>
                    </m:r>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(5.121)</a:t>
                </a:r>
                <a:endPar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𝛼</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≠0  </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mr>
                    </m:m>
                    <m:r>
                      <a:rPr lang="en-US" altLang="zh-CN" sz="1800"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𝐸</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𝐴</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 |=0</m:t>
                    </m:r>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(5.122)</a:t>
                </a:r>
                <a:endPar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a:t>
                </a:r>
                <a:endPar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 </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r>
                                <a:rPr lang="en-US" altLang="zh-CN" sz="1800" b="0" i="1" kern="1200" smtClean="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     </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0" i="1"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0" i="1"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0" i="1"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 </m:t>
                                          </m:r>
                                        </m:e>
                                      </m:mr>
                                      <m:m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mr>
                                      <m:mr>
                                        <m:e>
                                          <m:r>
                                            <a:rPr lang="en-US" altLang="zh-CN" sz="1800" b="0" i="1" kern="1200" smtClean="0">
                                              <a:solidFill>
                                                <a:srgbClr val="000000"/>
                                              </a:solidFill>
                                              <a:effectLst/>
                                              <a:latin typeface="Cambria Math" panose="02040503050406030204" pitchFamily="18" charset="0"/>
                                              <a:ea typeface="字魂59号-创粗黑"/>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mr>
                                      <m:m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mr>
                                      <m:m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altLang="zh-CN"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𝑛𝑛</m:t>
                                              </m:r>
                                            </m:sub>
                                          </m:sSub>
                                        </m:e>
                                      </m:mr>
                                    </m:m>
                                  </m:e>
                                </m:mr>
                              </m:m>
                            </m:e>
                          </m:mr>
                        </m:m>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=0</m:t>
                    </m:r>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(5.123)</a:t>
                </a:r>
                <a:endPar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设方阵</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有</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个线性无关的特征向量</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，相对应的特征值为</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的特征分解为：</a:t>
                </a: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𝑃𝑑𝑖𝑎𝑔</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p>
                    </m:sSup>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(5.124)</a:t>
                </a:r>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e>
                    </m:d>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4866F09-A0FF-4855-9DCB-0E1041B18E6C}"/>
                  </a:ext>
                </a:extLst>
              </p:cNvPr>
              <p:cNvSpPr>
                <a:spLocks noGrp="1" noRot="1" noChangeAspect="1" noMove="1" noResize="1" noEditPoints="1" noAdjustHandles="1" noChangeArrowheads="1" noChangeShapeType="1" noTextEdit="1"/>
              </p:cNvSpPr>
              <p:nvPr>
                <p:ph idx="1"/>
              </p:nvPr>
            </p:nvSpPr>
            <p:spPr>
              <a:xfrm>
                <a:off x="179512" y="1268760"/>
                <a:ext cx="8712968" cy="4175125"/>
              </a:xfrm>
              <a:blipFill>
                <a:blip r:embed="rId5"/>
                <a:stretch>
                  <a:fillRect t="-1022" r="-559" b="-1591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82057928"/>
      </p:ext>
    </p:extLst>
  </p:cSld>
  <p:clrMapOvr>
    <a:masterClrMapping/>
  </p:clrMapOvr>
  <mc:AlternateContent xmlns:mc="http://schemas.openxmlformats.org/markup-compatibility/2006" xmlns:p14="http://schemas.microsoft.com/office/powerpoint/2010/main">
    <mc:Choice Requires="p14">
      <p:transition spd="slow" p14:dur="2000" advTm="33850"/>
    </mc:Choice>
    <mc:Fallback xmlns="">
      <p:transition spd="slow" advTm="338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C2C5D2-5937-4C7E-9E8B-6675305ECB0E}"/>
                  </a:ext>
                </a:extLst>
              </p:cNvPr>
              <p:cNvSpPr txBox="1"/>
              <p:nvPr/>
            </p:nvSpPr>
            <p:spPr>
              <a:xfrm>
                <a:off x="161764" y="1052736"/>
                <a:ext cx="8820472" cy="5469318"/>
              </a:xfrm>
              <a:prstGeom prst="rect">
                <a:avLst/>
              </a:prstGeom>
              <a:noFill/>
            </p:spPr>
            <p:txBody>
              <a:bodyPr wrap="square">
                <a:spAutoFit/>
              </a:bodyPr>
              <a:lstStyle/>
              <a:p>
                <a:pPr indent="266700" algn="just"/>
                <a:r>
                  <a:rPr lang="en-US" altLang="zh-CN" sz="2000" b="1" kern="100" dirty="0">
                    <a:solidFill>
                      <a:schemeClr val="tx1"/>
                    </a:solidFill>
                    <a:effectLst/>
                    <a:latin typeface="Times New Roman" panose="02020603050405020304" pitchFamily="18" charset="0"/>
                    <a:ea typeface="宋体" panose="02010600030101010101" pitchFamily="2" charset="-122"/>
                  </a:rPr>
                  <a:t>     </a:t>
                </a:r>
                <a:r>
                  <a:rPr lang="zh-CN" altLang="zh-CN" sz="2000" b="1" kern="100" dirty="0">
                    <a:solidFill>
                      <a:schemeClr val="tx1"/>
                    </a:solidFill>
                    <a:effectLst/>
                    <a:latin typeface="Times New Roman" panose="02020603050405020304" pitchFamily="18" charset="0"/>
                    <a:ea typeface="宋体" panose="02010600030101010101" pitchFamily="2" charset="-122"/>
                  </a:rPr>
                  <a:t>设</a:t>
                </a:r>
                <a14:m>
                  <m:oMath xmlns:m="http://schemas.openxmlformats.org/officeDocument/2006/math">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𝑨</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𝒔𝒏</m:t>
                        </m:r>
                      </m:sub>
                    </m:sSub>
                  </m:oMath>
                </a14:m>
                <a:r>
                  <a:rPr lang="zh-CN" altLang="zh-CN" sz="2000" b="1" kern="100" dirty="0">
                    <a:solidFill>
                      <a:schemeClr val="tx1"/>
                    </a:solidFill>
                    <a:effectLst/>
                    <a:latin typeface="Times New Roman" panose="02020603050405020304" pitchFamily="18" charset="0"/>
                    <a:ea typeface="宋体" panose="02010600030101010101" pitchFamily="2" charset="-122"/>
                  </a:rPr>
                  <a:t>为</a:t>
                </a:r>
                <a14:m>
                  <m:oMath xmlns:m="http://schemas.openxmlformats.org/officeDocument/2006/math">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𝒔</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m:t>
                    </m:r>
                  </m:oMath>
                </a14:m>
                <a:r>
                  <a:rPr lang="zh-CN" altLang="zh-CN" sz="2000" b="1" kern="100" dirty="0">
                    <a:solidFill>
                      <a:schemeClr val="tx1"/>
                    </a:solidFill>
                    <a:effectLst/>
                    <a:latin typeface="Times New Roman" panose="02020603050405020304" pitchFamily="18" charset="0"/>
                    <a:ea typeface="宋体" panose="02010600030101010101" pitchFamily="2" charset="-122"/>
                  </a:rPr>
                  <a:t>矩阵，</a:t>
                </a:r>
                <a14:m>
                  <m:oMath xmlns:m="http://schemas.openxmlformats.org/officeDocument/2006/math">
                    <m: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𝑩</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𝒏𝒎</m:t>
                        </m:r>
                      </m:sub>
                    </m:sSub>
                  </m:oMath>
                </a14:m>
                <a:r>
                  <a:rPr lang="zh-CN" altLang="zh-CN" sz="2000" b="1" kern="100" dirty="0">
                    <a:solidFill>
                      <a:schemeClr val="tx1"/>
                    </a:solidFill>
                    <a:effectLst/>
                    <a:latin typeface="Times New Roman" panose="02020603050405020304" pitchFamily="18" charset="0"/>
                    <a:ea typeface="宋体" panose="02010600030101010101" pitchFamily="2" charset="-122"/>
                  </a:rPr>
                  <a:t>为</a:t>
                </a:r>
                <a14:m>
                  <m:oMath xmlns:m="http://schemas.openxmlformats.org/officeDocument/2006/math">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𝒎</m:t>
                    </m:r>
                  </m:oMath>
                </a14:m>
                <a:r>
                  <a:rPr lang="zh-CN" altLang="zh-CN" sz="2000" b="1" kern="100" dirty="0">
                    <a:solidFill>
                      <a:schemeClr val="tx1"/>
                    </a:solidFill>
                    <a:effectLst/>
                    <a:latin typeface="Times New Roman" panose="02020603050405020304" pitchFamily="18" charset="0"/>
                    <a:ea typeface="宋体" panose="02010600030101010101" pitchFamily="2" charset="-122"/>
                  </a:rPr>
                  <a:t>矩阵，那么矩阵</a:t>
                </a:r>
                <a14:m>
                  <m:oMath xmlns:m="http://schemas.openxmlformats.org/officeDocument/2006/math">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𝑪</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𝒔𝒎</m:t>
                        </m:r>
                      </m:sub>
                    </m:sSub>
                  </m:oMath>
                </a14:m>
                <a:r>
                  <a:rPr lang="zh-CN" altLang="zh-CN" sz="2000" b="1" kern="100" dirty="0">
                    <a:solidFill>
                      <a:schemeClr val="tx1"/>
                    </a:solidFill>
                    <a:effectLst/>
                    <a:latin typeface="Times New Roman" panose="02020603050405020304" pitchFamily="18" charset="0"/>
                    <a:ea typeface="宋体" panose="02010600030101010101" pitchFamily="2" charset="-122"/>
                  </a:rPr>
                  <a:t>，其中元素：</a:t>
                </a:r>
              </a:p>
              <a:p>
                <a:pPr indent="266700" algn="r"/>
                <a14:m>
                  <m:oMath xmlns:m="http://schemas.openxmlformats.org/officeDocument/2006/math">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𝒄</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𝒊𝒋</m:t>
                        </m:r>
                      </m:sub>
                    </m:s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𝒂</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𝒊</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𝟏</m:t>
                        </m:r>
                      </m:sub>
                    </m:sSub>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𝒃</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𝟏</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𝒋</m:t>
                        </m:r>
                      </m:sub>
                    </m:s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𝒂</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𝒊</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𝟐</m:t>
                        </m:r>
                      </m:sub>
                    </m:sSub>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𝒃</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𝟐</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𝒋</m:t>
                        </m:r>
                      </m:sub>
                    </m:s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2000" b="1" i="1" kern="1200">
                        <a:solidFill>
                          <a:schemeClr val="tx1"/>
                        </a:solidFill>
                        <a:effectLst/>
                        <a:latin typeface="Cambria Math" panose="02040503050406030204" pitchFamily="18" charset="0"/>
                        <a:ea typeface="字魂59号-创粗黑"/>
                      </a:rPr>
                      <m:t>⋯+</m:t>
                    </m:r>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𝒂</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𝒊𝒏</m:t>
                        </m:r>
                      </m:sub>
                    </m:sSub>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𝒃</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𝒏𝒋</m:t>
                        </m:r>
                      </m:sub>
                    </m:s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nary>
                      <m:naryPr>
                        <m:chr m:val="∑"/>
                        <m:limLoc m:val="undOv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𝒌</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m:t>
                        </m:r>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𝟏</m:t>
                        </m:r>
                      </m:sub>
                      <m:sup>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m:t>
                        </m:r>
                      </m:sup>
                      <m:e>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𝒂</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𝒊𝒌</m:t>
                            </m:r>
                          </m:sub>
                        </m:sSub>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𝒃</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𝒌𝒋</m:t>
                            </m:r>
                          </m:sub>
                        </m:sSub>
                      </m:e>
                    </m:nary>
                  </m:oMath>
                </a14:m>
                <a:r>
                  <a:rPr lang="en-US" altLang="zh-CN" sz="2000" b="1" kern="1200" dirty="0">
                    <a:solidFill>
                      <a:schemeClr val="tx1"/>
                    </a:solidFill>
                    <a:effectLst/>
                    <a:latin typeface="Times New Roman" panose="02020603050405020304" pitchFamily="18" charset="0"/>
                    <a:ea typeface="宋体" panose="02010600030101010101" pitchFamily="2" charset="-122"/>
                  </a:rPr>
                  <a:t>                        </a:t>
                </a:r>
                <a:r>
                  <a:rPr lang="en-US" altLang="zh-CN" sz="2000" kern="1200" dirty="0">
                    <a:solidFill>
                      <a:schemeClr val="tx1"/>
                    </a:solidFill>
                    <a:effectLst/>
                    <a:latin typeface="Times New Roman" panose="02020603050405020304" pitchFamily="18" charset="0"/>
                    <a:ea typeface="宋体" panose="02010600030101010101" pitchFamily="2" charset="-122"/>
                  </a:rPr>
                  <a:t>  </a:t>
                </a:r>
                <a:r>
                  <a:rPr lang="en-US" altLang="zh-CN" kern="1200" dirty="0">
                    <a:solidFill>
                      <a:schemeClr val="tx1"/>
                    </a:solidFill>
                    <a:effectLst/>
                    <a:latin typeface="Times New Roman" panose="02020603050405020304" pitchFamily="18" charset="0"/>
                    <a:ea typeface="宋体" panose="02010600030101010101" pitchFamily="2" charset="-122"/>
                  </a:rPr>
                  <a:t>(5.7)</a:t>
                </a:r>
                <a:endParaRPr lang="zh-CN" altLang="zh-CN" kern="100" dirty="0">
                  <a:solidFill>
                    <a:schemeClr val="tx1"/>
                  </a:solidFill>
                  <a:effectLst/>
                  <a:latin typeface="Times New Roman" panose="02020603050405020304" pitchFamily="18" charset="0"/>
                  <a:ea typeface="宋体" panose="02010600030101010101" pitchFamily="2" charset="-122"/>
                </a:endParaRPr>
              </a:p>
              <a:p>
                <a:pPr indent="127000" algn="just"/>
                <a:r>
                  <a:rPr lang="zh-CN" altLang="zh-CN" sz="2000" b="1" kern="100" dirty="0">
                    <a:solidFill>
                      <a:schemeClr val="tx1"/>
                    </a:solidFill>
                    <a:effectLst/>
                    <a:latin typeface="Times New Roman" panose="02020603050405020304" pitchFamily="18" charset="0"/>
                    <a:ea typeface="宋体" panose="02010600030101010101" pitchFamily="2" charset="-122"/>
                  </a:rPr>
                  <a:t>称为</a:t>
                </a:r>
                <a14:m>
                  <m:oMath xmlns:m="http://schemas.openxmlformats.org/officeDocument/2006/math">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𝑨</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𝒔𝒏</m:t>
                        </m:r>
                      </m:sub>
                    </m:sSub>
                  </m:oMath>
                </a14:m>
                <a:r>
                  <a:rPr lang="zh-CN" altLang="zh-CN" sz="2000" b="1" kern="100" dirty="0">
                    <a:solidFill>
                      <a:schemeClr val="tx1"/>
                    </a:solidFill>
                    <a:effectLst/>
                    <a:latin typeface="Times New Roman" panose="02020603050405020304" pitchFamily="18" charset="0"/>
                    <a:ea typeface="宋体" panose="02010600030101010101" pitchFamily="2" charset="-122"/>
                  </a:rPr>
                  <a:t>与</a:t>
                </a:r>
                <a14:m>
                  <m:oMath xmlns:m="http://schemas.openxmlformats.org/officeDocument/2006/math">
                    <m:sSub>
                      <m:sSubPr>
                        <m:ctrlPr>
                          <a:rPr lang="zh-CN" altLang="zh-CN" sz="20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𝑩</m:t>
                        </m:r>
                      </m:e>
                      <m:sub>
                        <m:r>
                          <a:rPr lang="en-US" altLang="zh-CN" sz="2000" b="1" i="1" kern="1200">
                            <a:solidFill>
                              <a:schemeClr val="tx1"/>
                            </a:solidFill>
                            <a:effectLst/>
                            <a:latin typeface="Cambria Math" panose="02040503050406030204" pitchFamily="18" charset="0"/>
                            <a:ea typeface="字魂59号-创粗黑"/>
                            <a:cs typeface="Times New Roman" panose="02020603050405020304" pitchFamily="18" charset="0"/>
                          </a:rPr>
                          <m:t>𝒏𝒎</m:t>
                        </m:r>
                      </m:sub>
                    </m:sSub>
                  </m:oMath>
                </a14:m>
                <a:r>
                  <a:rPr lang="zh-CN" altLang="zh-CN" sz="2000" b="1" kern="100" dirty="0">
                    <a:solidFill>
                      <a:schemeClr val="tx1"/>
                    </a:solidFill>
                    <a:effectLst/>
                    <a:latin typeface="Times New Roman" panose="02020603050405020304" pitchFamily="18" charset="0"/>
                    <a:ea typeface="宋体" panose="02010600030101010101" pitchFamily="2" charset="-122"/>
                  </a:rPr>
                  <a:t>的乘积，记为</a:t>
                </a:r>
                <a14:m>
                  <m:oMath xmlns:m="http://schemas.openxmlformats.org/officeDocument/2006/math">
                    <m:r>
                      <a:rPr lang="en-US" altLang="zh-CN" sz="20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𝑪</m:t>
                    </m:r>
                    <m:r>
                      <a:rPr lang="en-US" altLang="zh-CN" sz="20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20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𝑨𝑩</m:t>
                    </m:r>
                  </m:oMath>
                </a14:m>
                <a:r>
                  <a:rPr lang="zh-CN" altLang="zh-CN" sz="2000" b="1" kern="100" dirty="0">
                    <a:solidFill>
                      <a:schemeClr val="tx1"/>
                    </a:solidFill>
                    <a:effectLst/>
                    <a:latin typeface="Times New Roman" panose="02020603050405020304" pitchFamily="18" charset="0"/>
                    <a:ea typeface="宋体" panose="02010600030101010101" pitchFamily="2" charset="-122"/>
                  </a:rPr>
                  <a:t>。</a:t>
                </a:r>
              </a:p>
              <a:p>
                <a:pPr indent="266700" algn="just"/>
                <a:r>
                  <a:rPr lang="en-US" altLang="zh-CN" sz="1800" kern="100" dirty="0">
                    <a:solidFill>
                      <a:srgbClr val="000000"/>
                    </a:solidFill>
                    <a:effectLst/>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由矩阵乘法的定义可以看出，矩阵</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与</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𝑛𝑚</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的乘积</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𝐶</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𝑠𝑚</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的第</a:t>
                </a:r>
                <a14:m>
                  <m:oMath xmlns:m="http://schemas.openxmlformats.org/officeDocument/2006/math">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𝑖</m:t>
                    </m:r>
                  </m:oMath>
                </a14:m>
                <a:r>
                  <a:rPr lang="zh-CN" altLang="zh-CN" sz="1800" kern="100" dirty="0">
                    <a:solidFill>
                      <a:srgbClr val="000000"/>
                    </a:solidFill>
                    <a:effectLst/>
                    <a:latin typeface="Times New Roman" panose="02020603050405020304" pitchFamily="18" charset="0"/>
                    <a:ea typeface="宋体" panose="02010600030101010101" pitchFamily="2" charset="-122"/>
                  </a:rPr>
                  <a:t>行第</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𝑗</m:t>
                    </m:r>
                  </m:oMath>
                </a14:m>
                <a:r>
                  <a:rPr lang="zh-CN" altLang="zh-CN" sz="1800" kern="100" dirty="0">
                    <a:solidFill>
                      <a:srgbClr val="000000"/>
                    </a:solidFill>
                    <a:effectLst/>
                    <a:latin typeface="Times New Roman" panose="02020603050405020304" pitchFamily="18" charset="0"/>
                    <a:ea typeface="宋体" panose="02010600030101010101" pitchFamily="2" charset="-122"/>
                  </a:rPr>
                  <a:t>列的元素等于第一个矩阵</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𝑠𝑛</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的第</a:t>
                </a:r>
                <a14:m>
                  <m:oMath xmlns:m="http://schemas.openxmlformats.org/officeDocument/2006/math">
                    <m:r>
                      <a:rPr lang="en-US" altLang="zh-CN" sz="24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𝑖</m:t>
                    </m:r>
                  </m:oMath>
                </a14:m>
                <a:r>
                  <a:rPr lang="zh-CN" altLang="zh-CN" sz="1800" kern="100" dirty="0">
                    <a:solidFill>
                      <a:srgbClr val="000000"/>
                    </a:solidFill>
                    <a:effectLst/>
                    <a:latin typeface="Times New Roman" panose="02020603050405020304" pitchFamily="18" charset="0"/>
                    <a:ea typeface="宋体" panose="02010600030101010101" pitchFamily="2" charset="-122"/>
                  </a:rPr>
                  <a:t>行与第二个矩阵</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𝐵</m:t>
                        </m:r>
                      </m:e>
                      <m:sub>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𝑛𝑚</m:t>
                        </m:r>
                      </m:sub>
                    </m:sSub>
                  </m:oMath>
                </a14:m>
                <a:r>
                  <a:rPr lang="zh-CN" altLang="zh-CN" sz="1800" kern="100" dirty="0">
                    <a:solidFill>
                      <a:srgbClr val="000000"/>
                    </a:solidFill>
                    <a:effectLst/>
                    <a:latin typeface="Times New Roman" panose="02020603050405020304" pitchFamily="18" charset="0"/>
                    <a:ea typeface="宋体" panose="02010600030101010101" pitchFamily="2" charset="-122"/>
                  </a:rPr>
                  <a:t>的第</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𝑗</m:t>
                    </m:r>
                  </m:oMath>
                </a14:m>
                <a:r>
                  <a:rPr lang="zh-CN" altLang="zh-CN" sz="1800" kern="100" dirty="0">
                    <a:solidFill>
                      <a:srgbClr val="000000"/>
                    </a:solidFill>
                    <a:effectLst/>
                    <a:latin typeface="Times New Roman" panose="02020603050405020304" pitchFamily="18" charset="0"/>
                    <a:ea typeface="宋体" panose="02010600030101010101" pitchFamily="2" charset="-122"/>
                  </a:rPr>
                  <a:t>列的对应元素乘积的和，当然，在乘积的定义中，我们要求第二个矩阵的行数与第一个矩阵的列数相等。</a:t>
                </a: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【例</a:t>
                </a:r>
                <a:r>
                  <a:rPr lang="en-US" altLang="zh-CN" sz="1800" kern="100" dirty="0">
                    <a:solidFill>
                      <a:srgbClr val="000000"/>
                    </a:solidFill>
                    <a:effectLst/>
                    <a:latin typeface="Times New Roman" panose="02020603050405020304" pitchFamily="18" charset="0"/>
                    <a:ea typeface="宋体" panose="02010600030101010101" pitchFamily="2" charset="-122"/>
                  </a:rPr>
                  <a:t>5.1</a:t>
                </a:r>
                <a:r>
                  <a:rPr lang="zh-CN" altLang="zh-CN" sz="1800" kern="100" dirty="0">
                    <a:solidFill>
                      <a:srgbClr val="000000"/>
                    </a:solidFill>
                    <a:effectLst/>
                    <a:latin typeface="Times New Roman" panose="02020603050405020304" pitchFamily="18" charset="0"/>
                    <a:ea typeface="宋体" panose="02010600030101010101" pitchFamily="2" charset="-122"/>
                  </a:rPr>
                  <a:t>】设</a:t>
                </a:r>
                <a:r>
                  <a:rPr lang="zh-CN" altLang="zh-CN" sz="1800" kern="1200" dirty="0">
                    <a:solidFill>
                      <a:srgbClr val="000000"/>
                    </a:solidFill>
                    <a:effectLst/>
                    <a:latin typeface="Times New Roman" panose="02020603050405020304" pitchFamily="18" charset="0"/>
                    <a:ea typeface="宋体" panose="02010600030101010101" pitchFamily="2" charset="-122"/>
                  </a:rPr>
                  <a:t>矩阵</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oMath>
                </a14:m>
                <a:r>
                  <a:rPr lang="zh-CN" altLang="zh-CN" sz="1800" kern="100" dirty="0">
                    <a:solidFill>
                      <a:srgbClr val="000000"/>
                    </a:solidFill>
                    <a:effectLst/>
                    <a:latin typeface="Times New Roman" panose="02020603050405020304" pitchFamily="18" charset="0"/>
                    <a:ea typeface="宋体" panose="02010600030101010101" pitchFamily="2" charset="-122"/>
                  </a:rPr>
                  <a:t>与</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，求</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oMath>
                </a14:m>
                <a:r>
                  <a:rPr lang="zh-CN" altLang="zh-CN" sz="1800" kern="100" dirty="0">
                    <a:solidFill>
                      <a:srgbClr val="000000"/>
                    </a:solidFill>
                    <a:effectLst/>
                    <a:latin typeface="Times New Roman" panose="02020603050405020304" pitchFamily="18" charset="0"/>
                    <a:ea typeface="宋体" panose="02010600030101010101" pitchFamily="2" charset="-122"/>
                  </a:rPr>
                  <a:t>与</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的乘积。</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mr>
                              </m:m>
                            </m:e>
                          </m:m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   3</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5</m:t>
                              </m:r>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4</m:t>
                                    </m:r>
                                  </m:e>
                                </m:mr>
                              </m:m>
                            </m:e>
                          </m:mr>
                        </m:m>
                      </m:e>
                    </m:d>
                  </m:oMath>
                </a14:m>
                <a:r>
                  <a:rPr lang="zh-CN" altLang="zh-CN" sz="1800" kern="1200" dirty="0">
                    <a:solidFill>
                      <a:srgbClr val="000000"/>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4</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m:t>
                                    </m:r>
                                  </m:e>
                                </m:m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m:rPr>
                                        <m:brk m:alnAt="7"/>
                                      </m:rPr>
                                      <a:rPr lang="en-US" altLang="zh-CN" sz="1800" b="0" i="1"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(5.8)</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effectLst/>
                    <a:latin typeface="Times New Roman" panose="02020603050405020304" pitchFamily="18" charset="0"/>
                    <a:ea typeface="宋体" panose="02010600030101010101" pitchFamily="2" charset="-122"/>
                  </a:rPr>
                  <a:t>解：</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𝐴𝐵</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mr>
                              </m:m>
                            </m:e>
                          </m:m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   3</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5</m:t>
                              </m:r>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4</m:t>
                                    </m:r>
                                  </m:e>
                                </m:mr>
                              </m:m>
                            </m:e>
                          </m:mr>
                        </m:m>
                      </m:e>
                    </m:d>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4</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m:t>
                                    </m:r>
                                  </m:e>
                                </m:m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m:rPr>
                                        <m:brk m:alnAt="7"/>
                                      </m:rPr>
                                      <a:rPr lang="en-US" altLang="zh-CN" sz="1800" b="0" i="1"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mr>
                              </m:m>
                            </m:e>
                          </m:mr>
                        </m:m>
                      </m:e>
                    </m:d>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5</m:t>
                              </m:r>
                            </m:e>
                            <m:e>
                              <m:r>
                                <a:rPr lang="en-US" altLang="zh-CN" sz="1800" b="0" i="1" kern="1200" smtClean="0">
                                  <a:solidFill>
                                    <a:srgbClr val="000000"/>
                                  </a:solidFill>
                                  <a:effectLst/>
                                  <a:latin typeface="Cambria Math" panose="02040503050406030204" pitchFamily="18" charset="0"/>
                                  <a:ea typeface="等线" panose="02010600030101010101" pitchFamily="2" charset="-122"/>
                                  <a:cs typeface="等线" panose="02010600030101010101" pitchFamily="2" charset="-122"/>
                                </a:rPr>
                                <m:t>8</m:t>
                              </m:r>
                            </m:e>
                            <m:e>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7</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10</m:t>
                              </m:r>
                            </m:e>
                            <m:e>
                              <m:r>
                                <a:rPr lang="en-US" altLang="zh-CN" sz="1800" b="0" i="1" kern="1200" smtClean="0">
                                  <a:solidFill>
                                    <a:srgbClr val="000000"/>
                                  </a:solidFill>
                                  <a:effectLst/>
                                  <a:latin typeface="Cambria Math" panose="02040503050406030204" pitchFamily="18" charset="0"/>
                                  <a:ea typeface="等线" panose="02010600030101010101" pitchFamily="2" charset="-122"/>
                                  <a:cs typeface="等线" panose="02010600030101010101" pitchFamily="2" charset="-122"/>
                                </a:rPr>
                                <m:t>−4</m:t>
                              </m:r>
                            </m:e>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6</m:t>
                              </m:r>
                            </m:e>
                          </m:mr>
                          <m:mr>
                            <m:e>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b="0" i="1" kern="1200" smtClean="0">
                                  <a:solidFill>
                                    <a:srgbClr val="000000"/>
                                  </a:solidFill>
                                  <a:effectLst/>
                                  <a:latin typeface="Cambria Math" panose="02040503050406030204" pitchFamily="18" charset="0"/>
                                  <a:ea typeface="等线" panose="02010600030101010101" pitchFamily="2" charset="-122"/>
                                  <a:cs typeface="等线" panose="02010600030101010101" pitchFamily="2" charset="-122"/>
                                </a:rPr>
                                <m:t>9</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10</m:t>
                              </m:r>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(5.9)</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200" dirty="0">
                    <a:solidFill>
                      <a:srgbClr val="000000"/>
                    </a:solidFill>
                    <a:effectLst/>
                    <a:latin typeface="Times New Roman" panose="02020603050405020304" pitchFamily="18" charset="0"/>
                    <a:ea typeface="宋体" panose="02010600030101010101" pitchFamily="2" charset="-122"/>
                  </a:rPr>
                  <a:t>   </a:t>
                </a:r>
                <a:r>
                  <a:rPr lang="zh-CN" altLang="zh-CN" sz="1800" kern="1200" dirty="0">
                    <a:solidFill>
                      <a:srgbClr val="000000"/>
                    </a:solidFill>
                    <a:effectLst/>
                    <a:latin typeface="Times New Roman" panose="02020603050405020304" pitchFamily="18" charset="0"/>
                    <a:ea typeface="宋体" panose="02010600030101010101" pitchFamily="2" charset="-122"/>
                  </a:rPr>
                  <a:t>矩阵</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𝐶</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中各个元素是根据公式</a:t>
                </a:r>
                <a:r>
                  <a:rPr lang="en-US" altLang="zh-CN" sz="1800" kern="1200" dirty="0">
                    <a:solidFill>
                      <a:srgbClr val="000000"/>
                    </a:solidFill>
                    <a:effectLst/>
                    <a:latin typeface="Times New Roman" panose="02020603050405020304" pitchFamily="18" charset="0"/>
                    <a:ea typeface="宋体" panose="02010600030101010101" pitchFamily="2" charset="-122"/>
                  </a:rPr>
                  <a:t>(5.7)</a:t>
                </a:r>
                <a:r>
                  <a:rPr lang="zh-CN" altLang="zh-CN" sz="1800" kern="1200" dirty="0">
                    <a:solidFill>
                      <a:srgbClr val="000000"/>
                    </a:solidFill>
                    <a:effectLst/>
                    <a:latin typeface="Times New Roman" panose="02020603050405020304" pitchFamily="18" charset="0"/>
                    <a:ea typeface="宋体" panose="02010600030101010101" pitchFamily="2" charset="-122"/>
                  </a:rPr>
                  <a:t>得出的，例如，第二行第一列的元素</a:t>
                </a:r>
                <a:r>
                  <a:rPr lang="en-US" altLang="zh-CN" sz="1800" kern="1200" dirty="0">
                    <a:solidFill>
                      <a:srgbClr val="000000"/>
                    </a:solidFill>
                    <a:effectLst/>
                    <a:latin typeface="Times New Roman" panose="02020603050405020304" pitchFamily="18" charset="0"/>
                    <a:ea typeface="宋体" panose="02010600030101010101" pitchFamily="2" charset="-122"/>
                  </a:rPr>
                  <a:t>10</a:t>
                </a:r>
                <a:r>
                  <a:rPr lang="zh-CN" altLang="zh-CN" sz="1800" kern="1200" dirty="0">
                    <a:solidFill>
                      <a:srgbClr val="000000"/>
                    </a:solidFill>
                    <a:effectLst/>
                    <a:latin typeface="Times New Roman" panose="02020603050405020304" pitchFamily="18" charset="0"/>
                    <a:ea typeface="宋体" panose="02010600030101010101" pitchFamily="2" charset="-122"/>
                  </a:rPr>
                  <a:t>是矩阵</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的第二行元素与矩阵</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𝐵</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的第一列的对应元素乘积之和：</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14:m>
                  <m:oMathPara xmlns:m="http://schemas.openxmlformats.org/officeDocument/2006/math">
                    <m:oMathParaPr>
                      <m:jc m:val="centerGroup"/>
                    </m:oMathParaPr>
                    <m:oMath xmlns:m="http://schemas.openxmlformats.org/officeDocument/2006/math">
                      <m:d>
                        <m:d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d>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×0+1×1+3×3+0×</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e>
                      </m:d>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=10</m:t>
                      </m:r>
                    </m:oMath>
                  </m:oMathPara>
                </a14:m>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C0C2C5D2-5937-4C7E-9E8B-6675305ECB0E}"/>
                  </a:ext>
                </a:extLst>
              </p:cNvPr>
              <p:cNvSpPr txBox="1">
                <a:spLocks noRot="1" noChangeAspect="1" noMove="1" noResize="1" noEditPoints="1" noAdjustHandles="1" noChangeArrowheads="1" noChangeShapeType="1" noTextEdit="1"/>
              </p:cNvSpPr>
              <p:nvPr/>
            </p:nvSpPr>
            <p:spPr>
              <a:xfrm>
                <a:off x="161764" y="1052736"/>
                <a:ext cx="8820472" cy="5469318"/>
              </a:xfrm>
              <a:prstGeom prst="rect">
                <a:avLst/>
              </a:prstGeom>
              <a:blipFill>
                <a:blip r:embed="rId5"/>
                <a:stretch>
                  <a:fillRect l="-622" t="-3344" r="-622"/>
                </a:stretch>
              </a:blipFill>
            </p:spPr>
            <p:txBody>
              <a:bodyPr/>
              <a:lstStyle/>
              <a:p>
                <a:r>
                  <a:rPr lang="zh-CN" altLang="en-US">
                    <a:noFill/>
                  </a:rPr>
                  <a:t> </a:t>
                </a:r>
              </a:p>
            </p:txBody>
          </p:sp>
        </mc:Fallback>
      </mc:AlternateContent>
      <p:sp>
        <p:nvSpPr>
          <p:cNvPr id="3" name="标题 1"/>
          <p:cNvSpPr>
            <a:spLocks noGrp="1"/>
          </p:cNvSpPr>
          <p:nvPr>
            <p:ph type="title"/>
          </p:nvPr>
        </p:nvSpPr>
        <p:spPr>
          <a:xfrm>
            <a:off x="491932" y="332656"/>
            <a:ext cx="7391400" cy="563563"/>
          </a:xfrm>
        </p:spPr>
        <p:txBody>
          <a:bodyPr/>
          <a:lstStyle/>
          <a:p>
            <a:r>
              <a:rPr lang="en-US" altLang="zh-CN" kern="100" dirty="0">
                <a:latin typeface="黑体" panose="02010609060101010101" pitchFamily="49" charset="-122"/>
                <a:ea typeface="黑体" panose="02010609060101010101" pitchFamily="49" charset="-122"/>
              </a:rPr>
              <a:t>2. </a:t>
            </a:r>
            <a:r>
              <a:rPr lang="zh-CN" altLang="en-US" kern="100" dirty="0">
                <a:latin typeface="黑体" panose="02010609060101010101" pitchFamily="49" charset="-122"/>
                <a:ea typeface="黑体" panose="02010609060101010101" pitchFamily="49" charset="-122"/>
              </a:rPr>
              <a:t>矩阵的</a:t>
            </a:r>
            <a:r>
              <a:rPr lang="zh-CN" altLang="zh-CN" kern="100" dirty="0">
                <a:latin typeface="黑体" panose="02010609060101010101" pitchFamily="49" charset="-122"/>
                <a:ea typeface="黑体" panose="02010609060101010101" pitchFamily="49" charset="-122"/>
              </a:rPr>
              <a:t>乘法</a:t>
            </a:r>
            <a:endParaRPr lang="zh-CN" altLang="en-US" dirty="0">
              <a:latin typeface="黑体" panose="02010609060101010101" pitchFamily="49" charset="-122"/>
              <a:ea typeface="黑体" panose="02010609060101010101" pitchFamily="49" charset="-122"/>
            </a:endParaRPr>
          </a:p>
        </p:txBody>
      </p:sp>
      <p:cxnSp>
        <p:nvCxnSpPr>
          <p:cNvPr id="5" name="直接连接符 4">
            <a:extLst>
              <a:ext uri="{FF2B5EF4-FFF2-40B4-BE49-F238E27FC236}">
                <a16:creationId xmlns:a16="http://schemas.microsoft.com/office/drawing/2014/main" id="{44EF7987-7C7D-49FE-94AA-09349C7F9E18}"/>
              </a:ext>
            </a:extLst>
          </p:cNvPr>
          <p:cNvCxnSpPr/>
          <p:nvPr/>
        </p:nvCxnSpPr>
        <p:spPr>
          <a:xfrm>
            <a:off x="2339752" y="4365104"/>
            <a:ext cx="2160240"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84484FC-8AAF-413E-9F5D-60EEC746DF03}"/>
              </a:ext>
            </a:extLst>
          </p:cNvPr>
          <p:cNvCxnSpPr>
            <a:cxnSpLocks/>
          </p:cNvCxnSpPr>
          <p:nvPr/>
        </p:nvCxnSpPr>
        <p:spPr>
          <a:xfrm>
            <a:off x="4716016" y="4365104"/>
            <a:ext cx="1800200"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E81C878-DD5F-45CB-92CC-47C992E70372}"/>
              </a:ext>
            </a:extLst>
          </p:cNvPr>
          <p:cNvCxnSpPr>
            <a:cxnSpLocks/>
          </p:cNvCxnSpPr>
          <p:nvPr/>
        </p:nvCxnSpPr>
        <p:spPr>
          <a:xfrm>
            <a:off x="1259632" y="5373216"/>
            <a:ext cx="864096"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A378A08-AFA5-42A4-A3B6-C88911415078}"/>
              </a:ext>
            </a:extLst>
          </p:cNvPr>
          <p:cNvSpPr/>
          <p:nvPr/>
        </p:nvSpPr>
        <p:spPr>
          <a:xfrm>
            <a:off x="2411760" y="5013176"/>
            <a:ext cx="1512168" cy="2160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4C6805F-FD5E-4B74-9A22-B67E621C4096}"/>
              </a:ext>
            </a:extLst>
          </p:cNvPr>
          <p:cNvSpPr/>
          <p:nvPr/>
        </p:nvSpPr>
        <p:spPr>
          <a:xfrm>
            <a:off x="4139952" y="4581128"/>
            <a:ext cx="360040" cy="10081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0276886C-8038-4F8D-B577-65CDCD24E842}"/>
              </a:ext>
            </a:extLst>
          </p:cNvPr>
          <p:cNvCxnSpPr>
            <a:cxnSpLocks/>
          </p:cNvCxnSpPr>
          <p:nvPr/>
        </p:nvCxnSpPr>
        <p:spPr>
          <a:xfrm>
            <a:off x="5940152" y="5229190"/>
            <a:ext cx="360040"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3CF38E9-85EC-4B54-81F2-272D1B0DDAEC}"/>
              </a:ext>
            </a:extLst>
          </p:cNvPr>
          <p:cNvCxnSpPr>
            <a:cxnSpLocks/>
          </p:cNvCxnSpPr>
          <p:nvPr/>
        </p:nvCxnSpPr>
        <p:spPr>
          <a:xfrm>
            <a:off x="2483768" y="6522054"/>
            <a:ext cx="4104456"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89195874"/>
      </p:ext>
    </p:extLst>
  </p:cSld>
  <p:clrMapOvr>
    <a:masterClrMapping/>
  </p:clrMapOvr>
  <mc:AlternateContent xmlns:mc="http://schemas.openxmlformats.org/markup-compatibility/2006" xmlns:p14="http://schemas.microsoft.com/office/powerpoint/2010/main">
    <mc:Choice Requires="p14">
      <p:transition spd="slow" p14:dur="2000" advTm="65965"/>
    </mc:Choice>
    <mc:Fallback xmlns="">
      <p:transition spd="slow" advTm="659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C2CAA78-6871-4C00-8780-1C1C90E4DEA3}"/>
                  </a:ext>
                </a:extLst>
              </p:cNvPr>
              <p:cNvSpPr>
                <a:spLocks noGrp="1"/>
              </p:cNvSpPr>
              <p:nvPr>
                <p:ph idx="1"/>
              </p:nvPr>
            </p:nvSpPr>
            <p:spPr>
              <a:xfrm>
                <a:off x="251520" y="982067"/>
                <a:ext cx="8640960" cy="4175125"/>
              </a:xfrm>
            </p:spPr>
            <p:txBody>
              <a:bodyPr/>
              <a:lstStyle/>
              <a:p>
                <a:pPr indent="266700" algn="l"/>
                <a:r>
                  <a:rPr lang="zh-CN" altLang="zh-CN" sz="1800" b="1" kern="100" dirty="0">
                    <a:solidFill>
                      <a:srgbClr val="000000"/>
                    </a:solidFill>
                    <a:effectLst/>
                    <a:latin typeface="Times New Roman" panose="02020603050405020304" pitchFamily="18" charset="0"/>
                    <a:ea typeface="宋体" panose="02010600030101010101" pitchFamily="2" charset="-122"/>
                  </a:rPr>
                  <a:t>【例</a:t>
                </a:r>
                <a:r>
                  <a:rPr lang="en-US" altLang="zh-CN" sz="1800" b="1" kern="100" dirty="0">
                    <a:solidFill>
                      <a:srgbClr val="000000"/>
                    </a:solidFill>
                    <a:effectLst/>
                    <a:latin typeface="Times New Roman" panose="02020603050405020304" pitchFamily="18" charset="0"/>
                    <a:ea typeface="宋体" panose="02010600030101010101" pitchFamily="2" charset="-122"/>
                  </a:rPr>
                  <a:t>5.7</a:t>
                </a:r>
                <a:r>
                  <a:rPr lang="zh-CN" altLang="zh-CN" sz="1800" b="1" kern="100" dirty="0">
                    <a:solidFill>
                      <a:srgbClr val="000000"/>
                    </a:solidFill>
                    <a:effectLst/>
                    <a:latin typeface="Times New Roman" panose="02020603050405020304" pitchFamily="18" charset="0"/>
                    <a:ea typeface="宋体" panose="02010600030101010101" pitchFamily="2" charset="-122"/>
                  </a:rPr>
                  <a:t>】设线性变换</a:t>
                </a:r>
                <a14:m>
                  <m:oMath xmlns:m="http://schemas.openxmlformats.org/officeDocument/2006/math">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𝓐</m:t>
                    </m:r>
                  </m:oMath>
                </a14:m>
                <a:r>
                  <a:rPr lang="zh-CN" altLang="zh-CN" sz="1800" b="1" kern="1200" dirty="0">
                    <a:solidFill>
                      <a:srgbClr val="000000"/>
                    </a:solidFill>
                    <a:effectLst/>
                    <a:latin typeface="Times New Roman" panose="02020603050405020304" pitchFamily="18" charset="0"/>
                    <a:ea typeface="宋体" panose="02010600030101010101" pitchFamily="2" charset="-122"/>
                  </a:rPr>
                  <a:t>在基</a:t>
                </a:r>
                <a14:m>
                  <m:oMath xmlns:m="http://schemas.openxmlformats.org/officeDocument/2006/math">
                    <m:sSub>
                      <m:sSubPr>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𝜺</m:t>
                        </m:r>
                      </m:e>
                      <m:sub>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800" b="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𝜺</m:t>
                        </m:r>
                      </m:e>
                      <m:sub>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𝜺</m:t>
                        </m:r>
                      </m:e>
                      <m:sub>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𝟑</m:t>
                        </m:r>
                      </m:sub>
                    </m:sSub>
                  </m:oMath>
                </a14:m>
                <a:r>
                  <a:rPr lang="zh-CN" altLang="zh-CN" sz="1800" b="1" kern="1200" dirty="0">
                    <a:solidFill>
                      <a:srgbClr val="000000"/>
                    </a:solidFill>
                    <a:effectLst/>
                    <a:latin typeface="Times New Roman" panose="02020603050405020304" pitchFamily="18" charset="0"/>
                    <a:ea typeface="宋体" panose="02010600030101010101" pitchFamily="2" charset="-122"/>
                  </a:rPr>
                  <a:t>下的矩阵是：</a:t>
                </a:r>
                <a:endParaRPr lang="zh-CN" altLang="zh-CN" sz="1800" b="1"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1800" b="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m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m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
                      </m:e>
                    </m:d>
                  </m:oMath>
                </a14:m>
                <a:r>
                  <a:rPr lang="en-US" altLang="zh-CN" sz="1800" b="1"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(5.125)</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l"/>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求</a:t>
                </a:r>
                <a14:m>
                  <m:oMath xmlns:m="http://schemas.openxmlformats.org/officeDocument/2006/math">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𝓐</m:t>
                    </m:r>
                  </m:oMath>
                </a14:m>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的特征值与特征向量。</a:t>
                </a:r>
                <a:endParaRPr lang="zh-CN" altLang="zh-CN" sz="1800" b="1"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因为特征多项式：</a:t>
                </a:r>
                <a:endParaRPr lang="zh-CN" altLang="zh-CN" sz="1800" kern="100" dirty="0">
                  <a:effectLst/>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𝐸</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𝐴</m:t>
                        </m:r>
                      </m:e>
                    </m:d>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d>
                      <m:dPr>
                        <m:begChr m:val="|"/>
                        <m:endChr m:val="|"/>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m>
                          <m:mPr>
                            <m:mcs>
                              <m:mc>
                                <m:mcPr>
                                  <m:count m:val="3"/>
                                  <m:mcJc m:val="center"/>
                                </m:mcPr>
                              </m:mc>
                            </m:mcs>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e>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e>
                          </m:mr>
                          <m:mr>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e>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e>
                          </m:mr>
                          <m:mr>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e>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e>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mr>
                        </m:m>
                      </m:e>
                    </m:d>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sSup>
                      <m:sSup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pPr>
                      <m:e>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en-US" altLang="zh-CN"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d>
                      </m:e>
                      <m:sup>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p>
                    </m:sSup>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en-US" altLang="zh-CN"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5)</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(5.126)</a:t>
                </a:r>
                <a:endParaRPr lang="zh-CN" altLang="zh-CN" sz="1800" kern="100" dirty="0">
                  <a:effectLst/>
                  <a:latin typeface="Times New Roman" panose="02020603050405020304" pitchFamily="18" charset="0"/>
                  <a:ea typeface="宋体" panose="02010600030101010101" pitchFamily="2" charset="-122"/>
                </a:endParaRPr>
              </a:p>
              <a:p>
                <a:pPr indent="127000" algn="just"/>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所以特征值是</a:t>
                </a:r>
                <a14:m>
                  <m:oMath xmlns:m="http://schemas.openxmlformats.org/officeDocument/2006/math">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（二重）和</a:t>
                </a:r>
                <a:r>
                  <a:rPr lang="en-US"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把特征值</a:t>
                </a:r>
                <a14:m>
                  <m:oMath xmlns:m="http://schemas.openxmlformats.org/officeDocument/2006/math">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代入齐次方程组：</a:t>
                </a:r>
                <a:endParaRPr lang="zh-CN" altLang="zh-CN" sz="1800" kern="100" dirty="0">
                  <a:effectLst/>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d>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e>
                          </m:mr>
                          <m:m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d>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e>
                          </m:mr>
                          <m:m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e>
                              </m:d>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e>
                          </m:mr>
                        </m:m>
                      </m:e>
                    </m:d>
                  </m:oMath>
                </a14:m>
                <a:r>
                  <a:rPr lang="en-US" altLang="zh-CN" sz="1800" kern="1200" dirty="0">
                    <a:solidFill>
                      <a:srgbClr val="40404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(5.127)</a:t>
                </a:r>
                <a:endParaRPr lang="zh-CN" altLang="zh-CN" sz="1800" kern="100" dirty="0">
                  <a:effectLst/>
                  <a:latin typeface="Times New Roman" panose="02020603050405020304" pitchFamily="18" charset="0"/>
                  <a:ea typeface="宋体" panose="02010600030101010101" pitchFamily="2" charset="-122"/>
                </a:endParaRPr>
              </a:p>
              <a:p>
                <a:pPr indent="127000" algn="just"/>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得到</a:t>
                </a:r>
                <a:endParaRPr lang="zh-CN" altLang="zh-CN" sz="1800" kern="100" dirty="0">
                  <a:effectLst/>
                  <a:latin typeface="Times New Roman" panose="02020603050405020304" pitchFamily="18" charset="0"/>
                  <a:ea typeface="宋体" panose="02010600030101010101" pitchFamily="2" charset="-122"/>
                </a:endParaRPr>
              </a:p>
              <a:p>
                <a:pPr indent="266700" algn="r">
                  <a:spcBef>
                    <a:spcPts val="0"/>
                  </a:spcBef>
                </a:pPr>
                <a14:m>
                  <m:oMath xmlns:m="http://schemas.openxmlformats.org/officeDocument/2006/math">
                    <m:d>
                      <m:dPr>
                        <m:begChr m:val="{"/>
                        <m:endChr m:val=""/>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e>
                          </m:mr>
                          <m:m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e>
                          </m:mr>
                          <m:m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e>
                          </m:mr>
                        </m:m>
                      </m:e>
                    </m:d>
                  </m:oMath>
                </a14:m>
                <a:r>
                  <a:rPr lang="en-US" altLang="zh-CN" sz="1800" kern="1200" dirty="0">
                    <a:solidFill>
                      <a:srgbClr val="40404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(5.128)</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6C2CAA78-6871-4C00-8780-1C1C90E4DEA3}"/>
                  </a:ext>
                </a:extLst>
              </p:cNvPr>
              <p:cNvSpPr>
                <a:spLocks noGrp="1" noRot="1" noChangeAspect="1" noMove="1" noResize="1" noEditPoints="1" noAdjustHandles="1" noChangeArrowheads="1" noChangeShapeType="1" noTextEdit="1"/>
              </p:cNvSpPr>
              <p:nvPr>
                <p:ph idx="1"/>
              </p:nvPr>
            </p:nvSpPr>
            <p:spPr>
              <a:xfrm>
                <a:off x="251520" y="982067"/>
                <a:ext cx="8640960" cy="4175125"/>
              </a:xfrm>
              <a:blipFill>
                <a:blip r:embed="rId5"/>
                <a:stretch>
                  <a:fillRect t="-1022" r="-564" b="-39270"/>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D135E93A-D8D1-40CA-8259-9DA6AA3B78A3}"/>
              </a:ext>
            </a:extLst>
          </p:cNvPr>
          <p:cNvSpPr>
            <a:spLocks noGrp="1"/>
          </p:cNvSpPr>
          <p:nvPr>
            <p:ph type="title"/>
          </p:nvPr>
        </p:nvSpPr>
        <p:spPr>
          <a:xfrm>
            <a:off x="491932" y="332656"/>
            <a:ext cx="7391400" cy="563563"/>
          </a:xfrm>
        </p:spPr>
        <p:txBody>
          <a:bodyPr/>
          <a:lstStyle/>
          <a:p>
            <a:r>
              <a:rPr lang="en-US" altLang="zh-CN" dirty="0">
                <a:effectLst/>
                <a:latin typeface="Times New Roman" panose="02020603050405020304" pitchFamily="18" charset="0"/>
                <a:ea typeface="宋体" panose="02010600030101010101" pitchFamily="2" charset="-122"/>
              </a:rPr>
              <a:t>1.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特征值与特征向量的计算</a:t>
            </a:r>
            <a:endParaRPr lang="zh-CN" altLang="en-US" dirty="0"/>
          </a:p>
        </p:txBody>
      </p:sp>
    </p:spTree>
    <p:custDataLst>
      <p:tags r:id="rId1"/>
    </p:custDataLst>
    <p:extLst>
      <p:ext uri="{BB962C8B-B14F-4D97-AF65-F5344CB8AC3E}">
        <p14:creationId xmlns:p14="http://schemas.microsoft.com/office/powerpoint/2010/main" val="2460272641"/>
      </p:ext>
    </p:extLst>
  </p:cSld>
  <p:clrMapOvr>
    <a:masterClrMapping/>
  </p:clrMapOvr>
  <mc:AlternateContent xmlns:mc="http://schemas.openxmlformats.org/markup-compatibility/2006" xmlns:p14="http://schemas.microsoft.com/office/powerpoint/2010/main">
    <mc:Choice Requires="p14">
      <p:transition spd="slow" p14:dur="2000" advTm="51261"/>
    </mc:Choice>
    <mc:Fallback xmlns="">
      <p:transition spd="slow" advTm="512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anim calcmode="lin" valueType="num">
                                      <p:cBhvr>
                                        <p:cTn id="3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980728"/>
                <a:ext cx="8856984" cy="4175125"/>
              </a:xfrm>
            </p:spPr>
            <p:txBody>
              <a:bodyPr/>
              <a:lstStyle/>
              <a:p>
                <a:pPr indent="127000" algn="just"/>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它的基础解系是：</a:t>
                </a:r>
                <a:endParaRPr lang="zh-CN" altLang="zh-CN" sz="1800" kern="100" dirty="0">
                  <a:latin typeface="Times New Roman" panose="02020603050405020304" pitchFamily="18" charset="0"/>
                  <a:ea typeface="宋体" panose="02010600030101010101" pitchFamily="2" charset="-122"/>
                </a:endParaRPr>
              </a:p>
              <a:p>
                <a:pPr indent="0" algn="just">
                  <a:buNone/>
                </a:pPr>
                <a14:m>
                  <m:oMathPara xmlns:m="http://schemas.openxmlformats.org/officeDocument/2006/math">
                    <m:oMathParaPr>
                      <m:jc m:val="center"/>
                    </m:oMathParaPr>
                    <m:oMath xmlns:m="http://schemas.openxmlformats.org/officeDocument/2006/math">
                      <m:d>
                        <m:dPr>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2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kern="100" dirty="0">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因此，属于</a:t>
                </a:r>
                <a14:m>
                  <m:oMath xmlns:m="http://schemas.openxmlformats.org/officeDocument/2006/math">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的两个线性无关的特征向量就是：</a:t>
                </a:r>
                <a:endParaRPr lang="zh-CN" altLang="zh-CN" sz="1800" kern="100" dirty="0">
                  <a:latin typeface="Times New Roman" panose="02020603050405020304" pitchFamily="18" charset="0"/>
                  <a:ea typeface="宋体" panose="02010600030101010101" pitchFamily="2" charset="-122"/>
                </a:endParaRPr>
              </a:p>
              <a:p>
                <a:pPr indent="127000" algn="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𝜉</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(5.129)</a:t>
                </a:r>
                <a:endParaRPr lang="zh-CN" altLang="zh-CN" sz="1800" kern="100" dirty="0">
                  <a:latin typeface="Times New Roman" panose="02020603050405020304" pitchFamily="18" charset="0"/>
                  <a:ea typeface="宋体" panose="02010600030101010101" pitchFamily="2" charset="-122"/>
                </a:endParaRPr>
              </a:p>
              <a:p>
                <a:pPr indent="127000" algn="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𝜉</m:t>
                        </m:r>
                      </m:e>
                      <m:sub>
                        <m:r>
                          <a:rPr lang="en-US" altLang="zh-CN" sz="1800" b="0" i="1" kern="1200" smtClean="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(5.130)</a:t>
                </a:r>
                <a:endParaRPr lang="zh-CN" altLang="zh-CN" sz="1800" kern="100" dirty="0">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而属于</a:t>
                </a:r>
                <a:r>
                  <a:rPr lang="en-US"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的全部特征向量就是</a:t>
                </a: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𝑘</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𝜉</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𝑘</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𝜉</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zh-CN" altLang="en-US"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𝑘</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𝑘</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取遍数域</a:t>
                </a:r>
                <a14:m>
                  <m:oMath xmlns:m="http://schemas.openxmlformats.org/officeDocument/2006/math">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𝑃</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中不全为零的全部数对，再用特征值</a:t>
                </a:r>
                <a:r>
                  <a:rPr lang="en-US"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代入，得到：</a:t>
                </a:r>
                <a:endParaRPr lang="zh-CN" altLang="zh-CN" sz="1800" kern="100" dirty="0">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404040"/>
                                  </a:solidFill>
                                  <a:latin typeface="Cambria Math" panose="02040503050406030204" pitchFamily="18" charset="0"/>
                                  <a:cs typeface="微软雅黑" panose="020B0503020204020204" pitchFamily="34" charset="-122"/>
                                </a:rPr>
                                <m:t>4</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
                      </m:e>
                    </m:d>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(5.131)</a:t>
                </a:r>
                <a:endParaRPr lang="zh-CN" altLang="zh-CN" sz="1800" kern="100" dirty="0">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它的基础解系是：</a:t>
                </a:r>
                <a:endParaRPr lang="zh-CN" altLang="zh-CN" sz="1800" kern="100" dirty="0">
                  <a:latin typeface="Times New Roman" panose="02020603050405020304" pitchFamily="18" charset="0"/>
                  <a:ea typeface="宋体" panose="02010600030101010101" pitchFamily="2" charset="-122"/>
                </a:endParaRPr>
              </a:p>
              <a:p>
                <a:pPr indent="0" algn="just">
                  <a:buNone/>
                </a:pPr>
                <a14:m>
                  <m:oMathPara xmlns:m="http://schemas.openxmlformats.org/officeDocument/2006/math">
                    <m:oMathParaPr>
                      <m:jc m:val="centerGroup"/>
                    </m:oMathParaPr>
                    <m:oMath xmlns:m="http://schemas.openxmlformats.org/officeDocument/2006/math">
                      <m:d>
                        <m:dPr>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kern="100" dirty="0">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因此，属于</a:t>
                </a:r>
                <a:r>
                  <a:rPr lang="en-US"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的一个线性无关的特征向量就是：</a:t>
                </a:r>
                <a:endParaRPr lang="en-US" altLang="zh-CN" sz="1800" kern="100" dirty="0">
                  <a:latin typeface="Times New Roman" panose="02020603050405020304" pitchFamily="18" charset="0"/>
                  <a:ea typeface="宋体" panose="02010600030101010101" pitchFamily="2" charset="-122"/>
                </a:endParaRPr>
              </a:p>
              <a:p>
                <a:pPr indent="127000" algn="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𝜉</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𝜀</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(5.132)</a:t>
                </a:r>
                <a:endParaRPr lang="zh-CN" altLang="zh-CN" sz="1800" kern="100" dirty="0">
                  <a:latin typeface="Times New Roman" panose="02020603050405020304" pitchFamily="18" charset="0"/>
                  <a:ea typeface="宋体" panose="02010600030101010101" pitchFamily="2" charset="-122"/>
                </a:endParaRPr>
              </a:p>
              <a:p>
                <a:pPr indent="127000" algn="just"/>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而属于</a:t>
                </a:r>
                <a:r>
                  <a:rPr lang="en-US"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的全部特征向量就是</a:t>
                </a:r>
                <a14:m>
                  <m:oMath xmlns:m="http://schemas.openxmlformats.org/officeDocument/2006/math">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𝑘</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𝜉</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𝑘</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是数据</a:t>
                </a:r>
                <a14:m>
                  <m:oMath xmlns:m="http://schemas.openxmlformats.org/officeDocument/2006/math">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𝑃</m:t>
                    </m:r>
                  </m:oMath>
                </a14:m>
                <a:r>
                  <a:rPr lang="zh-CN" altLang="zh-CN" sz="18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中任意不等于零的数。</a:t>
                </a:r>
                <a:endParaRPr lang="zh-CN" altLang="zh-CN" sz="1800" kern="1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980728"/>
                <a:ext cx="8856984" cy="4175125"/>
              </a:xfrm>
              <a:blipFill>
                <a:blip r:embed="rId4"/>
                <a:stretch>
                  <a:fillRect t="-1168" r="-619" b="-4058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D135E93A-D8D1-40CA-8259-9DA6AA3B78A3}"/>
              </a:ext>
            </a:extLst>
          </p:cNvPr>
          <p:cNvSpPr>
            <a:spLocks noGrp="1"/>
          </p:cNvSpPr>
          <p:nvPr>
            <p:ph type="title"/>
          </p:nvPr>
        </p:nvSpPr>
        <p:spPr>
          <a:xfrm>
            <a:off x="491932" y="332656"/>
            <a:ext cx="7391400" cy="563563"/>
          </a:xfrm>
        </p:spPr>
        <p:txBody>
          <a:bodyPr/>
          <a:lstStyle/>
          <a:p>
            <a:r>
              <a:rPr lang="en-US" altLang="zh-CN" dirty="0">
                <a:effectLst/>
                <a:latin typeface="Times New Roman" panose="02020603050405020304" pitchFamily="18" charset="0"/>
                <a:ea typeface="宋体" panose="02010600030101010101" pitchFamily="2" charset="-122"/>
              </a:rPr>
              <a:t>1.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特征值与特征向量的计算</a:t>
            </a:r>
            <a:endParaRPr lang="zh-CN" altLang="en-US" dirty="0"/>
          </a:p>
        </p:txBody>
      </p:sp>
    </p:spTree>
    <p:extLst>
      <p:ext uri="{BB962C8B-B14F-4D97-AF65-F5344CB8AC3E}">
        <p14:creationId xmlns:p14="http://schemas.microsoft.com/office/powerpoint/2010/main" val="749343101"/>
      </p:ext>
    </p:extLst>
  </p:cSld>
  <p:clrMapOvr>
    <a:masterClrMapping/>
  </p:clrMapOvr>
  <mc:AlternateContent xmlns:mc="http://schemas.openxmlformats.org/markup-compatibility/2006" xmlns:p14="http://schemas.microsoft.com/office/powerpoint/2010/main">
    <mc:Choice Requires="p14">
      <p:transition spd="slow" p14:dur="2000" advTm="46894"/>
    </mc:Choice>
    <mc:Fallback xmlns="">
      <p:transition spd="slow" advTm="4689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984E1-ADFE-4438-84B4-BB46C0EC30CC}"/>
              </a:ext>
            </a:extLst>
          </p:cNvPr>
          <p:cNvSpPr>
            <a:spLocks noGrp="1"/>
          </p:cNvSpPr>
          <p:nvPr>
            <p:ph type="title"/>
          </p:nvPr>
        </p:nvSpPr>
        <p:spPr/>
        <p:txBody>
          <a:bodyPr/>
          <a:lstStyle/>
          <a:p>
            <a:r>
              <a:rPr lang="en-US" altLang="zh-CN" sz="3200" dirty="0">
                <a:effectLst/>
                <a:latin typeface="Times New Roman" panose="02020603050405020304" pitchFamily="18" charset="0"/>
                <a:ea typeface="宋体" panose="02010600030101010101" pitchFamily="2" charset="-122"/>
              </a:rPr>
              <a:t>2. </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特征值与特征向量的应用</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02E631-D520-44C7-B0C5-104095A20088}"/>
                  </a:ext>
                </a:extLst>
              </p:cNvPr>
              <p:cNvSpPr>
                <a:spLocks noGrp="1"/>
              </p:cNvSpPr>
              <p:nvPr>
                <p:ph idx="1"/>
              </p:nvPr>
            </p:nvSpPr>
            <p:spPr>
              <a:xfrm>
                <a:off x="179512" y="980728"/>
                <a:ext cx="8964488" cy="4175125"/>
              </a:xfrm>
            </p:spPr>
            <p:txBody>
              <a:bodyPr/>
              <a:lstStyle/>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求矩阵的特征值与特征向量可将矩阵化为对角矩阵，如下例，可求得正交变换将矩阵转化为对角形。</a:t>
                </a: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1100"/>
                  </a:lnSpc>
                </a:pP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b="1" kern="100" dirty="0">
                    <a:solidFill>
                      <a:srgbClr val="000000"/>
                    </a:solidFill>
                    <a:effectLst/>
                    <a:latin typeface="Times New Roman" panose="02020603050405020304" pitchFamily="18" charset="0"/>
                    <a:ea typeface="宋体" panose="02010600030101010101" pitchFamily="2" charset="-122"/>
                  </a:rPr>
                  <a:t>【例</a:t>
                </a:r>
                <a:r>
                  <a:rPr lang="en-US" altLang="zh-CN" sz="1800" b="1" kern="100" dirty="0">
                    <a:solidFill>
                      <a:srgbClr val="000000"/>
                    </a:solidFill>
                    <a:effectLst/>
                    <a:latin typeface="Times New Roman" panose="02020603050405020304" pitchFamily="18" charset="0"/>
                    <a:ea typeface="宋体" panose="02010600030101010101" pitchFamily="2" charset="-122"/>
                  </a:rPr>
                  <a:t>5.8</a:t>
                </a:r>
                <a:r>
                  <a:rPr lang="zh-CN" altLang="zh-CN" sz="1800" b="1" kern="100" dirty="0">
                    <a:solidFill>
                      <a:srgbClr val="000000"/>
                    </a:solidFill>
                    <a:effectLst/>
                    <a:latin typeface="Times New Roman" panose="02020603050405020304" pitchFamily="18" charset="0"/>
                    <a:ea typeface="宋体" panose="02010600030101010101" pitchFamily="2" charset="-122"/>
                  </a:rPr>
                  <a:t>】已知</a:t>
                </a:r>
              </a:p>
              <a:p>
                <a:pPr indent="266700" algn="r">
                  <a:spcBef>
                    <a:spcPts val="0"/>
                  </a:spcBef>
                </a:pPr>
                <a14:m>
                  <m:oMath xmlns:m="http://schemas.openxmlformats.org/officeDocument/2006/math">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1800" b="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r>
                                  <m:e>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
                            </m:e>
                            <m:e>
                              <m:m>
                                <m:mPr>
                                  <m:mcs>
                                    <m:mc>
                                      <m:mcPr>
                                        <m:count m:val="2"/>
                                        <m:mcJc m:val="center"/>
                                      </m:mcPr>
                                    </m:mc>
                                  </m:mcs>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
                            </m:e>
                          </m:mr>
                          <m:mr>
                            <m:e>
                              <m:m>
                                <m:mPr>
                                  <m:mcs>
                                    <m:mc>
                                      <m:mcPr>
                                        <m:count m:val="2"/>
                                        <m:mcJc m:val="center"/>
                                      </m:mcPr>
                                    </m:mc>
                                  </m:mcs>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cs typeface="微软雅黑" panose="020B0503020204020204" pitchFamily="34" charset="-122"/>
                                      </a:rPr>
                                      <m:t>     </m:t>
                                    </m:r>
                                    <m:r>
                                      <a:rPr lang="en-US" altLang="zh-CN" sz="1800" b="1" i="1" kern="1200">
                                        <a:solidFill>
                                          <a:srgbClr val="000000"/>
                                        </a:solidFill>
                                        <a:effectLst/>
                                        <a:latin typeface="Cambria Math" panose="02040503050406030204" pitchFamily="18" charset="0"/>
                                        <a:cs typeface="微软雅黑" panose="020B0503020204020204" pitchFamily="34" charset="-122"/>
                                      </a:rPr>
                                      <m:t>𝟏</m:t>
                                    </m:r>
                                  </m:e>
                                </m:mr>
                                <m:mr>
                                  <m:e>
                                    <m:r>
                                      <a:rPr lang="en-US" altLang="zh-CN" sz="1800" b="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18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r>
                                  <m:e>
                                    <m:r>
                                      <a:rPr lang="zh-CN" altLang="en-US" sz="1800" b="1" i="1" kern="1200">
                                        <a:solidFill>
                                          <a:srgbClr val="000000"/>
                                        </a:solidFill>
                                        <a:effectLst/>
                                        <a:latin typeface="Cambria Math" panose="02040503050406030204" pitchFamily="18" charset="0"/>
                                        <a:cs typeface="微软雅黑" panose="020B0503020204020204" pitchFamily="34" charset="-122"/>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e>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e>
                                </m:mr>
                              </m:m>
                            </m:e>
                          </m:mr>
                        </m:m>
                      </m:e>
                    </m:d>
                  </m:oMath>
                </a14:m>
                <a:r>
                  <a:rPr lang="en-US" altLang="zh-CN" sz="1800" b="1"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(5.133)</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l"/>
                <a:r>
                  <a:rPr lang="zh-CN" altLang="zh-CN" sz="1800" b="1" kern="1200" dirty="0">
                    <a:solidFill>
                      <a:srgbClr val="000000"/>
                    </a:solidFill>
                    <a:effectLst/>
                    <a:latin typeface="Times New Roman" panose="02020603050405020304" pitchFamily="18" charset="0"/>
                    <a:ea typeface="宋体" panose="02010600030101010101" pitchFamily="2" charset="-122"/>
                  </a:rPr>
                  <a:t>求一正交矩阵</a:t>
                </a:r>
                <a14:m>
                  <m:oMath xmlns:m="http://schemas.openxmlformats.org/officeDocument/2006/math">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𝑻</m:t>
                    </m:r>
                  </m:oMath>
                </a14:m>
                <a:r>
                  <a:rPr lang="zh-CN" altLang="zh-CN" sz="1800" b="1" kern="1200" dirty="0">
                    <a:solidFill>
                      <a:srgbClr val="000000"/>
                    </a:solidFill>
                    <a:effectLst/>
                    <a:latin typeface="Times New Roman" panose="02020603050405020304" pitchFamily="18" charset="0"/>
                    <a:ea typeface="宋体" panose="02010600030101010101" pitchFamily="2" charset="-122"/>
                  </a:rPr>
                  <a:t>使得</a:t>
                </a:r>
                <a14:m>
                  <m:oMath xmlns:m="http://schemas.openxmlformats.org/officeDocument/2006/math">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𝑻</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𝑨𝑻</m:t>
                    </m:r>
                  </m:oMath>
                </a14:m>
                <a:r>
                  <a:rPr lang="zh-CN" altLang="zh-CN" sz="1800" b="1" kern="1200" dirty="0">
                    <a:solidFill>
                      <a:srgbClr val="000000"/>
                    </a:solidFill>
                    <a:effectLst/>
                    <a:latin typeface="Times New Roman" panose="02020603050405020304" pitchFamily="18" charset="0"/>
                    <a:ea typeface="宋体" panose="02010600030101010101" pitchFamily="2" charset="-122"/>
                  </a:rPr>
                  <a:t>成对角形，并写出对角矩阵。</a:t>
                </a:r>
                <a:endParaRPr lang="zh-CN" altLang="zh-CN" sz="1800" b="1" kern="100" dirty="0">
                  <a:solidFill>
                    <a:srgbClr val="000000"/>
                  </a:solidFill>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rPr>
                  <a:t>解：先求矩阵</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的特征值：</a:t>
                </a:r>
                <a:endParaRPr lang="zh-CN" altLang="zh-CN" sz="1800" kern="100" dirty="0">
                  <a:effectLst/>
                  <a:latin typeface="Times New Roman" panose="02020603050405020304" pitchFamily="18" charset="0"/>
                  <a:ea typeface="宋体" panose="02010600030101010101" pitchFamily="2" charset="-122"/>
                </a:endParaRPr>
              </a:p>
              <a:p>
                <a:pPr algn="r"/>
                <a14:m>
                  <m:oMath xmlns:m="http://schemas.openxmlformats.org/officeDocument/2006/math">
                    <m:d>
                      <m:dPr>
                        <m:begChr m:val="|"/>
                        <m:endChr m:val="|"/>
                        <m:ctrlPr>
                          <a:rPr lang="zh-CN" altLang="zh-CN" sz="1800" i="1" smtClean="0">
                            <a:solidFill>
                              <a:srgbClr val="000000"/>
                            </a:solidFill>
                            <a:latin typeface="Cambria Math" panose="02040503050406030204" pitchFamily="18" charset="0"/>
                          </a:rPr>
                        </m:ctrlPr>
                      </m:dPr>
                      <m:e>
                        <m:r>
                          <a:rPr lang="en-US" altLang="zh-CN" sz="1800" b="0" i="1">
                            <a:solidFill>
                              <a:srgbClr val="000000"/>
                            </a:solidFill>
                            <a:latin typeface="Cambria Math" panose="02040503050406030204" pitchFamily="18" charset="0"/>
                          </a:rPr>
                          <m:t>𝜆</m:t>
                        </m:r>
                        <m:r>
                          <a:rPr lang="en-US" altLang="zh-CN" sz="1800" b="0" i="1">
                            <a:solidFill>
                              <a:srgbClr val="000000"/>
                            </a:solidFill>
                            <a:latin typeface="Cambria Math" panose="02040503050406030204" pitchFamily="18" charset="0"/>
                          </a:rPr>
                          <m:t>𝐸</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𝐴</m:t>
                        </m:r>
                      </m:e>
                    </m:d>
                    <m:r>
                      <a:rPr lang="en-US" altLang="zh-CN" sz="1800" b="0" i="1">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panose="02040503050406030204" pitchFamily="18" charset="0"/>
                          </a:rPr>
                        </m:ctrlPr>
                      </m:dPr>
                      <m:e>
                        <m:m>
                          <m:mPr>
                            <m:mcs>
                              <m:mc>
                                <m:mcPr>
                                  <m:count m:val="2"/>
                                  <m:mcJc m:val="center"/>
                                </m:mcPr>
                              </m:mc>
                            </m:mcs>
                            <m:ctrlPr>
                              <a:rPr lang="zh-CN" altLang="zh-CN" sz="1800" i="1">
                                <a:solidFill>
                                  <a:srgbClr val="000000"/>
                                </a:solidFill>
                                <a:latin typeface="Cambria Math" panose="02040503050406030204" pitchFamily="18" charset="0"/>
                              </a:rPr>
                            </m:ctrlPr>
                          </m:mPr>
                          <m:mr>
                            <m:e>
                              <m:m>
                                <m:mPr>
                                  <m:mcs>
                                    <m:mc>
                                      <m:mcPr>
                                        <m:count m:val="2"/>
                                        <m:mcJc m:val="center"/>
                                      </m:mcPr>
                                    </m:mc>
                                  </m:mcs>
                                  <m:ctrlPr>
                                    <a:rPr lang="zh-CN" altLang="zh-CN" sz="1800" i="1">
                                      <a:solidFill>
                                        <a:srgbClr val="000000"/>
                                      </a:solidFill>
                                      <a:latin typeface="Cambria Math" panose="02040503050406030204" pitchFamily="18" charset="0"/>
                                    </a:rPr>
                                  </m:ctrlPr>
                                </m:mPr>
                                <m:mr>
                                  <m:e>
                                    <m:r>
                                      <a:rPr lang="en-US" altLang="zh-CN" sz="1800" b="0" i="1">
                                        <a:solidFill>
                                          <a:srgbClr val="000000"/>
                                        </a:solidFill>
                                        <a:latin typeface="Cambria Math" panose="02040503050406030204" pitchFamily="18" charset="0"/>
                                      </a:rPr>
                                      <m:t>𝜆</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e>
                                    <m:r>
                                      <a:rPr lang="en-US" altLang="zh-CN" sz="1800" b="0" i="1">
                                        <a:solidFill>
                                          <a:srgbClr val="000000"/>
                                        </a:solidFill>
                                        <a:latin typeface="Cambria Math" panose="02040503050406030204" pitchFamily="18" charset="0"/>
                                      </a:rPr>
                                      <m:t>1</m:t>
                                    </m:r>
                                  </m:e>
                                </m:mr>
                                <m:mr>
                                  <m:e>
                                    <m:r>
                                      <a:rPr lang="en-US" altLang="zh-CN" sz="1800" b="0" i="1">
                                        <a:solidFill>
                                          <a:srgbClr val="000000"/>
                                        </a:solidFill>
                                        <a:latin typeface="Cambria Math" panose="02040503050406030204" pitchFamily="18" charset="0"/>
                                      </a:rPr>
                                      <m:t>1</m:t>
                                    </m:r>
                                  </m:e>
                                  <m:e>
                                    <m:r>
                                      <a:rPr lang="en-US" altLang="zh-CN" sz="1800" b="0" i="1">
                                        <a:solidFill>
                                          <a:srgbClr val="000000"/>
                                        </a:solidFill>
                                        <a:latin typeface="Cambria Math" panose="02040503050406030204" pitchFamily="18" charset="0"/>
                                      </a:rPr>
                                      <m:t>   </m:t>
                                    </m:r>
                                    <m:r>
                                      <a:rPr lang="en-US" altLang="zh-CN" sz="1800" b="0" i="1">
                                        <a:solidFill>
                                          <a:srgbClr val="000000"/>
                                        </a:solidFill>
                                        <a:latin typeface="Cambria Math" panose="02040503050406030204" pitchFamily="18" charset="0"/>
                                      </a:rPr>
                                      <m:t>𝜆</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mr>
                              </m:m>
                            </m:e>
                            <m:e>
                              <m:m>
                                <m:mPr>
                                  <m:mcs>
                                    <m:mc>
                                      <m:mcPr>
                                        <m:count m:val="2"/>
                                        <m:mcJc m:val="center"/>
                                      </m:mcPr>
                                    </m:mc>
                                  </m:mcs>
                                  <m:ctrlPr>
                                    <a:rPr lang="zh-CN" altLang="zh-CN" sz="1800" i="1">
                                      <a:solidFill>
                                        <a:srgbClr val="000000"/>
                                      </a:solidFill>
                                      <a:latin typeface="Cambria Math" panose="02040503050406030204" pitchFamily="18" charset="0"/>
                                    </a:rPr>
                                  </m:ctrlPr>
                                </m:mPr>
                                <m:mr>
                                  <m:e>
                                    <m:r>
                                      <a:rPr lang="en-US" altLang="zh-CN" sz="1800" b="0" i="1">
                                        <a:solidFill>
                                          <a:srgbClr val="000000"/>
                                        </a:solidFill>
                                        <a:latin typeface="Cambria Math" panose="02040503050406030204" pitchFamily="18" charset="0"/>
                                      </a:rPr>
                                      <m:t>1</m:t>
                                    </m:r>
                                  </m:e>
                                  <m:e>
                                    <m:r>
                                      <a:rPr lang="en-US" altLang="zh-CN" sz="1800" b="0" i="1">
                                        <a:solidFill>
                                          <a:srgbClr val="000000"/>
                                        </a:solidFill>
                                        <a:latin typeface="Cambria Math" panose="02040503050406030204" pitchFamily="18" charset="0"/>
                                      </a:rPr>
                                      <m:t>    </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mr>
                                <m:mr>
                                  <m:e>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e>
                                    <m:r>
                                      <a:rPr lang="en-US" altLang="zh-CN" sz="1800" b="0" i="1">
                                        <a:solidFill>
                                          <a:srgbClr val="000000"/>
                                        </a:solidFill>
                                        <a:latin typeface="Cambria Math" panose="02040503050406030204" pitchFamily="18" charset="0"/>
                                      </a:rPr>
                                      <m:t>     1</m:t>
                                    </m:r>
                                  </m:e>
                                </m:mr>
                              </m:m>
                            </m:e>
                          </m:mr>
                          <m:mr>
                            <m:e>
                              <m:m>
                                <m:mPr>
                                  <m:mcs>
                                    <m:mc>
                                      <m:mcPr>
                                        <m:count m:val="2"/>
                                        <m:mcJc m:val="center"/>
                                      </m:mcPr>
                                    </m:mc>
                                  </m:mcs>
                                  <m:ctrlPr>
                                    <a:rPr lang="zh-CN" altLang="zh-CN" sz="1800" i="1">
                                      <a:solidFill>
                                        <a:srgbClr val="000000"/>
                                      </a:solidFill>
                                      <a:latin typeface="Cambria Math" panose="02040503050406030204" pitchFamily="18" charset="0"/>
                                    </a:rPr>
                                  </m:ctrlPr>
                                </m:mPr>
                                <m:mr>
                                  <m:e>
                                    <m:r>
                                      <a:rPr lang="en-US" altLang="zh-CN" sz="1800" b="0" i="1">
                                        <a:solidFill>
                                          <a:srgbClr val="000000"/>
                                        </a:solidFill>
                                        <a:latin typeface="Cambria Math" panose="02040503050406030204" pitchFamily="18" charset="0"/>
                                      </a:rPr>
                                      <m:t>1  </m:t>
                                    </m:r>
                                  </m:e>
                                  <m:e>
                                    <m:r>
                                      <a:rPr lang="en-US" altLang="zh-CN" sz="1800" b="0" i="1">
                                        <a:solidFill>
                                          <a:srgbClr val="000000"/>
                                        </a:solidFill>
                                        <a:latin typeface="Cambria Math" panose="02040503050406030204" pitchFamily="18" charset="0"/>
                                      </a:rPr>
                                      <m:t>   </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mr>
                                <m:mr>
                                  <m:e>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1   </m:t>
                                    </m:r>
                                  </m:e>
                                  <m:e>
                                    <m:r>
                                      <a:rPr lang="en-US" altLang="zh-CN" sz="1800" b="0" i="1">
                                        <a:solidFill>
                                          <a:srgbClr val="000000"/>
                                        </a:solidFill>
                                        <a:latin typeface="Cambria Math" panose="02040503050406030204" pitchFamily="18" charset="0"/>
                                      </a:rPr>
                                      <m:t>  1</m:t>
                                    </m:r>
                                  </m:e>
                                </m:mr>
                              </m:m>
                            </m:e>
                            <m:e>
                              <m:m>
                                <m:mPr>
                                  <m:mcs>
                                    <m:mc>
                                      <m:mcPr>
                                        <m:count m:val="2"/>
                                        <m:mcJc m:val="center"/>
                                      </m:mcPr>
                                    </m:mc>
                                  </m:mcs>
                                  <m:ctrlPr>
                                    <a:rPr lang="zh-CN" altLang="zh-CN" sz="1800" i="1">
                                      <a:solidFill>
                                        <a:srgbClr val="000000"/>
                                      </a:solidFill>
                                      <a:latin typeface="Cambria Math" panose="02040503050406030204" pitchFamily="18" charset="0"/>
                                    </a:rPr>
                                  </m:ctrlPr>
                                </m:mPr>
                                <m:mr>
                                  <m:e>
                                    <m:r>
                                      <a:rPr lang="en-US" altLang="zh-CN" sz="1800" b="0" i="1">
                                        <a:solidFill>
                                          <a:srgbClr val="000000"/>
                                        </a:solidFill>
                                        <a:latin typeface="Cambria Math" panose="02040503050406030204" pitchFamily="18" charset="0"/>
                                      </a:rPr>
                                      <m:t> </m:t>
                                    </m:r>
                                    <m:r>
                                      <a:rPr lang="en-US" altLang="zh-CN" sz="1800" b="0" i="1">
                                        <a:solidFill>
                                          <a:srgbClr val="000000"/>
                                        </a:solidFill>
                                        <a:latin typeface="Cambria Math" panose="02040503050406030204" pitchFamily="18" charset="0"/>
                                      </a:rPr>
                                      <m:t>𝜆</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e>
                                    <m:r>
                                      <a:rPr lang="en-US" altLang="zh-CN" sz="1800" b="0" i="1">
                                        <a:solidFill>
                                          <a:srgbClr val="000000"/>
                                        </a:solidFill>
                                        <a:latin typeface="Cambria Math" panose="02040503050406030204" pitchFamily="18" charset="0"/>
                                      </a:rPr>
                                      <m:t> 1</m:t>
                                    </m:r>
                                  </m:e>
                                </m:mr>
                                <m:mr>
                                  <m:e>
                                    <m:r>
                                      <a:rPr lang="en-US" altLang="zh-CN" sz="1800" b="0" i="1">
                                        <a:solidFill>
                                          <a:srgbClr val="000000"/>
                                        </a:solidFill>
                                        <a:latin typeface="Cambria Math" panose="02040503050406030204" pitchFamily="18" charset="0"/>
                                      </a:rPr>
                                      <m:t>1</m:t>
                                    </m:r>
                                  </m:e>
                                  <m:e>
                                    <m:r>
                                      <a:rPr lang="en-US" altLang="zh-CN" sz="1800" b="0" i="1">
                                        <a:solidFill>
                                          <a:srgbClr val="000000"/>
                                        </a:solidFill>
                                        <a:latin typeface="Cambria Math" panose="02040503050406030204" pitchFamily="18" charset="0"/>
                                      </a:rPr>
                                      <m:t>   </m:t>
                                    </m:r>
                                    <m:r>
                                      <a:rPr lang="en-US" altLang="zh-CN" sz="1800" b="0" i="1">
                                        <a:solidFill>
                                          <a:srgbClr val="000000"/>
                                        </a:solidFill>
                                        <a:latin typeface="Cambria Math" panose="02040503050406030204" pitchFamily="18" charset="0"/>
                                      </a:rPr>
                                      <m:t>𝜆</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1</m:t>
                                    </m:r>
                                  </m:e>
                                </m:mr>
                              </m:m>
                            </m:e>
                          </m:mr>
                        </m:m>
                      </m:e>
                    </m:d>
                    <m:r>
                      <a:rPr lang="en-US" altLang="zh-CN" sz="1800" b="0" i="1">
                        <a:solidFill>
                          <a:srgbClr val="000000"/>
                        </a:solidFill>
                        <a:latin typeface="Cambria Math" panose="02040503050406030204" pitchFamily="18" charset="0"/>
                      </a:rPr>
                      <m:t>=</m:t>
                    </m:r>
                    <m:sSup>
                      <m:sSupPr>
                        <m:ctrlPr>
                          <a:rPr lang="zh-CN" altLang="zh-CN" sz="1800" i="1">
                            <a:solidFill>
                              <a:srgbClr val="000000"/>
                            </a:solidFill>
                            <a:latin typeface="Cambria Math" panose="02040503050406030204" pitchFamily="18" charset="0"/>
                          </a:rPr>
                        </m:ctrlPr>
                      </m:sSupPr>
                      <m:e>
                        <m:r>
                          <a:rPr lang="en-US" altLang="zh-CN" sz="1800" b="0" i="1">
                            <a:solidFill>
                              <a:srgbClr val="000000"/>
                            </a:solidFill>
                            <a:latin typeface="Cambria Math" panose="02040503050406030204" pitchFamily="18" charset="0"/>
                          </a:rPr>
                          <m:t>𝜆</m:t>
                        </m:r>
                      </m:e>
                      <m:sup>
                        <m:r>
                          <a:rPr lang="en-US" altLang="zh-CN" sz="1800" b="0" i="1">
                            <a:solidFill>
                              <a:srgbClr val="000000"/>
                            </a:solidFill>
                            <a:latin typeface="Cambria Math" panose="02040503050406030204" pitchFamily="18" charset="0"/>
                          </a:rPr>
                          <m:t>3</m:t>
                        </m:r>
                      </m:sup>
                    </m:sSup>
                    <m:d>
                      <m:dPr>
                        <m:ctrlPr>
                          <a:rPr lang="zh-CN" altLang="zh-CN" sz="1800" i="1">
                            <a:solidFill>
                              <a:srgbClr val="000000"/>
                            </a:solidFill>
                            <a:latin typeface="Cambria Math" panose="02040503050406030204" pitchFamily="18" charset="0"/>
                          </a:rPr>
                        </m:ctrlPr>
                      </m:dPr>
                      <m:e>
                        <m:r>
                          <a:rPr lang="en-US" altLang="zh-CN" sz="1800" b="0" i="1">
                            <a:solidFill>
                              <a:srgbClr val="000000"/>
                            </a:solidFill>
                            <a:latin typeface="Cambria Math" panose="02040503050406030204" pitchFamily="18" charset="0"/>
                          </a:rPr>
                          <m:t>𝜆</m:t>
                        </m:r>
                        <m:r>
                          <a:rPr lang="zh-CN" altLang="en-US" sz="1800" b="0" i="1">
                            <a:solidFill>
                              <a:srgbClr val="000000"/>
                            </a:solidFill>
                            <a:latin typeface="Cambria Math" panose="02040503050406030204" pitchFamily="18" charset="0"/>
                          </a:rPr>
                          <m:t>−</m:t>
                        </m:r>
                        <m:r>
                          <a:rPr lang="en-US" altLang="zh-CN" sz="1800" b="0" i="1">
                            <a:solidFill>
                              <a:srgbClr val="000000"/>
                            </a:solidFill>
                            <a:latin typeface="Cambria Math" panose="02040503050406030204" pitchFamily="18" charset="0"/>
                          </a:rPr>
                          <m:t>4</m:t>
                        </m:r>
                      </m:e>
                    </m:d>
                  </m:oMath>
                </a14:m>
                <a:r>
                  <a:rPr lang="en-US" altLang="zh-CN" sz="1800" dirty="0">
                    <a:solidFill>
                      <a:srgbClr val="000000"/>
                    </a:solidFill>
                  </a:rPr>
                  <a:t>          </a:t>
                </a:r>
                <a:r>
                  <a:rPr lang="en-US" altLang="zh-CN" sz="1800" kern="1200" dirty="0">
                    <a:solidFill>
                      <a:srgbClr val="000000"/>
                    </a:solidFill>
                    <a:latin typeface="Times New Roman" panose="02020603050405020304" pitchFamily="18" charset="0"/>
                    <a:ea typeface="宋体" panose="02010600030101010101" pitchFamily="2" charset="-122"/>
                  </a:rPr>
                  <a:t>(5.134) </a:t>
                </a:r>
                <a:endParaRPr lang="zh-CN" altLang="zh-CN" sz="1800" kern="1200" dirty="0">
                  <a:solidFill>
                    <a:srgbClr val="000000"/>
                  </a:solidFill>
                  <a:latin typeface="Times New Roman" panose="02020603050405020304" pitchFamily="18" charset="0"/>
                  <a:ea typeface="宋体" panose="02010600030101010101" pitchFamily="2" charset="-122"/>
                </a:endParaRPr>
              </a:p>
              <a:p>
                <a:pPr indent="266700" algn="l"/>
                <a:r>
                  <a:rPr lang="zh-CN" altLang="zh-CN" sz="1800" kern="1200" dirty="0">
                    <a:solidFill>
                      <a:srgbClr val="404040"/>
                    </a:solidFill>
                    <a:effectLst/>
                    <a:latin typeface="Times New Roman" panose="02020603050405020304" pitchFamily="18" charset="0"/>
                    <a:ea typeface="宋体" panose="02010600030101010101" pitchFamily="2" charset="-122"/>
                  </a:rPr>
                  <a:t>即得</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的特征值为</a:t>
                </a:r>
                <a:r>
                  <a:rPr lang="en-US" altLang="zh-CN" sz="1800" kern="1200" dirty="0">
                    <a:solidFill>
                      <a:srgbClr val="000000"/>
                    </a:solidFill>
                    <a:effectLst/>
                    <a:latin typeface="Times New Roman" panose="02020603050405020304" pitchFamily="18" charset="0"/>
                    <a:ea typeface="宋体" panose="02010600030101010101" pitchFamily="2" charset="-122"/>
                  </a:rPr>
                  <a:t>0</a:t>
                </a:r>
                <a:r>
                  <a:rPr lang="zh-CN" altLang="zh-CN" sz="1800" kern="1200" dirty="0">
                    <a:solidFill>
                      <a:srgbClr val="000000"/>
                    </a:solidFill>
                    <a:effectLst/>
                    <a:latin typeface="Times New Roman" panose="02020603050405020304" pitchFamily="18" charset="0"/>
                    <a:ea typeface="宋体" panose="02010600030101010101" pitchFamily="2" charset="-122"/>
                  </a:rPr>
                  <a:t>（三重）</a:t>
                </a:r>
                <a:r>
                  <a:rPr lang="zh-CN" altLang="en-US" sz="1800" kern="1200" dirty="0">
                    <a:solidFill>
                      <a:srgbClr val="000000"/>
                    </a:solidFill>
                    <a:effectLst/>
                    <a:latin typeface="Times New Roman" panose="02020603050405020304" pitchFamily="18" charset="0"/>
                    <a:ea typeface="宋体" panose="02010600030101010101" pitchFamily="2" charset="-122"/>
                  </a:rPr>
                  <a:t>和</a:t>
                </a:r>
                <a:r>
                  <a:rPr lang="en-US" altLang="zh-CN" sz="1800" kern="1200" dirty="0">
                    <a:solidFill>
                      <a:srgbClr val="000000"/>
                    </a:solidFill>
                    <a:effectLst/>
                    <a:latin typeface="Times New Roman" panose="02020603050405020304" pitchFamily="18" charset="0"/>
                    <a:ea typeface="宋体" panose="02010600030101010101" pitchFamily="2" charset="-122"/>
                  </a:rPr>
                  <a:t>4</a:t>
                </a:r>
                <a:r>
                  <a:rPr lang="zh-CN" altLang="zh-CN" sz="1800" kern="1200" dirty="0">
                    <a:solidFill>
                      <a:srgbClr val="000000"/>
                    </a:solidFill>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rPr>
                  <a:t>对角矩阵为：</a:t>
                </a:r>
                <a:endParaRPr lang="zh-CN" altLang="zh-CN" sz="1800" kern="100" dirty="0">
                  <a:effectLst/>
                  <a:latin typeface="Times New Roman" panose="02020603050405020304" pitchFamily="18" charset="0"/>
                  <a:ea typeface="宋体" panose="02010600030101010101" pitchFamily="2" charset="-122"/>
                </a:endParaRPr>
              </a:p>
              <a:p>
                <a:pPr indent="0" algn="l">
                  <a:spcBef>
                    <a:spcPts val="0"/>
                  </a:spcBef>
                  <a:buNone/>
                </a:pPr>
                <a14:m>
                  <m:oMathPara xmlns:m="http://schemas.openxmlformats.org/officeDocument/2006/math">
                    <m:oMathParaPr>
                      <m:jc m:val="centerGroup"/>
                    </m:oMathParaPr>
                    <m:oMath xmlns:m="http://schemas.openxmlformats.org/officeDocument/2006/math">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altLang="zh-CN"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mr>
                                  <m:m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e>
                                  </m:mr>
                                </m:m>
                              </m:e>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0</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mr>
                                </m:m>
                              </m:e>
                            </m:mr>
                            <m:m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 0</m:t>
                                      </m:r>
                                      <m:r>
                                        <a:rPr lang="en-US" altLang="zh-CN" sz="1800" b="0" i="1" kern="1200" smtClean="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 </m:t>
                                      </m:r>
                                    </m:e>
                                    <m:e>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  0</m:t>
                                      </m:r>
                                    </m:e>
                                  </m:mr>
                                  <m:mr>
                                    <m:e>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0</m:t>
                                      </m:r>
                                      <m:r>
                                        <a:rPr lang="en-US" altLang="zh-CN" sz="1800" b="0" i="0"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mr>
                                </m:m>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mr>
                                  <m:mr>
                                    <m:e>
                                      <m:r>
                                        <a:rPr lang="en-US" altLang="zh-CN"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0</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e>
                                  </m:mr>
                                </m:m>
                              </m:e>
                            </m:mr>
                          </m:m>
                        </m:e>
                      </m:d>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C102E631-D520-44C7-B0C5-104095A20088}"/>
                  </a:ext>
                </a:extLst>
              </p:cNvPr>
              <p:cNvSpPr>
                <a:spLocks noGrp="1" noRot="1" noChangeAspect="1" noMove="1" noResize="1" noEditPoints="1" noAdjustHandles="1" noChangeArrowheads="1" noChangeShapeType="1" noTextEdit="1"/>
              </p:cNvSpPr>
              <p:nvPr>
                <p:ph idx="1"/>
              </p:nvPr>
            </p:nvSpPr>
            <p:spPr>
              <a:xfrm>
                <a:off x="179512" y="980728"/>
                <a:ext cx="8964488" cy="4175125"/>
              </a:xfrm>
              <a:blipFill>
                <a:blip r:embed="rId4"/>
                <a:stretch>
                  <a:fillRect t="-876" r="-544" b="-36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4447944"/>
      </p:ext>
    </p:extLst>
  </p:cSld>
  <p:clrMapOvr>
    <a:masterClrMapping/>
  </p:clrMapOvr>
  <mc:AlternateContent xmlns:mc="http://schemas.openxmlformats.org/markup-compatibility/2006" xmlns:p14="http://schemas.microsoft.com/office/powerpoint/2010/main">
    <mc:Choice Requires="p14">
      <p:transition spd="slow" p14:dur="2000" advTm="38959"/>
    </mc:Choice>
    <mc:Fallback xmlns="">
      <p:transition spd="slow" advTm="38959"/>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980728"/>
                <a:ext cx="8964488" cy="4175125"/>
              </a:xfrm>
            </p:spPr>
            <p:txBody>
              <a:bodyPr/>
              <a:lstStyle/>
              <a:p>
                <a:pPr indent="266700"/>
                <a:r>
                  <a:rPr lang="zh-CN" altLang="zh-CN" sz="1800" kern="1200" dirty="0">
                    <a:solidFill>
                      <a:srgbClr val="000000"/>
                    </a:solidFill>
                    <a:latin typeface="Times New Roman" panose="02020603050405020304" pitchFamily="18" charset="0"/>
                    <a:ea typeface="宋体" panose="02010600030101010101" pitchFamily="2" charset="-122"/>
                  </a:rPr>
                  <a:t>其次，求属于</a:t>
                </a:r>
                <a:r>
                  <a:rPr lang="en-US" altLang="zh-CN" sz="1800" kern="1200" dirty="0">
                    <a:solidFill>
                      <a:srgbClr val="000000"/>
                    </a:solidFill>
                    <a:latin typeface="Times New Roman" panose="02020603050405020304" pitchFamily="18" charset="0"/>
                    <a:ea typeface="宋体" panose="02010600030101010101" pitchFamily="2" charset="-122"/>
                  </a:rPr>
                  <a:t>0</a:t>
                </a:r>
                <a:r>
                  <a:rPr lang="zh-CN" altLang="zh-CN" sz="1800" kern="1200" dirty="0">
                    <a:solidFill>
                      <a:srgbClr val="000000"/>
                    </a:solidFill>
                    <a:latin typeface="Times New Roman" panose="02020603050405020304" pitchFamily="18" charset="0"/>
                    <a:ea typeface="宋体" panose="02010600030101010101" pitchFamily="2" charset="-122"/>
                  </a:rPr>
                  <a:t>的特征向量，把</a:t>
                </a:r>
                <a14:m>
                  <m:oMath xmlns:m="http://schemas.openxmlformats.org/officeDocument/2006/math">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oMath>
                </a14:m>
                <a:r>
                  <a:rPr lang="zh-CN" altLang="zh-CN" sz="1800" kern="1200" dirty="0">
                    <a:solidFill>
                      <a:srgbClr val="404040"/>
                    </a:solidFill>
                    <a:latin typeface="Times New Roman" panose="02020603050405020304" pitchFamily="18" charset="0"/>
                    <a:ea typeface="宋体" panose="02010600030101010101" pitchFamily="2" charset="-122"/>
                  </a:rPr>
                  <a:t>代入下面方程组：</a:t>
                </a:r>
                <a:endParaRPr lang="zh-CN" altLang="zh-CN" sz="1800" kern="100" dirty="0">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
                            </m:e>
                          </m:mr>
                        </m:m>
                      </m:e>
                    </m:d>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(5.135)</a:t>
                </a:r>
                <a:endParaRPr lang="zh-CN" altLang="zh-CN" sz="1800" kern="100" dirty="0">
                  <a:latin typeface="Times New Roman" panose="02020603050405020304" pitchFamily="18" charset="0"/>
                  <a:ea typeface="宋体" panose="02010600030101010101" pitchFamily="2" charset="-122"/>
                </a:endParaRPr>
              </a:p>
              <a:p>
                <a:pPr indent="266700"/>
                <a:r>
                  <a:rPr lang="zh-CN" altLang="zh-CN" sz="1800" kern="1200" dirty="0">
                    <a:solidFill>
                      <a:srgbClr val="404040"/>
                    </a:solidFill>
                    <a:latin typeface="Times New Roman" panose="02020603050405020304" pitchFamily="18" charset="0"/>
                    <a:ea typeface="宋体" panose="02010600030101010101" pitchFamily="2" charset="-122"/>
                  </a:rPr>
                  <a:t>求得基础解系</a:t>
                </a:r>
                <a:endParaRPr lang="zh-CN" altLang="zh-CN" sz="1800" kern="100" dirty="0">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1,1,0,0</m:t>
                                  </m:r>
                                </m:e>
                              </m:d>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=(1,0,1,0)</m:t>
                              </m:r>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=(1,0,0,</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e>
                          </m:mr>
                        </m:m>
                      </m:e>
                    </m:d>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(5.136)</a:t>
                </a:r>
                <a:endParaRPr lang="zh-CN" altLang="zh-CN" sz="1800" kern="100" dirty="0">
                  <a:latin typeface="Times New Roman" panose="02020603050405020304" pitchFamily="18" charset="0"/>
                  <a:ea typeface="宋体" panose="02010600030101010101" pitchFamily="2" charset="-122"/>
                </a:endParaRPr>
              </a:p>
              <a:p>
                <a:pPr indent="266700"/>
                <a:r>
                  <a:rPr lang="zh-CN" altLang="zh-CN" sz="1800" kern="1200" dirty="0">
                    <a:solidFill>
                      <a:srgbClr val="404040"/>
                    </a:solidFill>
                    <a:latin typeface="Times New Roman" panose="02020603050405020304" pitchFamily="18" charset="0"/>
                    <a:ea typeface="宋体" panose="02010600030101010101" pitchFamily="2" charset="-122"/>
                  </a:rPr>
                  <a:t>把它正交化，得</a:t>
                </a:r>
                <a:endParaRPr lang="zh-CN" altLang="zh-CN" sz="1800" kern="100" dirty="0">
                  <a:latin typeface="Times New Roman" panose="02020603050405020304" pitchFamily="18" charset="0"/>
                  <a:ea typeface="宋体" panose="02010600030101010101" pitchFamily="2" charset="-122"/>
                </a:endParaRPr>
              </a:p>
              <a:p>
                <a:pPr indent="266700" algn="r"/>
                <a14:m>
                  <m:oMath xmlns:m="http://schemas.openxmlformats.org/officeDocument/2006/math">
                    <m:d>
                      <m:dPr>
                        <m:begChr m:val="{"/>
                        <m:endChr m:val=""/>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1,1,0,0</m:t>
                                  </m:r>
                                </m:e>
                              </m:d>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zh-CN" altLang="en-US" sz="1800" i="1" kern="1200">
                                  <a:solidFill>
                                    <a:srgbClr val="404040"/>
                                  </a:solidFill>
                                  <a:latin typeface="Cambria Math" panose="02040503050406030204" pitchFamily="18" charset="0"/>
                                  <a:cs typeface="微软雅黑" panose="020B0503020204020204" pitchFamily="34" charset="-122"/>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e>
                                  </m:d>
                                </m:num>
                                <m:den>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e>
                                  </m:d>
                                </m:den>
                              </m:f>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,1,0)</m:t>
                              </m:r>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e>
                                  </m:d>
                                </m:num>
                                <m:den>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e>
                                  </m:d>
                                </m:den>
                              </m:f>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𝛼</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e>
                                  </m:d>
                                </m:num>
                                <m:den>
                                  <m:d>
                                    <m:d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e>
                                  </m:d>
                                </m:den>
                              </m:f>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𝛽</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den>
                              </m:f>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800" i="1" kern="1200">
                                  <a:solidFill>
                                    <a:srgbClr val="404040"/>
                                  </a:solidFill>
                                  <a:latin typeface="Cambria Math" panose="02040503050406030204" pitchFamily="18" charset="0"/>
                                  <a:cs typeface="微软雅黑" panose="020B0503020204020204" pitchFamily="34" charset="-122"/>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den>
                              </m:f>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800" i="1" kern="1200">
                                  <a:solidFill>
                                    <a:srgbClr val="404040"/>
                                  </a:solidFill>
                                  <a:latin typeface="Cambria Math" panose="02040503050406030204" pitchFamily="18" charset="0"/>
                                  <a:cs typeface="微软雅黑" panose="020B0503020204020204" pitchFamily="34" charset="-122"/>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den>
                              </m:f>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e>
                          </m:mr>
                        </m:m>
                      </m:e>
                    </m:d>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800" kern="1200" dirty="0">
                    <a:solidFill>
                      <a:srgbClr val="000000"/>
                    </a:solidFill>
                    <a:latin typeface="Times New Roman" panose="02020603050405020304" pitchFamily="18" charset="0"/>
                    <a:ea typeface="宋体" panose="02010600030101010101" pitchFamily="2" charset="-122"/>
                  </a:rPr>
                  <a:t>(5.137)</a:t>
                </a:r>
                <a:endParaRPr lang="zh-CN" altLang="zh-CN" sz="1800" kern="1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980728"/>
                <a:ext cx="8964488" cy="4175125"/>
              </a:xfrm>
              <a:blipFill>
                <a:blip r:embed="rId4"/>
                <a:stretch>
                  <a:fillRect t="-1168" r="-544" b="-20438"/>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512984E1-ADFE-4438-84B4-BB46C0EC30CC}"/>
              </a:ext>
            </a:extLst>
          </p:cNvPr>
          <p:cNvSpPr>
            <a:spLocks noGrp="1"/>
          </p:cNvSpPr>
          <p:nvPr>
            <p:ph type="title"/>
          </p:nvPr>
        </p:nvSpPr>
        <p:spPr>
          <a:xfrm>
            <a:off x="491932" y="332656"/>
            <a:ext cx="7391400" cy="563563"/>
          </a:xfrm>
        </p:spPr>
        <p:txBody>
          <a:bodyPr/>
          <a:lstStyle/>
          <a:p>
            <a:r>
              <a:rPr lang="en-US" altLang="zh-CN" sz="3200" dirty="0">
                <a:effectLst/>
                <a:latin typeface="Times New Roman" panose="02020603050405020304" pitchFamily="18" charset="0"/>
                <a:ea typeface="宋体" panose="02010600030101010101" pitchFamily="2" charset="-122"/>
              </a:rPr>
              <a:t>2. </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特征值与特征向量的应用</a:t>
            </a:r>
            <a:endParaRPr lang="zh-CN" altLang="en-US" dirty="0"/>
          </a:p>
        </p:txBody>
      </p:sp>
    </p:spTree>
    <p:extLst>
      <p:ext uri="{BB962C8B-B14F-4D97-AF65-F5344CB8AC3E}">
        <p14:creationId xmlns:p14="http://schemas.microsoft.com/office/powerpoint/2010/main" val="602986266"/>
      </p:ext>
    </p:extLst>
  </p:cSld>
  <p:clrMapOvr>
    <a:masterClrMapping/>
  </p:clrMapOvr>
  <mc:AlternateContent xmlns:mc="http://schemas.openxmlformats.org/markup-compatibility/2006" xmlns:p14="http://schemas.microsoft.com/office/powerpoint/2010/main">
    <mc:Choice Requires="p14">
      <p:transition spd="slow" p14:dur="2000" advTm="18519"/>
    </mc:Choice>
    <mc:Fallback xmlns="">
      <p:transition spd="slow" advTm="18519"/>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052736"/>
                <a:ext cx="8964488" cy="4175125"/>
              </a:xfrm>
            </p:spPr>
            <p:txBody>
              <a:bodyPr/>
              <a:lstStyle/>
              <a:p>
                <a:pPr indent="266700"/>
                <a:r>
                  <a:rPr lang="zh-CN" altLang="zh-CN" sz="1600" kern="100" dirty="0">
                    <a:solidFill>
                      <a:srgbClr val="000000"/>
                    </a:solidFill>
                    <a:latin typeface="Times New Roman" panose="02020603050405020304" pitchFamily="18" charset="0"/>
                    <a:ea typeface="宋体" panose="02010600030101010101" pitchFamily="2" charset="-122"/>
                  </a:rPr>
                  <a:t>再单位化，得</a:t>
                </a:r>
              </a:p>
              <a:p>
                <a:pPr marL="360000" indent="266700" algn="r">
                  <a:spcBef>
                    <a:spcPts val="0"/>
                  </a:spcBef>
                </a:pPr>
                <a14:m>
                  <m:oMath xmlns:m="http://schemas.openxmlformats.org/officeDocument/2006/math">
                    <m:d>
                      <m:dPr>
                        <m:begChr m:val="{"/>
                        <m:endChr m:val=""/>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d>
                                <m:d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dPr>
                                <m:e>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,0,0</m:t>
                                  </m:r>
                                </m:e>
                              </m:d>
                            </m:e>
                          </m:mr>
                          <m:mr>
                            <m:e>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d>
                                <m:d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dPr>
                                <m:e>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600" i="1" kern="1200">
                                      <a:solidFill>
                                        <a:srgbClr val="404040"/>
                                      </a:solidFill>
                                      <a:latin typeface="Cambria Math" panose="02040503050406030204" pitchFamily="18" charset="0"/>
                                      <a:cs typeface="微软雅黑" panose="020B0503020204020204" pitchFamily="34" charset="-122"/>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,0</m:t>
                                  </m:r>
                                </m:e>
                              </m:d>
                            </m:e>
                          </m:mr>
                          <m:mr>
                            <m:e>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d>
                                <m:d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dPr>
                                <m:e>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600" i="1" kern="1200">
                                      <a:solidFill>
                                        <a:srgbClr val="404040"/>
                                      </a:solidFill>
                                      <a:latin typeface="Cambria Math" panose="02040503050406030204" pitchFamily="18" charset="0"/>
                                      <a:cs typeface="微软雅黑" panose="020B0503020204020204" pitchFamily="34" charset="-122"/>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600" i="1" kern="1200">
                                      <a:solidFill>
                                        <a:srgbClr val="404040"/>
                                      </a:solidFill>
                                      <a:latin typeface="Cambria Math" panose="02040503050406030204" pitchFamily="18" charset="0"/>
                                      <a:cs typeface="微软雅黑" panose="020B0503020204020204" pitchFamily="34" charset="-122"/>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6</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r>
                                    <a:rPr lang="zh-CN" altLang="en-US" sz="1600" i="1" kern="1200">
                                      <a:solidFill>
                                        <a:srgbClr val="404040"/>
                                      </a:solidFill>
                                      <a:latin typeface="Cambria Math" panose="02040503050406030204" pitchFamily="18" charset="0"/>
                                      <a:cs typeface="微软雅黑" panose="020B0503020204020204" pitchFamily="34" charset="-122"/>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e>
                              </m:d>
                            </m:e>
                          </m:mr>
                        </m:m>
                      </m:e>
                    </m:d>
                  </m:oMath>
                </a14:m>
                <a:r>
                  <a:rPr lang="en-US" altLang="zh-CN" sz="1600" kern="1200" dirty="0">
                    <a:solidFill>
                      <a:srgbClr val="404040"/>
                    </a:solidFill>
                    <a:latin typeface="Times New Roman" panose="02020603050405020304" pitchFamily="18" charset="0"/>
                    <a:ea typeface="宋体" panose="02010600030101010101" pitchFamily="2" charset="-122"/>
                  </a:rPr>
                  <a:t>                                                      </a:t>
                </a:r>
                <a:r>
                  <a:rPr lang="en-US" altLang="zh-CN" sz="1600" kern="1200" dirty="0">
                    <a:solidFill>
                      <a:srgbClr val="000000"/>
                    </a:solidFill>
                    <a:latin typeface="Times New Roman" panose="02020603050405020304" pitchFamily="18" charset="0"/>
                    <a:ea typeface="宋体" panose="02010600030101010101" pitchFamily="2" charset="-122"/>
                  </a:rPr>
                  <a:t>(5.138)</a:t>
                </a:r>
                <a:endParaRPr lang="zh-CN" altLang="zh-CN" sz="1600" kern="100" dirty="0">
                  <a:latin typeface="Times New Roman" panose="02020603050405020304" pitchFamily="18" charset="0"/>
                  <a:ea typeface="宋体" panose="02010600030101010101" pitchFamily="2" charset="-122"/>
                </a:endParaRPr>
              </a:p>
              <a:p>
                <a:pPr indent="266700"/>
                <a:r>
                  <a:rPr lang="zh-CN" altLang="zh-CN" sz="1600" kern="1200" dirty="0">
                    <a:solidFill>
                      <a:srgbClr val="404040"/>
                    </a:solidFill>
                    <a:latin typeface="Times New Roman" panose="02020603050405020304" pitchFamily="18" charset="0"/>
                    <a:ea typeface="宋体" panose="02010600030101010101" pitchFamily="2" charset="-122"/>
                  </a:rPr>
                  <a:t>这是属于</a:t>
                </a:r>
                <a:r>
                  <a:rPr lang="zh-CN" altLang="en-US" sz="1600" kern="1200" dirty="0">
                    <a:solidFill>
                      <a:srgbClr val="404040"/>
                    </a:solidFill>
                    <a:latin typeface="Times New Roman" panose="02020603050405020304" pitchFamily="18" charset="0"/>
                    <a:ea typeface="宋体" panose="02010600030101010101" pitchFamily="2" charset="-122"/>
                  </a:rPr>
                  <a:t>三重</a:t>
                </a:r>
                <a:r>
                  <a:rPr lang="zh-CN" altLang="zh-CN" sz="1600" kern="1200" dirty="0">
                    <a:solidFill>
                      <a:srgbClr val="404040"/>
                    </a:solidFill>
                    <a:latin typeface="Times New Roman" panose="02020603050405020304" pitchFamily="18" charset="0"/>
                    <a:ea typeface="宋体" panose="02010600030101010101" pitchFamily="2" charset="-122"/>
                  </a:rPr>
                  <a:t>特征值</a:t>
                </a:r>
                <a:r>
                  <a:rPr lang="en-US" altLang="zh-CN" sz="1600" kern="1200" dirty="0">
                    <a:solidFill>
                      <a:srgbClr val="404040"/>
                    </a:solidFill>
                    <a:latin typeface="Times New Roman" panose="02020603050405020304" pitchFamily="18" charset="0"/>
                    <a:ea typeface="宋体" panose="02010600030101010101" pitchFamily="2" charset="-122"/>
                  </a:rPr>
                  <a:t>0</a:t>
                </a:r>
                <a:r>
                  <a:rPr lang="zh-CN" altLang="zh-CN" sz="1600" kern="1200" dirty="0">
                    <a:solidFill>
                      <a:srgbClr val="404040"/>
                    </a:solidFill>
                    <a:latin typeface="Times New Roman" panose="02020603050405020304" pitchFamily="18" charset="0"/>
                    <a:ea typeface="宋体" panose="02010600030101010101" pitchFamily="2" charset="-122"/>
                  </a:rPr>
                  <a:t>的三个标准正交的特征向量。</a:t>
                </a:r>
                <a:endParaRPr lang="zh-CN" altLang="zh-CN" sz="1600" kern="100" dirty="0">
                  <a:latin typeface="Times New Roman" panose="02020603050405020304" pitchFamily="18" charset="0"/>
                  <a:ea typeface="宋体" panose="02010600030101010101" pitchFamily="2" charset="-122"/>
                </a:endParaRPr>
              </a:p>
              <a:p>
                <a:pPr indent="266700"/>
                <a:r>
                  <a:rPr lang="zh-CN" altLang="zh-CN" sz="1600" kern="1200" dirty="0">
                    <a:solidFill>
                      <a:srgbClr val="404040"/>
                    </a:solidFill>
                    <a:latin typeface="Times New Roman" panose="02020603050405020304" pitchFamily="18" charset="0"/>
                    <a:ea typeface="宋体" panose="02010600030101010101" pitchFamily="2" charset="-122"/>
                  </a:rPr>
                  <a:t>再求属于</a:t>
                </a:r>
                <a:r>
                  <a:rPr lang="en-US" altLang="zh-CN" sz="1600" kern="1200" dirty="0">
                    <a:solidFill>
                      <a:srgbClr val="404040"/>
                    </a:solidFill>
                    <a:latin typeface="Times New Roman" panose="02020603050405020304" pitchFamily="18" charset="0"/>
                    <a:ea typeface="宋体" panose="02010600030101010101" pitchFamily="2" charset="-122"/>
                  </a:rPr>
                  <a:t>4</a:t>
                </a:r>
                <a:r>
                  <a:rPr lang="zh-CN" altLang="zh-CN" sz="1600" kern="1200" dirty="0">
                    <a:solidFill>
                      <a:srgbClr val="404040"/>
                    </a:solidFill>
                    <a:latin typeface="Times New Roman" panose="02020603050405020304" pitchFamily="18" charset="0"/>
                    <a:ea typeface="宋体" panose="02010600030101010101" pitchFamily="2" charset="-122"/>
                  </a:rPr>
                  <a:t>的特征向量，用</a:t>
                </a:r>
                <a14:m>
                  <m:oMath xmlns:m="http://schemas.openxmlformats.org/officeDocument/2006/math">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𝜆</m:t>
                    </m:r>
                    <m:r>
                      <a:rPr lang="en-US" altLang="zh-CN" sz="1600" i="1" kern="1200">
                        <a:solidFill>
                          <a:srgbClr val="404040"/>
                        </a:solidFill>
                        <a:latin typeface="Cambria Math" panose="02040503050406030204" pitchFamily="18" charset="0"/>
                        <a:cs typeface="微软雅黑" panose="020B0503020204020204" pitchFamily="34" charset="-122"/>
                      </a:rPr>
                      <m:t>=</m:t>
                    </m:r>
                    <m:r>
                      <a:rPr lang="en-US" altLang="zh-CN" sz="1600" b="0" i="1" kern="1200" smtClean="0">
                        <a:solidFill>
                          <a:srgbClr val="404040"/>
                        </a:solidFill>
                        <a:latin typeface="Cambria Math" panose="02040503050406030204" pitchFamily="18" charset="0"/>
                        <a:cs typeface="微软雅黑" panose="020B0503020204020204" pitchFamily="34" charset="-122"/>
                      </a:rPr>
                      <m:t>4</m:t>
                    </m:r>
                  </m:oMath>
                </a14:m>
                <a:r>
                  <a:rPr lang="zh-CN" altLang="zh-CN" sz="1600" kern="1200" dirty="0">
                    <a:solidFill>
                      <a:srgbClr val="404040"/>
                    </a:solidFill>
                    <a:latin typeface="Times New Roman" panose="02020603050405020304" pitchFamily="18" charset="0"/>
                    <a:ea typeface="宋体" panose="02010600030101010101" pitchFamily="2" charset="-122"/>
                  </a:rPr>
                  <a:t>代入方程组</a:t>
                </a:r>
                <a:r>
                  <a:rPr lang="en-US" altLang="zh-CN" sz="1600" kern="1200" dirty="0">
                    <a:solidFill>
                      <a:srgbClr val="000000"/>
                    </a:solidFill>
                    <a:latin typeface="Times New Roman" panose="02020603050405020304" pitchFamily="18" charset="0"/>
                    <a:ea typeface="宋体" panose="02010600030101010101" pitchFamily="2" charset="-122"/>
                  </a:rPr>
                  <a:t>(5.135)</a:t>
                </a:r>
                <a:r>
                  <a:rPr lang="zh-CN" altLang="zh-CN" sz="1600" kern="1200" dirty="0">
                    <a:solidFill>
                      <a:srgbClr val="000000"/>
                    </a:solidFill>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indent="266700"/>
                <a:r>
                  <a:rPr lang="zh-CN" altLang="zh-CN" sz="1600" kern="100" dirty="0">
                    <a:solidFill>
                      <a:srgbClr val="000000"/>
                    </a:solidFill>
                    <a:latin typeface="Times New Roman" panose="02020603050405020304" pitchFamily="18" charset="0"/>
                    <a:ea typeface="宋体" panose="02010600030101010101" pitchFamily="2" charset="-122"/>
                  </a:rPr>
                  <a:t>求得基础解系为：</a:t>
                </a:r>
              </a:p>
              <a:p>
                <a:pPr indent="533400"/>
                <a:r>
                  <a:rPr lang="en-US" altLang="zh-CN" sz="1600" kern="1200" dirty="0">
                    <a:solidFill>
                      <a:srgbClr val="404040"/>
                    </a:solidFill>
                    <a:ea typeface="Cambria Math" panose="02040503050406030204" pitchFamily="18" charset="0"/>
                    <a:cs typeface="方正兰亭黑简体"/>
                  </a:rPr>
                  <a:t>                                               </a:t>
                </a:r>
                <a14:m>
                  <m:oMath xmlns:m="http://schemas.openxmlformats.org/officeDocument/2006/math">
                    <m:d>
                      <m:d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d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r>
                          <a:rPr lang="zh-CN" altLang="en-US" sz="1600" i="1" kern="1200">
                            <a:solidFill>
                              <a:srgbClr val="404040"/>
                            </a:solidFill>
                            <a:latin typeface="Cambria Math" panose="02040503050406030204" pitchFamily="18" charset="0"/>
                            <a:cs typeface="微软雅黑" panose="020B0503020204020204" pitchFamily="34" charset="-122"/>
                          </a:rPr>
                          <m:t>−</m:t>
                        </m:r>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r>
                          <a:rPr lang="zh-CN" altLang="en-US" sz="1600" i="1" kern="1200">
                            <a:solidFill>
                              <a:srgbClr val="404040"/>
                            </a:solidFill>
                            <a:latin typeface="Cambria Math" panose="02040503050406030204" pitchFamily="18" charset="0"/>
                            <a:cs typeface="微软雅黑" panose="020B0503020204020204" pitchFamily="34" charset="-122"/>
                          </a:rPr>
                          <m:t>−</m:t>
                        </m:r>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1,1</m:t>
                        </m:r>
                      </m:e>
                    </m:d>
                  </m:oMath>
                </a14:m>
                <a:endParaRPr lang="zh-CN" altLang="zh-CN" sz="1600" kern="100" dirty="0">
                  <a:latin typeface="Times New Roman" panose="02020603050405020304" pitchFamily="18" charset="0"/>
                  <a:ea typeface="宋体" panose="02010600030101010101" pitchFamily="2" charset="-122"/>
                </a:endParaRPr>
              </a:p>
              <a:p>
                <a:pPr indent="266700"/>
                <a:r>
                  <a:rPr lang="zh-CN" altLang="zh-CN" sz="1600" kern="1200" dirty="0">
                    <a:solidFill>
                      <a:srgbClr val="404040"/>
                    </a:solidFill>
                    <a:latin typeface="Times New Roman" panose="02020603050405020304" pitchFamily="18" charset="0"/>
                    <a:ea typeface="宋体" panose="02010600030101010101" pitchFamily="2" charset="-122"/>
                  </a:rPr>
                  <a:t>把它单位化得：</a:t>
                </a:r>
                <a:endParaRPr lang="zh-CN" altLang="zh-CN" sz="1600" kern="100" dirty="0">
                  <a:latin typeface="Times New Roman" panose="02020603050405020304" pitchFamily="18" charset="0"/>
                  <a:ea typeface="宋体" panose="02010600030101010101" pitchFamily="2" charset="-122"/>
                </a:endParaRPr>
              </a:p>
              <a:p>
                <a:pPr indent="266700" algn="r"/>
                <a14:m>
                  <m:oMath xmlns:m="http://schemas.openxmlformats.org/officeDocument/2006/math">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oMath>
                </a14:m>
                <a:r>
                  <a:rPr lang="en-US" altLang="zh-CN" sz="1600" kern="1200" dirty="0">
                    <a:solidFill>
                      <a:srgbClr val="404040"/>
                    </a:solidFill>
                    <a:latin typeface="Times New Roman" panose="02020603050405020304" pitchFamily="18" charset="0"/>
                    <a:ea typeface="宋体" panose="02010600030101010101" pitchFamily="2" charset="-122"/>
                  </a:rPr>
                  <a:t>                                                          </a:t>
                </a:r>
                <a:r>
                  <a:rPr lang="en-US" altLang="zh-CN" sz="1600" kern="1200" dirty="0">
                    <a:solidFill>
                      <a:srgbClr val="000000"/>
                    </a:solidFill>
                    <a:latin typeface="Times New Roman" panose="02020603050405020304" pitchFamily="18" charset="0"/>
                    <a:ea typeface="宋体" panose="02010600030101010101" pitchFamily="2" charset="-122"/>
                  </a:rPr>
                  <a:t>(5.139)</a:t>
                </a:r>
                <a:endParaRPr lang="zh-CN" altLang="zh-CN" sz="1600" kern="100" dirty="0">
                  <a:latin typeface="Times New Roman" panose="02020603050405020304" pitchFamily="18" charset="0"/>
                  <a:ea typeface="宋体" panose="02010600030101010101" pitchFamily="2" charset="-122"/>
                </a:endParaRPr>
              </a:p>
              <a:p>
                <a:pPr indent="266700"/>
                <a:r>
                  <a:rPr lang="zh-CN" altLang="zh-CN" sz="1600" kern="1200" dirty="0">
                    <a:solidFill>
                      <a:srgbClr val="404040"/>
                    </a:solidFill>
                    <a:latin typeface="Times New Roman" panose="02020603050405020304" pitchFamily="18" charset="0"/>
                    <a:ea typeface="宋体" panose="02010600030101010101" pitchFamily="2" charset="-122"/>
                  </a:rPr>
                  <a:t>特征向量</a:t>
                </a:r>
                <a14:m>
                  <m:oMath xmlns:m="http://schemas.openxmlformats.org/officeDocument/2006/math">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𝜂</m:t>
                        </m:r>
                      </m:e>
                      <m:sub>
                        <m:r>
                          <a:rPr lang="en-US" altLang="zh-CN" sz="1600" i="1" kern="1200">
                            <a:solidFill>
                              <a:srgbClr val="404040"/>
                            </a:solidFill>
                            <a:latin typeface="Cambria Math" panose="02040503050406030204" pitchFamily="18" charset="0"/>
                            <a:ea typeface="等线" panose="02010600030101010101" pitchFamily="2" charset="-122"/>
                            <a:cs typeface="方正兰亭黑简体"/>
                          </a:rPr>
                          <m:t>4</m:t>
                        </m:r>
                      </m:sub>
                    </m:sSub>
                  </m:oMath>
                </a14:m>
                <a:r>
                  <a:rPr lang="zh-CN" altLang="zh-CN" sz="1600" kern="1200" dirty="0">
                    <a:solidFill>
                      <a:srgbClr val="404040"/>
                    </a:solidFill>
                    <a:latin typeface="Times New Roman" panose="02020603050405020304" pitchFamily="18" charset="0"/>
                    <a:ea typeface="宋体" panose="02010600030101010101" pitchFamily="2" charset="-122"/>
                  </a:rPr>
                  <a:t>构成</a:t>
                </a:r>
                <a14:m>
                  <m:oMath xmlns:m="http://schemas.openxmlformats.org/officeDocument/2006/math">
                    <m:sSup>
                      <m:sSupPr>
                        <m:ctrlPr>
                          <a:rPr lang="zh-CN" altLang="zh-CN" sz="1600" i="1" kern="1200">
                            <a:solidFill>
                              <a:srgbClr val="404040"/>
                            </a:solidFill>
                            <a:latin typeface="Cambria Math" panose="02040503050406030204" pitchFamily="18" charset="0"/>
                            <a:ea typeface="Cambria Math" panose="02040503050406030204" pitchFamily="18" charset="0"/>
                            <a:cs typeface="方正兰亭黑简体"/>
                          </a:rPr>
                        </m:ctrlPr>
                      </m:sSupPr>
                      <m:e>
                        <m:r>
                          <a:rPr lang="en-US" altLang="zh-CN" sz="1600" i="1" kern="1200">
                            <a:solidFill>
                              <a:srgbClr val="404040"/>
                            </a:solidFill>
                            <a:latin typeface="Cambria Math" panose="02040503050406030204" pitchFamily="18" charset="0"/>
                            <a:ea typeface="等线" panose="02010600030101010101" pitchFamily="2" charset="-122"/>
                            <a:cs typeface="方正兰亭黑简体"/>
                          </a:rPr>
                          <m:t>𝑅</m:t>
                        </m:r>
                      </m:e>
                      <m:sup>
                        <m:r>
                          <a:rPr lang="en-US" altLang="zh-CN" sz="1600" i="1" kern="1200">
                            <a:solidFill>
                              <a:srgbClr val="404040"/>
                            </a:solidFill>
                            <a:latin typeface="Cambria Math" panose="02040503050406030204" pitchFamily="18" charset="0"/>
                            <a:ea typeface="等线" panose="02010600030101010101" pitchFamily="2" charset="-122"/>
                            <a:cs typeface="方正兰亭黑简体"/>
                          </a:rPr>
                          <m:t>4</m:t>
                        </m:r>
                      </m:sup>
                    </m:sSup>
                  </m:oMath>
                </a14:m>
                <a:r>
                  <a:rPr lang="zh-CN" altLang="zh-CN" sz="1600" kern="1200" dirty="0">
                    <a:solidFill>
                      <a:srgbClr val="404040"/>
                    </a:solidFill>
                    <a:latin typeface="Times New Roman" panose="02020603050405020304" pitchFamily="18" charset="0"/>
                    <a:ea typeface="宋体" panose="02010600030101010101" pitchFamily="2" charset="-122"/>
                  </a:rPr>
                  <a:t>的一组标准正交基，所求的正交矩阵为：</a:t>
                </a:r>
                <a:endParaRPr lang="zh-CN" altLang="zh-CN" sz="1600" kern="100" dirty="0">
                  <a:latin typeface="Times New Roman" panose="02020603050405020304" pitchFamily="18" charset="0"/>
                  <a:ea typeface="宋体" panose="02010600030101010101" pitchFamily="2" charset="-122"/>
                </a:endParaRPr>
              </a:p>
              <a:p>
                <a:pPr indent="266700" algn="r">
                  <a:spcBef>
                    <a:spcPts val="600"/>
                  </a:spcBef>
                </a:pPr>
                <a14:m>
                  <m:oMath xmlns:m="http://schemas.openxmlformats.org/officeDocument/2006/math">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den>
                                    </m:f>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1800" i="1" kern="1200">
                                        <a:solidFill>
                                          <a:srgbClr val="404040"/>
                                        </a:solidFill>
                                        <a:latin typeface="Cambria Math" panose="02040503050406030204" pitchFamily="18" charset="0"/>
                                        <a:ea typeface="等线" panose="02010600030101010101" pitchFamily="2" charset="-122"/>
                                        <a:cs typeface="方正兰亭黑简体"/>
                                      </a:rPr>
                                      <m:t> </m:t>
                                    </m:r>
                                  </m:e>
                                  <m:e>
                                    <m:r>
                                      <a:rPr lang="zh-CN" altLang="en-US" sz="1800" i="1" kern="1200">
                                        <a:solidFill>
                                          <a:srgbClr val="000000"/>
                                        </a:solidFill>
                                        <a:latin typeface="Cambria Math" panose="02040503050406030204" pitchFamily="18" charset="0"/>
                                        <a:cs typeface="微软雅黑" panose="020B0503020204020204" pitchFamily="34" charset="-122"/>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den>
                                    </m:f>
                                  </m:e>
                                </m:mr>
                              </m:m>
                            </m:e>
                            <m:e>
                              <m:m>
                                <m:mPr>
                                  <m:mcs>
                                    <m:mc>
                                      <m:mcPr>
                                        <m:count m:val="2"/>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e>
                                </m:mr>
                                <m:mr>
                                  <m:e>
                                    <m:r>
                                      <a:rPr lang="en-US" altLang="zh-CN" sz="1800" i="1" kern="1200">
                                        <a:solidFill>
                                          <a:srgbClr val="404040"/>
                                        </a:solidFill>
                                        <a:latin typeface="Cambria Math" panose="02040503050406030204" pitchFamily="18" charset="0"/>
                                        <a:cs typeface="微软雅黑" panose="020B0503020204020204" pitchFamily="34" charset="-122"/>
                                      </a:rPr>
                                      <m:t>   </m:t>
                                    </m:r>
                                    <m:r>
                                      <a:rPr lang="zh-CN" altLang="en-US" sz="1800" i="1" kern="1200">
                                        <a:solidFill>
                                          <a:srgbClr val="404040"/>
                                        </a:solidFill>
                                        <a:latin typeface="Cambria Math" panose="02040503050406030204" pitchFamily="18" charset="0"/>
                                        <a:cs typeface="微软雅黑" panose="020B0503020204020204" pitchFamily="34" charset="-122"/>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1800" b="0" i="1" kern="1200" smtClean="0">
                                        <a:solidFill>
                                          <a:srgbClr val="404040"/>
                                        </a:solidFill>
                                        <a:latin typeface="Cambria Math" panose="02040503050406030204" pitchFamily="18" charset="0"/>
                                        <a:ea typeface="等线" panose="02010600030101010101" pitchFamily="2" charset="-122"/>
                                        <a:cs typeface="方正兰亭黑简体"/>
                                      </a:rPr>
                                      <m:t>   </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e>
                                </m:mr>
                              </m:m>
                            </m:e>
                          </m:mr>
                          <m:mr>
                            <m:e>
                              <m:m>
                                <m:mPr>
                                  <m:mcs>
                                    <m:mc>
                                      <m:mcPr>
                                        <m:count m:val="2"/>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den>
                                    </m:f>
                                  </m:e>
                                </m:mr>
                                <m:mr>
                                  <m:e>
                                    <m:r>
                                      <a:rPr lang="en-US" altLang="zh-CN" sz="1800" kern="1200">
                                        <a:solidFill>
                                          <a:srgbClr val="000000"/>
                                        </a:solidFill>
                                        <a:latin typeface="Cambria Math" panose="02040503050406030204" pitchFamily="18" charset="0"/>
                                        <a:cs typeface="微软雅黑" panose="020B0503020204020204" pitchFamily="34" charset="-122"/>
                                      </a:rPr>
                                      <m:t>0</m:t>
                                    </m:r>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mr>
                              </m:m>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18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en-US" sz="1800" i="1" kern="1200">
                                        <a:solidFill>
                                          <a:srgbClr val="404040"/>
                                        </a:solidFill>
                                        <a:latin typeface="Cambria Math" panose="02040503050406030204" pitchFamily="18" charset="0"/>
                                        <a:cs typeface="微软雅黑" panose="020B0503020204020204" pitchFamily="34" charset="-122"/>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2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e>
                                </m:mr>
                                <m:mr>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e>
                                  <m:e>
                                    <m:r>
                                      <a:rPr lang="en-US" altLang="zh-CN" sz="18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den>
                                    </m:f>
                                  </m:e>
                                </m:mr>
                              </m:m>
                            </m:e>
                          </m:mr>
                        </m:m>
                      </m:e>
                    </m:d>
                  </m:oMath>
                </a14:m>
                <a:r>
                  <a:rPr lang="en-US" altLang="zh-CN" sz="1800" kern="1200" dirty="0">
                    <a:solidFill>
                      <a:srgbClr val="404040"/>
                    </a:solidFill>
                    <a:latin typeface="Times New Roman" panose="02020603050405020304" pitchFamily="18" charset="0"/>
                    <a:ea typeface="宋体" panose="02010600030101010101" pitchFamily="2" charset="-122"/>
                  </a:rPr>
                  <a:t>                                         </a:t>
                </a:r>
                <a:r>
                  <a:rPr lang="en-US" altLang="zh-CN" sz="1600" kern="1200" dirty="0">
                    <a:solidFill>
                      <a:srgbClr val="000000"/>
                    </a:solidFill>
                    <a:latin typeface="Times New Roman" panose="02020603050405020304" pitchFamily="18" charset="0"/>
                    <a:ea typeface="宋体" panose="02010600030101010101" pitchFamily="2" charset="-122"/>
                  </a:rPr>
                  <a:t>(5.140)</a:t>
                </a:r>
                <a:endParaRPr lang="zh-CN" altLang="zh-CN" sz="1600" kern="1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052736"/>
                <a:ext cx="8964488" cy="4175125"/>
              </a:xfrm>
              <a:blipFill>
                <a:blip r:embed="rId5"/>
                <a:stretch>
                  <a:fillRect t="-584" r="-340" b="-39270"/>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512984E1-ADFE-4438-84B4-BB46C0EC30CC}"/>
              </a:ext>
            </a:extLst>
          </p:cNvPr>
          <p:cNvSpPr>
            <a:spLocks noGrp="1"/>
          </p:cNvSpPr>
          <p:nvPr>
            <p:ph type="title"/>
          </p:nvPr>
        </p:nvSpPr>
        <p:spPr>
          <a:xfrm>
            <a:off x="491932" y="332656"/>
            <a:ext cx="7391400" cy="563563"/>
          </a:xfrm>
        </p:spPr>
        <p:txBody>
          <a:bodyPr/>
          <a:lstStyle/>
          <a:p>
            <a:r>
              <a:rPr lang="en-US" altLang="zh-CN" sz="3200" dirty="0">
                <a:effectLst/>
                <a:latin typeface="Times New Roman" panose="02020603050405020304" pitchFamily="18" charset="0"/>
                <a:ea typeface="宋体" panose="02010600030101010101" pitchFamily="2" charset="-122"/>
              </a:rPr>
              <a:t>2. </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特征值与特征向量的应用</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6169AC3-6515-4B8F-AE93-05FE03F200F5}"/>
                  </a:ext>
                </a:extLst>
              </p:cNvPr>
              <p:cNvSpPr txBox="1"/>
              <p:nvPr/>
            </p:nvSpPr>
            <p:spPr>
              <a:xfrm>
                <a:off x="4932040" y="2615520"/>
                <a:ext cx="4592320" cy="13408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800" i="1" kern="1200" smtClean="0">
                              <a:solidFill>
                                <a:srgbClr val="404040"/>
                              </a:solidFill>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m>
                                  <m:mPr>
                                    <m:mcs>
                                      <m:mc>
                                        <m:mcPr>
                                          <m:count m:val="1"/>
                                          <m:mcJc m:val="center"/>
                                        </m:mcPr>
                                      </m:mc>
                                    </m:mcs>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mPr>
                                  <m:mr>
                                    <m:e>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r>
                                    <m:e>
                                      <m:r>
                                        <a:rPr lang="zh-CN" altLang="en-US" sz="1800" i="1" kern="1200">
                                          <a:solidFill>
                                            <a:srgbClr val="404040"/>
                                          </a:solidFill>
                                          <a:latin typeface="Cambria Math" panose="02040503050406030204" pitchFamily="18" charset="0"/>
                                          <a:cs typeface="微软雅黑" panose="020B0503020204020204" pitchFamily="34" charset="-122"/>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2</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3</m:t>
                                          </m:r>
                                        </m:sub>
                                      </m:sSub>
                                      <m:r>
                                        <a:rPr lang="en-US" altLang="zh-CN"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𝜆</m:t>
                                      </m:r>
                                      <m:r>
                                        <a:rPr lang="zh-CN" altLang="en-US" sz="1800" i="1" kern="1200">
                                          <a:solidFill>
                                            <a:srgbClr val="404040"/>
                                          </a:solidFill>
                                          <a:latin typeface="Cambria Math" panose="02040503050406030204" pitchFamily="18" charset="0"/>
                                          <a:cs typeface="微软雅黑" panose="020B0503020204020204" pitchFamily="34" charset="-122"/>
                                        </a:rPr>
                                        <m:t>−</m:t>
                                      </m:r>
                                      <m:r>
                                        <a:rPr lang="en-US" altLang="zh-CN" sz="1800" i="1" kern="1200">
                                          <a:solidFill>
                                            <a:srgbClr val="404040"/>
                                          </a:solidFill>
                                          <a:latin typeface="Cambria Math" panose="02040503050406030204" pitchFamily="18" charset="0"/>
                                          <a:ea typeface="等线" panose="02010600030101010101" pitchFamily="2" charset="-122"/>
                                          <a:cs typeface="方正兰亭黑简体"/>
                                        </a:rPr>
                                        <m:t>1)</m:t>
                                      </m:r>
                                      <m:sSub>
                                        <m:sSubPr>
                                          <m:ctrlPr>
                                            <a:rPr lang="zh-CN" altLang="zh-CN" sz="1800" i="1" kern="1200">
                                              <a:solidFill>
                                                <a:srgbClr val="404040"/>
                                              </a:solidFill>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4</m:t>
                                          </m:r>
                                        </m:sub>
                                      </m:sSub>
                                      <m:r>
                                        <a:rPr lang="en-US" altLang="zh-CN" sz="1800" i="1" kern="1200">
                                          <a:solidFill>
                                            <a:srgbClr val="404040"/>
                                          </a:solidFill>
                                          <a:latin typeface="Cambria Math" panose="02040503050406030204" pitchFamily="18" charset="0"/>
                                          <a:ea typeface="等线" panose="02010600030101010101" pitchFamily="2" charset="-122"/>
                                          <a:cs typeface="方正兰亭黑简体"/>
                                        </a:rPr>
                                        <m:t>=0</m:t>
                                      </m:r>
                                    </m:e>
                                  </m:mr>
                                </m:m>
                              </m:e>
                            </m:mr>
                          </m:m>
                        </m:e>
                      </m:d>
                    </m:oMath>
                  </m:oMathPara>
                </a14:m>
                <a:endParaRPr lang="zh-CN" altLang="en-US" dirty="0"/>
              </a:p>
            </p:txBody>
          </p:sp>
        </mc:Choice>
        <mc:Fallback xmlns="">
          <p:sp>
            <p:nvSpPr>
              <p:cNvPr id="11" name="文本框 10">
                <a:extLst>
                  <a:ext uri="{FF2B5EF4-FFF2-40B4-BE49-F238E27FC236}">
                    <a16:creationId xmlns:a16="http://schemas.microsoft.com/office/drawing/2014/main" id="{16169AC3-6515-4B8F-AE93-05FE03F200F5}"/>
                  </a:ext>
                </a:extLst>
              </p:cNvPr>
              <p:cNvSpPr txBox="1">
                <a:spLocks noRot="1" noChangeAspect="1" noMove="1" noResize="1" noEditPoints="1" noAdjustHandles="1" noChangeArrowheads="1" noChangeShapeType="1" noTextEdit="1"/>
              </p:cNvSpPr>
              <p:nvPr/>
            </p:nvSpPr>
            <p:spPr>
              <a:xfrm>
                <a:off x="4932040" y="2615520"/>
                <a:ext cx="4592320" cy="1340880"/>
              </a:xfrm>
              <a:prstGeom prst="rect">
                <a:avLst/>
              </a:prstGeom>
              <a:blipFill>
                <a:blip r:embed="rId6"/>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96023793"/>
      </p:ext>
    </p:extLst>
  </p:cSld>
  <p:clrMapOvr>
    <a:masterClrMapping/>
  </p:clrMapOvr>
  <mc:AlternateContent xmlns:mc="http://schemas.openxmlformats.org/markup-compatibility/2006" xmlns:p14="http://schemas.microsoft.com/office/powerpoint/2010/main">
    <mc:Choice Requires="p14">
      <p:transition spd="slow" p14:dur="2000" advTm="35642"/>
    </mc:Choice>
    <mc:Fallback xmlns="">
      <p:transition spd="slow" advTm="356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980728"/>
                <a:ext cx="8964488" cy="4175125"/>
              </a:xfrm>
            </p:spPr>
            <p:txBody>
              <a:bodyPr/>
              <a:lstStyle/>
              <a:p>
                <a:pPr indent="266700" algn="just"/>
                <a:r>
                  <a:rPr lang="zh-CN" altLang="zh-CN" sz="2000" kern="1200" dirty="0">
                    <a:solidFill>
                      <a:srgbClr val="000000"/>
                    </a:solidFill>
                    <a:latin typeface="Times New Roman" panose="02020603050405020304" pitchFamily="18" charset="0"/>
                    <a:ea typeface="宋体" panose="02010600030101010101" pitchFamily="2" charset="-122"/>
                  </a:rPr>
                  <a:t>从本题可以看出矩阵</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2000" kern="1200" dirty="0">
                    <a:solidFill>
                      <a:srgbClr val="000000"/>
                    </a:solidFill>
                    <a:latin typeface="Times New Roman" panose="02020603050405020304" pitchFamily="18" charset="0"/>
                    <a:ea typeface="宋体" panose="02010600030101010101" pitchFamily="2" charset="-122"/>
                  </a:rPr>
                  <a:t>可转化为对角矩阵，方法为：</a:t>
                </a:r>
                <a:endParaRPr lang="zh-CN" altLang="zh-CN" sz="2000" kern="100" dirty="0">
                  <a:latin typeface="Times New Roman" panose="02020603050405020304" pitchFamily="18" charset="0"/>
                  <a:ea typeface="宋体" panose="02010600030101010101" pitchFamily="2" charset="-122"/>
                </a:endParaRPr>
              </a:p>
              <a:p>
                <a:pPr marL="0" indent="0" algn="just"/>
                <a14:m>
                  <m:oMath xmlns:m="http://schemas.openxmlformats.org/officeDocument/2006/math">
                    <m:sSup>
                      <m:sSup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e>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2000" i="1" kern="1200">
                                            <a:solidFill>
                                              <a:srgbClr val="404040"/>
                                            </a:solidFill>
                                            <a:latin typeface="Cambria Math" panose="02040503050406030204" pitchFamily="18" charset="0"/>
                                            <a:ea typeface="等线" panose="02010600030101010101" pitchFamily="2" charset="-122"/>
                                            <a:cs typeface="方正兰亭黑简体"/>
                                          </a:rPr>
                                          <m:t> </m:t>
                                        </m:r>
                                      </m:e>
                                      <m:e>
                                        <m:r>
                                          <a:rPr lang="zh-CN" altLang="en-US" sz="2000" i="1" kern="1200">
                                            <a:solidFill>
                                              <a:srgbClr val="000000"/>
                                            </a:solidFill>
                                            <a:latin typeface="Cambria Math" panose="02040503050406030204" pitchFamily="18" charset="0"/>
                                            <a:cs typeface="微软雅黑" panose="020B0503020204020204" pitchFamily="34" charset="-122"/>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mr>
                                  </m:m>
                                </m:e>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r>
                                      <m:e>
                                        <m:r>
                                          <a:rPr lang="zh-CN" altLang="en-US" sz="2000" i="1" kern="1200">
                                            <a:solidFill>
                                              <a:srgbClr val="404040"/>
                                            </a:solidFill>
                                            <a:latin typeface="Cambria Math" panose="02040503050406030204" pitchFamily="18" charset="0"/>
                                            <a:cs typeface="微软雅黑" panose="020B0503020204020204" pitchFamily="34" charset="-122"/>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
                                </m:e>
                              </m:m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den>
                                        </m:f>
                                      </m:e>
                                    </m:mr>
                                    <m:mr>
                                      <m:e>
                                        <m:r>
                                          <a:rPr lang="en-US" altLang="zh-CN" sz="2000" kern="1200">
                                            <a:solidFill>
                                              <a:srgbClr val="000000"/>
                                            </a:solidFill>
                                            <a:latin typeface="Cambria Math" panose="02040503050406030204" pitchFamily="18" charset="0"/>
                                            <a:cs typeface="微软雅黑" panose="020B0503020204020204" pitchFamily="34" charset="-122"/>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mr>
                                  </m:m>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en-US" sz="2000" i="1" kern="1200">
                                            <a:solidFill>
                                              <a:srgbClr val="404040"/>
                                            </a:solidFill>
                                            <a:latin typeface="Cambria Math" panose="02040503050406030204" pitchFamily="18" charset="0"/>
                                            <a:cs typeface="微软雅黑" panose="020B0503020204020204" pitchFamily="34" charset="-122"/>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2000" b="0" i="1" kern="1200" smtClean="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
                                </m:e>
                              </m:mr>
                            </m:m>
                          </m:e>
                        </m:d>
                      </m:e>
                      <m:sup>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𝑇</m:t>
                        </m:r>
                      </m:sup>
                    </m:sSup>
                    <m:d>
                      <m:d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1</m:t>
                                    </m:r>
                                  </m:e>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1</m:t>
                                    </m:r>
                                  </m:e>
                                </m:mr>
                              </m:m>
                            </m:e>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1</m:t>
                                    </m:r>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1</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
                            </m:e>
                          </m:m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i="1" kern="1200">
                                        <a:solidFill>
                                          <a:srgbClr val="000000"/>
                                        </a:solidFill>
                                        <a:latin typeface="Cambria Math" panose="02040503050406030204" pitchFamily="18" charset="0"/>
                                        <a:cs typeface="微软雅黑" panose="020B0503020204020204" pitchFamily="34" charset="-122"/>
                                      </a:rPr>
                                      <m:t>   1</m:t>
                                    </m:r>
                                  </m:e>
                                </m:mr>
                                <m:mr>
                                  <m:e>
                                    <m:r>
                                      <a:rPr lang="en-US"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mr>
                                <m:mr>
                                  <m:e>
                                    <m:r>
                                      <a:rPr lang="zh-CN" altLang="en-US" sz="2000" i="1" kern="1200">
                                        <a:solidFill>
                                          <a:srgbClr val="000000"/>
                                        </a:solidFill>
                                        <a:latin typeface="Cambria Math" panose="02040503050406030204" pitchFamily="18" charset="0"/>
                                        <a:cs typeface="微软雅黑" panose="020B0503020204020204" pitchFamily="34" charset="-122"/>
                                      </a:rPr>
                                      <m:t>−</m:t>
                                    </m:r>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1</m:t>
                                    </m:r>
                                  </m:e>
                                </m:mr>
                              </m:m>
                            </m:e>
                          </m:mr>
                        </m:m>
                      </m:e>
                    </m:d>
                    <m:d>
                      <m:d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r>
                                      <a:rPr lang="en-US" altLang="zh-CN" sz="2000" i="1" kern="1200">
                                        <a:solidFill>
                                          <a:srgbClr val="404040"/>
                                        </a:solidFill>
                                        <a:latin typeface="Cambria Math" panose="02040503050406030204" pitchFamily="18" charset="0"/>
                                        <a:ea typeface="等线" panose="02010600030101010101" pitchFamily="2" charset="-122"/>
                                        <a:cs typeface="方正兰亭黑简体"/>
                                      </a:rPr>
                                      <m:t> </m:t>
                                    </m:r>
                                  </m:e>
                                  <m:e>
                                    <m:r>
                                      <a:rPr lang="zh-CN" altLang="en-US" sz="2000" i="1" kern="1200">
                                        <a:solidFill>
                                          <a:srgbClr val="000000"/>
                                        </a:solidFill>
                                        <a:latin typeface="Cambria Math" panose="02040503050406030204" pitchFamily="18" charset="0"/>
                                        <a:cs typeface="微软雅黑" panose="020B0503020204020204" pitchFamily="34" charset="-122"/>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mr>
                              </m:m>
                            </m:e>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r>
                                  <m:e>
                                    <m:r>
                                      <a:rPr lang="zh-CN" altLang="en-US" sz="2000" i="1" kern="1200">
                                        <a:solidFill>
                                          <a:srgbClr val="404040"/>
                                        </a:solidFill>
                                        <a:latin typeface="Cambria Math" panose="02040503050406030204" pitchFamily="18" charset="0"/>
                                        <a:cs typeface="微软雅黑" panose="020B0503020204020204" pitchFamily="34" charset="-122"/>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2000" b="0" i="1" kern="1200" smtClean="0">
                                        <a:solidFill>
                                          <a:srgbClr val="404040"/>
                                        </a:solidFill>
                                        <a:latin typeface="Cambria Math" panose="02040503050406030204" pitchFamily="18" charset="0"/>
                                        <a:ea typeface="等线" panose="02010600030101010101" pitchFamily="2" charset="-122"/>
                                        <a:cs typeface="方正兰亭黑简体"/>
                                      </a:rPr>
                                      <m:t>  </m:t>
                                    </m:r>
                                    <m:r>
                                      <a:rPr lang="en-US" altLang="zh-CN" sz="2000" i="1" kern="1200">
                                        <a:solidFill>
                                          <a:srgbClr val="404040"/>
                                        </a:solidFill>
                                        <a:latin typeface="Cambria Math" panose="02040503050406030204" pitchFamily="18" charset="0"/>
                                        <a:ea typeface="等线" panose="02010600030101010101" pitchFamily="2" charset="-122"/>
                                        <a:cs typeface="方正兰亭黑简体"/>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
                            </m:e>
                          </m:m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den>
                                    </m:f>
                                  </m:e>
                                </m:mr>
                                <m:mr>
                                  <m:e>
                                    <m:r>
                                      <a:rPr lang="en-US" altLang="zh-CN" sz="2000" kern="1200">
                                        <a:solidFill>
                                          <a:srgbClr val="000000"/>
                                        </a:solidFill>
                                        <a:latin typeface="Cambria Math" panose="02040503050406030204" pitchFamily="18" charset="0"/>
                                        <a:cs typeface="微软雅黑" panose="020B0503020204020204" pitchFamily="34" charset="-122"/>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mr>
                              </m:m>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zh-CN" altLang="en-US" sz="2000" i="1" kern="1200">
                                        <a:solidFill>
                                          <a:srgbClr val="404040"/>
                                        </a:solidFill>
                                        <a:latin typeface="Cambria Math" panose="02040503050406030204" pitchFamily="18" charset="0"/>
                                        <a:cs typeface="微软雅黑" panose="020B0503020204020204" pitchFamily="34" charset="-122"/>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6</m:t>
                                        </m:r>
                                      </m:den>
                                    </m:f>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kern="12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ad>
                                          <m:radPr>
                                            <m:degHide m:val="on"/>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radPr>
                                          <m:deg/>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3</m:t>
                                            </m:r>
                                          </m:e>
                                        </m:rad>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fPr>
                                      <m:num>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num>
                                      <m:den>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den>
                                    </m:f>
                                  </m:e>
                                </m:mr>
                              </m:m>
                            </m:e>
                          </m:mr>
                        </m:m>
                      </m:e>
                    </m:d>
                  </m:oMath>
                </a14:m>
                <a:endParaRPr lang="zh-CN" altLang="zh-CN" sz="2000" kern="100" dirty="0">
                  <a:latin typeface="Times New Roman" panose="02020603050405020304" pitchFamily="18" charset="0"/>
                  <a:ea typeface="宋体" panose="02010600030101010101" pitchFamily="2" charset="-122"/>
                </a:endParaRPr>
              </a:p>
              <a:p>
                <a:pPr indent="126365" algn="r"/>
                <a:r>
                  <a:rPr lang="en-US" altLang="zh-CN" sz="2000" kern="1200" dirty="0">
                    <a:solidFill>
                      <a:srgbClr val="000000"/>
                    </a:solidFill>
                    <a:ea typeface="宋体" panose="02010600030101010101" pitchFamily="2" charset="-122"/>
                    <a:cs typeface="Times New Roman" panose="02020603050405020304" pitchFamily="18" charset="0"/>
                  </a:rPr>
                  <a:t>                                    </a:t>
                </a:r>
                <a14:m>
                  <m:oMath xmlns:m="http://schemas.openxmlformats.org/officeDocument/2006/math">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200">
                                        <a:solidFill>
                                          <a:srgbClr val="000000"/>
                                        </a:solidFill>
                                        <a:latin typeface="Cambria Math" panose="02040503050406030204" pitchFamily="18" charset="0"/>
                                        <a:cs typeface="微软雅黑" panose="020B0503020204020204" pitchFamily="34" charset="-122"/>
                                      </a:rPr>
                                      <m:t>0</m:t>
                                    </m:r>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200">
                                        <a:solidFill>
                                          <a:srgbClr val="000000"/>
                                        </a:solidFill>
                                        <a:latin typeface="Cambria Math" panose="02040503050406030204" pitchFamily="18" charset="0"/>
                                        <a:cs typeface="微软雅黑" panose="020B0503020204020204" pitchFamily="34" charset="-122"/>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mr>
                              </m:m>
                            </m:e>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200">
                                        <a:solidFill>
                                          <a:srgbClr val="000000"/>
                                        </a:solidFill>
                                        <a:latin typeface="Cambria Math" panose="02040503050406030204" pitchFamily="18" charset="0"/>
                                        <a:cs typeface="微软雅黑" panose="020B0503020204020204" pitchFamily="34" charset="-122"/>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m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200">
                                        <a:solidFill>
                                          <a:srgbClr val="000000"/>
                                        </a:solidFill>
                                        <a:latin typeface="Cambria Math" panose="02040503050406030204" pitchFamily="18" charset="0"/>
                                        <a:cs typeface="微软雅黑" panose="020B0503020204020204" pitchFamily="34" charset="-122"/>
                                      </a:rPr>
                                      <m:t>0</m:t>
                                    </m:r>
                                  </m:e>
                                </m:mr>
                              </m:m>
                            </m:e>
                          </m:mr>
                          <m:mr>
                            <m:e>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cs typeface="微软雅黑" panose="020B0503020204020204" pitchFamily="34" charset="-122"/>
                                      </a:rPr>
                                      <m:t> 0</m:t>
                                    </m:r>
                                  </m:e>
                                  <m:e>
                                    <m:r>
                                      <a:rPr lang="en-US" altLang="zh-CN" sz="2000" i="1" kern="1200">
                                        <a:solidFill>
                                          <a:srgbClr val="000000"/>
                                        </a:solidFill>
                                        <a:latin typeface="Cambria Math" panose="02040503050406030204" pitchFamily="18" charset="0"/>
                                        <a:cs typeface="微软雅黑" panose="020B0503020204020204" pitchFamily="34" charset="-122"/>
                                      </a:rPr>
                                      <m:t>  0</m:t>
                                    </m:r>
                                  </m:e>
                                </m:mr>
                                <m:mr>
                                  <m:e>
                                    <m:r>
                                      <a:rPr lang="en-US" altLang="zh-CN" sz="20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0 </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200">
                                        <a:solidFill>
                                          <a:srgbClr val="000000"/>
                                        </a:solidFill>
                                        <a:latin typeface="Cambria Math" panose="02040503050406030204" pitchFamily="18" charset="0"/>
                                        <a:cs typeface="微软雅黑" panose="020B0503020204020204" pitchFamily="34" charset="-122"/>
                                      </a:rPr>
                                      <m:t>0</m:t>
                                    </m:r>
                                  </m:e>
                                </m:mr>
                              </m:m>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m>
                                <m:mPr>
                                  <m:mcs>
                                    <m:mc>
                                      <m:mcPr>
                                        <m:count m:val="2"/>
                                        <m:mcJc m:val="center"/>
                                      </m:mcPr>
                                    </m:mc>
                                  </m:mcs>
                                  <m:ctrlPr>
                                    <a:rPr lang="zh-CN" altLang="zh-CN" sz="20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200">
                                        <a:solidFill>
                                          <a:srgbClr val="000000"/>
                                        </a:solidFill>
                                        <a:latin typeface="Cambria Math" panose="02040503050406030204" pitchFamily="18" charset="0"/>
                                        <a:cs typeface="微软雅黑" panose="020B0503020204020204" pitchFamily="34" charset="-122"/>
                                      </a:rPr>
                                      <m:t>0</m:t>
                                    </m:r>
                                  </m:e>
                                </m:mr>
                                <m:mr>
                                  <m:e>
                                    <m:r>
                                      <a:rPr lang="en-US" altLang="zh-CN" sz="2000" i="1" kern="1200">
                                        <a:solidFill>
                                          <a:srgbClr val="000000"/>
                                        </a:solidFill>
                                        <a:latin typeface="Cambria Math" panose="02040503050406030204" pitchFamily="18" charset="0"/>
                                        <a:cs typeface="微软雅黑" panose="020B0503020204020204" pitchFamily="34" charset="-122"/>
                                      </a:rPr>
                                      <m:t>0</m:t>
                                    </m:r>
                                  </m:e>
                                  <m:e>
                                    <m:r>
                                      <a:rPr lang="en-US" altLang="zh-CN" sz="20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  4</m:t>
                                    </m:r>
                                  </m:e>
                                </m:mr>
                              </m:m>
                            </m:e>
                          </m:mr>
                        </m:m>
                      </m:e>
                    </m:d>
                  </m:oMath>
                </a14:m>
                <a:r>
                  <a:rPr lang="en-US" altLang="zh-CN" sz="2000" kern="1200" dirty="0">
                    <a:solidFill>
                      <a:srgbClr val="404040"/>
                    </a:solidFill>
                    <a:latin typeface="Times New Roman" panose="02020603050405020304" pitchFamily="18" charset="0"/>
                    <a:ea typeface="宋体" panose="02010600030101010101" pitchFamily="2" charset="-122"/>
                  </a:rPr>
                  <a:t>                                     </a:t>
                </a:r>
                <a:r>
                  <a:rPr lang="en-US" altLang="zh-CN" sz="2000" kern="1200" dirty="0">
                    <a:solidFill>
                      <a:srgbClr val="000000"/>
                    </a:solidFill>
                    <a:latin typeface="Times New Roman" panose="02020603050405020304" pitchFamily="18" charset="0"/>
                    <a:ea typeface="宋体" panose="02010600030101010101" pitchFamily="2" charset="-122"/>
                  </a:rPr>
                  <a:t>(5.141)</a:t>
                </a:r>
                <a:endParaRPr lang="zh-CN" altLang="zh-CN" sz="2000" kern="100" dirty="0">
                  <a:latin typeface="Times New Roman" panose="02020603050405020304" pitchFamily="18" charset="0"/>
                  <a:ea typeface="宋体" panose="02010600030101010101" pitchFamily="2" charset="-122"/>
                </a:endParaRPr>
              </a:p>
              <a:p>
                <a:pPr indent="266700" algn="just"/>
                <a:r>
                  <a:rPr lang="zh-CN"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特征分解的应用有最优化问题、用于处理模型过拟合的正则化问题等。</a:t>
                </a:r>
                <a:endParaRPr lang="zh-CN" altLang="zh-CN" sz="2000" kern="100" dirty="0">
                  <a:latin typeface="Times New Roman" panose="02020603050405020304" pitchFamily="18" charset="0"/>
                  <a:ea typeface="宋体" panose="02010600030101010101" pitchFamily="2" charset="-122"/>
                </a:endParaRPr>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980728"/>
                <a:ext cx="8964488" cy="4175125"/>
              </a:xfrm>
              <a:blipFill>
                <a:blip r:embed="rId4"/>
                <a:stretch>
                  <a:fillRect t="-1168" r="-1564" b="-1474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512984E1-ADFE-4438-84B4-BB46C0EC30CC}"/>
              </a:ext>
            </a:extLst>
          </p:cNvPr>
          <p:cNvSpPr>
            <a:spLocks noGrp="1"/>
          </p:cNvSpPr>
          <p:nvPr>
            <p:ph type="title"/>
          </p:nvPr>
        </p:nvSpPr>
        <p:spPr>
          <a:xfrm>
            <a:off x="491932" y="332656"/>
            <a:ext cx="7391400" cy="563563"/>
          </a:xfrm>
        </p:spPr>
        <p:txBody>
          <a:bodyPr/>
          <a:lstStyle/>
          <a:p>
            <a:r>
              <a:rPr lang="en-US" altLang="zh-CN" sz="3200" dirty="0">
                <a:effectLst/>
                <a:latin typeface="Times New Roman" panose="02020603050405020304" pitchFamily="18" charset="0"/>
                <a:ea typeface="宋体" panose="02010600030101010101" pitchFamily="2" charset="-122"/>
              </a:rPr>
              <a:t>2. </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特征值与特征向量的应用</a:t>
            </a:r>
            <a:endParaRPr lang="zh-CN" altLang="en-US" dirty="0"/>
          </a:p>
        </p:txBody>
      </p:sp>
    </p:spTree>
    <p:extLst>
      <p:ext uri="{BB962C8B-B14F-4D97-AF65-F5344CB8AC3E}">
        <p14:creationId xmlns:p14="http://schemas.microsoft.com/office/powerpoint/2010/main" val="3720306820"/>
      </p:ext>
    </p:extLst>
  </p:cSld>
  <p:clrMapOvr>
    <a:masterClrMapping/>
  </p:clrMapOvr>
  <mc:AlternateContent xmlns:mc="http://schemas.openxmlformats.org/markup-compatibility/2006" xmlns:p14="http://schemas.microsoft.com/office/powerpoint/2010/main">
    <mc:Choice Requires="p14">
      <p:transition spd="slow" p14:dur="2000" advTm="19470"/>
    </mc:Choice>
    <mc:Fallback xmlns="">
      <p:transition spd="slow" advTm="1947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a:latin typeface="Times New Roman" panose="02020603050405020304" pitchFamily="18" charset="0"/>
                <a:ea typeface="宋体" panose="02010600030101010101" pitchFamily="2" charset="-122"/>
                <a:cs typeface="Times New Roman" panose="02020603050405020304" pitchFamily="18" charset="0"/>
              </a:rPr>
              <a:t>§ 8</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、奇异值分解</a:t>
            </a:r>
            <a:endParaRPr lang="zh-CN" altLang="en-US" sz="6000" dirty="0">
              <a:latin typeface="微软雅黑" panose="020B0503020204020204" pitchFamily="34" charset="-122"/>
              <a:ea typeface="微软雅黑" panose="020B0503020204020204" pitchFamily="34" charset="-122"/>
            </a:endParaRP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a:latin typeface="微软雅黑" panose="020B0503020204020204" pitchFamily="34" charset="-122"/>
            </a:endParaRPr>
          </a:p>
        </p:txBody>
      </p:sp>
    </p:spTree>
    <p:extLst>
      <p:ext uri="{BB962C8B-B14F-4D97-AF65-F5344CB8AC3E}">
        <p14:creationId xmlns:p14="http://schemas.microsoft.com/office/powerpoint/2010/main" val="244619431"/>
      </p:ext>
    </p:extLst>
  </p:cSld>
  <p:clrMapOvr>
    <a:masterClrMapping/>
  </p:clrMapOvr>
  <mc:AlternateContent xmlns:mc="http://schemas.openxmlformats.org/markup-compatibility/2006" xmlns:p14="http://schemas.microsoft.com/office/powerpoint/2010/main">
    <mc:Choice Requires="p14">
      <p:transition spd="slow" p14:dur="2000" advTm="2391"/>
    </mc:Choice>
    <mc:Fallback xmlns="">
      <p:transition spd="slow" advTm="239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kern="100" dirty="0">
                <a:effectLst/>
                <a:latin typeface="Times New Roman" panose="02020603050405020304" pitchFamily="18" charset="0"/>
                <a:ea typeface="黑体" panose="02010609060101010101" pitchFamily="49" charset="-122"/>
              </a:rPr>
              <a:t>1. </a:t>
            </a:r>
            <a:r>
              <a:rPr lang="zh-CN" altLang="zh-CN" b="1" kern="100" dirty="0">
                <a:effectLst/>
                <a:latin typeface="Times New Roman" panose="02020603050405020304" pitchFamily="18" charset="0"/>
                <a:ea typeface="黑体" panose="02010609060101010101" pitchFamily="49" charset="-122"/>
              </a:rPr>
              <a:t>奇异值分解的方法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964488" cy="4175125"/>
              </a:xfrm>
            </p:spPr>
            <p:txBody>
              <a:bodyPr/>
              <a:lstStyle/>
              <a:p>
                <a:pPr marL="0" indent="266700" algn="just"/>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上节讨论的问题针对于方阵，对于行数与列数不同的矩阵，可进行奇异值分解：将矩阵分解为奇异向量和奇异值。可以将矩阵</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分解为三个矩阵的乘积：</a:t>
                </a:r>
                <a:endParaRPr lang="zh-CN" altLang="zh-CN" sz="2400" kern="100" dirty="0">
                  <a:effectLst/>
                  <a:latin typeface="Times New Roman" panose="02020603050405020304" pitchFamily="18" charset="0"/>
                  <a:ea typeface="宋体" panose="02010600030101010101" pitchFamily="2" charset="-122"/>
                </a:endParaRPr>
              </a:p>
              <a:p>
                <a:pPr marL="0" indent="127000">
                  <a:spcBef>
                    <a:spcPts val="0"/>
                  </a:spcBef>
                </a:pPr>
                <a:r>
                  <a:rPr lang="en-US" altLang="zh-CN" b="1" kern="1200" dirty="0">
                    <a:solidFill>
                      <a:schemeClr val="tx1"/>
                    </a:solidFill>
                    <a:effectLst/>
                    <a:ea typeface="宋体" panose="02010600030101010101" pitchFamily="2" charset="-122"/>
                    <a:cs typeface="Times New Roman" panose="02020603050405020304" pitchFamily="18" charset="0"/>
                  </a:rPr>
                  <a:t>                         </a:t>
                </a:r>
                <a14:m>
                  <m:oMath xmlns:m="http://schemas.openxmlformats.org/officeDocument/2006/math">
                    <m:r>
                      <a:rPr lang="en-US" altLang="zh-CN" b="1" i="1" kern="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b="1" kern="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1" i="1" kern="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𝑼</m:t>
                    </m:r>
                    <m:r>
                      <a:rPr lang="en-US" altLang="zh-CN" b="1" i="1" kern="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𝚺</m:t>
                    </m:r>
                    <m:sSup>
                      <m:sSupPr>
                        <m:ctrlPr>
                          <a:rPr lang="zh-CN" altLang="zh-CN"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kern="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𝑽</m:t>
                        </m:r>
                      </m:e>
                      <m:sup>
                        <m:r>
                          <a:rPr lang="en-US" altLang="zh-CN" b="1" i="1" kern="100">
                            <a:solidFill>
                              <a:schemeClr val="tx1"/>
                            </a:solidFill>
                            <a:effectLst/>
                            <a:latin typeface="Cambria Math" panose="02040503050406030204" pitchFamily="18" charset="0"/>
                            <a:ea typeface="宋体" panose="02010600030101010101" pitchFamily="2" charset="-122"/>
                          </a:rPr>
                          <m:t>𝑻</m:t>
                        </m:r>
                      </m:sup>
                    </m:sSup>
                  </m:oMath>
                </a14:m>
                <a:r>
                  <a:rPr lang="en-US" altLang="zh-CN" b="1" kern="1200" dirty="0">
                    <a:solidFill>
                      <a:schemeClr val="tx1"/>
                    </a:solidFill>
                    <a:effectLst/>
                    <a:latin typeface="Times New Roman" panose="02020603050405020304" pitchFamily="18" charset="0"/>
                    <a:ea typeface="宋体" panose="02010600030101010101" pitchFamily="2" charset="-122"/>
                  </a:rPr>
                  <a:t> </a:t>
                </a:r>
                <a:r>
                  <a:rPr lang="en-US" altLang="zh-CN" kern="1200" dirty="0">
                    <a:solidFill>
                      <a:srgbClr val="000000"/>
                    </a:solidFill>
                    <a:effectLst/>
                    <a:latin typeface="Times New Roman" panose="02020603050405020304" pitchFamily="18" charset="0"/>
                    <a:ea typeface="宋体" panose="02010600030101010101" pitchFamily="2" charset="-122"/>
                  </a:rPr>
                  <a:t>                          </a:t>
                </a:r>
                <a:r>
                  <a:rPr lang="en-US" altLang="zh-CN" sz="2400" kern="1200" dirty="0">
                    <a:solidFill>
                      <a:srgbClr val="000000"/>
                    </a:solidFill>
                    <a:effectLst/>
                    <a:latin typeface="Times New Roman" panose="02020603050405020304" pitchFamily="18" charset="0"/>
                    <a:ea typeface="宋体" panose="02010600030101010101" pitchFamily="2" charset="-122"/>
                  </a:rPr>
                  <a:t>(5.142)</a:t>
                </a:r>
                <a:endParaRPr lang="zh-CN" altLang="zh-CN" sz="2400" kern="100" dirty="0">
                  <a:effectLst/>
                  <a:latin typeface="Times New Roman" panose="02020603050405020304" pitchFamily="18" charset="0"/>
                  <a:ea typeface="宋体" panose="02010600030101010101" pitchFamily="2" charset="-122"/>
                </a:endParaRPr>
              </a:p>
              <a:p>
                <a:pPr marL="0" indent="127000" algn="just"/>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𝛴</m:t>
                    </m:r>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𝑉</m:t>
                        </m:r>
                      </m:e>
                      <m:sup>
                        <m:r>
                          <m:rPr>
                            <m:sty m:val="p"/>
                          </m:rPr>
                          <a:rPr lang="en-US" altLang="zh-CN" sz="2400" kern="100">
                            <a:effectLst/>
                            <a:latin typeface="Cambria Math" panose="02040503050406030204" pitchFamily="18" charset="0"/>
                            <a:ea typeface="宋体" panose="02010600030101010101" pitchFamily="2" charset="-122"/>
                          </a:rPr>
                          <m:t>T</m:t>
                        </m:r>
                      </m:sup>
                    </m:sSup>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r>
                          <a:rPr lang="zh-CN"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zh-CN" altLang="zh-CN" sz="24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2400" kern="100" dirty="0">
                  <a:effectLst/>
                  <a:latin typeface="Times New Roman" panose="02020603050405020304" pitchFamily="18" charset="0"/>
                  <a:ea typeface="宋体" panose="02010600030101010101" pitchFamily="2" charset="-122"/>
                </a:endParaRPr>
              </a:p>
              <a:p>
                <a:pPr marL="0" indent="266700" algn="just"/>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矩阵</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都为正交矩阵，矩阵</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的列向量称为左奇异向量，矩阵</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的列向量称为右奇异向量，</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𝛴</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为对角矩阵（不一定为方阵），</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𝛴</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对角线上的元素称为矩阵</a:t>
                </a:r>
                <a14:m>
                  <m:oMath xmlns:m="http://schemas.openxmlformats.org/officeDocument/2006/math">
                    <m:r>
                      <a:rPr lang="en-US" altLang="zh-CN" sz="24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24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的奇异值，奇异值按从大到小的顺序排列。</a:t>
                </a:r>
                <a:endParaRPr lang="zh-CN" altLang="zh-CN" sz="24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964488" cy="4175125"/>
              </a:xfrm>
              <a:blipFill>
                <a:blip r:embed="rId5"/>
                <a:stretch>
                  <a:fillRect l="-1496" t="-1168" r="-21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58868083"/>
      </p:ext>
    </p:extLst>
  </p:cSld>
  <p:clrMapOvr>
    <a:masterClrMapping/>
  </p:clrMapOvr>
  <mc:AlternateContent xmlns:mc="http://schemas.openxmlformats.org/markup-compatibility/2006" xmlns:p14="http://schemas.microsoft.com/office/powerpoint/2010/main">
    <mc:Choice Requires="p14">
      <p:transition spd="slow" p14:dur="2000" advTm="43919"/>
    </mc:Choice>
    <mc:Fallback xmlns="">
      <p:transition spd="slow" advTm="43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3E7422-6A08-476B-B75D-A4D44C51EC9F}"/>
                  </a:ext>
                </a:extLst>
              </p:cNvPr>
              <p:cNvSpPr>
                <a:spLocks noGrp="1"/>
              </p:cNvSpPr>
              <p:nvPr>
                <p:ph idx="1"/>
              </p:nvPr>
            </p:nvSpPr>
            <p:spPr>
              <a:xfrm>
                <a:off x="179512" y="980728"/>
                <a:ext cx="8964488" cy="4175125"/>
              </a:xfrm>
            </p:spPr>
            <p:txBody>
              <a:bodyPr/>
              <a:lstStyle/>
              <a:p>
                <a:pPr marL="0" indent="0" algn="l">
                  <a:spcBef>
                    <a:spcPts val="0"/>
                  </a:spcBef>
                </a:pPr>
                <a:r>
                  <a:rPr lang="zh-CN" altLang="zh-CN" sz="1600" b="1" kern="100" dirty="0">
                    <a:solidFill>
                      <a:srgbClr val="000000"/>
                    </a:solidFill>
                    <a:effectLst/>
                    <a:latin typeface="Times New Roman" panose="02020603050405020304" pitchFamily="18" charset="0"/>
                    <a:ea typeface="宋体" panose="02010600030101010101" pitchFamily="2" charset="-122"/>
                  </a:rPr>
                  <a:t>【例</a:t>
                </a:r>
                <a:r>
                  <a:rPr lang="en-US" altLang="zh-CN" sz="1600" b="1" kern="100" dirty="0">
                    <a:solidFill>
                      <a:srgbClr val="000000"/>
                    </a:solidFill>
                    <a:effectLst/>
                    <a:latin typeface="Times New Roman" panose="02020603050405020304" pitchFamily="18" charset="0"/>
                    <a:ea typeface="宋体" panose="02010600030101010101" pitchFamily="2" charset="-122"/>
                  </a:rPr>
                  <a:t>5.9</a:t>
                </a:r>
                <a:r>
                  <a:rPr lang="zh-CN" altLang="zh-CN" sz="1600" b="1" kern="100" dirty="0">
                    <a:solidFill>
                      <a:srgbClr val="000000"/>
                    </a:solidFill>
                    <a:effectLst/>
                    <a:latin typeface="Times New Roman" panose="02020603050405020304" pitchFamily="18" charset="0"/>
                    <a:ea typeface="宋体" panose="02010600030101010101" pitchFamily="2" charset="-122"/>
                  </a:rPr>
                  <a:t>】对下面矩阵进行奇异值分解</a:t>
                </a:r>
              </a:p>
              <a:p>
                <a:pPr marL="0" indent="0" algn="r">
                  <a:spcBef>
                    <a:spcPts val="0"/>
                  </a:spcBef>
                </a:pPr>
                <a14:m>
                  <m:oMath xmlns:m="http://schemas.openxmlformats.org/officeDocument/2006/math">
                    <m:r>
                      <a:rPr lang="en-US" altLang="zh-CN" sz="2400" i="1">
                        <a:latin typeface="Cambria Math" panose="02040503050406030204" pitchFamily="18" charset="0"/>
                      </a:rPr>
                      <m:t>𝐴</m:t>
                    </m:r>
                    <m:r>
                      <a:rPr lang="en-US"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2"/>
                                  <m:mcJc m:val="center"/>
                                </m:mcPr>
                              </m:mc>
                            </m:mcs>
                            <m:ctrlPr>
                              <a:rPr lang="zh-CN" altLang="zh-CN" sz="2400" i="1">
                                <a:latin typeface="Cambria Math" panose="02040503050406030204" pitchFamily="18" charset="0"/>
                              </a:rPr>
                            </m:ctrlPr>
                          </m:mPr>
                          <m:mr>
                            <m:e>
                              <m:m>
                                <m:mPr>
                                  <m:mcs>
                                    <m:mc>
                                      <m:mcPr>
                                        <m:count m:val="2"/>
                                        <m:mcJc m:val="center"/>
                                      </m:mcPr>
                                    </m:mc>
                                  </m:mcs>
                                  <m:ctrlPr>
                                    <a:rPr lang="zh-CN" altLang="zh-CN" sz="2400" i="1">
                                      <a:latin typeface="Cambria Math" panose="02040503050406030204" pitchFamily="18" charset="0"/>
                                    </a:rPr>
                                  </m:ctrlPr>
                                </m:mPr>
                                <m:mr>
                                  <m:e>
                                    <m:r>
                                      <a:rPr lang="en-US" altLang="zh-CN" sz="2400" i="1">
                                        <a:latin typeface="Cambria Math" panose="02040503050406030204" pitchFamily="18" charset="0"/>
                                      </a:rPr>
                                      <m:t>1</m:t>
                                    </m:r>
                                  </m:e>
                                  <m:e>
                                    <m:r>
                                      <a:rPr lang="en-US" altLang="zh-CN" sz="2400" i="1">
                                        <a:latin typeface="Cambria Math" panose="02040503050406030204" pitchFamily="18" charset="0"/>
                                      </a:rPr>
                                      <m:t>  0</m:t>
                                    </m:r>
                                  </m:e>
                                </m:mr>
                              </m:m>
                            </m:e>
                            <m:e>
                              <m:r>
                                <a:rPr lang="en-US" altLang="zh-CN" sz="2400" i="1">
                                  <a:latin typeface="Cambria Math" panose="02040503050406030204" pitchFamily="18" charset="0"/>
                                </a:rPr>
                                <m:t>   </m:t>
                              </m:r>
                              <m:m>
                                <m:mPr>
                                  <m:mcs>
                                    <m:mc>
                                      <m:mcPr>
                                        <m:count m:val="2"/>
                                        <m:mcJc m:val="center"/>
                                      </m:mcPr>
                                    </m:mc>
                                  </m:mcs>
                                  <m:ctrlPr>
                                    <a:rPr lang="zh-CN" altLang="zh-CN" sz="2400" i="1">
                                      <a:latin typeface="Cambria Math" panose="02040503050406030204" pitchFamily="18" charset="0"/>
                                    </a:rPr>
                                  </m:ctrlPr>
                                </m:mPr>
                                <m:mr>
                                  <m:e>
                                    <m:r>
                                      <a:rPr lang="en-US" altLang="zh-CN" sz="2400" i="1">
                                        <a:latin typeface="Cambria Math" panose="02040503050406030204" pitchFamily="18" charset="0"/>
                                      </a:rPr>
                                      <m:t>0</m:t>
                                    </m:r>
                                  </m:e>
                                  <m:e>
                                    <m:r>
                                      <a:rPr lang="zh-CN" altLang="en-US" sz="2400" i="1">
                                        <a:latin typeface="Cambria Math" panose="02040503050406030204" pitchFamily="18" charset="0"/>
                                      </a:rPr>
                                      <m:t>−</m:t>
                                    </m:r>
                                    <m:r>
                                      <a:rPr lang="en-US" altLang="zh-CN" sz="2400" i="1">
                                        <a:latin typeface="Cambria Math" panose="02040503050406030204" pitchFamily="18" charset="0"/>
                                      </a:rPr>
                                      <m:t>1</m:t>
                                    </m:r>
                                  </m:e>
                                </m:mr>
                              </m:m>
                            </m:e>
                          </m:mr>
                          <m:mr>
                            <m:e>
                              <m:m>
                                <m:mPr>
                                  <m:mcs>
                                    <m:mc>
                                      <m:mcPr>
                                        <m:count m:val="2"/>
                                        <m:mcJc m:val="center"/>
                                      </m:mcPr>
                                    </m:mc>
                                  </m:mcs>
                                  <m:ctrlPr>
                                    <a:rPr lang="zh-CN" altLang="zh-CN" sz="2400" i="1">
                                      <a:latin typeface="Cambria Math" panose="02040503050406030204" pitchFamily="18" charset="0"/>
                                    </a:rPr>
                                  </m:ctrlPr>
                                </m:mPr>
                                <m:mr>
                                  <m:e>
                                    <m:r>
                                      <a:rPr lang="en-US" altLang="zh-CN" sz="2400" i="1">
                                        <a:latin typeface="Cambria Math" panose="02040503050406030204" pitchFamily="18" charset="0"/>
                                      </a:rPr>
                                      <m:t>0</m:t>
                                    </m:r>
                                  </m:e>
                                  <m:e>
                                    <m:r>
                                      <a:rPr lang="en-US" altLang="zh-CN" sz="2400" i="1">
                                        <a:latin typeface="Cambria Math" panose="02040503050406030204" pitchFamily="18" charset="0"/>
                                      </a:rPr>
                                      <m:t>  1</m:t>
                                    </m:r>
                                  </m:e>
                                </m:mr>
                              </m:m>
                            </m:e>
                            <m:e>
                              <m:m>
                                <m:mPr>
                                  <m:mcs>
                                    <m:mc>
                                      <m:mcPr>
                                        <m:count m:val="2"/>
                                        <m:mcJc m:val="center"/>
                                      </m:mcPr>
                                    </m:mc>
                                  </m:mcs>
                                  <m:ctrlPr>
                                    <a:rPr lang="zh-CN" altLang="zh-CN" sz="2400" i="1">
                                      <a:latin typeface="Cambria Math" panose="02040503050406030204" pitchFamily="18" charset="0"/>
                                    </a:rPr>
                                  </m:ctrlPr>
                                </m:mPr>
                                <m:mr>
                                  <m:e>
                                    <m:r>
                                      <a:rPr lang="en-US" altLang="zh-CN" sz="2400" i="1">
                                        <a:latin typeface="Cambria Math" panose="02040503050406030204" pitchFamily="18" charset="0"/>
                                      </a:rPr>
                                      <m:t>   0</m:t>
                                    </m:r>
                                  </m:e>
                                  <m:e>
                                    <m:r>
                                      <a:rPr lang="en-US" altLang="zh-CN" sz="2400" i="1">
                                        <a:latin typeface="Cambria Math" panose="02040503050406030204" pitchFamily="18" charset="0"/>
                                      </a:rPr>
                                      <m:t>   1</m:t>
                                    </m:r>
                                  </m:e>
                                </m:mr>
                              </m:m>
                            </m:e>
                          </m:mr>
                        </m:m>
                      </m:e>
                    </m:d>
                  </m:oMath>
                </a14:m>
                <a:r>
                  <a:rPr lang="en-US" altLang="zh-CN" sz="1200" kern="1200" dirty="0">
                    <a:solidFill>
                      <a:srgbClr val="000000"/>
                    </a:solidFill>
                    <a:effectLst/>
                    <a:latin typeface="Times New Roman" panose="02020603050405020304" pitchFamily="18" charset="0"/>
                    <a:ea typeface="宋体" panose="02010600030101010101" pitchFamily="2" charset="-122"/>
                  </a:rPr>
                  <a:t>                                                               </a:t>
                </a:r>
                <a:r>
                  <a:rPr lang="en-US" altLang="zh-CN" sz="1600" kern="1200" dirty="0">
                    <a:solidFill>
                      <a:srgbClr val="000000"/>
                    </a:solidFill>
                    <a:effectLst/>
                    <a:latin typeface="Times New Roman" panose="02020603050405020304" pitchFamily="18" charset="0"/>
                    <a:ea typeface="宋体" panose="02010600030101010101" pitchFamily="2" charset="-122"/>
                  </a:rPr>
                  <a:t>(5.143)</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0" indent="0" algn="just">
                  <a:spcBef>
                    <a:spcPts val="0"/>
                  </a:spcBef>
                </a:pPr>
                <a:r>
                  <a:rPr lang="zh-CN" altLang="zh-CN" sz="16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首先求出</a:t>
                </a:r>
                <a14:m>
                  <m:oMath xmlns:m="http://schemas.openxmlformats.org/officeDocument/2006/math">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𝑨</m:t>
                    </m:r>
                    <m:sSup>
                      <m:sSup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𝑨</m:t>
                        </m:r>
                      </m:e>
                      <m:sup>
                        <m:r>
                          <a:rPr lang="en-US" altLang="zh-CN" sz="1600" b="1" i="1" kern="100">
                            <a:solidFill>
                              <a:srgbClr val="000000"/>
                            </a:solidFill>
                            <a:effectLst/>
                            <a:latin typeface="Cambria Math" panose="02040503050406030204" pitchFamily="18" charset="0"/>
                            <a:ea typeface="宋体" panose="02010600030101010101" pitchFamily="2" charset="-122"/>
                          </a:rPr>
                          <m:t>𝑻</m:t>
                        </m:r>
                      </m:sup>
                    </m:sSup>
                    <m:sSup>
                      <m:sSupPr>
                        <m:ctrlPr>
                          <a:rPr lang="zh-CN" altLang="zh-CN" sz="1600" b="1"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zh-CN" altLang="zh-CN" sz="16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m:t>和</m:t>
                        </m:r>
                        <m:r>
                          <a:rPr lang="en-US" altLang="zh-CN" sz="16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e>
                      <m:sup>
                        <m:r>
                          <a:rPr lang="en-US" altLang="zh-CN" sz="1600" b="1" i="1" kern="100">
                            <a:solidFill>
                              <a:srgbClr val="000000"/>
                            </a:solidFill>
                            <a:latin typeface="Cambria Math" panose="02040503050406030204" pitchFamily="18" charset="0"/>
                            <a:ea typeface="宋体" panose="02010600030101010101" pitchFamily="2" charset="-122"/>
                          </a:rPr>
                          <m:t>𝑻</m:t>
                        </m:r>
                      </m:sup>
                    </m:sSup>
                    <m:r>
                      <a:rPr lang="en-US" altLang="zh-CN" sz="1600" b="1"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b="1" kern="100" dirty="0">
                  <a:solidFill>
                    <a:srgbClr val="000000"/>
                  </a:solidFill>
                  <a:effectLst/>
                  <a:latin typeface="Times New Roman" panose="02020603050405020304" pitchFamily="18" charset="0"/>
                  <a:ea typeface="宋体" panose="02010600030101010101" pitchFamily="2" charset="-122"/>
                </a:endParaRPr>
              </a:p>
              <a:p>
                <a:pPr marL="0" indent="0" algn="r">
                  <a:spcBef>
                    <a:spcPts val="0"/>
                  </a:spcBef>
                </a:pPr>
                <a14:m>
                  <m:oMath xmlns:m="http://schemas.openxmlformats.org/officeDocument/2006/math">
                    <m:r>
                      <a:rPr lang="en-US" altLang="zh-CN" sz="1050" b="1" i="1" smtClean="0">
                        <a:solidFill>
                          <a:srgbClr val="000000"/>
                        </a:solidFill>
                        <a:latin typeface="Cambria Math" panose="02040503050406030204" pitchFamily="18" charset="0"/>
                      </a:rPr>
                      <m:t>𝑨</m:t>
                    </m:r>
                    <m:sSup>
                      <m:sSupPr>
                        <m:ctrlPr>
                          <a:rPr lang="zh-CN" altLang="zh-CN" sz="1050" b="1" i="1">
                            <a:solidFill>
                              <a:srgbClr val="000000"/>
                            </a:solidFill>
                            <a:latin typeface="Cambria Math" panose="02040503050406030204" pitchFamily="18" charset="0"/>
                          </a:rPr>
                        </m:ctrlPr>
                      </m:sSupPr>
                      <m:e>
                        <m:r>
                          <a:rPr lang="en-US" altLang="zh-CN" sz="1050" b="1" i="1">
                            <a:solidFill>
                              <a:srgbClr val="000000"/>
                            </a:solidFill>
                            <a:latin typeface="Cambria Math" panose="02040503050406030204" pitchFamily="18" charset="0"/>
                          </a:rPr>
                          <m:t>𝑨</m:t>
                        </m:r>
                      </m:e>
                      <m:sup>
                        <m:r>
                          <a:rPr lang="en-US" altLang="zh-CN" sz="1050" b="1" i="1">
                            <a:solidFill>
                              <a:srgbClr val="000000"/>
                            </a:solidFill>
                            <a:latin typeface="Cambria Math" panose="02040503050406030204" pitchFamily="18" charset="0"/>
                          </a:rPr>
                          <m:t>𝑻</m:t>
                        </m:r>
                      </m:sup>
                    </m:sSup>
                    <m:r>
                      <a:rPr lang="en-US" altLang="zh-CN" sz="1050" b="1" i="1">
                        <a:solidFill>
                          <a:srgbClr val="000000"/>
                        </a:solidFill>
                        <a:latin typeface="Cambria Math" panose="02040503050406030204" pitchFamily="18" charset="0"/>
                      </a:rPr>
                      <m:t>=</m:t>
                    </m:r>
                    <m:d>
                      <m:dPr>
                        <m:begChr m:val="["/>
                        <m:endChr m:val="]"/>
                        <m:ctrlPr>
                          <a:rPr lang="zh-CN" altLang="zh-CN" sz="1050" b="1" i="1">
                            <a:solidFill>
                              <a:srgbClr val="000000"/>
                            </a:solidFill>
                            <a:latin typeface="Cambria Math" panose="02040503050406030204" pitchFamily="18" charset="0"/>
                          </a:rPr>
                        </m:ctrlPr>
                      </m:dPr>
                      <m:e>
                        <m:m>
                          <m:mPr>
                            <m:mcs>
                              <m:mc>
                                <m:mcPr>
                                  <m:count m:val="2"/>
                                  <m:mcJc m:val="center"/>
                                </m:mcPr>
                              </m:mc>
                            </m:mcs>
                            <m:ctrlPr>
                              <a:rPr lang="zh-CN" altLang="zh-CN" sz="1050" b="1" i="1">
                                <a:solidFill>
                                  <a:srgbClr val="000000"/>
                                </a:solidFill>
                                <a:latin typeface="Cambria Math" panose="02040503050406030204" pitchFamily="18" charset="0"/>
                              </a:rPr>
                            </m:ctrlPr>
                          </m:mP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
                            </m:e>
                            <m:e>
                              <m:r>
                                <a:rPr lang="en-US" altLang="zh-CN" sz="1050" b="1" i="1">
                                  <a:solidFill>
                                    <a:srgbClr val="000000"/>
                                  </a:solidFill>
                                  <a:latin typeface="Cambria Math" panose="02040503050406030204" pitchFamily="18" charset="0"/>
                                </a:rPr>
                                <m:t>   </m:t>
                              </m:r>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𝟎</m:t>
                                    </m:r>
                                  </m:e>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mr>
                              </m:m>
                            </m:e>
                          </m:m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
                      </m:e>
                    </m:d>
                    <m:d>
                      <m:dPr>
                        <m:begChr m:val="["/>
                        <m:endChr m:val="]"/>
                        <m:ctrlPr>
                          <a:rPr lang="zh-CN" altLang="zh-CN" sz="1050" b="1" i="1">
                            <a:solidFill>
                              <a:srgbClr val="000000"/>
                            </a:solidFill>
                            <a:latin typeface="Cambria Math" panose="02040503050406030204" pitchFamily="18" charset="0"/>
                          </a:rPr>
                        </m:ctrlPr>
                      </m:dPr>
                      <m:e>
                        <m:m>
                          <m:mPr>
                            <m:mcs>
                              <m:mc>
                                <m:mcPr>
                                  <m:count m:val="1"/>
                                  <m:mcJc m:val="center"/>
                                </m:mcPr>
                              </m:mc>
                            </m:mcs>
                            <m:ctrlPr>
                              <a:rPr lang="zh-CN" altLang="zh-CN" sz="1050" b="1" i="1">
                                <a:solidFill>
                                  <a:srgbClr val="000000"/>
                                </a:solidFill>
                                <a:latin typeface="Cambria Math" panose="02040503050406030204" pitchFamily="18" charset="0"/>
                              </a:rPr>
                            </m:ctrlPr>
                          </m:mP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r>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
                      </m:e>
                    </m:d>
                    <m:r>
                      <a:rPr lang="en-US" altLang="zh-CN" sz="1050" b="1" i="1">
                        <a:solidFill>
                          <a:srgbClr val="000000"/>
                        </a:solidFill>
                        <a:latin typeface="Cambria Math" panose="02040503050406030204" pitchFamily="18" charset="0"/>
                      </a:rPr>
                      <m:t>=</m:t>
                    </m:r>
                    <m:d>
                      <m:dPr>
                        <m:begChr m:val="["/>
                        <m:endChr m:val="]"/>
                        <m:ctrlPr>
                          <a:rPr lang="zh-CN" altLang="zh-CN" sz="1050" b="1" i="1">
                            <a:solidFill>
                              <a:srgbClr val="000000"/>
                            </a:solidFill>
                            <a:latin typeface="Cambria Math" panose="02040503050406030204" pitchFamily="18" charset="0"/>
                          </a:rPr>
                        </m:ctrlPr>
                      </m:dP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𝟐</m:t>
                              </m:r>
                            </m:e>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mr>
                          <m:mr>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𝟐</m:t>
                              </m:r>
                            </m:e>
                          </m:mr>
                        </m:m>
                      </m:e>
                    </m:d>
                    <m:sSup>
                      <m:sSupPr>
                        <m:ctrlPr>
                          <a:rPr lang="zh-CN" altLang="zh-CN" sz="1050" b="1" i="1">
                            <a:solidFill>
                              <a:srgbClr val="000000"/>
                            </a:solidFill>
                            <a:latin typeface="Cambria Math" panose="02040503050406030204" pitchFamily="18" charset="0"/>
                          </a:rPr>
                        </m:ctrlPr>
                      </m:sSupPr>
                      <m:e>
                        <m:r>
                          <a:rPr lang="en-US" altLang="zh-CN" sz="1050" b="1" i="1" smtClean="0">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𝑨</m:t>
                        </m:r>
                      </m:e>
                      <m:sup>
                        <m:r>
                          <a:rPr lang="en-US" altLang="zh-CN" sz="1050" b="1" i="1">
                            <a:solidFill>
                              <a:srgbClr val="000000"/>
                            </a:solidFill>
                            <a:latin typeface="Cambria Math" panose="02040503050406030204" pitchFamily="18" charset="0"/>
                          </a:rPr>
                          <m:t>𝑻</m:t>
                        </m:r>
                      </m:sup>
                    </m:sSup>
                    <m:r>
                      <a:rPr lang="en-US" altLang="zh-CN" sz="1050" b="1" i="1">
                        <a:solidFill>
                          <a:srgbClr val="000000"/>
                        </a:solidFill>
                        <a:latin typeface="Cambria Math" panose="02040503050406030204" pitchFamily="18" charset="0"/>
                      </a:rPr>
                      <m:t>𝑨</m:t>
                    </m:r>
                    <m:r>
                      <a:rPr lang="en-US" altLang="zh-CN" sz="1050" b="1" i="1">
                        <a:solidFill>
                          <a:srgbClr val="000000"/>
                        </a:solidFill>
                        <a:latin typeface="Cambria Math" panose="02040503050406030204" pitchFamily="18" charset="0"/>
                      </a:rPr>
                      <m:t>=</m:t>
                    </m:r>
                    <m:d>
                      <m:dPr>
                        <m:begChr m:val="["/>
                        <m:endChr m:val="]"/>
                        <m:ctrlPr>
                          <a:rPr lang="zh-CN" altLang="zh-CN" sz="1050" b="1" i="1">
                            <a:solidFill>
                              <a:srgbClr val="000000"/>
                            </a:solidFill>
                            <a:latin typeface="Cambria Math" panose="02040503050406030204" pitchFamily="18" charset="0"/>
                          </a:rPr>
                        </m:ctrlPr>
                      </m:dPr>
                      <m:e>
                        <m:m>
                          <m:mPr>
                            <m:mcs>
                              <m:mc>
                                <m:mcPr>
                                  <m:count m:val="1"/>
                                  <m:mcJc m:val="center"/>
                                </m:mcPr>
                              </m:mc>
                            </m:mcs>
                            <m:ctrlPr>
                              <a:rPr lang="zh-CN" altLang="zh-CN" sz="1050" b="1" i="1">
                                <a:solidFill>
                                  <a:srgbClr val="000000"/>
                                </a:solidFill>
                                <a:latin typeface="Cambria Math" panose="02040503050406030204" pitchFamily="18" charset="0"/>
                              </a:rPr>
                            </m:ctrlPr>
                          </m:mP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r>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
                      </m:e>
                    </m:d>
                    <m:d>
                      <m:dPr>
                        <m:begChr m:val="["/>
                        <m:endChr m:val="]"/>
                        <m:ctrlPr>
                          <a:rPr lang="zh-CN" altLang="zh-CN" sz="1050" b="1" i="1">
                            <a:solidFill>
                              <a:srgbClr val="000000"/>
                            </a:solidFill>
                            <a:latin typeface="Cambria Math" panose="02040503050406030204" pitchFamily="18" charset="0"/>
                          </a:rPr>
                        </m:ctrlPr>
                      </m:dPr>
                      <m:e>
                        <m:m>
                          <m:mPr>
                            <m:mcs>
                              <m:mc>
                                <m:mcPr>
                                  <m:count m:val="2"/>
                                  <m:mcJc m:val="center"/>
                                </m:mcPr>
                              </m:mc>
                            </m:mcs>
                            <m:ctrlPr>
                              <a:rPr lang="zh-CN" altLang="zh-CN" sz="1050" b="1" i="1">
                                <a:solidFill>
                                  <a:srgbClr val="000000"/>
                                </a:solidFill>
                                <a:latin typeface="Cambria Math" panose="02040503050406030204" pitchFamily="18" charset="0"/>
                              </a:rPr>
                            </m:ctrlPr>
                          </m:mP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
                            </m:e>
                            <m:e>
                              <m:r>
                                <a:rPr lang="en-US" altLang="zh-CN" sz="1050" b="1" i="1">
                                  <a:solidFill>
                                    <a:srgbClr val="000000"/>
                                  </a:solidFill>
                                  <a:latin typeface="Cambria Math" panose="02040503050406030204" pitchFamily="18" charset="0"/>
                                </a:rPr>
                                <m:t>   </m:t>
                              </m:r>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𝟎</m:t>
                                    </m:r>
                                  </m:e>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mr>
                              </m:m>
                            </m:e>
                          </m:m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
                      </m:e>
                    </m:d>
                    <m:r>
                      <a:rPr lang="en-US" altLang="zh-CN" sz="1050" b="1" i="1">
                        <a:solidFill>
                          <a:srgbClr val="000000"/>
                        </a:solidFill>
                        <a:latin typeface="Cambria Math" panose="02040503050406030204" pitchFamily="18" charset="0"/>
                      </a:rPr>
                      <m:t>=</m:t>
                    </m:r>
                    <m:d>
                      <m:dPr>
                        <m:begChr m:val="["/>
                        <m:endChr m:val="]"/>
                        <m:ctrlPr>
                          <a:rPr lang="zh-CN" altLang="zh-CN" sz="1050" b="1" i="1">
                            <a:solidFill>
                              <a:srgbClr val="000000"/>
                            </a:solidFill>
                            <a:latin typeface="Cambria Math" panose="02040503050406030204" pitchFamily="18" charset="0"/>
                          </a:rPr>
                        </m:ctrlPr>
                      </m:dPr>
                      <m:e>
                        <m:m>
                          <m:mPr>
                            <m:mcs>
                              <m:mc>
                                <m:mcPr>
                                  <m:count m:val="2"/>
                                  <m:mcJc m:val="center"/>
                                </m:mcPr>
                              </m:mc>
                            </m:mcs>
                            <m:ctrlPr>
                              <a:rPr lang="zh-CN" altLang="zh-CN" sz="1050" b="1" i="1">
                                <a:solidFill>
                                  <a:srgbClr val="000000"/>
                                </a:solidFill>
                                <a:latin typeface="Cambria Math" panose="02040503050406030204" pitchFamily="18" charset="0"/>
                              </a:rPr>
                            </m:ctrlPr>
                          </m:mP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𝟎</m:t>
                                    </m:r>
                                  </m:e>
                                </m:m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𝟏</m:t>
                                    </m:r>
                                  </m:e>
                                </m:mr>
                              </m:m>
                            </m:e>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𝟎</m:t>
                                    </m:r>
                                  </m:e>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mr>
                                <m:mr>
                                  <m:e>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𝟏</m:t>
                                    </m:r>
                                  </m:e>
                                </m:mr>
                              </m:m>
                            </m:e>
                          </m:mr>
                          <m:mr>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𝟎</m:t>
                                    </m:r>
                                  </m:e>
                                </m:mr>
                                <m:mr>
                                  <m:e>
                                    <m:r>
                                      <a:rPr lang="zh-CN" altLang="en-US" sz="1050" b="1" i="1">
                                        <a:solidFill>
                                          <a:srgbClr val="000000"/>
                                        </a:solidFill>
                                        <a:latin typeface="Cambria Math" panose="02040503050406030204" pitchFamily="18" charset="0"/>
                                      </a:rPr>
                                      <m:t>−</m:t>
                                    </m:r>
                                    <m:r>
                                      <a:rPr lang="en-US" altLang="zh-CN" sz="1050" b="1" i="1">
                                        <a:solidFill>
                                          <a:srgbClr val="000000"/>
                                        </a:solidFill>
                                        <a:latin typeface="Cambria Math" panose="02040503050406030204" pitchFamily="18" charset="0"/>
                                      </a:rPr>
                                      <m:t>𝟏</m:t>
                                    </m:r>
                                  </m:e>
                                  <m:e>
                                    <m:r>
                                      <a:rPr lang="en-US" altLang="zh-CN" sz="1050" b="1" i="1">
                                        <a:solidFill>
                                          <a:srgbClr val="000000"/>
                                        </a:solidFill>
                                        <a:latin typeface="Cambria Math" panose="02040503050406030204" pitchFamily="18" charset="0"/>
                                      </a:rPr>
                                      <m:t>𝟏</m:t>
                                    </m:r>
                                  </m:e>
                                </m:mr>
                              </m:m>
                            </m:e>
                            <m:e>
                              <m:m>
                                <m:mPr>
                                  <m:mcs>
                                    <m:mc>
                                      <m:mcPr>
                                        <m:count m:val="2"/>
                                        <m:mcJc m:val="center"/>
                                      </m:mcPr>
                                    </m:mc>
                                  </m:mcs>
                                  <m:ctrlPr>
                                    <a:rPr lang="zh-CN" altLang="zh-CN" sz="1050" b="1" i="1">
                                      <a:solidFill>
                                        <a:srgbClr val="000000"/>
                                      </a:solidFill>
                                      <a:latin typeface="Cambria Math" panose="02040503050406030204" pitchFamily="18" charset="0"/>
                                    </a:rPr>
                                  </m:ctrlPr>
                                </m:mPr>
                                <m:mr>
                                  <m:e>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𝟎</m:t>
                                    </m:r>
                                  </m:e>
                                </m:mr>
                                <m:mr>
                                  <m:e>
                                    <m:r>
                                      <a:rPr lang="en-US" altLang="zh-CN" sz="1050" b="1" i="1">
                                        <a:solidFill>
                                          <a:srgbClr val="000000"/>
                                        </a:solidFill>
                                        <a:latin typeface="Cambria Math" panose="02040503050406030204" pitchFamily="18" charset="0"/>
                                      </a:rPr>
                                      <m:t>𝟎</m:t>
                                    </m:r>
                                  </m:e>
                                  <m:e>
                                    <m:r>
                                      <a:rPr lang="en-US" altLang="zh-CN" sz="1050" b="1" i="1">
                                        <a:solidFill>
                                          <a:srgbClr val="000000"/>
                                        </a:solidFill>
                                        <a:latin typeface="Cambria Math" panose="02040503050406030204" pitchFamily="18" charset="0"/>
                                      </a:rPr>
                                      <m:t>   </m:t>
                                    </m:r>
                                    <m:r>
                                      <a:rPr lang="en-US" altLang="zh-CN" sz="1050" b="1" i="1">
                                        <a:solidFill>
                                          <a:srgbClr val="000000"/>
                                        </a:solidFill>
                                        <a:latin typeface="Cambria Math" panose="02040503050406030204" pitchFamily="18" charset="0"/>
                                      </a:rPr>
                                      <m:t>𝟐</m:t>
                                    </m:r>
                                  </m:e>
                                </m:mr>
                              </m:m>
                            </m:e>
                          </m:mr>
                        </m:m>
                      </m:e>
                    </m:d>
                  </m:oMath>
                </a14:m>
                <a:r>
                  <a:rPr lang="en-US" altLang="zh-CN" sz="2400" b="1" kern="1200" dirty="0">
                    <a:solidFill>
                      <a:srgbClr val="000000"/>
                    </a:solidFill>
                    <a:effectLst/>
                    <a:latin typeface="Times New Roman" panose="02020603050405020304" pitchFamily="18" charset="0"/>
                    <a:ea typeface="宋体" panose="02010600030101010101" pitchFamily="2" charset="-122"/>
                  </a:rPr>
                  <a:t>        </a:t>
                </a:r>
                <a:r>
                  <a:rPr lang="en-US" altLang="zh-CN" sz="1600" kern="1200" dirty="0">
                    <a:solidFill>
                      <a:srgbClr val="000000"/>
                    </a:solidFill>
                    <a:effectLst/>
                    <a:latin typeface="Times New Roman" panose="02020603050405020304" pitchFamily="18" charset="0"/>
                    <a:ea typeface="宋体" panose="02010600030101010101" pitchFamily="2" charset="-122"/>
                  </a:rPr>
                  <a:t>(5.144)</a:t>
                </a:r>
                <a:endParaRPr lang="zh-CN" altLang="zh-CN" sz="1600" kern="100" dirty="0">
                  <a:effectLst/>
                  <a:latin typeface="Times New Roman" panose="02020603050405020304" pitchFamily="18" charset="0"/>
                  <a:ea typeface="宋体" panose="02010600030101010101" pitchFamily="2" charset="-122"/>
                </a:endParaRPr>
              </a:p>
              <a:p>
                <a:pPr marL="0" indent="0" algn="just">
                  <a:spcBef>
                    <a:spcPts val="0"/>
                  </a:spcBef>
                </a:pPr>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求出</a:t>
                </a:r>
                <a14:m>
                  <m:oMath xmlns:m="http://schemas.openxmlformats.org/officeDocument/2006/math">
                    <m:r>
                      <a:rPr lang="en-US" altLang="zh-CN" sz="1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600" i="1" kern="12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p>
                        <m:r>
                          <m:rPr>
                            <m:sty m:val="p"/>
                          </m:rPr>
                          <a:rPr lang="en-US" altLang="zh-CN" sz="1600" kern="100">
                            <a:latin typeface="Cambria Math" panose="02040503050406030204" pitchFamily="18" charset="0"/>
                            <a:ea typeface="宋体" panose="02010600030101010101" pitchFamily="2" charset="-122"/>
                          </a:rPr>
                          <m:t>T</m:t>
                        </m:r>
                      </m:sup>
                    </m:sSup>
                  </m:oMath>
                </a14:m>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的特征值</a:t>
                </a:r>
                <a:r>
                  <a:rPr lang="zh-CN" altLang="en-US"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与单位正交</a:t>
                </a:r>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特征向量：</a:t>
                </a:r>
                <a:endParaRPr lang="zh-CN" altLang="zh-CN" sz="1600" kern="100" dirty="0">
                  <a:effectLst/>
                  <a:latin typeface="Times New Roman" panose="02020603050405020304" pitchFamily="18" charset="0"/>
                  <a:ea typeface="宋体" panose="02010600030101010101" pitchFamily="2" charset="-122"/>
                </a:endParaRPr>
              </a:p>
              <a:p>
                <a:pPr marL="0" indent="0" algn="r">
                  <a:spcBef>
                    <a:spcPts val="0"/>
                  </a:spcBef>
                </a:pPr>
                <a14:m>
                  <m:oMath xmlns:m="http://schemas.openxmlformats.org/officeDocument/2006/math">
                    <m:sSub>
                      <m:sSub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𝝀</m:t>
                        </m:r>
                      </m:e>
                      <m: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𝟑</m:t>
                    </m:r>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𝒗</m:t>
                        </m:r>
                      </m:e>
                      <m: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num>
                                <m:den>
                                  <m:rad>
                                    <m:radPr>
                                      <m:degHide m:val="on"/>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rad>
                                </m:den>
                              </m:f>
                            </m:e>
                          </m:mr>
                          <m:mr>
                            <m:e>
                              <m:f>
                                <m:f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num>
                                <m:den>
                                  <m:rad>
                                    <m:radPr>
                                      <m:degHide m:val="on"/>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rad>
                                </m:den>
                              </m:f>
                            </m:e>
                          </m:mr>
                        </m:m>
                      </m:e>
                    </m:d>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𝝀</m:t>
                        </m:r>
                      </m:e>
                      <m: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𝒗</m:t>
                        </m:r>
                      </m:e>
                      <m: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num>
                                <m:den>
                                  <m:rad>
                                    <m:radPr>
                                      <m:degHide m:val="on"/>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rad>
                                </m:den>
                              </m:f>
                            </m:e>
                          </m:mr>
                          <m:mr>
                            <m:e>
                              <m:f>
                                <m:fPr>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num>
                                <m:den>
                                  <m:rad>
                                    <m:radPr>
                                      <m:degHide m:val="on"/>
                                      <m:ctrlPr>
                                        <a:rPr lang="zh-CN" altLang="zh-CN" sz="1600" b="1"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b="1"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𝟐</m:t>
                                      </m:r>
                                    </m:e>
                                  </m:rad>
                                </m:den>
                              </m:f>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(5.145)</a:t>
                </a:r>
                <a:endParaRPr lang="zh-CN" altLang="zh-CN" sz="1600" kern="100" dirty="0">
                  <a:effectLst/>
                  <a:latin typeface="Times New Roman" panose="02020603050405020304" pitchFamily="18" charset="0"/>
                  <a:ea typeface="宋体" panose="02010600030101010101" pitchFamily="2" charset="-122"/>
                </a:endParaRPr>
              </a:p>
              <a:p>
                <a:pPr marL="0" indent="0" algn="just">
                  <a:spcBef>
                    <a:spcPts val="0"/>
                  </a:spcBef>
                </a:pPr>
                <a:r>
                  <a:rPr lang="zh-CN" altLang="zh-CN"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接着求</a:t>
                </a:r>
                <a14:m>
                  <m:oMath xmlns:m="http://schemas.openxmlformats.org/officeDocument/2006/math">
                    <m:sSup>
                      <m:sSupPr>
                        <m:ctrlPr>
                          <a:rPr lang="zh-CN" altLang="zh-CN" sz="16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p>
                        <m:r>
                          <m:rPr>
                            <m:sty m:val="p"/>
                          </m:rP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的特征值（</a:t>
                </a:r>
                <a14:m>
                  <m:oMath xmlns:m="http://schemas.openxmlformats.org/officeDocument/2006/math">
                    <m:sSup>
                      <m:sSupPr>
                        <m:ctrlPr>
                          <a:rPr lang="zh-CN" altLang="zh-CN" sz="16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p>
                        <m:r>
                          <m:rPr>
                            <m:sty m:val="p"/>
                          </m:rP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600" i="1"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p>
                        <m:r>
                          <m:rPr>
                            <m:sty m:val="p"/>
                          </m:rPr>
                          <a:rPr lang="en-US" altLang="zh-CN" sz="16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T</m:t>
                        </m:r>
                      </m:sup>
                    </m:sSup>
                  </m:oMath>
                </a14:m>
                <a:r>
                  <a:rPr lang="zh-CN" altLang="zh-CN"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有相同的正特征值，其余补</a:t>
                </a:r>
                <a:r>
                  <a:rPr lang="en-US" altLang="zh-CN"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16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）和单位正交特征向量</a:t>
                </a:r>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effectLst/>
                  <a:latin typeface="Times New Roman" panose="02020603050405020304" pitchFamily="18" charset="0"/>
                  <a:ea typeface="宋体" panose="02010600030101010101" pitchFamily="2" charset="-122"/>
                </a:endParaRPr>
              </a:p>
              <a:p>
                <a:pPr marL="0" indent="0" algn="r">
                  <a:spcBef>
                    <a:spcPts val="0"/>
                  </a:spcBef>
                </a:pPr>
                <a14:m>
                  <m:oMath xmlns:m="http://schemas.openxmlformats.org/officeDocument/2006/math">
                    <m:sSub>
                      <m:sSubPr>
                        <m:ctrlPr>
                          <a:rPr lang="zh-CN" altLang="zh-CN" sz="1400" b="1" i="1" smtClean="0">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𝝀</m:t>
                        </m:r>
                      </m:e>
                      <m:sub>
                        <m:r>
                          <a:rPr lang="en-US" altLang="zh-CN" sz="1400" b="1" i="1">
                            <a:solidFill>
                              <a:srgbClr val="000000"/>
                            </a:solidFill>
                            <a:latin typeface="Cambria Math" panose="02040503050406030204" pitchFamily="18" charset="0"/>
                          </a:rPr>
                          <m:t>𝟏</m:t>
                        </m:r>
                      </m:sub>
                    </m:sSub>
                    <m:r>
                      <a:rPr lang="en-US" altLang="zh-CN"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𝟑</m:t>
                    </m:r>
                    <m:r>
                      <a:rPr lang="en-US" altLang="zh-CN" sz="1400" b="1" i="1">
                        <a:solidFill>
                          <a:srgbClr val="000000"/>
                        </a:solidFill>
                        <a:latin typeface="Cambria Math" panose="02040503050406030204" pitchFamily="18" charset="0"/>
                      </a:rPr>
                      <m:t>, </m:t>
                    </m:r>
                    <m:sSub>
                      <m:sSubPr>
                        <m:ctrlPr>
                          <a:rPr lang="zh-CN" altLang="zh-CN" sz="1400" b="1" i="1">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𝒖</m:t>
                        </m:r>
                      </m:e>
                      <m:sub>
                        <m:r>
                          <a:rPr lang="en-US" altLang="zh-CN" sz="1400" b="1" i="1">
                            <a:solidFill>
                              <a:srgbClr val="000000"/>
                            </a:solidFill>
                            <a:latin typeface="Cambria Math" panose="02040503050406030204" pitchFamily="18" charset="0"/>
                          </a:rPr>
                          <m:t>𝟏</m:t>
                        </m:r>
                      </m:sub>
                    </m:sSub>
                    <m:r>
                      <a:rPr lang="en-US" altLang="zh-CN" sz="1400" b="1" i="1">
                        <a:solidFill>
                          <a:srgbClr val="000000"/>
                        </a:solidFill>
                        <a:latin typeface="Cambria Math" panose="02040503050406030204" pitchFamily="18" charset="0"/>
                      </a:rPr>
                      <m:t>=</m:t>
                    </m:r>
                    <m:d>
                      <m:dPr>
                        <m:ctrlPr>
                          <a:rPr lang="zh-CN" altLang="zh-CN" sz="1400" b="1" i="1">
                            <a:solidFill>
                              <a:srgbClr val="000000"/>
                            </a:solidFill>
                            <a:latin typeface="Cambria Math" panose="02040503050406030204" pitchFamily="18" charset="0"/>
                          </a:rPr>
                        </m:ctrlPr>
                      </m:dPr>
                      <m:e>
                        <m:m>
                          <m:mPr>
                            <m:mcs>
                              <m:mc>
                                <m:mcPr>
                                  <m:count m:val="1"/>
                                  <m:mcJc m:val="center"/>
                                </m:mcPr>
                              </m:mc>
                            </m:mcs>
                            <m:ctrlPr>
                              <a:rPr lang="zh-CN" altLang="zh-CN" sz="1400" b="1" i="1">
                                <a:solidFill>
                                  <a:srgbClr val="000000"/>
                                </a:solidFill>
                                <a:latin typeface="Cambria Math" panose="02040503050406030204" pitchFamily="18" charset="0"/>
                              </a:rPr>
                            </m:ctrlPr>
                          </m:mPr>
                          <m:mr>
                            <m:e>
                              <m:m>
                                <m:mPr>
                                  <m:mcs>
                                    <m:mc>
                                      <m:mcPr>
                                        <m:count m:val="1"/>
                                        <m:mcJc m:val="center"/>
                                      </m:mcPr>
                                    </m:mc>
                                  </m:mcs>
                                  <m:ctrlPr>
                                    <a:rPr lang="zh-CN" altLang="zh-CN" sz="1400" b="1" i="1">
                                      <a:solidFill>
                                        <a:srgbClr val="000000"/>
                                      </a:solidFill>
                                      <a:latin typeface="Cambria Math" panose="02040503050406030204" pitchFamily="18" charset="0"/>
                                    </a:rPr>
                                  </m:ctrlPr>
                                </m:mPr>
                                <m:mr>
                                  <m:e>
                                    <m:f>
                                      <m:fPr>
                                        <m:ctrlPr>
                                          <a:rPr lang="zh-CN" altLang="zh-CN" sz="1400" b="1" i="1">
                                            <a:solidFill>
                                              <a:srgbClr val="000000"/>
                                            </a:solidFill>
                                            <a:latin typeface="Cambria Math" panose="02040503050406030204" pitchFamily="18" charset="0"/>
                                          </a:rPr>
                                        </m:ctrlPr>
                                      </m:fPr>
                                      <m:num>
                                        <m:r>
                                          <a:rPr lang="zh-CN" altLang="en-US"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𝟔</m:t>
                                            </m:r>
                                          </m:e>
                                        </m:rad>
                                      </m:den>
                                    </m:f>
                                  </m:e>
                                </m:m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𝟔</m:t>
                                            </m:r>
                                          </m:e>
                                        </m:rad>
                                      </m:den>
                                    </m:f>
                                  </m:e>
                                </m:mr>
                                <m:mr>
                                  <m:e>
                                    <m:r>
                                      <a:rPr lang="en-US" altLang="zh-CN" sz="1400" b="1" i="1">
                                        <a:solidFill>
                                          <a:srgbClr val="000000"/>
                                        </a:solidFill>
                                        <a:latin typeface="Cambria Math" panose="02040503050406030204" pitchFamily="18" charset="0"/>
                                      </a:rPr>
                                      <m:t>𝟎</m:t>
                                    </m:r>
                                  </m:e>
                                </m:mr>
                              </m:m>
                            </m:e>
                          </m:m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𝟐</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𝟔</m:t>
                                      </m:r>
                                    </m:e>
                                  </m:rad>
                                </m:den>
                              </m:f>
                            </m:e>
                          </m:mr>
                        </m:m>
                      </m:e>
                    </m:d>
                    <m:r>
                      <a:rPr lang="en-US" altLang="zh-CN" sz="1400" b="1" i="1">
                        <a:solidFill>
                          <a:srgbClr val="000000"/>
                        </a:solidFill>
                        <a:latin typeface="Cambria Math" panose="02040503050406030204" pitchFamily="18" charset="0"/>
                      </a:rPr>
                      <m:t>;</m:t>
                    </m:r>
                    <m:sSub>
                      <m:sSubPr>
                        <m:ctrlPr>
                          <a:rPr lang="zh-CN" altLang="zh-CN" sz="1400" b="1" i="1">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𝝀</m:t>
                        </m:r>
                      </m:e>
                      <m:sub>
                        <m:r>
                          <a:rPr lang="en-US" altLang="zh-CN" sz="1400" b="1" i="1">
                            <a:solidFill>
                              <a:srgbClr val="000000"/>
                            </a:solidFill>
                            <a:latin typeface="Cambria Math" panose="02040503050406030204" pitchFamily="18" charset="0"/>
                          </a:rPr>
                          <m:t>𝟐</m:t>
                        </m:r>
                      </m:sub>
                    </m:sSub>
                    <m:r>
                      <a:rPr lang="en-US" altLang="zh-CN"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𝟏</m:t>
                    </m:r>
                    <m:r>
                      <a:rPr lang="en-US" altLang="zh-CN" sz="1400" b="1" i="1">
                        <a:solidFill>
                          <a:srgbClr val="000000"/>
                        </a:solidFill>
                        <a:latin typeface="Cambria Math" panose="02040503050406030204" pitchFamily="18" charset="0"/>
                      </a:rPr>
                      <m:t>, </m:t>
                    </m:r>
                    <m:sSub>
                      <m:sSubPr>
                        <m:ctrlPr>
                          <a:rPr lang="zh-CN" altLang="zh-CN" sz="1400" b="1" i="1">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𝒖</m:t>
                        </m:r>
                      </m:e>
                      <m:sub>
                        <m:r>
                          <a:rPr lang="en-US" altLang="zh-CN" sz="1400" b="1" i="1">
                            <a:solidFill>
                              <a:srgbClr val="000000"/>
                            </a:solidFill>
                            <a:latin typeface="Cambria Math" panose="02040503050406030204" pitchFamily="18" charset="0"/>
                          </a:rPr>
                          <m:t>𝟐</m:t>
                        </m:r>
                      </m:sub>
                    </m:sSub>
                    <m:r>
                      <a:rPr lang="en-US" altLang="zh-CN" sz="1400" b="1" i="1">
                        <a:solidFill>
                          <a:srgbClr val="000000"/>
                        </a:solidFill>
                        <a:latin typeface="Cambria Math" panose="02040503050406030204" pitchFamily="18" charset="0"/>
                      </a:rPr>
                      <m:t>=</m:t>
                    </m:r>
                    <m:d>
                      <m:dPr>
                        <m:ctrlPr>
                          <a:rPr lang="zh-CN" altLang="zh-CN" sz="1400" b="1" i="1">
                            <a:solidFill>
                              <a:srgbClr val="000000"/>
                            </a:solidFill>
                            <a:latin typeface="Cambria Math" panose="02040503050406030204" pitchFamily="18" charset="0"/>
                          </a:rPr>
                        </m:ctrlPr>
                      </m:dPr>
                      <m:e>
                        <m:m>
                          <m:mPr>
                            <m:mcs>
                              <m:mc>
                                <m:mcPr>
                                  <m:count m:val="1"/>
                                  <m:mcJc m:val="center"/>
                                </m:mcPr>
                              </m:mc>
                            </m:mcs>
                            <m:ctrlPr>
                              <a:rPr lang="zh-CN" altLang="zh-CN" sz="1400" b="1" i="1">
                                <a:solidFill>
                                  <a:srgbClr val="000000"/>
                                </a:solidFill>
                                <a:latin typeface="Cambria Math" panose="02040503050406030204" pitchFamily="18" charset="0"/>
                              </a:rPr>
                            </m:ctrlPr>
                          </m:mPr>
                          <m:mr>
                            <m:e>
                              <m:m>
                                <m:mPr>
                                  <m:mcs>
                                    <m:mc>
                                      <m:mcPr>
                                        <m:count m:val="1"/>
                                        <m:mcJc m:val="center"/>
                                      </m:mcPr>
                                    </m:mc>
                                  </m:mcs>
                                  <m:ctrlPr>
                                    <a:rPr lang="zh-CN" altLang="zh-CN" sz="1400" b="1" i="1">
                                      <a:solidFill>
                                        <a:srgbClr val="000000"/>
                                      </a:solidFill>
                                      <a:latin typeface="Cambria Math" panose="02040503050406030204" pitchFamily="18" charset="0"/>
                                    </a:rPr>
                                  </m:ctrlPr>
                                </m:mP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m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mr>
                                <m:mr>
                                  <m:e>
                                    <m:r>
                                      <a:rPr lang="en-US" altLang="zh-CN" sz="1400" b="1" i="1">
                                        <a:solidFill>
                                          <a:srgbClr val="000000"/>
                                        </a:solidFill>
                                        <a:latin typeface="Cambria Math" panose="02040503050406030204" pitchFamily="18" charset="0"/>
                                      </a:rPr>
                                      <m:t>𝟎</m:t>
                                    </m:r>
                                  </m:e>
                                </m:mr>
                              </m:m>
                            </m:e>
                          </m:mr>
                          <m:mr>
                            <m:e>
                              <m:r>
                                <a:rPr lang="en-US" altLang="zh-CN" sz="1400" b="1" i="1">
                                  <a:solidFill>
                                    <a:srgbClr val="000000"/>
                                  </a:solidFill>
                                  <a:latin typeface="Cambria Math" panose="02040503050406030204" pitchFamily="18" charset="0"/>
                                </a:rPr>
                                <m:t>𝟎</m:t>
                              </m:r>
                            </m:e>
                          </m:mr>
                        </m:m>
                      </m:e>
                    </m:d>
                    <m:r>
                      <a:rPr lang="en-US" altLang="zh-CN" sz="1400" b="1" i="1">
                        <a:solidFill>
                          <a:srgbClr val="000000"/>
                        </a:solidFill>
                        <a:latin typeface="Cambria Math" panose="02040503050406030204" pitchFamily="18" charset="0"/>
                      </a:rPr>
                      <m:t>;</m:t>
                    </m:r>
                    <m:sSub>
                      <m:sSubPr>
                        <m:ctrlPr>
                          <a:rPr lang="zh-CN" altLang="zh-CN" sz="1400" b="1" i="1">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𝝀</m:t>
                        </m:r>
                      </m:e>
                      <m:sub>
                        <m:r>
                          <a:rPr lang="en-US" altLang="zh-CN" sz="1400" b="1" i="1">
                            <a:solidFill>
                              <a:srgbClr val="000000"/>
                            </a:solidFill>
                            <a:latin typeface="Cambria Math" panose="02040503050406030204" pitchFamily="18" charset="0"/>
                          </a:rPr>
                          <m:t>𝟑</m:t>
                        </m:r>
                      </m:sub>
                    </m:sSub>
                    <m:r>
                      <a:rPr lang="en-US" altLang="zh-CN"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𝟎</m:t>
                    </m:r>
                    <m:r>
                      <a:rPr lang="en-US" altLang="zh-CN" sz="1400" b="1" i="1">
                        <a:solidFill>
                          <a:srgbClr val="000000"/>
                        </a:solidFill>
                        <a:latin typeface="Cambria Math" panose="02040503050406030204" pitchFamily="18" charset="0"/>
                      </a:rPr>
                      <m:t>, </m:t>
                    </m:r>
                    <m:sSub>
                      <m:sSubPr>
                        <m:ctrlPr>
                          <a:rPr lang="zh-CN" altLang="zh-CN" sz="1400" b="1" i="1">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𝒖</m:t>
                        </m:r>
                      </m:e>
                      <m:sub>
                        <m:r>
                          <a:rPr lang="en-US" altLang="zh-CN" sz="1400" b="1" i="1">
                            <a:solidFill>
                              <a:srgbClr val="000000"/>
                            </a:solidFill>
                            <a:latin typeface="Cambria Math" panose="02040503050406030204" pitchFamily="18" charset="0"/>
                          </a:rPr>
                          <m:t>𝟑</m:t>
                        </m:r>
                      </m:sub>
                    </m:sSub>
                    <m:r>
                      <a:rPr lang="en-US" altLang="zh-CN" sz="1400" b="1" i="1">
                        <a:solidFill>
                          <a:srgbClr val="000000"/>
                        </a:solidFill>
                        <a:latin typeface="Cambria Math" panose="02040503050406030204" pitchFamily="18" charset="0"/>
                      </a:rPr>
                      <m:t>=</m:t>
                    </m:r>
                    <m:d>
                      <m:dPr>
                        <m:ctrlPr>
                          <a:rPr lang="zh-CN" altLang="zh-CN" sz="1400" b="1" i="1">
                            <a:solidFill>
                              <a:srgbClr val="000000"/>
                            </a:solidFill>
                            <a:latin typeface="Cambria Math" panose="02040503050406030204" pitchFamily="18" charset="0"/>
                          </a:rPr>
                        </m:ctrlPr>
                      </m:dPr>
                      <m:e>
                        <m:m>
                          <m:mPr>
                            <m:mcs>
                              <m:mc>
                                <m:mcPr>
                                  <m:count m:val="1"/>
                                  <m:mcJc m:val="center"/>
                                </m:mcPr>
                              </m:mc>
                            </m:mcs>
                            <m:ctrlPr>
                              <a:rPr lang="zh-CN" altLang="zh-CN" sz="1400" b="1" i="1">
                                <a:solidFill>
                                  <a:srgbClr val="000000"/>
                                </a:solidFill>
                                <a:latin typeface="Cambria Math" panose="02040503050406030204" pitchFamily="18" charset="0"/>
                              </a:rPr>
                            </m:ctrlPr>
                          </m:mPr>
                          <m:mr>
                            <m:e>
                              <m:m>
                                <m:mPr>
                                  <m:mcs>
                                    <m:mc>
                                      <m:mcPr>
                                        <m:count m:val="1"/>
                                        <m:mcJc m:val="center"/>
                                      </m:mcPr>
                                    </m:mc>
                                  </m:mcs>
                                  <m:ctrlPr>
                                    <a:rPr lang="zh-CN" altLang="zh-CN" sz="1400" b="1" i="1">
                                      <a:solidFill>
                                        <a:srgbClr val="000000"/>
                                      </a:solidFill>
                                      <a:latin typeface="Cambria Math" panose="02040503050406030204" pitchFamily="18" charset="0"/>
                                    </a:rPr>
                                  </m:ctrlPr>
                                </m:mPr>
                                <m:mr>
                                  <m:e>
                                    <m:r>
                                      <a:rPr lang="en-US" altLang="zh-CN" sz="1400" b="1" i="1">
                                        <a:solidFill>
                                          <a:srgbClr val="000000"/>
                                        </a:solidFill>
                                        <a:latin typeface="Cambria Math" panose="02040503050406030204" pitchFamily="18" charset="0"/>
                                      </a:rPr>
                                      <m:t>𝟎</m:t>
                                    </m:r>
                                  </m:e>
                                </m:mr>
                                <m:mr>
                                  <m:e>
                                    <m:r>
                                      <a:rPr lang="en-US" altLang="zh-CN" sz="1400" b="1" i="1">
                                        <a:solidFill>
                                          <a:srgbClr val="000000"/>
                                        </a:solidFill>
                                        <a:latin typeface="Cambria Math" panose="02040503050406030204" pitchFamily="18" charset="0"/>
                                      </a:rPr>
                                      <m:t>𝟎</m:t>
                                    </m:r>
                                  </m:e>
                                </m:mr>
                                <m:mr>
                                  <m:e>
                                    <m:r>
                                      <a:rPr lang="en-US" altLang="zh-CN" sz="1400" b="1" i="1">
                                        <a:solidFill>
                                          <a:srgbClr val="000000"/>
                                        </a:solidFill>
                                        <a:latin typeface="Cambria Math" panose="02040503050406030204" pitchFamily="18" charset="0"/>
                                      </a:rPr>
                                      <m:t>𝟏</m:t>
                                    </m:r>
                                  </m:e>
                                </m:mr>
                              </m:m>
                            </m:e>
                          </m:mr>
                          <m:mr>
                            <m:e>
                              <m:r>
                                <a:rPr lang="en-US" altLang="zh-CN" sz="1400" b="1" i="1">
                                  <a:solidFill>
                                    <a:srgbClr val="000000"/>
                                  </a:solidFill>
                                  <a:latin typeface="Cambria Math" panose="02040503050406030204" pitchFamily="18" charset="0"/>
                                </a:rPr>
                                <m:t>𝟎</m:t>
                              </m:r>
                            </m:e>
                          </m:mr>
                        </m:m>
                      </m:e>
                    </m:d>
                    <m:r>
                      <a:rPr lang="en-US" altLang="zh-CN" sz="1400" b="1" i="1">
                        <a:solidFill>
                          <a:srgbClr val="000000"/>
                        </a:solidFill>
                        <a:latin typeface="Cambria Math" panose="02040503050406030204" pitchFamily="18" charset="0"/>
                      </a:rPr>
                      <m:t>, </m:t>
                    </m:r>
                    <m:sSub>
                      <m:sSubPr>
                        <m:ctrlPr>
                          <a:rPr lang="zh-CN" altLang="zh-CN" sz="1400" b="1" i="1">
                            <a:solidFill>
                              <a:srgbClr val="000000"/>
                            </a:solidFill>
                            <a:latin typeface="Cambria Math" panose="02040503050406030204" pitchFamily="18" charset="0"/>
                          </a:rPr>
                        </m:ctrlPr>
                      </m:sSubPr>
                      <m:e>
                        <m:r>
                          <a:rPr lang="en-US" altLang="zh-CN" sz="1400" b="1" i="1">
                            <a:solidFill>
                              <a:srgbClr val="000000"/>
                            </a:solidFill>
                            <a:latin typeface="Cambria Math" panose="02040503050406030204" pitchFamily="18" charset="0"/>
                          </a:rPr>
                          <m:t>𝒖</m:t>
                        </m:r>
                      </m:e>
                      <m:sub>
                        <m:r>
                          <a:rPr lang="en-US" altLang="zh-CN" sz="1400" b="1" i="1">
                            <a:solidFill>
                              <a:srgbClr val="000000"/>
                            </a:solidFill>
                            <a:latin typeface="Cambria Math" panose="02040503050406030204" pitchFamily="18" charset="0"/>
                          </a:rPr>
                          <m:t>𝟒</m:t>
                        </m:r>
                      </m:sub>
                    </m:sSub>
                    <m:r>
                      <a:rPr lang="en-US" altLang="zh-CN" sz="1400" b="1" i="1">
                        <a:solidFill>
                          <a:srgbClr val="000000"/>
                        </a:solidFill>
                        <a:latin typeface="Cambria Math" panose="02040503050406030204" pitchFamily="18" charset="0"/>
                      </a:rPr>
                      <m:t>=</m:t>
                    </m:r>
                    <m:d>
                      <m:dPr>
                        <m:ctrlPr>
                          <a:rPr lang="zh-CN" altLang="zh-CN" sz="1400" b="1" i="1">
                            <a:solidFill>
                              <a:srgbClr val="000000"/>
                            </a:solidFill>
                            <a:latin typeface="Cambria Math" panose="02040503050406030204" pitchFamily="18" charset="0"/>
                          </a:rPr>
                        </m:ctrlPr>
                      </m:dPr>
                      <m:e>
                        <m:m>
                          <m:mPr>
                            <m:mcs>
                              <m:mc>
                                <m:mcPr>
                                  <m:count m:val="1"/>
                                  <m:mcJc m:val="center"/>
                                </m:mcPr>
                              </m:mc>
                            </m:mcs>
                            <m:ctrlPr>
                              <a:rPr lang="zh-CN" altLang="zh-CN" sz="1400" b="1" i="1">
                                <a:solidFill>
                                  <a:srgbClr val="000000"/>
                                </a:solidFill>
                                <a:latin typeface="Cambria Math" panose="02040503050406030204" pitchFamily="18" charset="0"/>
                              </a:rPr>
                            </m:ctrlPr>
                          </m:mPr>
                          <m:mr>
                            <m:e>
                              <m:m>
                                <m:mPr>
                                  <m:mcs>
                                    <m:mc>
                                      <m:mcPr>
                                        <m:count m:val="1"/>
                                        <m:mcJc m:val="center"/>
                                      </m:mcPr>
                                    </m:mc>
                                  </m:mcs>
                                  <m:ctrlPr>
                                    <a:rPr lang="zh-CN" altLang="zh-CN" sz="1400" b="1" i="1">
                                      <a:solidFill>
                                        <a:srgbClr val="000000"/>
                                      </a:solidFill>
                                      <a:latin typeface="Cambria Math" panose="02040503050406030204" pitchFamily="18" charset="0"/>
                                    </a:rPr>
                                  </m:ctrlPr>
                                </m:mP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den>
                                    </m:f>
                                  </m:e>
                                </m:mr>
                                <m:mr>
                                  <m:e>
                                    <m:f>
                                      <m:fPr>
                                        <m:ctrlPr>
                                          <a:rPr lang="zh-CN" altLang="zh-CN" sz="1400" b="1" i="1">
                                            <a:solidFill>
                                              <a:srgbClr val="000000"/>
                                            </a:solidFill>
                                            <a:latin typeface="Cambria Math" panose="02040503050406030204" pitchFamily="18" charset="0"/>
                                          </a:rPr>
                                        </m:ctrlPr>
                                      </m:fPr>
                                      <m:num>
                                        <m:r>
                                          <a:rPr lang="zh-CN" altLang="en-US"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den>
                                    </m:f>
                                  </m:e>
                                </m:mr>
                                <m:mr>
                                  <m:e>
                                    <m:r>
                                      <a:rPr lang="en-US" altLang="zh-CN" sz="1400" b="1" i="1">
                                        <a:solidFill>
                                          <a:srgbClr val="000000"/>
                                        </a:solidFill>
                                        <a:latin typeface="Cambria Math" panose="02040503050406030204" pitchFamily="18" charset="0"/>
                                      </a:rPr>
                                      <m:t>𝟎</m:t>
                                    </m:r>
                                  </m:e>
                                </m:mr>
                              </m:m>
                            </m:e>
                          </m:m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den>
                              </m:f>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(5.146)</a:t>
                </a:r>
                <a:endParaRPr lang="zh-CN" altLang="zh-CN" sz="1600" kern="100" dirty="0">
                  <a:effectLst/>
                  <a:latin typeface="Times New Roman" panose="02020603050405020304" pitchFamily="18" charset="0"/>
                  <a:ea typeface="宋体" panose="02010600030101010101" pitchFamily="2" charset="-122"/>
                </a:endParaRPr>
              </a:p>
              <a:p>
                <a:pPr marL="0" indent="0" algn="just">
                  <a:spcBef>
                    <a:spcPts val="0"/>
                  </a:spcBef>
                </a:pPr>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由奇异值为</a:t>
                </a:r>
                <a14:m>
                  <m:oMath xmlns:m="http://schemas.openxmlformats.org/officeDocument/2006/math">
                    <m:rad>
                      <m:radPr>
                        <m:degHide m:val="on"/>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e>
                    </m:rad>
                  </m:oMath>
                </a14:m>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，得出两个奇异值</a:t>
                </a:r>
                <a14:m>
                  <m:oMath xmlns:m="http://schemas.openxmlformats.org/officeDocument/2006/math">
                    <m:rad>
                      <m:radPr>
                        <m:degHide m:val="on"/>
                        <m:ctrlPr>
                          <a:rPr lang="zh-CN" altLang="zh-CN" sz="1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e>
                    </m:rad>
                  </m:oMath>
                </a14:m>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。因此矩阵</a:t>
                </a:r>
                <a14:m>
                  <m:oMath xmlns:m="http://schemas.openxmlformats.org/officeDocument/2006/math">
                    <m:r>
                      <a:rPr lang="en-US" altLang="zh-CN" sz="1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zh-CN" sz="16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的奇异值分解为：</a:t>
                </a:r>
                <a:endParaRPr lang="zh-CN" altLang="zh-CN" sz="1600" kern="100" dirty="0">
                  <a:effectLst/>
                  <a:latin typeface="Times New Roman" panose="02020603050405020304" pitchFamily="18" charset="0"/>
                  <a:ea typeface="宋体" panose="02010600030101010101" pitchFamily="2" charset="-122"/>
                </a:endParaRPr>
              </a:p>
              <a:p>
                <a:pPr marL="0" indent="0" algn="r">
                  <a:spcBef>
                    <a:spcPts val="600"/>
                  </a:spcBef>
                </a:pPr>
                <a14:m>
                  <m:oMath xmlns:m="http://schemas.openxmlformats.org/officeDocument/2006/math">
                    <m:r>
                      <a:rPr lang="en-US" altLang="zh-CN" sz="1400" b="1" i="1" smtClean="0">
                        <a:solidFill>
                          <a:srgbClr val="000000"/>
                        </a:solidFill>
                        <a:latin typeface="Cambria Math" panose="02040503050406030204" pitchFamily="18" charset="0"/>
                      </a:rPr>
                      <m:t>𝑨</m:t>
                    </m:r>
                    <m:r>
                      <a:rPr lang="en-US" altLang="zh-CN"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𝑼</m:t>
                    </m:r>
                    <m:r>
                      <a:rPr lang="en-US" altLang="zh-CN" sz="1400" b="1" i="1">
                        <a:solidFill>
                          <a:srgbClr val="000000"/>
                        </a:solidFill>
                        <a:latin typeface="Cambria Math" panose="02040503050406030204" pitchFamily="18" charset="0"/>
                      </a:rPr>
                      <m:t>𝚺</m:t>
                    </m:r>
                    <m:sSup>
                      <m:sSupPr>
                        <m:ctrlPr>
                          <a:rPr lang="zh-CN" altLang="zh-CN" sz="1400" b="1" i="1">
                            <a:solidFill>
                              <a:srgbClr val="000000"/>
                            </a:solidFill>
                            <a:latin typeface="Cambria Math" panose="02040503050406030204" pitchFamily="18" charset="0"/>
                          </a:rPr>
                        </m:ctrlPr>
                      </m:sSupPr>
                      <m:e>
                        <m:r>
                          <a:rPr lang="en-US" altLang="zh-CN" sz="1400" b="1" i="1">
                            <a:solidFill>
                              <a:srgbClr val="000000"/>
                            </a:solidFill>
                            <a:latin typeface="Cambria Math" panose="02040503050406030204" pitchFamily="18" charset="0"/>
                          </a:rPr>
                          <m:t>𝑽</m:t>
                        </m:r>
                      </m:e>
                      <m:sup>
                        <m:r>
                          <a:rPr lang="en-US" altLang="zh-CN" sz="1400" b="1" i="1">
                            <a:solidFill>
                              <a:srgbClr val="000000"/>
                            </a:solidFill>
                            <a:latin typeface="Cambria Math" panose="02040503050406030204" pitchFamily="18" charset="0"/>
                          </a:rPr>
                          <m:t>𝑻</m:t>
                        </m:r>
                      </m:sup>
                    </m:sSup>
                    <m:r>
                      <a:rPr lang="en-US" altLang="zh-CN" sz="1400" b="1" i="1">
                        <a:solidFill>
                          <a:srgbClr val="000000"/>
                        </a:solidFill>
                        <a:latin typeface="Cambria Math" panose="02040503050406030204" pitchFamily="18" charset="0"/>
                      </a:rPr>
                      <m:t>=</m:t>
                    </m:r>
                    <m:d>
                      <m:dPr>
                        <m:ctrlPr>
                          <a:rPr lang="zh-CN" altLang="zh-CN" sz="1400" b="1" i="1">
                            <a:solidFill>
                              <a:srgbClr val="000000"/>
                            </a:solidFill>
                            <a:latin typeface="Cambria Math" panose="02040503050406030204" pitchFamily="18" charset="0"/>
                          </a:rPr>
                        </m:ctrlPr>
                      </m:dPr>
                      <m:e>
                        <m:m>
                          <m:mPr>
                            <m:mcs>
                              <m:mc>
                                <m:mcPr>
                                  <m:count m:val="2"/>
                                  <m:mcJc m:val="center"/>
                                </m:mcPr>
                              </m:mc>
                            </m:mcs>
                            <m:ctrlPr>
                              <a:rPr lang="zh-CN" altLang="zh-CN" sz="1400" b="1" i="1">
                                <a:solidFill>
                                  <a:srgbClr val="000000"/>
                                </a:solidFill>
                                <a:latin typeface="Cambria Math" panose="02040503050406030204" pitchFamily="18" charset="0"/>
                              </a:rPr>
                            </m:ctrlPr>
                          </m:mP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mr>
                          <m:mr>
                            <m:e>
                              <m:f>
                                <m:fPr>
                                  <m:ctrlPr>
                                    <a:rPr lang="zh-CN" altLang="zh-CN" sz="1400" b="1" i="1">
                                      <a:solidFill>
                                        <a:srgbClr val="000000"/>
                                      </a:solidFill>
                                      <a:latin typeface="Cambria Math" panose="02040503050406030204" pitchFamily="18" charset="0"/>
                                    </a:rPr>
                                  </m:ctrlPr>
                                </m:fPr>
                                <m:num>
                                  <m:r>
                                    <a:rPr lang="zh-CN" altLang="en-US"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mr>
                        </m:m>
                      </m:e>
                    </m:d>
                    <m:d>
                      <m:dPr>
                        <m:ctrlPr>
                          <a:rPr lang="zh-CN" altLang="zh-CN" sz="1400" b="1" i="1">
                            <a:solidFill>
                              <a:srgbClr val="000000"/>
                            </a:solidFill>
                            <a:latin typeface="Cambria Math" panose="02040503050406030204" pitchFamily="18" charset="0"/>
                          </a:rPr>
                        </m:ctrlPr>
                      </m:dPr>
                      <m:e>
                        <m:m>
                          <m:mPr>
                            <m:mcs>
                              <m:mc>
                                <m:mcPr>
                                  <m:count m:val="2"/>
                                  <m:mcJc m:val="center"/>
                                </m:mcPr>
                              </m:mc>
                            </m:mcs>
                            <m:ctrlPr>
                              <a:rPr lang="zh-CN" altLang="zh-CN" sz="1400" b="1" i="1">
                                <a:solidFill>
                                  <a:srgbClr val="000000"/>
                                </a:solidFill>
                                <a:latin typeface="Cambria Math" panose="02040503050406030204" pitchFamily="18" charset="0"/>
                              </a:rPr>
                            </m:ctrlPr>
                          </m:mPr>
                          <m:mr>
                            <m:e>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e>
                            <m:e>
                              <m:r>
                                <a:rPr lang="en-US" altLang="zh-CN" sz="1400" b="1" i="1">
                                  <a:solidFill>
                                    <a:srgbClr val="000000"/>
                                  </a:solidFill>
                                  <a:latin typeface="Cambria Math" panose="02040503050406030204" pitchFamily="18" charset="0"/>
                                </a:rPr>
                                <m:t>𝟎</m:t>
                              </m:r>
                            </m:e>
                          </m:mr>
                          <m:mr>
                            <m:e>
                              <m:r>
                                <a:rPr lang="en-US" altLang="zh-CN" sz="1400" b="1" i="1">
                                  <a:solidFill>
                                    <a:srgbClr val="000000"/>
                                  </a:solidFill>
                                  <a:latin typeface="Cambria Math" panose="02040503050406030204" pitchFamily="18" charset="0"/>
                                </a:rPr>
                                <m:t>𝟎</m:t>
                              </m:r>
                            </m:e>
                            <m:e>
                              <m:r>
                                <a:rPr lang="en-US" altLang="zh-CN" sz="1400" b="1" i="1">
                                  <a:solidFill>
                                    <a:srgbClr val="000000"/>
                                  </a:solidFill>
                                  <a:latin typeface="Cambria Math" panose="02040503050406030204" pitchFamily="18" charset="0"/>
                                </a:rPr>
                                <m:t>𝟏</m:t>
                              </m:r>
                            </m:e>
                          </m:mr>
                          <m:mr>
                            <m:e>
                              <m:r>
                                <a:rPr lang="en-US" altLang="zh-CN" sz="1400" b="1" i="1">
                                  <a:solidFill>
                                    <a:srgbClr val="000000"/>
                                  </a:solidFill>
                                  <a:latin typeface="Cambria Math" panose="02040503050406030204" pitchFamily="18" charset="0"/>
                                </a:rPr>
                                <m:t>𝟎</m:t>
                              </m:r>
                            </m:e>
                            <m:e>
                              <m:r>
                                <a:rPr lang="en-US" altLang="zh-CN" sz="1400" b="1" i="1">
                                  <a:solidFill>
                                    <a:srgbClr val="000000"/>
                                  </a:solidFill>
                                  <a:latin typeface="Cambria Math" panose="02040503050406030204" pitchFamily="18" charset="0"/>
                                </a:rPr>
                                <m:t>𝟎</m:t>
                              </m:r>
                            </m:e>
                          </m:mr>
                        </m:m>
                      </m:e>
                    </m:d>
                  </m:oMath>
                </a14:m>
                <a:r>
                  <a:rPr lang="en-US" altLang="zh-CN" sz="1400" b="1" dirty="0">
                    <a:solidFill>
                      <a:srgbClr val="000000"/>
                    </a:solidFill>
                  </a:rPr>
                  <a:t> </a:t>
                </a:r>
                <a14:m>
                  <m:oMath xmlns:m="http://schemas.openxmlformats.org/officeDocument/2006/math">
                    <m:d>
                      <m:dPr>
                        <m:ctrlPr>
                          <a:rPr lang="zh-CN" altLang="zh-CN" sz="1400" b="1" i="1">
                            <a:solidFill>
                              <a:srgbClr val="000000"/>
                            </a:solidFill>
                            <a:latin typeface="Cambria Math" panose="02040503050406030204" pitchFamily="18" charset="0"/>
                          </a:rPr>
                        </m:ctrlPr>
                      </m:dPr>
                      <m:e>
                        <m:m>
                          <m:mPr>
                            <m:mcs>
                              <m:mc>
                                <m:mcPr>
                                  <m:count m:val="2"/>
                                  <m:mcJc m:val="center"/>
                                </m:mcPr>
                              </m:mc>
                            </m:mcs>
                            <m:ctrlPr>
                              <a:rPr lang="zh-CN" altLang="zh-CN" sz="1400" b="1" i="1">
                                <a:solidFill>
                                  <a:srgbClr val="000000"/>
                                </a:solidFill>
                                <a:latin typeface="Cambria Math" panose="02040503050406030204" pitchFamily="18" charset="0"/>
                              </a:rPr>
                            </m:ctrlPr>
                          </m:mPr>
                          <m:mr>
                            <m:e>
                              <m:m>
                                <m:mPr>
                                  <m:mcs>
                                    <m:mc>
                                      <m:mcPr>
                                        <m:count m:val="2"/>
                                        <m:mcJc m:val="center"/>
                                      </m:mcPr>
                                    </m:mc>
                                  </m:mcs>
                                  <m:ctrlPr>
                                    <a:rPr lang="zh-CN" altLang="zh-CN" sz="1400" b="1" i="1">
                                      <a:solidFill>
                                        <a:srgbClr val="000000"/>
                                      </a:solidFill>
                                      <a:latin typeface="Cambria Math" panose="02040503050406030204" pitchFamily="18" charset="0"/>
                                    </a:rPr>
                                  </m:ctrlPr>
                                </m:mPr>
                                <m:mr>
                                  <m:e>
                                    <m:f>
                                      <m:fPr>
                                        <m:ctrlPr>
                                          <a:rPr lang="zh-CN" altLang="zh-CN" sz="1400" b="1" i="1">
                                            <a:solidFill>
                                              <a:srgbClr val="000000"/>
                                            </a:solidFill>
                                            <a:latin typeface="Cambria Math" panose="02040503050406030204" pitchFamily="18" charset="0"/>
                                          </a:rPr>
                                        </m:ctrlPr>
                                      </m:fPr>
                                      <m:num>
                                        <m:r>
                                          <a:rPr lang="zh-CN" altLang="en-US"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𝟔</m:t>
                                            </m:r>
                                          </m:e>
                                        </m:rad>
                                      </m:den>
                                    </m:f>
                                  </m:e>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𝟔</m:t>
                                            </m:r>
                                          </m:e>
                                        </m:rad>
                                      </m:den>
                                    </m:f>
                                  </m:e>
                                </m:m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𝟐</m:t>
                                            </m:r>
                                          </m:e>
                                        </m:rad>
                                      </m:den>
                                    </m:f>
                                  </m:e>
                                </m:mr>
                              </m:m>
                            </m:e>
                            <m:e>
                              <m:m>
                                <m:mPr>
                                  <m:mcs>
                                    <m:mc>
                                      <m:mcPr>
                                        <m:count m:val="2"/>
                                        <m:mcJc m:val="center"/>
                                      </m:mcPr>
                                    </m:mc>
                                  </m:mcs>
                                  <m:ctrlPr>
                                    <a:rPr lang="zh-CN" altLang="zh-CN" sz="1400" b="1" i="1">
                                      <a:solidFill>
                                        <a:srgbClr val="000000"/>
                                      </a:solidFill>
                                      <a:latin typeface="Cambria Math" panose="02040503050406030204" pitchFamily="18" charset="0"/>
                                    </a:rPr>
                                  </m:ctrlPr>
                                </m:mPr>
                                <m:mr>
                                  <m:e>
                                    <m:r>
                                      <a:rPr lang="en-US" altLang="zh-CN" sz="1400" b="1" i="1">
                                        <a:solidFill>
                                          <a:srgbClr val="000000"/>
                                        </a:solidFill>
                                        <a:latin typeface="Cambria Math" panose="02040503050406030204" pitchFamily="18" charset="0"/>
                                      </a:rPr>
                                      <m:t>𝟎</m:t>
                                    </m:r>
                                  </m:e>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𝟐</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𝟔</m:t>
                                            </m:r>
                                          </m:e>
                                        </m:rad>
                                      </m:den>
                                    </m:f>
                                  </m:e>
                                </m:mr>
                                <m:mr>
                                  <m:e>
                                    <m:r>
                                      <a:rPr lang="en-US" altLang="zh-CN" sz="1400" b="1" i="1">
                                        <a:solidFill>
                                          <a:srgbClr val="000000"/>
                                        </a:solidFill>
                                        <a:latin typeface="Cambria Math" panose="02040503050406030204" pitchFamily="18" charset="0"/>
                                      </a:rPr>
                                      <m:t>𝟎</m:t>
                                    </m:r>
                                  </m:e>
                                  <m:e>
                                    <m:r>
                                      <a:rPr lang="en-US" altLang="zh-CN" sz="1400" b="1" i="1">
                                        <a:solidFill>
                                          <a:srgbClr val="000000"/>
                                        </a:solidFill>
                                        <a:latin typeface="Cambria Math" panose="02040503050406030204" pitchFamily="18" charset="0"/>
                                      </a:rPr>
                                      <m:t>𝟎</m:t>
                                    </m:r>
                                  </m:e>
                                </m:mr>
                              </m:m>
                            </m:e>
                          </m:mr>
                          <m:mr>
                            <m:e>
                              <m:m>
                                <m:mPr>
                                  <m:mcs>
                                    <m:mc>
                                      <m:mcPr>
                                        <m:count m:val="2"/>
                                        <m:mcJc m:val="center"/>
                                      </m:mcPr>
                                    </m:mc>
                                  </m:mcs>
                                  <m:ctrlPr>
                                    <a:rPr lang="zh-CN" altLang="zh-CN" sz="1400" b="1" i="1">
                                      <a:solidFill>
                                        <a:srgbClr val="000000"/>
                                      </a:solidFill>
                                      <a:latin typeface="Cambria Math" panose="02040503050406030204" pitchFamily="18" charset="0"/>
                                    </a:rPr>
                                  </m:ctrlPr>
                                </m:mPr>
                                <m:mr>
                                  <m:e>
                                    <m:r>
                                      <a:rPr lang="en-US" altLang="zh-CN" sz="1400" b="1" i="1">
                                        <a:solidFill>
                                          <a:srgbClr val="000000"/>
                                        </a:solidFill>
                                        <a:latin typeface="Cambria Math" panose="02040503050406030204" pitchFamily="18" charset="0"/>
                                      </a:rPr>
                                      <m:t>𝟎</m:t>
                                    </m:r>
                                  </m:e>
                                  <m:e>
                                    <m:r>
                                      <a:rPr lang="en-US" altLang="zh-CN" sz="1400" b="1" i="1">
                                        <a:solidFill>
                                          <a:srgbClr val="000000"/>
                                        </a:solidFill>
                                        <a:latin typeface="Cambria Math" panose="02040503050406030204" pitchFamily="18" charset="0"/>
                                      </a:rPr>
                                      <m:t>𝟎</m:t>
                                    </m:r>
                                  </m:e>
                                </m:mr>
                                <m:mr>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den>
                                    </m:f>
                                  </m:e>
                                  <m:e>
                                    <m:f>
                                      <m:fPr>
                                        <m:ctrlPr>
                                          <a:rPr lang="zh-CN" altLang="zh-CN" sz="1400" b="1" i="1">
                                            <a:solidFill>
                                              <a:srgbClr val="000000"/>
                                            </a:solidFill>
                                            <a:latin typeface="Cambria Math" panose="02040503050406030204" pitchFamily="18" charset="0"/>
                                          </a:rPr>
                                        </m:ctrlPr>
                                      </m:fPr>
                                      <m:num>
                                        <m:r>
                                          <a:rPr lang="zh-CN" altLang="en-US" sz="1400" b="1" i="1">
                                            <a:solidFill>
                                              <a:srgbClr val="000000"/>
                                            </a:solidFill>
                                            <a:latin typeface="Cambria Math" panose="02040503050406030204" pitchFamily="18" charset="0"/>
                                          </a:rPr>
                                          <m:t>−</m:t>
                                        </m:r>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den>
                                    </m:f>
                                  </m:e>
                                </m:mr>
                              </m:m>
                            </m:e>
                            <m:e>
                              <m:m>
                                <m:mPr>
                                  <m:mcs>
                                    <m:mc>
                                      <m:mcPr>
                                        <m:count m:val="2"/>
                                        <m:mcJc m:val="center"/>
                                      </m:mcPr>
                                    </m:mc>
                                  </m:mcs>
                                  <m:ctrlPr>
                                    <a:rPr lang="zh-CN" altLang="zh-CN" sz="1400" b="1" i="1">
                                      <a:solidFill>
                                        <a:srgbClr val="000000"/>
                                      </a:solidFill>
                                      <a:latin typeface="Cambria Math" panose="02040503050406030204" pitchFamily="18" charset="0"/>
                                    </a:rPr>
                                  </m:ctrlPr>
                                </m:mPr>
                                <m:mr>
                                  <m:e>
                                    <m:r>
                                      <a:rPr lang="en-US" altLang="zh-CN" sz="1400" b="1" i="1">
                                        <a:solidFill>
                                          <a:srgbClr val="000000"/>
                                        </a:solidFill>
                                        <a:latin typeface="Cambria Math" panose="02040503050406030204" pitchFamily="18" charset="0"/>
                                      </a:rPr>
                                      <m:t>𝟏</m:t>
                                    </m:r>
                                  </m:e>
                                  <m:e>
                                    <m:r>
                                      <a:rPr lang="en-US" altLang="zh-CN" sz="1400" b="1" i="1">
                                        <a:solidFill>
                                          <a:srgbClr val="000000"/>
                                        </a:solidFill>
                                        <a:latin typeface="Cambria Math" panose="02040503050406030204" pitchFamily="18" charset="0"/>
                                      </a:rPr>
                                      <m:t>𝟎</m:t>
                                    </m:r>
                                  </m:e>
                                </m:mr>
                                <m:mr>
                                  <m:e>
                                    <m:r>
                                      <a:rPr lang="en-US" altLang="zh-CN" sz="1400" b="1" i="1">
                                        <a:solidFill>
                                          <a:srgbClr val="000000"/>
                                        </a:solidFill>
                                        <a:latin typeface="Cambria Math" panose="02040503050406030204" pitchFamily="18" charset="0"/>
                                      </a:rPr>
                                      <m:t>𝟎</m:t>
                                    </m:r>
                                  </m:e>
                                  <m:e>
                                    <m:f>
                                      <m:fPr>
                                        <m:ctrlPr>
                                          <a:rPr lang="zh-CN" altLang="zh-CN" sz="1400" b="1" i="1">
                                            <a:solidFill>
                                              <a:srgbClr val="000000"/>
                                            </a:solidFill>
                                            <a:latin typeface="Cambria Math" panose="02040503050406030204" pitchFamily="18" charset="0"/>
                                          </a:rPr>
                                        </m:ctrlPr>
                                      </m:fPr>
                                      <m:num>
                                        <m:r>
                                          <a:rPr lang="en-US" altLang="zh-CN" sz="1400" b="1" i="1">
                                            <a:solidFill>
                                              <a:srgbClr val="000000"/>
                                            </a:solidFill>
                                            <a:latin typeface="Cambria Math" panose="02040503050406030204" pitchFamily="18" charset="0"/>
                                          </a:rPr>
                                          <m:t>𝟏</m:t>
                                        </m:r>
                                      </m:num>
                                      <m:den>
                                        <m:rad>
                                          <m:radPr>
                                            <m:degHide m:val="on"/>
                                            <m:ctrlPr>
                                              <a:rPr lang="zh-CN" altLang="zh-CN" sz="1400" b="1" i="1">
                                                <a:solidFill>
                                                  <a:srgbClr val="000000"/>
                                                </a:solidFill>
                                                <a:latin typeface="Cambria Math" panose="02040503050406030204" pitchFamily="18" charset="0"/>
                                              </a:rPr>
                                            </m:ctrlPr>
                                          </m:radPr>
                                          <m:deg/>
                                          <m:e>
                                            <m:r>
                                              <a:rPr lang="en-US" altLang="zh-CN" sz="1400" b="1" i="1">
                                                <a:solidFill>
                                                  <a:srgbClr val="000000"/>
                                                </a:solidFill>
                                                <a:latin typeface="Cambria Math" panose="02040503050406030204" pitchFamily="18" charset="0"/>
                                              </a:rPr>
                                              <m:t>𝟑</m:t>
                                            </m:r>
                                          </m:e>
                                        </m:rad>
                                      </m:den>
                                    </m:f>
                                  </m:e>
                                </m:mr>
                              </m:m>
                            </m:e>
                          </m:mr>
                        </m:m>
                      </m:e>
                    </m:d>
                  </m:oMath>
                </a14:m>
                <a:r>
                  <a:rPr lang="en-US" altLang="zh-CN" sz="1600" kern="1200" dirty="0">
                    <a:solidFill>
                      <a:srgbClr val="000000"/>
                    </a:solidFill>
                    <a:effectLst/>
                    <a:latin typeface="Times New Roman" panose="02020603050405020304" pitchFamily="18" charset="0"/>
                    <a:ea typeface="宋体" panose="02010600030101010101" pitchFamily="2" charset="-122"/>
                  </a:rPr>
                  <a:t>                                    (5.147)</a:t>
                </a:r>
                <a:endParaRPr lang="zh-CN" altLang="zh-CN" sz="1600" kern="100" dirty="0">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413E7422-6A08-476B-B75D-A4D44C51EC9F}"/>
                  </a:ext>
                </a:extLst>
              </p:cNvPr>
              <p:cNvSpPr>
                <a:spLocks noGrp="1" noRot="1" noChangeAspect="1" noMove="1" noResize="1" noEditPoints="1" noAdjustHandles="1" noChangeArrowheads="1" noChangeShapeType="1" noTextEdit="1"/>
              </p:cNvSpPr>
              <p:nvPr>
                <p:ph idx="1"/>
              </p:nvPr>
            </p:nvSpPr>
            <p:spPr>
              <a:xfrm>
                <a:off x="179512" y="980728"/>
                <a:ext cx="8964488" cy="4175125"/>
              </a:xfrm>
              <a:blipFill>
                <a:blip r:embed="rId5"/>
                <a:stretch>
                  <a:fillRect l="-272" t="-584" r="-340" b="-39416"/>
                </a:stretch>
              </a:blipFill>
            </p:spPr>
            <p:txBody>
              <a:bodyPr/>
              <a:lstStyle/>
              <a:p>
                <a:r>
                  <a:rPr lang="zh-CN" altLang="en-US">
                    <a:noFill/>
                  </a:rPr>
                  <a:t> </a:t>
                </a:r>
              </a:p>
            </p:txBody>
          </p:sp>
        </mc:Fallback>
      </mc:AlternateContent>
      <p:sp>
        <p:nvSpPr>
          <p:cNvPr id="4" name="标题 1"/>
          <p:cNvSpPr>
            <a:spLocks noGrp="1"/>
          </p:cNvSpPr>
          <p:nvPr>
            <p:ph type="title"/>
          </p:nvPr>
        </p:nvSpPr>
        <p:spPr>
          <a:xfrm>
            <a:off x="491932" y="332656"/>
            <a:ext cx="7391400" cy="563563"/>
          </a:xfrm>
        </p:spPr>
        <p:txBody>
          <a:bodyPr/>
          <a:lstStyle/>
          <a:p>
            <a:r>
              <a:rPr lang="en-US" altLang="zh-CN" b="1" kern="100" dirty="0">
                <a:effectLst/>
                <a:latin typeface="Times New Roman" panose="02020603050405020304" pitchFamily="18" charset="0"/>
                <a:ea typeface="黑体" panose="02010609060101010101" pitchFamily="49" charset="-122"/>
              </a:rPr>
              <a:t>1. </a:t>
            </a:r>
            <a:r>
              <a:rPr lang="zh-CN" altLang="zh-CN" b="1" kern="100" dirty="0">
                <a:effectLst/>
                <a:latin typeface="Times New Roman" panose="02020603050405020304" pitchFamily="18" charset="0"/>
                <a:ea typeface="黑体" panose="02010609060101010101" pitchFamily="49" charset="-122"/>
              </a:rPr>
              <a:t>奇异值分解的方法</a:t>
            </a:r>
            <a:endParaRPr lang="zh-CN" altLang="en-US" dirty="0"/>
          </a:p>
        </p:txBody>
      </p:sp>
      <p:cxnSp>
        <p:nvCxnSpPr>
          <p:cNvPr id="5" name="直接连接符 4">
            <a:extLst>
              <a:ext uri="{FF2B5EF4-FFF2-40B4-BE49-F238E27FC236}">
                <a16:creationId xmlns:a16="http://schemas.microsoft.com/office/drawing/2014/main" id="{5BB213BC-4C2A-23E4-3F41-1F5159D954E5}"/>
              </a:ext>
            </a:extLst>
          </p:cNvPr>
          <p:cNvCxnSpPr/>
          <p:nvPr/>
        </p:nvCxnSpPr>
        <p:spPr>
          <a:xfrm>
            <a:off x="1259632" y="2204864"/>
            <a:ext cx="864096"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D5E02ED6-959F-2909-42DA-047516082ACA}"/>
              </a:ext>
            </a:extLst>
          </p:cNvPr>
          <p:cNvCxnSpPr>
            <a:cxnSpLocks/>
          </p:cNvCxnSpPr>
          <p:nvPr/>
        </p:nvCxnSpPr>
        <p:spPr>
          <a:xfrm>
            <a:off x="1403648" y="5589240"/>
            <a:ext cx="432048"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20C5A9A5-07BC-5A0C-F073-BD2E0F8E720A}"/>
              </a:ext>
            </a:extLst>
          </p:cNvPr>
          <p:cNvCxnSpPr>
            <a:cxnSpLocks/>
          </p:cNvCxnSpPr>
          <p:nvPr/>
        </p:nvCxnSpPr>
        <p:spPr>
          <a:xfrm>
            <a:off x="3131840" y="3645024"/>
            <a:ext cx="576064"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AD42363C-88AF-EBE0-204D-39402A199A99}"/>
              </a:ext>
            </a:extLst>
          </p:cNvPr>
          <p:cNvCxnSpPr>
            <a:cxnSpLocks/>
          </p:cNvCxnSpPr>
          <p:nvPr/>
        </p:nvCxnSpPr>
        <p:spPr>
          <a:xfrm>
            <a:off x="4932040" y="3645024"/>
            <a:ext cx="576064"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59F5003C-68D4-67F5-38FE-CFB7289AD0E7}"/>
              </a:ext>
            </a:extLst>
          </p:cNvPr>
          <p:cNvCxnSpPr>
            <a:cxnSpLocks/>
          </p:cNvCxnSpPr>
          <p:nvPr/>
        </p:nvCxnSpPr>
        <p:spPr>
          <a:xfrm>
            <a:off x="1932256" y="5229200"/>
            <a:ext cx="5448056"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41EFB3FC-BBC7-F6CA-0498-23B7B30C39F5}"/>
              </a:ext>
            </a:extLst>
          </p:cNvPr>
          <p:cNvCxnSpPr>
            <a:cxnSpLocks/>
          </p:cNvCxnSpPr>
          <p:nvPr/>
        </p:nvCxnSpPr>
        <p:spPr>
          <a:xfrm>
            <a:off x="3491880" y="5549840"/>
            <a:ext cx="432048"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33DBD566-FBFF-1FF5-D096-A45D323BCE17}"/>
              </a:ext>
            </a:extLst>
          </p:cNvPr>
          <p:cNvCxnSpPr>
            <a:cxnSpLocks/>
          </p:cNvCxnSpPr>
          <p:nvPr/>
        </p:nvCxnSpPr>
        <p:spPr>
          <a:xfrm>
            <a:off x="2411760" y="6813376"/>
            <a:ext cx="4248472" cy="0"/>
          </a:xfrm>
          <a:prstGeom prst="line">
            <a:avLst/>
          </a:prstGeom>
          <a:ln w="15875">
            <a:solidFill>
              <a:srgbClr val="FF0000"/>
            </a:solidFill>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5396792"/>
      </p:ext>
    </p:extLst>
  </p:cSld>
  <p:clrMapOvr>
    <a:masterClrMapping/>
  </p:clrMapOvr>
  <mc:AlternateContent xmlns:mc="http://schemas.openxmlformats.org/markup-compatibility/2006" xmlns:p14="http://schemas.microsoft.com/office/powerpoint/2010/main">
    <mc:Choice Requires="p14">
      <p:transition spd="slow" p14:dur="2000" advTm="71807"/>
    </mc:Choice>
    <mc:Fallback xmlns="">
      <p:transition spd="slow" advTm="718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7DD55-53AE-4D20-89E4-D653F3AC3B8C}"/>
              </a:ext>
            </a:extLst>
          </p:cNvPr>
          <p:cNvSpPr>
            <a:spLocks noGrp="1"/>
          </p:cNvSpPr>
          <p:nvPr>
            <p:ph type="title"/>
          </p:nvPr>
        </p:nvSpPr>
        <p:spPr/>
        <p:txBody>
          <a:bodyPr/>
          <a:lstStyle/>
          <a:p>
            <a:r>
              <a:rPr lang="en-US" altLang="zh-CN" dirty="0">
                <a:effectLst/>
                <a:latin typeface="黑体" panose="02010609060101010101" pitchFamily="49" charset="-122"/>
                <a:ea typeface="黑体" panose="02010609060101010101" pitchFamily="49" charset="-122"/>
              </a:rPr>
              <a:t>2.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奇异值分解的应用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19BA6C-4B51-4A92-BF86-2CC5E50B0E69}"/>
                  </a:ext>
                </a:extLst>
              </p:cNvPr>
              <p:cNvSpPr>
                <a:spLocks noGrp="1"/>
              </p:cNvSpPr>
              <p:nvPr>
                <p:ph idx="1"/>
              </p:nvPr>
            </p:nvSpPr>
            <p:spPr>
              <a:xfrm>
                <a:off x="491932" y="1208274"/>
                <a:ext cx="8445036" cy="864096"/>
              </a:xfrm>
            </p:spPr>
            <p:txBody>
              <a:bodyPr/>
              <a:lstStyle/>
              <a:p>
                <a:pPr marL="0" indent="266700" algn="just">
                  <a:spcBef>
                    <a:spcPct val="0"/>
                  </a:spcBef>
                </a:pPr>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）图像压缩</a:t>
                </a:r>
                <a:endParaRPr lang="en-US"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342900"/>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奇异值分解可以理解为在原空间内找到一组正交基</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，通过</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矩阵乘法将这组正交基映射到像空间中，其中奇异值对应伸缩系数，如图</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5-19</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所示。奇异值分解可以将矩阵原本混合在一起的旋转、缩放和投影的三种作用效果分解出来。</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a:extLst>
                  <a:ext uri="{FF2B5EF4-FFF2-40B4-BE49-F238E27FC236}">
                    <a16:creationId xmlns:a16="http://schemas.microsoft.com/office/drawing/2014/main" id="{5519BA6C-4B51-4A92-BF86-2CC5E50B0E69}"/>
                  </a:ext>
                </a:extLst>
              </p:cNvPr>
              <p:cNvSpPr>
                <a:spLocks noGrp="1" noRot="1" noChangeAspect="1" noMove="1" noResize="1" noEditPoints="1" noAdjustHandles="1" noChangeArrowheads="1" noChangeShapeType="1" noTextEdit="1"/>
              </p:cNvSpPr>
              <p:nvPr>
                <p:ph idx="1"/>
              </p:nvPr>
            </p:nvSpPr>
            <p:spPr>
              <a:xfrm>
                <a:off x="491932" y="1208274"/>
                <a:ext cx="8445036" cy="864096"/>
              </a:xfrm>
              <a:blipFill>
                <a:blip r:embed="rId4"/>
                <a:stretch>
                  <a:fillRect l="-650" t="-4930" b="-53521"/>
                </a:stretch>
              </a:blipFill>
            </p:spPr>
            <p:txBody>
              <a:bodyPr/>
              <a:lstStyle/>
              <a:p>
                <a:r>
                  <a:rPr lang="zh-CN" altLang="en-US">
                    <a:noFill/>
                  </a:rPr>
                  <a:t> </a:t>
                </a:r>
              </a:p>
            </p:txBody>
          </p:sp>
        </mc:Fallback>
      </mc:AlternateContent>
      <p:sp>
        <p:nvSpPr>
          <p:cNvPr id="7" name="Rectangle 7">
            <a:extLst>
              <a:ext uri="{FF2B5EF4-FFF2-40B4-BE49-F238E27FC236}">
                <a16:creationId xmlns:a16="http://schemas.microsoft.com/office/drawing/2014/main" id="{0C03B539-103D-4375-B8AF-F858697FF6DD}"/>
              </a:ext>
            </a:extLst>
          </p:cNvPr>
          <p:cNvSpPr>
            <a:spLocks noChangeArrowheads="1"/>
          </p:cNvSpPr>
          <p:nvPr/>
        </p:nvSpPr>
        <p:spPr bwMode="auto">
          <a:xfrm>
            <a:off x="3171825" y="192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0" name="图片 9">
            <a:extLst>
              <a:ext uri="{FF2B5EF4-FFF2-40B4-BE49-F238E27FC236}">
                <a16:creationId xmlns:a16="http://schemas.microsoft.com/office/drawing/2014/main" id="{E33CA7EB-2B23-4EA2-A9E8-D3693B08B5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885" y="2513463"/>
            <a:ext cx="4055129" cy="3025255"/>
          </a:xfrm>
          <a:prstGeom prst="rect">
            <a:avLst/>
          </a:prstGeom>
          <a:solidFill>
            <a:srgbClr val="000000"/>
          </a:solidFill>
        </p:spPr>
      </p:pic>
      <p:sp>
        <p:nvSpPr>
          <p:cNvPr id="8" name="Rectangle 8">
            <a:extLst>
              <a:ext uri="{FF2B5EF4-FFF2-40B4-BE49-F238E27FC236}">
                <a16:creationId xmlns:a16="http://schemas.microsoft.com/office/drawing/2014/main" id="{A79D272A-EA6F-452C-9901-8A9E0DC903C7}"/>
              </a:ext>
            </a:extLst>
          </p:cNvPr>
          <p:cNvSpPr>
            <a:spLocks noChangeArrowheads="1"/>
          </p:cNvSpPr>
          <p:nvPr/>
        </p:nvSpPr>
        <p:spPr bwMode="auto">
          <a:xfrm>
            <a:off x="3007891" y="5538718"/>
            <a:ext cx="34131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方正兰亭黑简体"/>
              </a:rPr>
              <a:t>图</a:t>
            </a:r>
            <a:r>
              <a:rPr kumimoji="0" lang="en-US" altLang="zh-CN" sz="16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5-19</a:t>
            </a:r>
            <a:r>
              <a:rPr kumimoji="0" lang="en-US" altLang="zh-CN" sz="1600"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 </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奇异值分解实例</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图像压缩</a:t>
            </a:r>
            <a:endParaRPr kumimoji="0" lang="zh-CN" altLang="en-US" sz="4000" b="0" i="0" u="none" strike="noStrike" cap="none" normalizeH="0" baseline="0" dirty="0">
              <a:ln>
                <a:noFill/>
              </a:ln>
              <a:solidFill>
                <a:srgbClr val="000000"/>
              </a:solidFill>
              <a:effectLst/>
            </a:endParaRPr>
          </a:p>
        </p:txBody>
      </p:sp>
    </p:spTree>
    <p:extLst>
      <p:ext uri="{BB962C8B-B14F-4D97-AF65-F5344CB8AC3E}">
        <p14:creationId xmlns:p14="http://schemas.microsoft.com/office/powerpoint/2010/main" val="2167050111"/>
      </p:ext>
    </p:extLst>
  </p:cSld>
  <p:clrMapOvr>
    <a:masterClrMapping/>
  </p:clrMapOvr>
  <mc:AlternateContent xmlns:mc="http://schemas.openxmlformats.org/markup-compatibility/2006" xmlns:p14="http://schemas.microsoft.com/office/powerpoint/2010/main">
    <mc:Choice Requires="p14">
      <p:transition spd="slow" p14:dur="2000" advTm="24547"/>
    </mc:Choice>
    <mc:Fallback xmlns="">
      <p:transition spd="slow" advTm="245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CBD030D-60AA-47CE-AD66-0BFEF07DA55A}"/>
                  </a:ext>
                </a:extLst>
              </p:cNvPr>
              <p:cNvSpPr txBox="1"/>
              <p:nvPr/>
            </p:nvSpPr>
            <p:spPr>
              <a:xfrm>
                <a:off x="179512" y="1124744"/>
                <a:ext cx="8964488" cy="5790303"/>
              </a:xfrm>
              <a:prstGeom prst="rect">
                <a:avLst/>
              </a:prstGeom>
              <a:noFill/>
            </p:spPr>
            <p:txBody>
              <a:bodyPr wrap="square">
                <a:spAutoFit/>
              </a:bodyPr>
              <a:lstStyle/>
              <a:p>
                <a:pPr indent="266700" algn="just"/>
                <a:r>
                  <a:rPr lang="en-US" altLang="zh-CN" sz="1800" b="1" kern="100" dirty="0">
                    <a:solidFill>
                      <a:schemeClr val="tx1"/>
                    </a:solidFill>
                    <a:effectLst/>
                    <a:latin typeface="Times New Roman" panose="02020603050405020304" pitchFamily="18" charset="0"/>
                    <a:ea typeface="宋体" panose="02010600030101010101" pitchFamily="2" charset="-122"/>
                  </a:rPr>
                  <a:t>   </a:t>
                </a:r>
                <a:r>
                  <a:rPr lang="zh-CN" altLang="zh-CN" sz="1800" b="1" kern="100" dirty="0">
                    <a:solidFill>
                      <a:schemeClr val="tx1"/>
                    </a:solidFill>
                    <a:effectLst/>
                    <a:latin typeface="Times New Roman" panose="02020603050405020304" pitchFamily="18" charset="0"/>
                    <a:ea typeface="宋体" panose="02010600030101010101" pitchFamily="2" charset="-122"/>
                  </a:rPr>
                  <a:t>矩阵：</a:t>
                </a:r>
              </a:p>
              <a:p>
                <a:pPr indent="266700" algn="just"/>
                <a14:m>
                  <m:oMathPara xmlns:m="http://schemas.openxmlformats.org/officeDocument/2006/math">
                    <m:oMathParaPr>
                      <m:jc m:val="centerGroup"/>
                    </m:oMathParaPr>
                    <m:oMath xmlns:m="http://schemas.openxmlformats.org/officeDocument/2006/math">
                      <m:d>
                        <m:dPr>
                          <m:begChr m:val="["/>
                          <m:endChr m:val="]"/>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𝟏𝟏</m:t>
                                    </m:r>
                                  </m:sub>
                                </m:sSub>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𝟏𝟐</m:t>
                                          </m:r>
                                        </m:sub>
                                      </m:sSub>
                                    </m:e>
                                    <m:e>
                                      <m:r>
                                        <a:rPr lang="en-US" altLang="zh-CN" sz="1800" b="1" i="1" kern="1200">
                                          <a:solidFill>
                                            <a:schemeClr val="tx1"/>
                                          </a:solidFill>
                                          <a:effectLst/>
                                          <a:latin typeface="Cambria Math" panose="02040503050406030204" pitchFamily="18" charset="0"/>
                                          <a:ea typeface="字魂59号-创粗黑"/>
                                        </a:rPr>
                                        <m:t>⋯</m:t>
                                      </m:r>
                                    </m:e>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
                              </m:e>
                            </m:m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𝟐𝟏</m:t>
                                          </m:r>
                                        </m:sub>
                                      </m:sSub>
                                    </m:e>
                                  </m:mr>
                                  <m:mr>
                                    <m:e>
                                      <m:r>
                                        <a:rPr lang="en-US" altLang="zh-CN" sz="1800" b="1" i="1" kern="1200">
                                          <a:solidFill>
                                            <a:schemeClr val="tx1"/>
                                          </a:solidFill>
                                          <a:effectLst/>
                                          <a:latin typeface="Cambria Math" panose="02040503050406030204" pitchFamily="18" charset="0"/>
                                          <a:ea typeface="字魂59号-创粗黑"/>
                                        </a:rPr>
                                        <m:t>⋮</m:t>
                                      </m:r>
                                    </m:e>
                                  </m:m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𝒔</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𝟏</m:t>
                                          </m:r>
                                        </m:sub>
                                      </m:sSub>
                                    </m:e>
                                  </m:mr>
                                </m:m>
                              </m:e>
                              <m:e>
                                <m:m>
                                  <m:mPr>
                                    <m:mcs>
                                      <m:mc>
                                        <m:mcPr>
                                          <m:count m:val="3"/>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𝟐𝟐</m:t>
                                                </m:r>
                                              </m:sub>
                                            </m:sSub>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𝒌</m:t>
                                            </m:r>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𝒔</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sub>
                                            </m:sSub>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rPr>
                                              <m:t>⋯</m:t>
                                            </m:r>
                                          </m:e>
                                        </m:mr>
                                      </m:m>
                                    </m:e>
                                    <m:e>
                                      <m:m>
                                        <m:mPr>
                                          <m:mcs>
                                            <m:mc>
                                              <m:mcPr>
                                                <m:count m:val="1"/>
                                                <m:mcJc m:val="center"/>
                                              </m:mcPr>
                                            </m:mc>
                                          </m:mcs>
                                          <m:ctrlPr>
                                            <a:rPr lang="zh-CN" altLang="zh-CN" sz="1800" b="1"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𝟐</m:t>
                                                </m:r>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𝒏</m:t>
                                                </m:r>
                                              </m:sub>
                                            </m:sSub>
                                          </m:e>
                                        </m:mr>
                                        <m:mr>
                                          <m:e>
                                            <m:r>
                                              <a:rPr lang="en-US" altLang="zh-CN" sz="1800" b="1" i="1" kern="1200">
                                                <a:solidFill>
                                                  <a:schemeClr val="tx1"/>
                                                </a:solidFill>
                                                <a:effectLst/>
                                                <a:latin typeface="Cambria Math" panose="02040503050406030204" pitchFamily="18" charset="0"/>
                                                <a:ea typeface="字魂59号-创粗黑"/>
                                              </a:rPr>
                                              <m:t>⋮</m:t>
                                            </m:r>
                                          </m:e>
                                        </m:mr>
                                        <m:mr>
                                          <m:e>
                                            <m:r>
                                              <a:rPr lang="en-US" altLang="zh-CN" sz="1800" b="1" i="1" kern="1200">
                                                <a:solidFill>
                                                  <a:schemeClr val="tx1"/>
                                                </a:solidFill>
                                                <a:effectLst/>
                                                <a:latin typeface="Cambria Math" panose="02040503050406030204" pitchFamily="18" charset="0"/>
                                                <a:ea typeface="字魂59号-创粗黑"/>
                                                <a:cs typeface="Times New Roman" panose="02020603050405020304" pitchFamily="18" charset="0"/>
                                              </a:rPr>
                                              <m:t>𝒌</m:t>
                                            </m:r>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𝒂</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𝒔𝒏</m:t>
                                                </m:r>
                                              </m:sub>
                                            </m:sSub>
                                          </m:e>
                                        </m:mr>
                                      </m:m>
                                    </m:e>
                                  </m:mr>
                                </m:m>
                              </m:e>
                            </m:mr>
                          </m:m>
                        </m:e>
                      </m:d>
                    </m:oMath>
                  </m:oMathPara>
                </a14:m>
                <a:endParaRPr lang="zh-CN" altLang="zh-CN" sz="1800" b="1" kern="100" dirty="0">
                  <a:solidFill>
                    <a:schemeClr val="tx1"/>
                  </a:solidFill>
                  <a:effectLst/>
                  <a:latin typeface="Times New Roman" panose="02020603050405020304" pitchFamily="18" charset="0"/>
                  <a:ea typeface="宋体" panose="02010600030101010101" pitchFamily="2" charset="-122"/>
                </a:endParaRPr>
              </a:p>
              <a:p>
                <a:pPr indent="266700" algn="just"/>
                <a:r>
                  <a:rPr lang="en-US" altLang="zh-CN" sz="1800" b="1" kern="100" dirty="0">
                    <a:solidFill>
                      <a:schemeClr val="tx1"/>
                    </a:solidFill>
                    <a:effectLst/>
                    <a:latin typeface="Times New Roman" panose="02020603050405020304" pitchFamily="18" charset="0"/>
                    <a:ea typeface="宋体" panose="02010600030101010101" pitchFamily="2" charset="-122"/>
                  </a:rPr>
                  <a:t>   </a:t>
                </a:r>
                <a:r>
                  <a:rPr lang="zh-CN" altLang="zh-CN" sz="1800" b="1" kern="100" dirty="0">
                    <a:solidFill>
                      <a:schemeClr val="tx1"/>
                    </a:solidFill>
                    <a:effectLst/>
                    <a:latin typeface="Times New Roman" panose="02020603050405020304" pitchFamily="18" charset="0"/>
                    <a:ea typeface="宋体" panose="02010600030101010101" pitchFamily="2" charset="-122"/>
                  </a:rPr>
                  <a:t>称为矩阵</a:t>
                </a:r>
                <a14:m>
                  <m:oMath xmlns:m="http://schemas.openxmlformats.org/officeDocument/2006/math">
                    <m:sSub>
                      <m:sSubPr>
                        <m:ctrlPr>
                          <a:rPr lang="zh-CN" altLang="zh-CN" sz="1800" b="1" i="1" kern="120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𝑨</m:t>
                        </m:r>
                      </m:e>
                      <m:sub>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𝒔𝒏</m:t>
                        </m:r>
                      </m:sub>
                    </m:sSub>
                  </m:oMath>
                </a14:m>
                <a:r>
                  <a:rPr lang="zh-CN" altLang="zh-CN" sz="1800" b="1" kern="100" dirty="0">
                    <a:solidFill>
                      <a:schemeClr val="tx1"/>
                    </a:solidFill>
                    <a:effectLst/>
                    <a:latin typeface="Times New Roman" panose="02020603050405020304" pitchFamily="18" charset="0"/>
                    <a:ea typeface="宋体" panose="02010600030101010101" pitchFamily="2" charset="-122"/>
                  </a:rPr>
                  <a:t>与数</a:t>
                </a:r>
                <a14:m>
                  <m:oMath xmlns:m="http://schemas.openxmlformats.org/officeDocument/2006/math">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m:t>
                    </m:r>
                  </m:oMath>
                </a14:m>
                <a:r>
                  <a:rPr lang="zh-CN" altLang="zh-CN" sz="1800" b="1" kern="100" dirty="0">
                    <a:solidFill>
                      <a:schemeClr val="tx1"/>
                    </a:solidFill>
                    <a:effectLst/>
                    <a:latin typeface="Times New Roman" panose="02020603050405020304" pitchFamily="18" charset="0"/>
                    <a:ea typeface="宋体" panose="02010600030101010101" pitchFamily="2" charset="-122"/>
                  </a:rPr>
                  <a:t>的数量乘积，记为</a:t>
                </a:r>
                <a14:m>
                  <m:oMath xmlns:m="http://schemas.openxmlformats.org/officeDocument/2006/math">
                    <m:r>
                      <a:rPr lang="en-US" altLang="zh-CN" sz="1800" b="1" i="1" kern="1200">
                        <a:solidFill>
                          <a:schemeClr val="tx1"/>
                        </a:solidFill>
                        <a:effectLst/>
                        <a:latin typeface="Cambria Math" panose="02040503050406030204" pitchFamily="18" charset="0"/>
                        <a:ea typeface="等线" panose="02010600030101010101" pitchFamily="2" charset="-122"/>
                        <a:cs typeface="等线" panose="02010600030101010101" pitchFamily="2" charset="-122"/>
                      </a:rPr>
                      <m:t>𝒌𝑨</m:t>
                    </m:r>
                  </m:oMath>
                </a14:m>
                <a:r>
                  <a:rPr lang="zh-CN" altLang="en-US"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换句话说，用数</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𝑘</m:t>
                    </m:r>
                  </m:oMath>
                </a14:m>
                <a:r>
                  <a:rPr lang="zh-CN" altLang="zh-CN" sz="1800" kern="100" dirty="0">
                    <a:solidFill>
                      <a:srgbClr val="000000"/>
                    </a:solidFill>
                    <a:effectLst/>
                    <a:latin typeface="Times New Roman" panose="02020603050405020304" pitchFamily="18" charset="0"/>
                    <a:ea typeface="宋体" panose="02010600030101010101" pitchFamily="2" charset="-122"/>
                  </a:rPr>
                  <a:t>乘矩阵就是把矩阵的每个元素都乘上</a:t>
                </a:r>
                <a14:m>
                  <m:oMath xmlns:m="http://schemas.openxmlformats.org/officeDocument/2006/math">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𝑘</m:t>
                    </m:r>
                  </m:oMath>
                </a14:m>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kern="100" dirty="0">
                    <a:solidFill>
                      <a:srgbClr val="000000"/>
                    </a:solidFill>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数量乘积适合以下规律：</a:t>
                </a:r>
              </a:p>
              <a:p>
                <a:pPr indent="266700" algn="r"/>
                <a14:m>
                  <m:oMath xmlns:m="http://schemas.openxmlformats.org/officeDocument/2006/math">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𝑘</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𝑙</m:t>
                        </m:r>
                      </m:e>
                    </m:d>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𝑘𝐴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𝑙𝐴</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(5.23)</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𝑘</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𝐵</m:t>
                        </m:r>
                      </m:e>
                    </m:d>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𝑘𝐴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𝑘𝐵</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(5.24)</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𝑘</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𝑙𝐴</m:t>
                        </m:r>
                      </m:e>
                    </m:d>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𝑘𝑙</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𝐴</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(5.25)</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1</m:t>
                    </m:r>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𝐴</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(5.26)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𝑘</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𝐴𝐵</m:t>
                        </m:r>
                      </m:e>
                    </m:d>
                    <m:r>
                      <a:rPr lang="en-US" altLang="zh-CN" sz="1800" i="1" kern="100">
                        <a:solidFill>
                          <a:srgbClr val="000000"/>
                        </a:solidFill>
                        <a:effectLst/>
                        <a:latin typeface="Cambria Math" panose="02040503050406030204" pitchFamily="18" charset="0"/>
                        <a:ea typeface="宋体" panose="02010600030101010101" pitchFamily="2" charset="-122"/>
                      </a:rPr>
                      <m:t>=</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𝑘𝐴</m:t>
                        </m:r>
                      </m:e>
                    </m:d>
                    <m:r>
                      <a:rPr lang="en-US" altLang="zh-CN" sz="1800" i="1" kern="100">
                        <a:solidFill>
                          <a:srgbClr val="000000"/>
                        </a:solidFill>
                        <a:effectLst/>
                        <a:latin typeface="Cambria Math" panose="02040503050406030204" pitchFamily="18" charset="0"/>
                        <a:ea typeface="宋体" panose="02010600030101010101" pitchFamily="2" charset="-122"/>
                      </a:rPr>
                      <m:t>𝐵</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𝑘𝐵</m:t>
                    </m:r>
                    <m:r>
                      <a:rPr lang="en-US" altLang="zh-CN" sz="1800" i="1" kern="100">
                        <a:solidFill>
                          <a:srgbClr val="000000"/>
                        </a:solidFill>
                        <a:effectLst/>
                        <a:latin typeface="Cambria Math" panose="02040503050406030204" pitchFamily="18" charset="0"/>
                        <a:ea typeface="宋体" panose="02010600030101010101" pitchFamily="2" charset="-122"/>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(5.27)</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00" dirty="0">
                    <a:solidFill>
                      <a:srgbClr val="000000"/>
                    </a:solidFill>
                    <a:effectLst/>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矩阵：</a:t>
                </a: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𝑘𝐸</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𝑘</m:t>
                              </m:r>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e>
                                    <m:r>
                                      <a:rPr lang="en-US" altLang="zh-CN" sz="1800" i="1" kern="1200">
                                        <a:solidFill>
                                          <a:srgbClr val="000000"/>
                                        </a:solidFill>
                                        <a:effectLst/>
                                        <a:latin typeface="Cambria Math" panose="02040503050406030204" pitchFamily="18" charset="0"/>
                                        <a:ea typeface="字魂59号-创粗黑"/>
                                      </a:rPr>
                                      <m:t>⋯</m:t>
                                    </m:r>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𝑘</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0</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𝑘</m:t>
                                          </m:r>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(5.28)</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200" dirty="0">
                    <a:solidFill>
                      <a:srgbClr val="000000"/>
                    </a:solidFill>
                    <a:effectLst/>
                    <a:latin typeface="Times New Roman" panose="02020603050405020304" pitchFamily="18" charset="0"/>
                    <a:ea typeface="宋体" panose="02010600030101010101" pitchFamily="2" charset="-122"/>
                  </a:rPr>
                  <a:t>通常称为数量矩阵，如果</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是一个</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矩阵，那么有：</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𝑘𝐴</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𝑘𝐸</m:t>
                        </m:r>
                      </m:e>
                    </m:d>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𝑘𝐸</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(5.29)</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1800" kern="1200" dirty="0">
                    <a:solidFill>
                      <a:srgbClr val="000000"/>
                    </a:solidFill>
                    <a:effectLst/>
                    <a:latin typeface="Times New Roman" panose="02020603050405020304" pitchFamily="18" charset="0"/>
                    <a:ea typeface="宋体" panose="02010600030101010101" pitchFamily="2" charset="-122"/>
                  </a:rPr>
                  <a:t>式</a:t>
                </a:r>
                <a:r>
                  <a:rPr lang="en-US" altLang="zh-CN" sz="1800" kern="1200" dirty="0">
                    <a:solidFill>
                      <a:srgbClr val="000000"/>
                    </a:solidFill>
                    <a:effectLst/>
                    <a:latin typeface="Times New Roman" panose="02020603050405020304" pitchFamily="18" charset="0"/>
                    <a:ea typeface="宋体" panose="02010600030101010101" pitchFamily="2" charset="-122"/>
                  </a:rPr>
                  <a:t>(5.29)</a:t>
                </a:r>
                <a:r>
                  <a:rPr lang="zh-CN" altLang="zh-CN" sz="1800" kern="1200" dirty="0">
                    <a:solidFill>
                      <a:srgbClr val="000000"/>
                    </a:solidFill>
                    <a:effectLst/>
                    <a:latin typeface="Times New Roman" panose="02020603050405020304" pitchFamily="18" charset="0"/>
                    <a:ea typeface="宋体" panose="02010600030101010101" pitchFamily="2" charset="-122"/>
                  </a:rPr>
                  <a:t>说明，数量矩阵与所有的</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oMath>
                </a14:m>
                <a:r>
                  <a:rPr lang="zh-CN" altLang="zh-CN" sz="1800" kern="1200" dirty="0">
                    <a:solidFill>
                      <a:srgbClr val="000000"/>
                    </a:solidFill>
                    <a:effectLst/>
                    <a:latin typeface="Times New Roman" panose="02020603050405020304" pitchFamily="18" charset="0"/>
                    <a:ea typeface="宋体" panose="02010600030101010101" pitchFamily="2" charset="-122"/>
                  </a:rPr>
                  <a:t>矩阵作乘法是可交换的。</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4CBD030D-60AA-47CE-AD66-0BFEF07DA55A}"/>
                  </a:ext>
                </a:extLst>
              </p:cNvPr>
              <p:cNvSpPr txBox="1">
                <a:spLocks noRot="1" noChangeAspect="1" noMove="1" noResize="1" noEditPoints="1" noAdjustHandles="1" noChangeArrowheads="1" noChangeShapeType="1" noTextEdit="1"/>
              </p:cNvSpPr>
              <p:nvPr/>
            </p:nvSpPr>
            <p:spPr>
              <a:xfrm>
                <a:off x="179512" y="1124744"/>
                <a:ext cx="8964488" cy="5790303"/>
              </a:xfrm>
              <a:prstGeom prst="rect">
                <a:avLst/>
              </a:prstGeom>
              <a:blipFill>
                <a:blip r:embed="rId5"/>
                <a:stretch>
                  <a:fillRect l="-544" t="-843" r="-544" b="-843"/>
                </a:stretch>
              </a:blipFill>
            </p:spPr>
            <p:txBody>
              <a:bodyPr/>
              <a:lstStyle/>
              <a:p>
                <a:r>
                  <a:rPr lang="zh-CN" altLang="en-US">
                    <a:noFill/>
                  </a:rPr>
                  <a:t> </a:t>
                </a:r>
              </a:p>
            </p:txBody>
          </p:sp>
        </mc:Fallback>
      </mc:AlternateContent>
      <p:sp>
        <p:nvSpPr>
          <p:cNvPr id="4" name="标题 1"/>
          <p:cNvSpPr>
            <a:spLocks noGrp="1"/>
          </p:cNvSpPr>
          <p:nvPr>
            <p:ph type="title"/>
          </p:nvPr>
        </p:nvSpPr>
        <p:spPr>
          <a:xfrm>
            <a:off x="491932" y="332656"/>
            <a:ext cx="7391400" cy="563563"/>
          </a:xfrm>
        </p:spPr>
        <p:txBody>
          <a:bodyPr/>
          <a:lstStyle/>
          <a:p>
            <a:r>
              <a:rPr lang="en-US" altLang="zh-CN" kern="100" dirty="0">
                <a:latin typeface="黑体" panose="02010609060101010101" pitchFamily="49" charset="-122"/>
                <a:ea typeface="黑体" panose="02010609060101010101" pitchFamily="49" charset="-122"/>
              </a:rPr>
              <a:t>3. </a:t>
            </a:r>
            <a:r>
              <a:rPr lang="zh-CN" altLang="zh-CN" kern="100" dirty="0">
                <a:latin typeface="黑体" panose="02010609060101010101" pitchFamily="49" charset="-122"/>
                <a:ea typeface="黑体" panose="02010609060101010101" pitchFamily="49" charset="-122"/>
              </a:rPr>
              <a:t>数量</a:t>
            </a:r>
            <a:r>
              <a:rPr lang="zh-CN" altLang="en-US" kern="100" dirty="0">
                <a:latin typeface="黑体" panose="02010609060101010101" pitchFamily="49" charset="-122"/>
                <a:ea typeface="黑体" panose="02010609060101010101" pitchFamily="49" charset="-122"/>
              </a:rPr>
              <a:t>乘积</a:t>
            </a:r>
            <a:endParaRPr lang="zh-CN" altLang="en-US"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309417443"/>
      </p:ext>
    </p:extLst>
  </p:cSld>
  <p:clrMapOvr>
    <a:masterClrMapping/>
  </p:clrMapOvr>
  <mc:AlternateContent xmlns:mc="http://schemas.openxmlformats.org/markup-compatibility/2006" xmlns:p14="http://schemas.microsoft.com/office/powerpoint/2010/main">
    <mc:Choice Requires="p14">
      <p:transition spd="slow" p14:dur="2000" advTm="43551"/>
    </mc:Choice>
    <mc:Fallback xmlns="">
      <p:transition spd="slow" advTm="435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anim calcmode="lin" valueType="num">
                                      <p:cBhvr>
                                        <p:cTn id="5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1000"/>
                                        <p:tgtEl>
                                          <p:spTgt spid="3">
                                            <p:txEl>
                                              <p:pRg st="12" end="12"/>
                                            </p:txEl>
                                          </p:spTgt>
                                        </p:tgtEl>
                                      </p:cBhvr>
                                    </p:animEffect>
                                    <p:anim calcmode="lin" valueType="num">
                                      <p:cBhvr>
                                        <p:cTn id="5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1000"/>
                                        <p:tgtEl>
                                          <p:spTgt spid="3">
                                            <p:txEl>
                                              <p:pRg st="13" end="13"/>
                                            </p:txEl>
                                          </p:spTgt>
                                        </p:tgtEl>
                                      </p:cBhvr>
                                    </p:animEffect>
                                    <p:anim calcmode="lin" valueType="num">
                                      <p:cBhvr>
                                        <p:cTn id="6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7DD55-53AE-4D20-89E4-D653F3AC3B8C}"/>
              </a:ext>
            </a:extLst>
          </p:cNvPr>
          <p:cNvSpPr>
            <a:spLocks noGrp="1"/>
          </p:cNvSpPr>
          <p:nvPr>
            <p:ph type="title"/>
          </p:nvPr>
        </p:nvSpPr>
        <p:spPr/>
        <p:txBody>
          <a:bodyPr/>
          <a:lstStyle/>
          <a:p>
            <a:r>
              <a:rPr lang="en-US" altLang="zh-CN" dirty="0">
                <a:effectLst/>
                <a:latin typeface="黑体" panose="02010609060101010101" pitchFamily="49" charset="-122"/>
                <a:ea typeface="黑体" panose="02010609060101010101" pitchFamily="49" charset="-122"/>
              </a:rPr>
              <a:t>2.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奇异值分解的应用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19BA6C-4B51-4A92-BF86-2CC5E50B0E69}"/>
                  </a:ext>
                </a:extLst>
              </p:cNvPr>
              <p:cNvSpPr>
                <a:spLocks noGrp="1"/>
              </p:cNvSpPr>
              <p:nvPr>
                <p:ph idx="1"/>
              </p:nvPr>
            </p:nvSpPr>
            <p:spPr>
              <a:xfrm>
                <a:off x="0" y="1268760"/>
                <a:ext cx="9144000" cy="4175125"/>
              </a:xfrm>
            </p:spPr>
            <p:txBody>
              <a:bodyPr/>
              <a:lstStyle/>
              <a:p>
                <a:pPr indent="266700" algn="r"/>
                <a14:m>
                  <m:oMath xmlns:m="http://schemas.openxmlformats.org/officeDocument/2006/math">
                    <m:r>
                      <a:rPr lang="en-US" altLang="zh-CN" sz="2000" i="1" kern="1200" smtClean="0">
                        <a:solidFill>
                          <a:srgbClr val="404040"/>
                        </a:solidFill>
                        <a:effectLst/>
                        <a:latin typeface="Cambria Math" panose="02040503050406030204" pitchFamily="18" charset="0"/>
                        <a:ea typeface="等线" panose="02010600030101010101" pitchFamily="2" charset="-122"/>
                        <a:cs typeface="方正兰亭黑简体"/>
                      </a:rPr>
                      <m:t>𝐴</m:t>
                    </m:r>
                    <m:r>
                      <a:rPr lang="en-US" altLang="zh-CN" sz="2000" i="1" kern="1200" smtClean="0">
                        <a:solidFill>
                          <a:srgbClr val="404040"/>
                        </a:solidFill>
                        <a:effectLst/>
                        <a:latin typeface="Cambria Math" panose="02040503050406030204" pitchFamily="18" charset="0"/>
                        <a:ea typeface="等线" panose="02010600030101010101" pitchFamily="2" charset="-122"/>
                        <a:cs typeface="方正兰亭黑简体"/>
                      </a:rPr>
                      <m:t>=</m:t>
                    </m:r>
                    <m:r>
                      <a:rPr lang="en-US" altLang="zh-CN" sz="2000" i="1" kern="1200" smtClean="0">
                        <a:solidFill>
                          <a:srgbClr val="404040"/>
                        </a:solidFill>
                        <a:effectLst/>
                        <a:latin typeface="Cambria Math" panose="02040503050406030204" pitchFamily="18" charset="0"/>
                        <a:ea typeface="等线" panose="02010600030101010101" pitchFamily="2" charset="-122"/>
                        <a:cs typeface="方正兰亭黑简体"/>
                      </a:rPr>
                      <m:t>𝑈</m:t>
                    </m:r>
                    <m:r>
                      <a:rPr lang="el-GR" altLang="zh-CN" sz="2000" i="1" kern="1200">
                        <a:solidFill>
                          <a:srgbClr val="404040"/>
                        </a:solidFill>
                        <a:effectLst/>
                        <a:latin typeface="Cambria Math" panose="02040503050406030204" pitchFamily="18" charset="0"/>
                        <a:ea typeface="等线" panose="02010600030101010101" pitchFamily="2" charset="-122"/>
                        <a:cs typeface="方正兰亭黑简体"/>
                      </a:rPr>
                      <m:t>𝛴</m:t>
                    </m:r>
                    <m:sSup>
                      <m:s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p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𝑉</m:t>
                        </m:r>
                      </m:e>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p>
                  </m:oMath>
                </a14:m>
                <a:r>
                  <a:rPr lang="en-US" altLang="zh-CN" sz="2000" kern="1200" dirty="0">
                    <a:solidFill>
                      <a:srgbClr val="404040"/>
                    </a:solidFill>
                    <a:effectLst/>
                    <a:latin typeface="Times New Roman" panose="02020603050405020304" pitchFamily="18" charset="0"/>
                    <a:ea typeface="方正兰亭黑简体"/>
                    <a:cs typeface="方正兰亭黑简体"/>
                  </a:rPr>
                  <a:t>=</a:t>
                </a:r>
                <a14:m>
                  <m:oMath xmlns:m="http://schemas.openxmlformats.org/officeDocument/2006/math">
                    <m:d>
                      <m:dPr>
                        <m:begChr m:val="["/>
                        <m:end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dPr>
                      <m:e>
                        <m:m>
                          <m:mPr>
                            <m:mcs>
                              <m:mc>
                                <m:mcPr>
                                  <m:count m:val="3"/>
                                  <m:mcJc m:val="center"/>
                                </m:mcPr>
                              </m:mc>
                            </m:mcs>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m>
                                <m:mPr>
                                  <m:mcs>
                                    <m:mc>
                                      <m:mcPr>
                                        <m:count m:val="2"/>
                                        <m:mcJc m:val="center"/>
                                      </m:mcPr>
                                    </m:mc>
                                  </m:mcs>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𝑢</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1</m:t>
                                        </m:r>
                                      </m:sub>
                                    </m:sSub>
                                  </m:e>
                                  <m:e>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𝑢</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2</m:t>
                                        </m:r>
                                      </m:sub>
                                    </m:sSub>
                                  </m:e>
                                </m:mr>
                              </m:m>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e>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𝑢</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𝑚</m:t>
                                  </m:r>
                                </m:sub>
                              </m:sSub>
                            </m:e>
                          </m:mr>
                        </m:m>
                      </m:e>
                    </m:d>
                    <m:d>
                      <m:d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dPr>
                      <m:e>
                        <m:m>
                          <m:mPr>
                            <m:mcs>
                              <m:mc>
                                <m:mcPr>
                                  <m:count m:val="3"/>
                                  <m:mcJc m:val="center"/>
                                </m:mcPr>
                              </m:mc>
                            </m:mcs>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𝜎</m:t>
                                  </m:r>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1</m:t>
                                  </m:r>
                                </m:sub>
                              </m:sSub>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0</m:t>
                              </m:r>
                            </m:e>
                          </m:mr>
                          <m:m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mr>
                          <m:m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0</m:t>
                              </m:r>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𝜎</m:t>
                              </m:r>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𝑛</m:t>
                              </m:r>
                            </m:e>
                          </m:mr>
                        </m:m>
                      </m:e>
                    </m:d>
                    <m:d>
                      <m:dPr>
                        <m:begChr m:val="["/>
                        <m:end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dPr>
                      <m:e>
                        <m:m>
                          <m:mPr>
                            <m:mcs>
                              <m:mc>
                                <m:mcPr>
                                  <m:count m:val="1"/>
                                  <m:mcJc m:val="center"/>
                                </m:mcPr>
                              </m:mc>
                            </m:mcs>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1</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e>
                          </m:mr>
                          <m:mr>
                            <m:e>
                              <m:m>
                                <m:mPr>
                                  <m:mcs>
                                    <m:mc>
                                      <m:mcPr>
                                        <m:count m:val="1"/>
                                        <m:mcJc m:val="center"/>
                                      </m:mcPr>
                                    </m:mc>
                                  </m:mcs>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mPr>
                                <m:mr>
                                  <m:e>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2</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e>
                                </m:mr>
                                <m:m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e>
                                </m:mr>
                              </m:m>
                            </m:e>
                          </m:mr>
                          <m:mr>
                            <m:e>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𝑛</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e>
                          </m:mr>
                        </m:m>
                      </m:e>
                    </m:d>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(5.148)</a:t>
                </a:r>
                <a:endParaRPr lang="zh-CN"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r">
                  <a:lnSpc>
                    <a:spcPct val="150000"/>
                  </a:lnSpc>
                </a:pPr>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𝐴</m:t>
                    </m:r>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𝑢</m:t>
                            </m:r>
                          </m:e>
                        </m:acc>
                      </m:e>
                      <m:sub>
                        <m:r>
                          <a:rPr lang="en-US" altLang="zh-CN" sz="2000" i="1" kern="1200">
                            <a:solidFill>
                              <a:srgbClr val="404040"/>
                            </a:solidFill>
                            <a:latin typeface="Cambria Math" panose="02040503050406030204" pitchFamily="18" charset="0"/>
                            <a:ea typeface="等线" panose="02010600030101010101" pitchFamily="2" charset="-122"/>
                            <a:cs typeface="方正兰亭黑简体"/>
                          </a:rPr>
                          <m:t>1</m:t>
                        </m:r>
                      </m:sub>
                    </m:sSub>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𝜎</m:t>
                        </m:r>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1</m:t>
                        </m:r>
                      </m:sub>
                    </m:sSub>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1</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𝑢</m:t>
                            </m:r>
                          </m:e>
                        </m:acc>
                      </m:e>
                      <m:sub>
                        <m:r>
                          <a:rPr lang="en-US" altLang="zh-CN" sz="2000" i="1" kern="1200">
                            <a:solidFill>
                              <a:srgbClr val="404040"/>
                            </a:solidFill>
                            <a:latin typeface="Cambria Math" panose="02040503050406030204" pitchFamily="18" charset="0"/>
                            <a:ea typeface="等线" panose="02010600030101010101" pitchFamily="2" charset="-122"/>
                            <a:cs typeface="方正兰亭黑简体"/>
                          </a:rPr>
                          <m:t>2</m:t>
                        </m:r>
                      </m:sub>
                    </m:sSub>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𝜎</m:t>
                        </m:r>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2</m:t>
                        </m:r>
                      </m:sub>
                    </m:sSub>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2</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oMath>
                </a14:m>
                <a:r>
                  <a:rPr lang="en-US" altLang="zh-CN" sz="2000" dirty="0">
                    <a:solidFill>
                      <a:srgbClr val="404040"/>
                    </a:solidFill>
                    <a:effectLst/>
                    <a:latin typeface="Times New Roman" panose="02020603050405020304" pitchFamily="18" charset="0"/>
                    <a:ea typeface="方正兰亭黑简体"/>
                    <a:cs typeface="Times New Roman" panose="02020603050405020304" pitchFamily="18" charset="0"/>
                  </a:rPr>
                  <a:t>+</a:t>
                </a:r>
                <a14:m>
                  <m:oMath xmlns:m="http://schemas.openxmlformats.org/officeDocument/2006/math">
                    <m:sSub>
                      <m:sSub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𝑢</m:t>
                            </m:r>
                          </m:e>
                        </m:acc>
                      </m:e>
                      <m:sub>
                        <m:r>
                          <a:rPr lang="en-US" altLang="zh-CN" sz="2000" b="0" i="1" kern="1200" smtClean="0">
                            <a:solidFill>
                              <a:srgbClr val="404040"/>
                            </a:solidFill>
                            <a:latin typeface="Cambria Math" panose="02040503050406030204" pitchFamily="18" charset="0"/>
                            <a:ea typeface="等线" panose="02010600030101010101" pitchFamily="2" charset="-122"/>
                            <a:cs typeface="方正兰亭黑简体"/>
                          </a:rPr>
                          <m:t>3</m:t>
                        </m:r>
                      </m:sub>
                    </m:sSub>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𝜎</m:t>
                        </m:r>
                      </m:e>
                      <m:sub>
                        <m:r>
                          <a:rPr lang="en-US" altLang="zh-CN" sz="2000" b="0" i="1" kern="1200" smtClean="0">
                            <a:solidFill>
                              <a:srgbClr val="404040"/>
                            </a:solidFill>
                            <a:effectLst/>
                            <a:latin typeface="Cambria Math" panose="02040503050406030204" pitchFamily="18" charset="0"/>
                            <a:ea typeface="等线" panose="02010600030101010101" pitchFamily="2" charset="-122"/>
                            <a:cs typeface="方正兰亭黑简体"/>
                          </a:rPr>
                          <m:t>3</m:t>
                        </m:r>
                      </m:sub>
                    </m:sSub>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b="0" i="1" kern="1200" smtClean="0">
                            <a:solidFill>
                              <a:srgbClr val="404040"/>
                            </a:solidFill>
                            <a:effectLst/>
                            <a:latin typeface="Cambria Math" panose="02040503050406030204" pitchFamily="18" charset="0"/>
                            <a:ea typeface="等线" panose="02010600030101010101" pitchFamily="2" charset="-122"/>
                            <a:cs typeface="方正兰亭黑简体"/>
                          </a:rPr>
                          <m:t>3</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r>
                      <a:rPr lang="en-US" altLang="zh-CN" sz="2000"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sSubPr>
                      <m:e>
                        <m:acc>
                          <m:accPr>
                            <m:chr m:val="⃗"/>
                            <m:ctrlPr>
                              <a:rPr lang="zh-CN" altLang="zh-CN" sz="2000" i="1" kern="1200">
                                <a:solidFill>
                                  <a:srgbClr val="404040"/>
                                </a:solidFill>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latin typeface="Cambria Math" panose="02040503050406030204" pitchFamily="18" charset="0"/>
                                <a:ea typeface="等线" panose="02010600030101010101" pitchFamily="2" charset="-122"/>
                                <a:cs typeface="方正兰亭黑简体"/>
                              </a:rPr>
                              <m:t>𝑢</m:t>
                            </m:r>
                          </m:e>
                        </m:acc>
                      </m:e>
                      <m:sub>
                        <m:r>
                          <a:rPr lang="en-US" altLang="zh-CN" sz="2000" b="0" i="1" kern="1200" smtClean="0">
                            <a:solidFill>
                              <a:srgbClr val="404040"/>
                            </a:solidFill>
                            <a:latin typeface="Cambria Math" panose="02040503050406030204" pitchFamily="18" charset="0"/>
                            <a:ea typeface="等线" panose="02010600030101010101" pitchFamily="2" charset="-122"/>
                            <a:cs typeface="方正兰亭黑简体"/>
                          </a:rPr>
                          <m:t>𝑛</m:t>
                        </m:r>
                      </m:sub>
                    </m:sSub>
                    <m:sSub>
                      <m:sSub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𝜎</m:t>
                        </m:r>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𝑛</m:t>
                        </m:r>
                      </m:sub>
                    </m:sSub>
                    <m:sSubSup>
                      <m:sSubSupPr>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sSubSupPr>
                      <m:e>
                        <m:acc>
                          <m:accPr>
                            <m:chr m:val="⃗"/>
                            <m:ctrlPr>
                              <a:rPr lang="zh-CN" altLang="zh-CN" sz="2000" i="1" kern="1200">
                                <a:solidFill>
                                  <a:srgbClr val="404040"/>
                                </a:solidFill>
                                <a:effectLst/>
                                <a:latin typeface="Cambria Math" panose="02040503050406030204" pitchFamily="18" charset="0"/>
                                <a:ea typeface="Cambria Math" panose="02040503050406030204" pitchFamily="18" charset="0"/>
                                <a:cs typeface="方正兰亭黑简体"/>
                              </a:rPr>
                            </m:ctrlPr>
                          </m:accPr>
                          <m:e>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𝑣</m:t>
                            </m:r>
                          </m:e>
                        </m:acc>
                      </m:e>
                      <m:sub>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𝑛</m:t>
                        </m:r>
                      </m:sub>
                      <m:sup>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T</m:t>
                        </m:r>
                      </m:sup>
                    </m:sSubSup>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(5.149)</a:t>
                </a:r>
                <a:endParaRPr lang="zh-CN"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𝐴</m:t>
                    </m:r>
                  </m:oMath>
                </a14:m>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看作一个</a:t>
                </a:r>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𝑚</m:t>
                    </m:r>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m:t>
                    </m:r>
                    <m:r>
                      <a:rPr lang="en-US" altLang="zh-CN" sz="2000" i="1" kern="1200">
                        <a:solidFill>
                          <a:srgbClr val="404040"/>
                        </a:solidFill>
                        <a:effectLst/>
                        <a:latin typeface="Cambria Math" panose="02040503050406030204" pitchFamily="18" charset="0"/>
                        <a:ea typeface="等线" panose="02010600030101010101" pitchFamily="2" charset="-122"/>
                        <a:cs typeface="方正兰亭黑简体"/>
                      </a:rPr>
                      <m:t>𝑛</m:t>
                    </m:r>
                  </m:oMath>
                </a14:m>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个像素组成的图像矩阵，式中奇异值矩阵中的奇异值按从大到小排列。</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数值越大，说明其对应的奇异向量越重要；值越小，则说明不是重要组成部分可以舍去。</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若只取前</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项即能基本看清图像，则可以达到图像压缩的效果。图</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5-20</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中原图为一张</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184</a:t>
                </a:r>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324</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的灰度图像，原图数据量为</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184</a:t>
                </a:r>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324</a:t>
                </a:r>
                <a14:m>
                  <m:oMath xmlns:m="http://schemas.openxmlformats.org/officeDocument/2006/math">
                    <m:r>
                      <a:rPr lang="en-US" altLang="zh-CN" sz="20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59616</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实现图像压缩，取图像的前</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个分量来表示图像，则图像现在数据量变为</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184</a:t>
                </a:r>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（左奇异向量）</a:t>
                </a:r>
                <a14:m>
                  <m:oMath xmlns:m="http://schemas.openxmlformats.org/officeDocument/2006/math">
                    <m:r>
                      <a:rPr lang="en-US" altLang="zh-CN" sz="20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（奇异值）</a:t>
                </a:r>
                <a14:m>
                  <m:oMath xmlns:m="http://schemas.openxmlformats.org/officeDocument/2006/math">
                    <m:r>
                      <a:rPr lang="en-US" altLang="zh-CN" sz="20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a:t>
                </a:r>
                <a14:m>
                  <m:oMath xmlns:m="http://schemas.openxmlformats.org/officeDocument/2006/math">
                    <m:r>
                      <a:rPr lang="en-US" altLang="zh-CN" sz="2000" i="1" kern="1200">
                        <a:solidFill>
                          <a:srgbClr val="404040"/>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324</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（右奇异向量）</a:t>
                </a:r>
                <a14:m>
                  <m:oMath xmlns:m="http://schemas.openxmlformats.org/officeDocument/2006/math">
                    <m:r>
                      <a:rPr lang="en-US" altLang="zh-CN" sz="20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35630</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5519BA6C-4B51-4A92-BF86-2CC5E50B0E69}"/>
                  </a:ext>
                </a:extLst>
              </p:cNvPr>
              <p:cNvSpPr>
                <a:spLocks noGrp="1" noRot="1" noChangeAspect="1" noMove="1" noResize="1" noEditPoints="1" noAdjustHandles="1" noChangeArrowheads="1" noChangeShapeType="1" noTextEdit="1"/>
              </p:cNvSpPr>
              <p:nvPr>
                <p:ph idx="1"/>
              </p:nvPr>
            </p:nvSpPr>
            <p:spPr>
              <a:xfrm>
                <a:off x="0" y="1268760"/>
                <a:ext cx="9144000" cy="4175125"/>
              </a:xfrm>
              <a:blipFill>
                <a:blip r:embed="rId4"/>
                <a:stretch>
                  <a:fillRect r="-667" b="-109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295560"/>
      </p:ext>
    </p:extLst>
  </p:cSld>
  <p:clrMapOvr>
    <a:masterClrMapping/>
  </p:clrMapOvr>
  <mc:AlternateContent xmlns:mc="http://schemas.openxmlformats.org/markup-compatibility/2006" xmlns:p14="http://schemas.microsoft.com/office/powerpoint/2010/main">
    <mc:Choice Requires="p14">
      <p:transition spd="slow" p14:dur="2000" advTm="26319"/>
    </mc:Choice>
    <mc:Fallback xmlns="">
      <p:transition spd="slow" advTm="26319"/>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6B074-5961-440D-B08F-457FF3C61F5B}"/>
              </a:ext>
            </a:extLst>
          </p:cNvPr>
          <p:cNvSpPr>
            <a:spLocks noGrp="1"/>
          </p:cNvSpPr>
          <p:nvPr>
            <p:ph type="title"/>
          </p:nvPr>
        </p:nvSpPr>
        <p:spPr/>
        <p:txBody>
          <a:bodyPr/>
          <a:lstStyle/>
          <a:p>
            <a:r>
              <a:rPr lang="en-US" altLang="zh-CN" dirty="0">
                <a:effectLst/>
                <a:latin typeface="黑体" panose="02010609060101010101" pitchFamily="49" charset="-122"/>
                <a:ea typeface="黑体" panose="02010609060101010101" pitchFamily="49" charset="-122"/>
              </a:rPr>
              <a:t>2.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奇异值分解的应用</a:t>
            </a:r>
            <a:endParaRPr lang="zh-CN" altLang="en-US" dirty="0">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F2DCC1CC-2454-4693-87C3-56CAAB16FB0D}"/>
              </a:ext>
            </a:extLst>
          </p:cNvPr>
          <p:cNvSpPr>
            <a:spLocks noChangeArrowheads="1"/>
          </p:cNvSpPr>
          <p:nvPr/>
        </p:nvSpPr>
        <p:spPr bwMode="auto">
          <a:xfrm>
            <a:off x="2483768" y="883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7">
            <a:extLst>
              <a:ext uri="{FF2B5EF4-FFF2-40B4-BE49-F238E27FC236}">
                <a16:creationId xmlns:a16="http://schemas.microsoft.com/office/drawing/2014/main" id="{AD2B01F4-3328-4BEE-B683-8C6327783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53" y="1340768"/>
            <a:ext cx="6935847" cy="4752528"/>
          </a:xfrm>
          <a:prstGeom prst="rect">
            <a:avLst/>
          </a:prstGeom>
          <a:solidFill>
            <a:srgbClr val="000000"/>
          </a:solidFill>
        </p:spPr>
      </p:pic>
      <p:sp>
        <p:nvSpPr>
          <p:cNvPr id="5" name="Rectangle 3">
            <a:extLst>
              <a:ext uri="{FF2B5EF4-FFF2-40B4-BE49-F238E27FC236}">
                <a16:creationId xmlns:a16="http://schemas.microsoft.com/office/drawing/2014/main" id="{0438C4DF-05A5-4DC7-9EDA-24F3DDB2D144}"/>
              </a:ext>
            </a:extLst>
          </p:cNvPr>
          <p:cNvSpPr>
            <a:spLocks noChangeArrowheads="1"/>
          </p:cNvSpPr>
          <p:nvPr/>
        </p:nvSpPr>
        <p:spPr bwMode="auto">
          <a:xfrm>
            <a:off x="3432104" y="6093296"/>
            <a:ext cx="22797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方正兰亭黑简体" charset="-122"/>
              </a:rPr>
              <a:t>图</a:t>
            </a:r>
            <a:r>
              <a:rPr kumimoji="0" lang="en-US" altLang="zh-CN" sz="16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5-20</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图像压缩效果</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728552"/>
      </p:ext>
    </p:extLst>
  </p:cSld>
  <p:clrMapOvr>
    <a:masterClrMapping/>
  </p:clrMapOvr>
  <mc:AlternateContent xmlns:mc="http://schemas.openxmlformats.org/markup-compatibility/2006" xmlns:p14="http://schemas.microsoft.com/office/powerpoint/2010/main">
    <mc:Choice Requires="p14">
      <p:transition spd="slow" p14:dur="2000" advTm="25294"/>
    </mc:Choice>
    <mc:Fallback xmlns="">
      <p:transition spd="slow" advTm="25294"/>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6B074-5961-440D-B08F-457FF3C61F5B}"/>
              </a:ext>
            </a:extLst>
          </p:cNvPr>
          <p:cNvSpPr>
            <a:spLocks noGrp="1"/>
          </p:cNvSpPr>
          <p:nvPr>
            <p:ph type="title"/>
          </p:nvPr>
        </p:nvSpPr>
        <p:spPr/>
        <p:txBody>
          <a:bodyPr/>
          <a:lstStyle/>
          <a:p>
            <a:r>
              <a:rPr lang="en-US" altLang="zh-CN" dirty="0">
                <a:effectLst/>
                <a:latin typeface="黑体" panose="02010609060101010101" pitchFamily="49" charset="-122"/>
                <a:ea typeface="黑体" panose="02010609060101010101" pitchFamily="49" charset="-122"/>
              </a:rPr>
              <a:t>2.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奇异值分解的应用</a:t>
            </a:r>
            <a:endParaRPr lang="zh-CN" altLang="en-US" dirty="0">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F2DCC1CC-2454-4693-87C3-56CAAB16FB0D}"/>
              </a:ext>
            </a:extLst>
          </p:cNvPr>
          <p:cNvSpPr>
            <a:spLocks noChangeArrowheads="1"/>
          </p:cNvSpPr>
          <p:nvPr/>
        </p:nvSpPr>
        <p:spPr bwMode="auto">
          <a:xfrm>
            <a:off x="2483768" y="883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5EDCF56-DA0B-45C6-887E-F208D6F128A9}"/>
                  </a:ext>
                </a:extLst>
              </p:cNvPr>
              <p:cNvSpPr txBox="1"/>
              <p:nvPr/>
            </p:nvSpPr>
            <p:spPr>
              <a:xfrm>
                <a:off x="179512" y="1147336"/>
                <a:ext cx="8964488" cy="5675849"/>
              </a:xfrm>
              <a:prstGeom prst="rect">
                <a:avLst/>
              </a:prstGeom>
              <a:noFill/>
            </p:spPr>
            <p:txBody>
              <a:bodyPr wrap="square">
                <a:spAutoFit/>
              </a:bodyPr>
              <a:lstStyle/>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变换。</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在实际使用</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算法时，以归一化后的标准图像作为训练样本集，以该样本集的总体散步矩阵为产生矩阵，即：</a:t>
                </a:r>
                <a:endParaRPr lang="zh-CN" altLang="zh-CN" sz="1800" kern="100" dirty="0">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n-US" altLang="zh-CN" sz="1800" i="1" kern="100" smtClean="0">
                        <a:solidFill>
                          <a:srgbClr val="000000"/>
                        </a:solidFill>
                        <a:effectLst/>
                        <a:latin typeface="Cambria Math" panose="02040503050406030204" pitchFamily="18" charset="0"/>
                        <a:ea typeface="宋体" panose="02010600030101010101" pitchFamily="2" charset="-122"/>
                      </a:rPr>
                      <m:t>𝛴</m:t>
                    </m:r>
                    <m:r>
                      <a:rPr lang="en-US" altLang="zh-CN" sz="1800" i="1" kern="100" smtClean="0">
                        <a:solidFill>
                          <a:srgbClr val="000000"/>
                        </a:solidFill>
                        <a:effectLst/>
                        <a:latin typeface="Cambria Math" panose="02040503050406030204" pitchFamily="18" charset="0"/>
                        <a:ea typeface="宋体" panose="02010600030101010101" pitchFamily="2" charset="-122"/>
                      </a:rPr>
                      <m:t>=</m:t>
                    </m:r>
                    <m:r>
                      <a:rPr lang="en-US" altLang="zh-CN" sz="1800" i="1" kern="100" smtClean="0">
                        <a:solidFill>
                          <a:srgbClr val="000000"/>
                        </a:solidFill>
                        <a:effectLst/>
                        <a:latin typeface="Cambria Math" panose="02040503050406030204" pitchFamily="18" charset="0"/>
                        <a:ea typeface="宋体" panose="02010600030101010101" pitchFamily="2" charset="-122"/>
                      </a:rPr>
                      <m:t>𝐸</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𝑥</m:t>
                            </m:r>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𝜇</m:t>
                            </m:r>
                          </m:e>
                        </m:d>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𝑥</m:t>
                                </m:r>
                                <m:r>
                                  <a:rPr lang="zh-CN" altLang="en-US" sz="1800" i="1" kern="1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𝜇</m:t>
                                </m:r>
                              </m:e>
                            </m:d>
                          </m:e>
                          <m:sup>
                            <m:r>
                              <m:rPr>
                                <m:sty m:val="p"/>
                              </m:rPr>
                              <a:rPr lang="en-US" altLang="zh-CN" sz="1800" kern="100">
                                <a:solidFill>
                                  <a:srgbClr val="000000"/>
                                </a:solidFill>
                                <a:effectLst/>
                                <a:latin typeface="Cambria Math" panose="02040503050406030204" pitchFamily="18" charset="0"/>
                                <a:ea typeface="宋体" panose="02010600030101010101" pitchFamily="2" charset="-122"/>
                              </a:rPr>
                              <m:t>T</m:t>
                            </m:r>
                          </m:sup>
                        </m:sSup>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(5.150)</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或</a:t>
                </a:r>
                <a:endParaRPr lang="zh-CN" altLang="zh-CN" sz="1800" kern="100" dirty="0">
                  <a:effectLst/>
                  <a:latin typeface="Times New Roman" panose="02020603050405020304" pitchFamily="18" charset="0"/>
                  <a:ea typeface="宋体" panose="02010600030101010101" pitchFamily="2" charset="-122"/>
                </a:endParaRPr>
              </a:p>
              <a:p>
                <a:pPr indent="266700" algn="r">
                  <a:spcBef>
                    <a:spcPts val="600"/>
                  </a:spcBef>
                  <a:spcAft>
                    <a:spcPts val="600"/>
                  </a:spcAft>
                </a:pP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𝛴</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fPr>
                      <m:num>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num>
                      <m:den>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den>
                    </m:f>
                    <m:nary>
                      <m:naryPr>
                        <m:chr m:val="∑"/>
                        <m:limLoc m:val="undOv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naryPr>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sub>
                      <m:sup>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p>
                      <m:e>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e>
                        </m:d>
                        <m:sSup>
                          <m:sSup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pPr>
                          <m:e>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e>
                            </m:d>
                          </m:e>
                          <m:sup>
                            <m:r>
                              <m:rPr>
                                <m:sty m:val="p"/>
                              </m:rPr>
                              <a:rPr lang="en-US" altLang="zh-CN" sz="1800" kern="100">
                                <a:effectLst/>
                                <a:latin typeface="Cambria Math" panose="02040503050406030204" pitchFamily="18" charset="0"/>
                                <a:ea typeface="宋体" panose="02010600030101010101" pitchFamily="2" charset="-122"/>
                              </a:rPr>
                              <m:t>T</m:t>
                            </m:r>
                          </m:sup>
                        </m:sSup>
                      </m:e>
                    </m:nary>
                  </m:oMath>
                </a14:m>
                <a:r>
                  <a:rPr lang="el-GR" altLang="zh-CN" sz="1800"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a:t>
                </a:r>
                <a:r>
                  <a:rPr lang="el-GR" altLang="zh-CN" sz="1800" kern="1200" dirty="0">
                    <a:solidFill>
                      <a:srgbClr val="000000"/>
                    </a:solidFill>
                    <a:effectLst/>
                    <a:latin typeface="Times New Roman" panose="02020603050405020304" pitchFamily="18" charset="0"/>
                    <a:ea typeface="宋体" panose="02010600030101010101" pitchFamily="2" charset="-122"/>
                  </a:rPr>
                  <a:t>           (5.151)</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为第</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个训练样本的图像向量，</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为训练样本集的平均图向量，</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为训练样本的总数。可通过</a:t>
                </a:r>
                <a:r>
                  <a:rPr lang="el-GR"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变换计算</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𝛴</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的奇异值。</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𝛴</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可表示为：</a:t>
                </a:r>
                <a:endParaRPr lang="zh-CN" altLang="zh-CN" sz="1800" kern="100" dirty="0">
                  <a:effectLst/>
                  <a:latin typeface="Times New Roman" panose="02020603050405020304" pitchFamily="18" charset="0"/>
                  <a:ea typeface="宋体" panose="02010600030101010101" pitchFamily="2" charset="-122"/>
                </a:endParaRPr>
              </a:p>
              <a:p>
                <a:pPr indent="266700" algn="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𝛴</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fPr>
                      <m:num>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num>
                      <m:den>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den>
                    </m:f>
                    <m:nary>
                      <m:naryPr>
                        <m:chr m:val="∑"/>
                        <m:limLoc m:val="undOv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naryPr>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sub>
                      <m:sup>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p>
                      <m:e>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e>
                        </m:d>
                        <m:sSup>
                          <m:sSup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pPr>
                          <m:e>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e>
                            </m:d>
                          </m:e>
                          <m:sup>
                            <m:r>
                              <m:rPr>
                                <m:sty m:val="p"/>
                              </m:rPr>
                              <a:rPr lang="en-US" altLang="zh-CN" sz="1800" kern="100">
                                <a:effectLst/>
                                <a:latin typeface="Cambria Math" panose="02040503050406030204" pitchFamily="18" charset="0"/>
                                <a:ea typeface="宋体" panose="02010600030101010101" pitchFamily="2" charset="-122"/>
                              </a:rPr>
                              <m:t>T</m:t>
                            </m:r>
                          </m:sup>
                        </m:sSup>
                      </m:e>
                    </m:nary>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fPr>
                      <m:num>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num>
                      <m:den>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den>
                    </m:f>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𝑋</m:t>
                    </m:r>
                    <m:sSup>
                      <m:sSup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p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𝑋</m:t>
                        </m:r>
                      </m:e>
                      <m:sup>
                        <m:r>
                          <m:rPr>
                            <m:sty m:val="p"/>
                          </m:rPr>
                          <a:rPr lang="en-US" altLang="zh-CN" sz="1800" kern="100">
                            <a:effectLst/>
                            <a:latin typeface="Cambria Math" panose="02040503050406030204" pitchFamily="18" charset="0"/>
                            <a:ea typeface="宋体" panose="02010600030101010101" pitchFamily="2" charset="-122"/>
                          </a:rPr>
                          <m:t>T</m:t>
                        </m:r>
                      </m:sup>
                    </m:sSup>
                  </m:oMath>
                </a14:m>
                <a:r>
                  <a:rPr lang="el-GR" altLang="zh-CN" sz="1800"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a:t>
                </a:r>
                <a:r>
                  <a:rPr lang="el-GR" altLang="zh-CN" sz="1800"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a:t>
                </a:r>
                <a:r>
                  <a:rPr lang="el-GR" altLang="zh-CN" sz="1800" kern="1200" dirty="0">
                    <a:solidFill>
                      <a:srgbClr val="000000"/>
                    </a:solidFill>
                    <a:effectLst/>
                    <a:latin typeface="Times New Roman" panose="02020603050405020304" pitchFamily="18" charset="0"/>
                    <a:ea typeface="宋体" panose="02010600030101010101" pitchFamily="2" charset="-122"/>
                  </a:rPr>
                  <a:t>         (5.152)</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endParaRPr lang="zh-CN" altLang="zh-CN" sz="1800" kern="100" dirty="0">
                  <a:effectLst/>
                  <a:latin typeface="Times New Roman" panose="02020603050405020304" pitchFamily="18" charset="0"/>
                  <a:ea typeface="宋体" panose="02010600030101010101" pitchFamily="2" charset="-122"/>
                </a:endParaRPr>
              </a:p>
              <a:p>
                <a:pPr indent="127000" algn="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𝑋</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d>
                      <m:dPr>
                        <m:begChr m:val="["/>
                        <m:endChr m:val="]"/>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0</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𝑀</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sub>
                        </m:sSub>
                        <m:r>
                          <a:rPr lang="zh-CN" altLang="en-US" sz="1800" i="1" kern="12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𝜇</m:t>
                        </m:r>
                      </m:e>
                    </m:d>
                  </m:oMath>
                </a14:m>
                <a:r>
                  <a:rPr lang="el-GR" altLang="zh-CN" sz="1800" kern="1200" dirty="0">
                    <a:solidFill>
                      <a:srgbClr val="000000"/>
                    </a:solidFill>
                    <a:effectLst/>
                    <a:latin typeface="Times New Roman" panose="02020603050405020304" pitchFamily="18" charset="0"/>
                    <a:ea typeface="宋体" panose="02010600030101010101" pitchFamily="2" charset="-122"/>
                  </a:rPr>
                  <a:t>         </a:t>
                </a:r>
                <a:r>
                  <a:rPr lang="en-US" altLang="zh-CN" sz="1800" kern="1200" dirty="0">
                    <a:solidFill>
                      <a:srgbClr val="000000"/>
                    </a:solidFill>
                    <a:effectLst/>
                    <a:latin typeface="Times New Roman" panose="02020603050405020304" pitchFamily="18" charset="0"/>
                    <a:ea typeface="宋体" panose="02010600030101010101" pitchFamily="2" charset="-122"/>
                  </a:rPr>
                  <a:t>             </a:t>
                </a:r>
                <a:r>
                  <a:rPr lang="el-GR" altLang="zh-CN" sz="1800" kern="1200" dirty="0">
                    <a:solidFill>
                      <a:srgbClr val="000000"/>
                    </a:solidFill>
                    <a:effectLst/>
                    <a:latin typeface="Times New Roman" panose="02020603050405020304" pitchFamily="18" charset="0"/>
                    <a:ea typeface="宋体" panose="02010600030101010101" pitchFamily="2" charset="-122"/>
                  </a:rPr>
                  <a:t>          (5.153)</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故，构造矩阵为：</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r">
                  <a:spcBef>
                    <a:spcPts val="600"/>
                  </a:spcBef>
                  <a:spcAft>
                    <a:spcPts val="600"/>
                  </a:spcAft>
                </a:pPr>
                <a14:m>
                  <m:oMath xmlns:m="http://schemas.openxmlformats.org/officeDocument/2006/math">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𝑅</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𝑋</m:t>
                    </m:r>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pPr>
                      <m:e>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𝑋</m:t>
                        </m:r>
                      </m:e>
                      <m:sup>
                        <m:r>
                          <m:rPr>
                            <m:sty m:val="p"/>
                          </m:rPr>
                          <a:rPr lang="en-US" altLang="zh-CN" sz="1800" kern="100">
                            <a:solidFill>
                              <a:srgbClr val="000000"/>
                            </a:solidFill>
                            <a:effectLst/>
                            <a:latin typeface="Cambria Math" panose="02040503050406030204" pitchFamily="18" charset="0"/>
                            <a:ea typeface="宋体" panose="02010600030101010101" pitchFamily="2" charset="-122"/>
                          </a:rPr>
                          <m:t>T</m:t>
                        </m:r>
                      </m:sup>
                    </m:sSup>
                  </m:oMath>
                </a14:m>
                <a:r>
                  <a:rPr lang="en-US" altLang="zh-CN" sz="1800" kern="1200" dirty="0">
                    <a:solidFill>
                      <a:srgbClr val="000000"/>
                    </a:solidFill>
                    <a:effectLst/>
                    <a:latin typeface="Times New Roman" panose="02020603050405020304" pitchFamily="18" charset="0"/>
                    <a:ea typeface="宋体" panose="02010600030101010101" pitchFamily="2" charset="-122"/>
                  </a:rPr>
                  <a:t>                                                        (5.154)</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容易求出其特征值</a:t>
                </a:r>
                <a14:m>
                  <m:oMath xmlns:m="http://schemas.openxmlformats.org/officeDocument/2006/math">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及相应的正交归一化特征向量</a:t>
                </a:r>
                <a14:m>
                  <m:oMath xmlns:m="http://schemas.openxmlformats.org/officeDocument/2006/math">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𝑣</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𝛴</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的正交归一特征向量</a:t>
                </a:r>
                <a14:m>
                  <m:oMath xmlns:m="http://schemas.openxmlformats.org/officeDocument/2006/math">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𝑢</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为：</a:t>
                </a:r>
                <a:endParaRPr lang="zh-CN" altLang="zh-CN" sz="1800" kern="100" dirty="0">
                  <a:effectLst/>
                  <a:latin typeface="Times New Roman" panose="02020603050405020304" pitchFamily="18" charset="0"/>
                  <a:ea typeface="宋体" panose="02010600030101010101" pitchFamily="2" charset="-122"/>
                </a:endParaRPr>
              </a:p>
              <a:p>
                <a:pPr indent="127000" algn="r">
                  <a:spcBef>
                    <a:spcPts val="600"/>
                  </a:spcBef>
                  <a:spcAft>
                    <a:spcPts val="600"/>
                  </a:spcAft>
                </a:pPr>
                <a14:m>
                  <m:oMath xmlns:m="http://schemas.openxmlformats.org/officeDocument/2006/math">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𝑢</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f>
                      <m:f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fPr>
                      <m:num>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num>
                      <m:den>
                        <m:rad>
                          <m:radPr>
                            <m:degHide m:val="on"/>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radPr>
                          <m:deg/>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𝜆</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e>
                        </m:rad>
                      </m:den>
                    </m:f>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𝑋</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𝑣</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𝑖</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rPr>
                  <a:t>                                                     (5.155)</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这是图像的特征向量，它是通过计算较低维矩阵</a:t>
                </a:r>
                <a14:m>
                  <m:oMath xmlns:m="http://schemas.openxmlformats.org/officeDocument/2006/math">
                    <m:r>
                      <a:rPr lang="el-GR" altLang="zh-CN" sz="1800" i="1" kern="1200">
                        <a:solidFill>
                          <a:srgbClr val="404040"/>
                        </a:solidFill>
                        <a:effectLst/>
                        <a:latin typeface="Cambria Math" panose="02040503050406030204" pitchFamily="18" charset="0"/>
                        <a:ea typeface="等线" panose="02010600030101010101" pitchFamily="2" charset="-122"/>
                        <a:cs typeface="方正兰亭黑简体"/>
                      </a:rPr>
                      <m:t>𝑅</m:t>
                    </m:r>
                  </m:oMath>
                </a14:m>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的特征值和特征向量而间接得出的。</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C5EDCF56-DA0B-45C6-887E-F208D6F128A9}"/>
                  </a:ext>
                </a:extLst>
              </p:cNvPr>
              <p:cNvSpPr txBox="1">
                <a:spLocks noRot="1" noChangeAspect="1" noMove="1" noResize="1" noEditPoints="1" noAdjustHandles="1" noChangeArrowheads="1" noChangeShapeType="1" noTextEdit="1"/>
              </p:cNvSpPr>
              <p:nvPr/>
            </p:nvSpPr>
            <p:spPr>
              <a:xfrm>
                <a:off x="179512" y="1147336"/>
                <a:ext cx="8964488" cy="5675849"/>
              </a:xfrm>
              <a:prstGeom prst="rect">
                <a:avLst/>
              </a:prstGeom>
              <a:blipFill>
                <a:blip r:embed="rId4"/>
                <a:stretch>
                  <a:fillRect l="-544" t="-752" r="-3059" b="-5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8772228"/>
      </p:ext>
    </p:extLst>
  </p:cSld>
  <p:clrMapOvr>
    <a:masterClrMapping/>
  </p:clrMapOvr>
  <mc:AlternateContent xmlns:mc="http://schemas.openxmlformats.org/markup-compatibility/2006" xmlns:p14="http://schemas.microsoft.com/office/powerpoint/2010/main">
    <mc:Choice Requires="p14">
      <p:transition spd="slow" p14:dur="2000" advTm="22231"/>
    </mc:Choice>
    <mc:Fallback xmlns="">
      <p:transition spd="slow" advTm="22231"/>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6B074-5961-440D-B08F-457FF3C61F5B}"/>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 </a:t>
            </a:r>
            <a:r>
              <a:rPr lang="zh-CN" altLang="zh-CN" dirty="0">
                <a:latin typeface="黑体" panose="02010609060101010101" pitchFamily="49" charset="-122"/>
                <a:ea typeface="黑体" panose="02010609060101010101" pitchFamily="49" charset="-122"/>
                <a:cs typeface="Times New Roman" panose="02020603050405020304" pitchFamily="18" charset="0"/>
              </a:rPr>
              <a:t>奇异值分解的应用</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F2DCC1CC-2454-4693-87C3-56CAAB16FB0D}"/>
              </a:ext>
            </a:extLst>
          </p:cNvPr>
          <p:cNvSpPr>
            <a:spLocks noChangeArrowheads="1"/>
          </p:cNvSpPr>
          <p:nvPr/>
        </p:nvSpPr>
        <p:spPr bwMode="auto">
          <a:xfrm>
            <a:off x="2483768" y="9275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904AE8A-EBBA-4E23-B025-AAB865457771}"/>
                  </a:ext>
                </a:extLst>
              </p:cNvPr>
              <p:cNvSpPr txBox="1"/>
              <p:nvPr/>
            </p:nvSpPr>
            <p:spPr>
              <a:xfrm>
                <a:off x="179512" y="1556792"/>
                <a:ext cx="8964488" cy="4012637"/>
              </a:xfrm>
              <a:prstGeom prst="rect">
                <a:avLst/>
              </a:prstGeom>
              <a:noFill/>
            </p:spPr>
            <p:txBody>
              <a:bodyPr wrap="square">
                <a:spAutoFit/>
              </a:bodyPr>
              <a:lstStyle/>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实际上我们得到了</a:t>
                </a:r>
                <a14:m>
                  <m:oMath xmlns:m="http://schemas.openxmlformats.org/officeDocument/2006/math">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𝑀</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个特征向量，</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虽然</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𝑀</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比样本个数的平方小很多，但通常情况下，</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𝑀</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仍然会很大。而实际上，根据应用的要求，并非所有的</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𝑢</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都有很大的保留意义。</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考虑到使用</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作为对图像的压缩手段，可以选取最大的前</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个特征向量，使得：</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spcBef>
                    <a:spcPts val="1200"/>
                  </a:spcBef>
                  <a:spcAft>
                    <a:spcPts val="1200"/>
                  </a:spcAft>
                </a:pPr>
                <a14:m>
                  <m:oMath xmlns:m="http://schemas.openxmlformats.org/officeDocument/2006/math">
                    <m:f>
                      <m:f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fPr>
                      <m:num>
                        <m:nary>
                          <m:naryPr>
                            <m:chr m:val="∑"/>
                            <m:limLoc m:val="undOv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naryPr>
                          <m:sub>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=0</m:t>
                            </m:r>
                          </m:sub>
                          <m:sup>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𝑘</m:t>
                            </m:r>
                          </m:sup>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e>
                        </m:nary>
                      </m:num>
                      <m:den>
                        <m:nary>
                          <m:naryPr>
                            <m:chr m:val="∑"/>
                            <m:limLoc m:val="undOv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naryPr>
                          <m:sub>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=0</m:t>
                            </m:r>
                          </m:sub>
                          <m:sup>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𝑀</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p>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𝜆</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e>
                        </m:nary>
                      </m:den>
                    </m:f>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𝛼</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(5.156)</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在式</a:t>
                </a:r>
                <a:r>
                  <a:rPr lang="en-US" altLang="zh-CN" sz="1800" kern="1200" dirty="0">
                    <a:solidFill>
                      <a:srgbClr val="000000"/>
                    </a:solidFill>
                    <a:effectLst/>
                    <a:latin typeface="Times New Roman" panose="02020603050405020304" pitchFamily="18" charset="0"/>
                    <a:ea typeface="宋体" panose="02010600030101010101" pitchFamily="2" charset="-122"/>
                  </a:rPr>
                  <a:t>(5.156)</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中，可以选取</a:t>
                </a:r>
                <a14:m>
                  <m:oMath xmlns:m="http://schemas.openxmlformats.org/officeDocument/2006/math">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𝛼</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=99%</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，这说明样本集在前</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个轴上的能量占整个能量的</a:t>
                </a:r>
                <a14:m>
                  <m:oMath xmlns:m="http://schemas.openxmlformats.org/officeDocument/2006/math">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99%</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以上。</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由于通过上面的</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变换所得到的是原图像样本的一个空间表示，因此，在</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变换的同事，如果能考虑到训练样本的类别信息，则对人脸识别会有更大意义。在这种情况下，可以采用训练样本集的类间离散度矩阵作为</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K-L</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变换的产生矩阵，即：</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r">
                  <a:spcBef>
                    <a:spcPts val="1200"/>
                  </a:spcBef>
                  <a:spcAft>
                    <a:spcPts val="1200"/>
                  </a:spcAft>
                </a:pP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𝑆</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𝑏</m:t>
                        </m:r>
                      </m:sub>
                    </m:s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nary>
                      <m:naryPr>
                        <m:chr m:val="∑"/>
                        <m:limLoc m:val="undOv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naryPr>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r>
                          <a:rPr lang="en-US" altLang="zh-CN" sz="1800" b="0" i="1" kern="1200" smtClean="0">
                            <a:solidFill>
                              <a:srgbClr val="000000"/>
                            </a:solidFill>
                            <a:effectLst/>
                            <a:latin typeface="Cambria Math" panose="02040503050406030204" pitchFamily="18" charset="0"/>
                            <a:ea typeface="等线" panose="02010600030101010101" pitchFamily="2" charset="-122"/>
                            <a:cs typeface="方正兰亭黑简体"/>
                          </a:rPr>
                          <m:t>=0</m:t>
                        </m:r>
                      </m:sub>
                      <m:sup>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𝑃</m:t>
                        </m:r>
                        <m:r>
                          <a:rPr lang="zh-CN" altLang="en-US" sz="1800" i="1" kern="1200">
                            <a:solidFill>
                              <a:srgbClr val="00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1</m:t>
                        </m:r>
                      </m:sup>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𝑃</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𝜔</m:t>
                                </m:r>
                              </m:e>
                              <m: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e>
                        </m:d>
                      </m:e>
                    </m:nary>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𝜇</m:t>
                        </m:r>
                      </m:e>
                      <m:sub>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𝜇</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sSup>
                      <m:sSup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pPr>
                      <m:e>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𝜇</m:t>
                            </m:r>
                          </m:e>
                          <m:sub>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𝜇</m:t>
                        </m:r>
                        <m:r>
                          <a:rPr lang="en-US" altLang="zh-CN" sz="1800" i="1" kern="1200">
                            <a:solidFill>
                              <a:srgbClr val="000000"/>
                            </a:solidFill>
                            <a:effectLst/>
                            <a:latin typeface="Cambria Math" panose="02040503050406030204" pitchFamily="18" charset="0"/>
                            <a:ea typeface="等线" panose="02010600030101010101" pitchFamily="2" charset="-122"/>
                            <a:cs typeface="方正兰亭黑简体"/>
                          </a:rPr>
                          <m:t>)</m:t>
                        </m:r>
                      </m:e>
                      <m:sup>
                        <m:r>
                          <m:rPr>
                            <m:sty m:val="p"/>
                          </m:rPr>
                          <a:rPr lang="en-US" altLang="zh-CN" sz="1800" kern="100">
                            <a:solidFill>
                              <a:srgbClr val="000000"/>
                            </a:solidFill>
                            <a:effectLst/>
                            <a:latin typeface="Cambria Math" panose="02040503050406030204" pitchFamily="18" charset="0"/>
                            <a:ea typeface="宋体" panose="02010600030101010101" pitchFamily="2" charset="-122"/>
                          </a:rPr>
                          <m:t>T</m:t>
                        </m:r>
                      </m:sup>
                    </m:sSup>
                  </m:oMath>
                </a14:m>
                <a:r>
                  <a:rPr lang="en-US" altLang="zh-CN" sz="1800" kern="1200" dirty="0">
                    <a:solidFill>
                      <a:srgbClr val="000000"/>
                    </a:solidFill>
                    <a:effectLst/>
                    <a:latin typeface="Times New Roman" panose="02020603050405020304" pitchFamily="18" charset="0"/>
                    <a:ea typeface="宋体" panose="02010600030101010101" pitchFamily="2" charset="-122"/>
                  </a:rPr>
                  <a:t>                                  (5.157)</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方正兰亭黑简体"/>
                          </a:rPr>
                        </m:ctrlPr>
                      </m:sSubPr>
                      <m:e>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𝜇</m:t>
                        </m:r>
                      </m:e>
                      <m:sub>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为训练样本集中第</a:t>
                </a:r>
                <a14:m>
                  <m:oMath xmlns:m="http://schemas.openxmlformats.org/officeDocument/2006/math">
                    <m:r>
                      <a:rPr lang="el-GR" altLang="zh-CN" sz="1800" i="1" kern="1200">
                        <a:solidFill>
                          <a:srgbClr val="000000"/>
                        </a:solidFill>
                        <a:effectLst/>
                        <a:latin typeface="Cambria Math" panose="02040503050406030204" pitchFamily="18" charset="0"/>
                        <a:ea typeface="等线" panose="02010600030101010101" pitchFamily="2" charset="-122"/>
                        <a:cs typeface="方正兰亭黑简体"/>
                      </a:rPr>
                      <m:t>𝑖</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个人的平均图像向量，</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𝑃</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为训练样本集的总人数。</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3904AE8A-EBBA-4E23-B025-AAB865457771}"/>
                  </a:ext>
                </a:extLst>
              </p:cNvPr>
              <p:cNvSpPr txBox="1">
                <a:spLocks noRot="1" noChangeAspect="1" noMove="1" noResize="1" noEditPoints="1" noAdjustHandles="1" noChangeArrowheads="1" noChangeShapeType="1" noTextEdit="1"/>
              </p:cNvSpPr>
              <p:nvPr/>
            </p:nvSpPr>
            <p:spPr>
              <a:xfrm>
                <a:off x="179512" y="1556792"/>
                <a:ext cx="8964488" cy="4012637"/>
              </a:xfrm>
              <a:prstGeom prst="rect">
                <a:avLst/>
              </a:prstGeom>
              <a:blipFill>
                <a:blip r:embed="rId4"/>
                <a:stretch>
                  <a:fillRect l="-544" t="-1062" r="-544" b="-54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2378565"/>
      </p:ext>
    </p:extLst>
  </p:cSld>
  <p:clrMapOvr>
    <a:masterClrMapping/>
  </p:clrMapOvr>
  <mc:AlternateContent xmlns:mc="http://schemas.openxmlformats.org/markup-compatibility/2006" xmlns:p14="http://schemas.microsoft.com/office/powerpoint/2010/main">
    <mc:Choice Requires="p14">
      <p:transition spd="slow" p14:dur="2000" advTm="17413"/>
    </mc:Choice>
    <mc:Fallback xmlns="">
      <p:transition spd="slow" advTm="17413"/>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467544" y="2663349"/>
            <a:ext cx="8568952"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9</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、概率论基础知识</a:t>
            </a:r>
            <a:endParaRPr lang="zh-CN" altLang="en-US" sz="6000" dirty="0">
              <a:latin typeface="微软雅黑" panose="020B0503020204020204" pitchFamily="34" charset="-122"/>
              <a:ea typeface="微软雅黑" panose="020B0503020204020204" pitchFamily="34" charset="-122"/>
            </a:endParaRP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a:latin typeface="微软雅黑" panose="020B0503020204020204" pitchFamily="34" charset="-122"/>
            </a:endParaRPr>
          </a:p>
        </p:txBody>
      </p:sp>
    </p:spTree>
    <p:extLst>
      <p:ext uri="{BB962C8B-B14F-4D97-AF65-F5344CB8AC3E}">
        <p14:creationId xmlns:p14="http://schemas.microsoft.com/office/powerpoint/2010/main" val="3526704208"/>
      </p:ext>
    </p:extLst>
  </p:cSld>
  <p:clrMapOvr>
    <a:masterClrMapping/>
  </p:clrMapOvr>
  <mc:AlternateContent xmlns:mc="http://schemas.openxmlformats.org/markup-compatibility/2006" xmlns:p14="http://schemas.microsoft.com/office/powerpoint/2010/main">
    <mc:Choice Requires="p14">
      <p:transition spd="slow" p14:dur="2000" advTm="3052"/>
    </mc:Choice>
    <mc:Fallback xmlns="">
      <p:transition spd="slow" advTm="3052"/>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概率论与人工智能</a:t>
            </a:r>
            <a:endParaRPr lang="zh-CN" altLang="en-US" dirty="0"/>
          </a:p>
        </p:txBody>
      </p:sp>
      <p:sp>
        <p:nvSpPr>
          <p:cNvPr id="3" name="内容占位符 2"/>
          <p:cNvSpPr>
            <a:spLocks noGrp="1"/>
          </p:cNvSpPr>
          <p:nvPr>
            <p:ph idx="1"/>
          </p:nvPr>
        </p:nvSpPr>
        <p:spPr>
          <a:xfrm>
            <a:off x="0" y="1268760"/>
            <a:ext cx="8964488" cy="4175125"/>
          </a:xfrm>
        </p:spPr>
        <p:txBody>
          <a:bodyPr/>
          <a:lstStyle/>
          <a:p>
            <a:pPr indent="266700" algn="just"/>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自然界中存在着一类现象，例如，在相同条件下抛一枚硬币，其结果可能是正面朝上，也可能是反面朝上，并且在每次抛掷之前，无法肯定抛掷的结果是什么。这类现象，在一定条件下，可能出现这样的结果，也可能出现那样的结果，而在试验或观察之前不能预知确切的结果。但人们经过长期实践并深入研究之后，发现这类现象在大量重复试验或观察下，它的结果却呈现出某种规律性。</a:t>
            </a:r>
            <a:r>
              <a:rPr lang="zh-CN" altLang="zh-CN" sz="20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概率论是研究在个别试验中其结果呈现出不确定性，在大量重复试验中其结果又具有统计规律性的现象，就是概率论所研究的内容。</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概率论是现有许多人工智能算法的基础。现阶段的很多人工智能算法都是数据驱动的，目的大多为了做预测或是做出更好的决策。如机器翻译中，如何检测你输入的语言种类。一种简单的方法就是把输入的词或句子进行分解，计算各语言模型的概率，然后概率最高的是最后确定的语言模型。</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神经网络进行图像分类，网络的输出是衡量分类结果可信程度的概率值，即分类的置信度，我们选择置信度最高的作为图像分类结果。混合高斯模型、隐马尔科夫模型等传统语音处理模型都是以概率论为基础的。</a:t>
            </a:r>
            <a:endParaRPr lang="zh-CN" altLang="zh-CN" sz="20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752485182"/>
      </p:ext>
    </p:extLst>
  </p:cSld>
  <p:clrMapOvr>
    <a:masterClrMapping/>
  </p:clrMapOvr>
  <mc:AlternateContent xmlns:mc="http://schemas.openxmlformats.org/markup-compatibility/2006" xmlns:p14="http://schemas.microsoft.com/office/powerpoint/2010/main">
    <mc:Choice Requires="p14">
      <p:transition spd="slow" p14:dur="2000" advTm="25999"/>
    </mc:Choice>
    <mc:Fallback xmlns="">
      <p:transition spd="slow" advTm="25999"/>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D17B-4CD2-4007-9CDC-0E8E28761CA8}"/>
              </a:ext>
            </a:extLst>
          </p:cNvPr>
          <p:cNvSpPr>
            <a:spLocks noGrp="1"/>
          </p:cNvSpPr>
          <p:nvPr>
            <p:ph type="title"/>
          </p:nvPr>
        </p:nvSpPr>
        <p:spPr/>
        <p:txBody>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随机试验</a:t>
            </a:r>
            <a:endParaRPr lang="zh-CN" altLang="en-US" dirty="0"/>
          </a:p>
        </p:txBody>
      </p:sp>
      <p:sp>
        <p:nvSpPr>
          <p:cNvPr id="3" name="内容占位符 2">
            <a:extLst>
              <a:ext uri="{FF2B5EF4-FFF2-40B4-BE49-F238E27FC236}">
                <a16:creationId xmlns:a16="http://schemas.microsoft.com/office/drawing/2014/main" id="{5B361EA7-205D-4D3B-971D-677ADBA7E038}"/>
              </a:ext>
            </a:extLst>
          </p:cNvPr>
          <p:cNvSpPr>
            <a:spLocks noGrp="1"/>
          </p:cNvSpPr>
          <p:nvPr>
            <p:ph idx="1"/>
          </p:nvPr>
        </p:nvSpPr>
        <p:spPr>
          <a:xfrm>
            <a:off x="519452" y="1268760"/>
            <a:ext cx="8084996" cy="4175125"/>
          </a:xfrm>
        </p:spPr>
        <p:txBody>
          <a:bodyPr/>
          <a:lstStyle/>
          <a:p>
            <a:pPr indent="266700" algn="l"/>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满足以下</a:t>
            </a:r>
            <a:r>
              <a:rPr lang="zh-CN" altLang="zh-CN" sz="20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三个特点</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的试验称为</a:t>
            </a:r>
            <a:r>
              <a:rPr lang="zh-CN" altLang="zh-CN" sz="2000" b="1" kern="1200" dirty="0">
                <a:effectLst/>
                <a:latin typeface="Times New Roman" panose="02020603050405020304" pitchFamily="18" charset="0"/>
                <a:ea typeface="宋体" panose="02010600030101010101" pitchFamily="2" charset="-122"/>
                <a:cs typeface="Times New Roman" panose="02020603050405020304" pitchFamily="18" charset="0"/>
              </a:rPr>
              <a:t>随机试验</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endParaRPr>
          </a:p>
          <a:p>
            <a:pPr indent="266700" algn="l"/>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）可以在相同的条件下重复进行。</a:t>
            </a:r>
            <a:endParaRPr lang="zh-CN" altLang="zh-CN" sz="2000" kern="100" dirty="0">
              <a:effectLst/>
              <a:latin typeface="Times New Roman" panose="02020603050405020304" pitchFamily="18" charset="0"/>
              <a:ea typeface="宋体" panose="02010600030101010101" pitchFamily="2" charset="-122"/>
            </a:endParaRPr>
          </a:p>
          <a:p>
            <a:pPr indent="266700" algn="l"/>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）每次试验的可能结果不止一个，并且能事先明确试验的所有可能结果。</a:t>
            </a:r>
            <a:endParaRPr lang="zh-CN" altLang="zh-CN" sz="2000" kern="100" dirty="0">
              <a:effectLst/>
              <a:latin typeface="Times New Roman" panose="02020603050405020304" pitchFamily="18" charset="0"/>
              <a:ea typeface="宋体" panose="02010600030101010101" pitchFamily="2" charset="-122"/>
            </a:endParaRPr>
          </a:p>
          <a:p>
            <a:pPr indent="266700" algn="l"/>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）进行一次试验之前不能确定哪一个结果会出现。</a:t>
            </a:r>
            <a:endParaRPr lang="en-US"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endParaRPr lang="zh-CN" altLang="zh-CN" sz="2000" kern="100" dirty="0">
              <a:effectLst/>
              <a:latin typeface="Times New Roman" panose="02020603050405020304" pitchFamily="18" charset="0"/>
              <a:ea typeface="宋体" panose="02010600030101010101" pitchFamily="2" charset="-122"/>
            </a:endParaRPr>
          </a:p>
          <a:p>
            <a:pPr indent="266700" algn="l"/>
            <a:r>
              <a:rPr lang="zh-CN" altLang="zh-CN" sz="20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例如，抛一枚硬币，观察正面和反面出现的情况；抛一枚骰子，出现点数的情况；记录某地一昼夜的最高温度和最低温度。</a:t>
            </a:r>
            <a:endParaRPr lang="zh-CN" altLang="zh-CN" sz="20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893614581"/>
      </p:ext>
    </p:extLst>
  </p:cSld>
  <p:clrMapOvr>
    <a:masterClrMapping/>
  </p:clrMapOvr>
  <mc:AlternateContent xmlns:mc="http://schemas.openxmlformats.org/markup-compatibility/2006" xmlns:p14="http://schemas.microsoft.com/office/powerpoint/2010/main">
    <mc:Choice Requires="p14">
      <p:transition spd="slow" p14:dur="2000" advTm="42654"/>
    </mc:Choice>
    <mc:Fallback xmlns="">
      <p:transition spd="slow" advTm="42654"/>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77B38-D28B-4B9F-BEFE-E56D18DF4BB4}"/>
              </a:ext>
            </a:extLst>
          </p:cNvPr>
          <p:cNvSpPr>
            <a:spLocks noGrp="1"/>
          </p:cNvSpPr>
          <p:nvPr>
            <p:ph type="title"/>
          </p:nvPr>
        </p:nvSpPr>
        <p:spPr/>
        <p:txBody>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样本空间</a:t>
            </a:r>
            <a:r>
              <a:rPr lang="zh-CN" altLang="zh-CN" dirty="0">
                <a:latin typeface="Times New Roman" panose="02020603050405020304" pitchFamily="18" charset="0"/>
                <a:ea typeface="宋体" panose="02010600030101010101" pitchFamily="2" charset="-122"/>
                <a:cs typeface="Times New Roman" panose="02020603050405020304" pitchFamily="18" charset="0"/>
              </a:rPr>
              <a:t>、样本点、随机事件</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315FD2-8D56-4F12-A19B-650991EC6B39}"/>
                  </a:ext>
                </a:extLst>
              </p:cNvPr>
              <p:cNvSpPr>
                <a:spLocks noGrp="1"/>
              </p:cNvSpPr>
              <p:nvPr>
                <p:ph idx="1"/>
              </p:nvPr>
            </p:nvSpPr>
            <p:spPr>
              <a:xfrm>
                <a:off x="179512" y="1268760"/>
                <a:ext cx="8964488" cy="4175125"/>
              </a:xfrm>
            </p:spPr>
            <p:txBody>
              <a:bodyPr/>
              <a:lstStyle/>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样本空间</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：对于随机试验，尽管在每次试验之前不能预知试验的结果，但试验的所有可能结果组成的集合是已知的。我们将随机试验</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的所有可能结果组成的集合称为</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的样本空间，记为</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样本点</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：样本空间的元素，即</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的每个结果，称为样本点。</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随机事件</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：一般，我们称试验</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的样本空间</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的子集为</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的随机事件，简称事件。在每次试验中，当且仅当这一子集中的一个样本点出现时，称这一事件发生。特别，由一个样本点组成的单点集，称为基本事件。样本空间</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包含所有的样本点，它是</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自身的子集，在每次试验中它总是发生的，</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称为必然事件。空集不包含任何样本点，它也作为样本空间的子集，它在每次试验中都不发生，称为不可能事件。</a:t>
                </a: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下面举两个事件的例子。</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①</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随机试验</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：扔一次骰子，观察可能出现的点数情况。</a:t>
                </a:r>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扔一次骰子点数出现情况样本空间为：</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6</m:t>
                        </m:r>
                      </m:e>
                    </m:d>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扔一次骰子样本点为：</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3</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4</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6</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Times New Roman" panose="02020603050405020304" pitchFamily="18" charset="0"/>
                  <a:ea typeface="宋体" panose="02010600030101010101" pitchFamily="2" charset="-122"/>
                </a:endParaRPr>
              </a:p>
              <a:p>
                <a:pPr indent="266700" algn="l"/>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②</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随机事件</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：“扔一次骰子出现的点数为</a:t>
                </a:r>
                <a14:m>
                  <m:oMath xmlns:m="http://schemas.openxmlformats.org/officeDocument/2006/math">
                    <m: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m:t>
                        </m:r>
                      </m:e>
                    </m:d>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a:extLst>
                  <a:ext uri="{FF2B5EF4-FFF2-40B4-BE49-F238E27FC236}">
                    <a16:creationId xmlns:a16="http://schemas.microsoft.com/office/drawing/2014/main" id="{93315FD2-8D56-4F12-A19B-650991EC6B39}"/>
                  </a:ext>
                </a:extLst>
              </p:cNvPr>
              <p:cNvSpPr>
                <a:spLocks noGrp="1" noRot="1" noChangeAspect="1" noMove="1" noResize="1" noEditPoints="1" noAdjustHandles="1" noChangeArrowheads="1" noChangeShapeType="1" noTextEdit="1"/>
              </p:cNvSpPr>
              <p:nvPr>
                <p:ph idx="1"/>
              </p:nvPr>
            </p:nvSpPr>
            <p:spPr>
              <a:xfrm>
                <a:off x="179512" y="1268760"/>
                <a:ext cx="8964488" cy="4175125"/>
              </a:xfrm>
              <a:blipFill>
                <a:blip r:embed="rId4"/>
                <a:stretch>
                  <a:fillRect t="-1022" r="-544" b="-132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9802390"/>
      </p:ext>
    </p:extLst>
  </p:cSld>
  <p:clrMapOvr>
    <a:masterClrMapping/>
  </p:clrMapOvr>
  <mc:AlternateContent xmlns:mc="http://schemas.openxmlformats.org/markup-compatibility/2006" xmlns:p14="http://schemas.microsoft.com/office/powerpoint/2010/main">
    <mc:Choice Requires="p14">
      <p:transition spd="slow" p14:dur="2000" advTm="130878"/>
    </mc:Choice>
    <mc:Fallback xmlns="">
      <p:transition spd="slow" advTm="130878"/>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CD45-8BDD-405F-BA1C-C63504140D67}"/>
              </a:ext>
            </a:extLst>
          </p:cNvPr>
          <p:cNvSpPr>
            <a:spLocks noGrp="1"/>
          </p:cNvSpPr>
          <p:nvPr>
            <p:ph type="title"/>
          </p:nvPr>
        </p:nvSpPr>
        <p:spPr/>
        <p:txBody>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随机变量</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E21263-0F28-4B42-9929-A0A35527A2C6}"/>
                  </a:ext>
                </a:extLst>
              </p:cNvPr>
              <p:cNvSpPr>
                <a:spLocks noGrp="1"/>
              </p:cNvSpPr>
              <p:nvPr>
                <p:ph idx="1"/>
              </p:nvPr>
            </p:nvSpPr>
            <p:spPr>
              <a:xfrm>
                <a:off x="0" y="1052736"/>
                <a:ext cx="8820472" cy="4175125"/>
              </a:xfrm>
            </p:spPr>
            <p:txBody>
              <a:bodyPr/>
              <a:lstStyle/>
              <a:p>
                <a:pPr indent="266700" algn="just"/>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随机变量的定义</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：定义在样本空间</a:t>
                </a:r>
                <a14:m>
                  <m:oMath xmlns:m="http://schemas.openxmlformats.org/officeDocument/2006/math">
                    <m:r>
                      <m:rPr>
                        <m:sty m:val="p"/>
                      </m:rP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Ω</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上的实值函数</a:t>
                </a:r>
                <a14:m>
                  <m:oMath xmlns:m="http://schemas.openxmlformats.org/officeDocument/2006/math">
                    <m:r>
                      <m:rPr>
                        <m:sty m:val="p"/>
                      </m:rP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X</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X</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ω</m:t>
                        </m:r>
                      </m:e>
                    </m:d>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称为随机变量。本质是一个函数，是从样本空间的子集到实数的映射，将事件转换成一个数值。随机变量有以下两种。</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）仅取有限个或可列个随机变量称为离散随机变量；</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）取值充满某个区间</a:t>
                </a:r>
                <a14:m>
                  <m:oMath xmlns:m="http://schemas.openxmlformats.org/officeDocument/2006/math">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e>
                    </m:d>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的随机变量</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称</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为连续随机变量，这里</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可为</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可为</a:t>
                </a:r>
                <a14:m>
                  <m:oMath xmlns:m="http://schemas.openxmlformats.org/officeDocument/2006/math">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一些随机试验的结果可能不是数，因此很难进行描述和研究，比如</a:t>
                </a:r>
                <a14:m>
                  <m:oMath xmlns:m="http://schemas.openxmlformats.org/officeDocument/2006/math">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正面，反面</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。因此将随机试验的每一个结果与实数对应起来，从而引入了随机变量的概念。随机变量用大写字母表示，其取值用小写字母表示。</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举例</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：随机试验</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b="0" i="0"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抛两枚骰子，观察可能出现的点数的和。试验的样本空间是</a:t>
                </a:r>
                <a14:m>
                  <m:oMath xmlns:m="http://schemas.openxmlformats.org/officeDocument/2006/math">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𝑒</m:t>
                        </m:r>
                      </m:e>
                    </m:d>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2</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3</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4</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5</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6}</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分别是第</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次，第</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次出现的点数，以</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记为两次点数之和，则</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是一个随机变量。</a:t>
                </a:r>
                <a:endPar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按照随机变量的可能取值，可分为：</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）离散随机变量：随机变量的全部可能取到的值是有限个或可列无限多个。如：某年某地的出生人数。</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）连续随机变量：</a:t>
                </a:r>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随机变量取值不可以逐个列举，它取数轴某一区间内的任一点。例如</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：奶牛每天挤出奶的量，可能是一个区间中的任意值。</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内容占位符 2">
                <a:extLst>
                  <a:ext uri="{FF2B5EF4-FFF2-40B4-BE49-F238E27FC236}">
                    <a16:creationId xmlns:a16="http://schemas.microsoft.com/office/drawing/2014/main" id="{15E21263-0F28-4B42-9929-A0A35527A2C6}"/>
                  </a:ext>
                </a:extLst>
              </p:cNvPr>
              <p:cNvSpPr>
                <a:spLocks noGrp="1" noRot="1" noChangeAspect="1" noMove="1" noResize="1" noEditPoints="1" noAdjustHandles="1" noChangeArrowheads="1" noChangeShapeType="1" noTextEdit="1"/>
              </p:cNvSpPr>
              <p:nvPr>
                <p:ph idx="1"/>
              </p:nvPr>
            </p:nvSpPr>
            <p:spPr>
              <a:xfrm>
                <a:off x="0" y="1052736"/>
                <a:ext cx="8820472" cy="4175125"/>
              </a:xfrm>
              <a:blipFill>
                <a:blip r:embed="rId4"/>
                <a:stretch>
                  <a:fillRect t="-1168" r="-3110" b="-40876"/>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26FF4854-36C1-7D0C-C0A9-C31DCDCCD8E0}"/>
              </a:ext>
            </a:extLst>
          </p:cNvPr>
          <p:cNvCxnSpPr>
            <a:cxnSpLocks/>
          </p:cNvCxnSpPr>
          <p:nvPr/>
        </p:nvCxnSpPr>
        <p:spPr>
          <a:xfrm>
            <a:off x="8028384" y="1700808"/>
            <a:ext cx="79208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840E1C2-7DF9-A5A1-89D2-9A2AF3586270}"/>
              </a:ext>
            </a:extLst>
          </p:cNvPr>
          <p:cNvCxnSpPr>
            <a:cxnSpLocks/>
          </p:cNvCxnSpPr>
          <p:nvPr/>
        </p:nvCxnSpPr>
        <p:spPr>
          <a:xfrm>
            <a:off x="395536" y="1916832"/>
            <a:ext cx="151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66EF9AE-83D6-FB04-EE95-756EF412A218}"/>
              </a:ext>
            </a:extLst>
          </p:cNvPr>
          <p:cNvCxnSpPr>
            <a:cxnSpLocks/>
          </p:cNvCxnSpPr>
          <p:nvPr/>
        </p:nvCxnSpPr>
        <p:spPr>
          <a:xfrm>
            <a:off x="683568" y="5589240"/>
            <a:ext cx="345638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139238"/>
      </p:ext>
    </p:extLst>
  </p:cSld>
  <p:clrMapOvr>
    <a:masterClrMapping/>
  </p:clrMapOvr>
  <mc:AlternateContent xmlns:mc="http://schemas.openxmlformats.org/markup-compatibility/2006" xmlns:p14="http://schemas.microsoft.com/office/powerpoint/2010/main">
    <mc:Choice Requires="p14">
      <p:transition spd="slow" p14:dur="2000" advTm="52152"/>
    </mc:Choice>
    <mc:Fallback xmlns="">
      <p:transition spd="slow" advTm="52152"/>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C547A-5D08-49BA-BE0F-0C56B04D3724}"/>
              </a:ext>
            </a:extLst>
          </p:cNvPr>
          <p:cNvSpPr>
            <a:spLocks noGrp="1"/>
          </p:cNvSpPr>
          <p:nvPr>
            <p:ph type="title"/>
          </p:nvPr>
        </p:nvSpPr>
        <p:spPr/>
        <p:txBody>
          <a:bodyPr/>
          <a:lstStyle/>
          <a:p>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分布列</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502A47-A90C-492E-A8CE-9108284DE179}"/>
                  </a:ext>
                </a:extLst>
              </p:cNvPr>
              <p:cNvSpPr>
                <a:spLocks noGrp="1"/>
              </p:cNvSpPr>
              <p:nvPr>
                <p:ph idx="1"/>
              </p:nvPr>
            </p:nvSpPr>
            <p:spPr>
              <a:xfrm>
                <a:off x="349482" y="1196753"/>
                <a:ext cx="8445036" cy="3024336"/>
              </a:xfrm>
            </p:spPr>
            <p:txBody>
              <a:bodyPr/>
              <a:lstStyle/>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对于离散随机变量，我们通常用</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分布列</a:t>
                </a:r>
                <a:r>
                  <a:rPr lang="zh-CN" altLang="en-US" sz="18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或分布律</a:t>
                </a:r>
                <a:r>
                  <a:rPr lang="zh-CN" altLang="en-US" sz="1800" b="1"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来描述其取值规律。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分布列</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或分布律</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，又叫概率质量函数（</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Probability Mass Function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PMF</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）：设离散型随机变量</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的所有可能取值为</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d>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取各个可能值的概率，即事件</a:t>
                </a:r>
                <a14:m>
                  <m:oMath xmlns:m="http://schemas.openxmlformats.org/officeDocument/2006/math">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的概率，为</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r">
                  <a:lnSpc>
                    <a:spcPct val="130000"/>
                  </a:lnSpc>
                </a:pPr>
                <a14:m>
                  <m:oMath xmlns:m="http://schemas.openxmlformats.org/officeDocument/2006/math">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𝑓</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𝑋</m:t>
                        </m:r>
                      </m:sub>
                    </m:sSub>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𝑘</m:t>
                            </m:r>
                          </m:sub>
                        </m:sSub>
                      </m:e>
                    </m:d>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𝑃</m:t>
                    </m:r>
                    <m:d>
                      <m:dPr>
                        <m:begChr m:val="{"/>
                        <m:endChr m:val="}"/>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𝑋</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𝑘</m:t>
                            </m:r>
                          </m:sub>
                        </m:sSub>
                      </m:e>
                    </m:d>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𝑝</m:t>
                    </m:r>
                    <m:d>
                      <m:d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dPr>
                      <m:e>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𝑥</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𝑘</m:t>
                            </m:r>
                          </m:sub>
                        </m:sSub>
                      </m:e>
                    </m:d>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sSub>
                      <m:sSubPr>
                        <m:ctrlPr>
                          <a:rPr lang="zh-CN" altLang="zh-CN" sz="1800" i="1" kern="1200">
                            <a:solidFill>
                              <a:srgbClr val="404040"/>
                            </a:solidFill>
                            <a:effectLst/>
                            <a:latin typeface="Cambria Math" panose="02040503050406030204" pitchFamily="18" charset="0"/>
                            <a:ea typeface="Cambria Math" panose="02040503050406030204" pitchFamily="18" charset="0"/>
                            <a:cs typeface="方正兰亭黑简体"/>
                          </a:rPr>
                        </m:ctrlPr>
                      </m:sSubPr>
                      <m:e>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𝑝</m:t>
                        </m:r>
                      </m:e>
                      <m:sub>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𝑘</m:t>
                        </m:r>
                      </m:sub>
                    </m:sSub>
                    <m:r>
                      <a:rPr lang="zh-CN" altLang="zh-CN" sz="18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𝑘</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=1</m:t>
                    </m:r>
                    <m:r>
                      <a:rPr lang="zh-CN" altLang="zh-CN" sz="18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2</m:t>
                    </m:r>
                    <m:r>
                      <a:rPr lang="zh-CN" altLang="zh-CN" sz="1800" kern="12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404040"/>
                        </a:solidFill>
                        <a:effectLst/>
                        <a:latin typeface="Cambria Math" panose="02040503050406030204" pitchFamily="18" charset="0"/>
                        <a:ea typeface="等线" panose="02010600030101010101" pitchFamily="2" charset="-122"/>
                        <a:cs typeface="方正兰亭黑简体"/>
                      </a:rPr>
                      <m:t>⋯</m:t>
                    </m:r>
                    <m:r>
                      <a:rPr lang="zh-CN" altLang="zh-CN" sz="1800" kern="1200">
                        <a:solidFill>
                          <a:srgbClr val="404040"/>
                        </a:solidFill>
                        <a:effectLst/>
                        <a:latin typeface="Cambria Math" panose="02040503050406030204" pitchFamily="18" charset="0"/>
                        <a:ea typeface="等线" panose="02010600030101010101" pitchFamily="2" charset="-122"/>
                        <a:cs typeface="方正兰亭黑简体"/>
                      </a:rPr>
                      <m:t>。</m:t>
                    </m:r>
                  </m:oMath>
                </a14:m>
                <a:r>
                  <a:rPr lang="zh-CN" altLang="zh-CN" sz="1800" kern="1200" dirty="0">
                    <a:solidFill>
                      <a:srgbClr val="404040"/>
                    </a:solidFill>
                    <a:effectLst/>
                    <a:latin typeface="宋体" panose="02010600030101010101" pitchFamily="2" charset="-122"/>
                    <a:ea typeface="Times New Roman" panose="02020603050405020304" pitchFamily="18" charset="0"/>
                    <a:cs typeface="Times New Roman" panose="02020603050405020304" pitchFamily="18" charset="0"/>
                  </a:rPr>
                  <a:t> </a:t>
                </a:r>
                <a:r>
                  <a:rPr lang="en-US" altLang="zh-CN" sz="1800" kern="1200" dirty="0">
                    <a:solidFill>
                      <a:srgbClr val="404040"/>
                    </a:solidFill>
                    <a:effectLst/>
                    <a:latin typeface="宋体" panose="02010600030101010101" pitchFamily="2" charset="-122"/>
                    <a:ea typeface="Times New Roman" panose="02020603050405020304" pitchFamily="18" charset="0"/>
                    <a:cs typeface="Times New Roman" panose="02020603050405020304" pitchFamily="18" charset="0"/>
                  </a:rPr>
                  <a:t>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(5.158)</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由概率的定义，</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满足如下两个条件：</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）非负性：</a:t>
                </a:r>
                <a14:m>
                  <m:oMath xmlns:m="http://schemas.openxmlformats.org/officeDocument/2006/math">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）正则性：</a:t>
                </a:r>
                <a14:m>
                  <m:oMath xmlns:m="http://schemas.openxmlformats.org/officeDocument/2006/math">
                    <m:nary>
                      <m:naryPr>
                        <m: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nary>
                    <m:r>
                      <a:rPr lang="zh-CN" altLang="zh-CN" sz="180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分布列也可以用表格的形式来表示，如表</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7502A47-A90C-492E-A8CE-9108284DE179}"/>
                  </a:ext>
                </a:extLst>
              </p:cNvPr>
              <p:cNvSpPr>
                <a:spLocks noGrp="1" noRot="1" noChangeAspect="1" noMove="1" noResize="1" noEditPoints="1" noAdjustHandles="1" noChangeArrowheads="1" noChangeShapeType="1" noTextEdit="1"/>
              </p:cNvSpPr>
              <p:nvPr>
                <p:ph idx="1"/>
              </p:nvPr>
            </p:nvSpPr>
            <p:spPr>
              <a:xfrm>
                <a:off x="349482" y="1196753"/>
                <a:ext cx="8445036" cy="3024336"/>
              </a:xfrm>
              <a:blipFill>
                <a:blip r:embed="rId4"/>
                <a:stretch>
                  <a:fillRect t="-1411" r="-577" b="-10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209794B1-C2F9-40A0-9AA7-3C2911D63C42}"/>
                  </a:ext>
                </a:extLst>
              </p:cNvPr>
              <p:cNvGraphicFramePr>
                <a:graphicFrameLocks noGrp="1"/>
              </p:cNvGraphicFramePr>
              <p:nvPr>
                <p:extLst/>
              </p:nvPr>
            </p:nvGraphicFramePr>
            <p:xfrm>
              <a:off x="611560" y="4521621"/>
              <a:ext cx="8066088" cy="845236"/>
            </p:xfrm>
            <a:graphic>
              <a:graphicData uri="http://schemas.openxmlformats.org/drawingml/2006/table">
                <a:tbl>
                  <a:tblPr firstRow="1" bandRow="1">
                    <a:tableStyleId>{5C22544A-7EE6-4342-B048-85BDC9FD1C3A}</a:tableStyleId>
                  </a:tblPr>
                  <a:tblGrid>
                    <a:gridCol w="1344348">
                      <a:extLst>
                        <a:ext uri="{9D8B030D-6E8A-4147-A177-3AD203B41FA5}">
                          <a16:colId xmlns:a16="http://schemas.microsoft.com/office/drawing/2014/main" val="274749956"/>
                        </a:ext>
                      </a:extLst>
                    </a:gridCol>
                    <a:gridCol w="1344348">
                      <a:extLst>
                        <a:ext uri="{9D8B030D-6E8A-4147-A177-3AD203B41FA5}">
                          <a16:colId xmlns:a16="http://schemas.microsoft.com/office/drawing/2014/main" val="3104851018"/>
                        </a:ext>
                      </a:extLst>
                    </a:gridCol>
                    <a:gridCol w="1344348">
                      <a:extLst>
                        <a:ext uri="{9D8B030D-6E8A-4147-A177-3AD203B41FA5}">
                          <a16:colId xmlns:a16="http://schemas.microsoft.com/office/drawing/2014/main" val="994090807"/>
                        </a:ext>
                      </a:extLst>
                    </a:gridCol>
                    <a:gridCol w="1344348">
                      <a:extLst>
                        <a:ext uri="{9D8B030D-6E8A-4147-A177-3AD203B41FA5}">
                          <a16:colId xmlns:a16="http://schemas.microsoft.com/office/drawing/2014/main" val="1211845702"/>
                        </a:ext>
                      </a:extLst>
                    </a:gridCol>
                    <a:gridCol w="1344348">
                      <a:extLst>
                        <a:ext uri="{9D8B030D-6E8A-4147-A177-3AD203B41FA5}">
                          <a16:colId xmlns:a16="http://schemas.microsoft.com/office/drawing/2014/main" val="4253362009"/>
                        </a:ext>
                      </a:extLst>
                    </a:gridCol>
                    <a:gridCol w="1344348">
                      <a:extLst>
                        <a:ext uri="{9D8B030D-6E8A-4147-A177-3AD203B41FA5}">
                          <a16:colId xmlns:a16="http://schemas.microsoft.com/office/drawing/2014/main" val="992404818"/>
                        </a:ext>
                      </a:extLst>
                    </a:gridCol>
                  </a:tblGrid>
                  <a:tr h="330591">
                    <a:tc>
                      <a:txBody>
                        <a:bodyPr/>
                        <a:lstStyle/>
                        <a:p>
                          <a:pPr indent="266700" algn="ctr"/>
                          <a14:m>
                            <m:oMathPara xmlns:m="http://schemas.openxmlformats.org/officeDocument/2006/math">
                              <m:oMathParaPr>
                                <m:jc m:val="centerGroup"/>
                              </m:oMathParaPr>
                              <m:oMath xmlns:m="http://schemas.openxmlformats.org/officeDocument/2006/math">
                                <m:r>
                                  <a:rPr lang="en-US" sz="2000" kern="1200">
                                    <a:effectLst/>
                                    <a:latin typeface="Cambria Math" panose="02040503050406030204" pitchFamily="18" charset="0"/>
                                  </a:rPr>
                                  <m:t>𝑿</m:t>
                                </m:r>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𝑥</m:t>
                                    </m:r>
                                  </m:e>
                                  <m:sub>
                                    <m:r>
                                      <a:rPr lang="en-US" sz="2000" kern="1200">
                                        <a:effectLst/>
                                        <a:latin typeface="Cambria Math" panose="02040503050406030204" pitchFamily="18" charset="0"/>
                                      </a:rPr>
                                      <m:t>1</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𝑥</m:t>
                                    </m:r>
                                  </m:e>
                                  <m:sub>
                                    <m:r>
                                      <a:rPr lang="en-US" sz="2000" kern="1200">
                                        <a:effectLst/>
                                        <a:latin typeface="Cambria Math" panose="02040503050406030204" pitchFamily="18" charset="0"/>
                                      </a:rPr>
                                      <m:t>2</m:t>
                                    </m:r>
                                  </m:sub>
                                </m:sSub>
                              </m:oMath>
                            </m:oMathPara>
                          </a14:m>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r>
                            <a:rPr lang="zh-CN" sz="2000" kern="1200">
                              <a:effectLst/>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𝑥</m:t>
                                    </m:r>
                                  </m:e>
                                  <m:sub>
                                    <m:r>
                                      <a:rPr lang="en-US" sz="2000" kern="1200">
                                        <a:effectLst/>
                                        <a:latin typeface="Cambria Math" panose="02040503050406030204" pitchFamily="18" charset="0"/>
                                      </a:rPr>
                                      <m:t>𝑛</m:t>
                                    </m:r>
                                  </m:sub>
                                </m:sSub>
                              </m:oMath>
                            </m:oMathPara>
                          </a14:m>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r>
                            <a:rPr lang="zh-CN" sz="2000" kern="1200">
                              <a:effectLst/>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2158562584"/>
                      </a:ext>
                    </a:extLst>
                  </a:tr>
                  <a:tr h="448996">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𝒑</m:t>
                                    </m:r>
                                  </m:e>
                                  <m:sub>
                                    <m:r>
                                      <a:rPr lang="en-US" sz="2000" kern="1200">
                                        <a:effectLst/>
                                        <a:latin typeface="Cambria Math" panose="02040503050406030204" pitchFamily="18" charset="0"/>
                                      </a:rPr>
                                      <m:t>𝒌</m:t>
                                    </m:r>
                                  </m:sub>
                                </m:sSub>
                              </m:oMath>
                            </m:oMathPara>
                          </a14:m>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𝑝</m:t>
                                    </m:r>
                                  </m:e>
                                  <m:sub>
                                    <m:r>
                                      <a:rPr lang="en-US" sz="2000" kern="1200">
                                        <a:effectLst/>
                                        <a:latin typeface="Cambria Math" panose="02040503050406030204" pitchFamily="18" charset="0"/>
                                      </a:rPr>
                                      <m:t>1</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𝑝</m:t>
                                    </m:r>
                                  </m:e>
                                  <m:sub>
                                    <m:r>
                                      <a:rPr lang="en-US" sz="2000" kern="1200">
                                        <a:effectLst/>
                                        <a:latin typeface="Cambria Math" panose="02040503050406030204" pitchFamily="18" charset="0"/>
                                      </a:rPr>
                                      <m:t>2</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r>
                            <a:rPr lang="zh-CN" sz="2000" kern="12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2000" i="1" kern="1200">
                                        <a:effectLst/>
                                        <a:latin typeface="Cambria Math" panose="02040503050406030204" pitchFamily="18" charset="0"/>
                                      </a:rPr>
                                    </m:ctrlPr>
                                  </m:sSubPr>
                                  <m:e>
                                    <m:r>
                                      <a:rPr lang="en-US" sz="2000" kern="1200">
                                        <a:effectLst/>
                                        <a:latin typeface="Cambria Math" panose="02040503050406030204" pitchFamily="18" charset="0"/>
                                      </a:rPr>
                                      <m:t>𝑝</m:t>
                                    </m:r>
                                  </m:e>
                                  <m:sub>
                                    <m:r>
                                      <a:rPr lang="en-US" sz="2000" kern="1200">
                                        <a:effectLst/>
                                        <a:latin typeface="Cambria Math" panose="02040503050406030204" pitchFamily="18" charset="0"/>
                                      </a:rPr>
                                      <m:t>𝑛</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r>
                            <a:rPr lang="zh-CN" sz="2000" kern="12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1804159188"/>
                      </a:ext>
                    </a:extLst>
                  </a:tr>
                </a:tbl>
              </a:graphicData>
            </a:graphic>
          </p:graphicFrame>
        </mc:Choice>
        <mc:Fallback xmlns="">
          <p:graphicFrame>
            <p:nvGraphicFramePr>
              <p:cNvPr id="6" name="表格 5">
                <a:extLst>
                  <a:ext uri="{FF2B5EF4-FFF2-40B4-BE49-F238E27FC236}">
                    <a16:creationId xmlns:a16="http://schemas.microsoft.com/office/drawing/2014/main" id="{209794B1-C2F9-40A0-9AA7-3C2911D63C42}"/>
                  </a:ext>
                </a:extLst>
              </p:cNvPr>
              <p:cNvGraphicFramePr>
                <a:graphicFrameLocks noGrp="1"/>
              </p:cNvGraphicFramePr>
              <p:nvPr>
                <p:extLst>
                  <p:ext uri="{D42A27DB-BD31-4B8C-83A1-F6EECF244321}">
                    <p14:modId xmlns:p14="http://schemas.microsoft.com/office/powerpoint/2010/main" val="3892823261"/>
                  </p:ext>
                </p:extLst>
              </p:nvPr>
            </p:nvGraphicFramePr>
            <p:xfrm>
              <a:off x="611560" y="4521621"/>
              <a:ext cx="8066088" cy="845236"/>
            </p:xfrm>
            <a:graphic>
              <a:graphicData uri="http://schemas.openxmlformats.org/drawingml/2006/table">
                <a:tbl>
                  <a:tblPr firstRow="1" bandRow="1">
                    <a:tableStyleId>{5C22544A-7EE6-4342-B048-85BDC9FD1C3A}</a:tableStyleId>
                  </a:tblPr>
                  <a:tblGrid>
                    <a:gridCol w="1344348">
                      <a:extLst>
                        <a:ext uri="{9D8B030D-6E8A-4147-A177-3AD203B41FA5}">
                          <a16:colId xmlns:a16="http://schemas.microsoft.com/office/drawing/2014/main" val="274749956"/>
                        </a:ext>
                      </a:extLst>
                    </a:gridCol>
                    <a:gridCol w="1344348">
                      <a:extLst>
                        <a:ext uri="{9D8B030D-6E8A-4147-A177-3AD203B41FA5}">
                          <a16:colId xmlns:a16="http://schemas.microsoft.com/office/drawing/2014/main" val="3104851018"/>
                        </a:ext>
                      </a:extLst>
                    </a:gridCol>
                    <a:gridCol w="1344348">
                      <a:extLst>
                        <a:ext uri="{9D8B030D-6E8A-4147-A177-3AD203B41FA5}">
                          <a16:colId xmlns:a16="http://schemas.microsoft.com/office/drawing/2014/main" val="994090807"/>
                        </a:ext>
                      </a:extLst>
                    </a:gridCol>
                    <a:gridCol w="1344348">
                      <a:extLst>
                        <a:ext uri="{9D8B030D-6E8A-4147-A177-3AD203B41FA5}">
                          <a16:colId xmlns:a16="http://schemas.microsoft.com/office/drawing/2014/main" val="1211845702"/>
                        </a:ext>
                      </a:extLst>
                    </a:gridCol>
                    <a:gridCol w="1344348">
                      <a:extLst>
                        <a:ext uri="{9D8B030D-6E8A-4147-A177-3AD203B41FA5}">
                          <a16:colId xmlns:a16="http://schemas.microsoft.com/office/drawing/2014/main" val="4253362009"/>
                        </a:ext>
                      </a:extLst>
                    </a:gridCol>
                    <a:gridCol w="1344348">
                      <a:extLst>
                        <a:ext uri="{9D8B030D-6E8A-4147-A177-3AD203B41FA5}">
                          <a16:colId xmlns:a16="http://schemas.microsoft.com/office/drawing/2014/main" val="992404818"/>
                        </a:ext>
                      </a:extLst>
                    </a:gridCol>
                  </a:tblGrid>
                  <a:tr h="396240">
                    <a:tc>
                      <a:txBody>
                        <a:bodyPr/>
                        <a:lstStyle/>
                        <a:p>
                          <a:endParaRPr lang="zh-CN"/>
                        </a:p>
                      </a:txBody>
                      <a:tcPr>
                        <a:blipFill>
                          <a:blip r:embed="rId5"/>
                          <a:stretch>
                            <a:fillRect l="-452" t="-9091" r="-500905" b="-124242"/>
                          </a:stretch>
                        </a:blipFill>
                      </a:tcPr>
                    </a:tc>
                    <a:tc>
                      <a:txBody>
                        <a:bodyPr/>
                        <a:lstStyle/>
                        <a:p>
                          <a:endParaRPr lang="zh-CN"/>
                        </a:p>
                      </a:txBody>
                      <a:tcPr>
                        <a:blipFill>
                          <a:blip r:embed="rId5"/>
                          <a:stretch>
                            <a:fillRect l="-100909" t="-9091" r="-403182" b="-124242"/>
                          </a:stretch>
                        </a:blipFill>
                      </a:tcPr>
                    </a:tc>
                    <a:tc>
                      <a:txBody>
                        <a:bodyPr/>
                        <a:lstStyle/>
                        <a:p>
                          <a:endParaRPr lang="zh-CN"/>
                        </a:p>
                      </a:txBody>
                      <a:tcPr>
                        <a:blipFill>
                          <a:blip r:embed="rId5"/>
                          <a:stretch>
                            <a:fillRect l="-200000" t="-9091" r="-301357" b="-124242"/>
                          </a:stretch>
                        </a:blipFill>
                      </a:tcPr>
                    </a:tc>
                    <a:tc>
                      <a:txBody>
                        <a:bodyPr/>
                        <a:lstStyle/>
                        <a:p>
                          <a:pPr indent="266700" algn="ctr"/>
                          <a:r>
                            <a:rPr lang="zh-CN" sz="2000" kern="1200">
                              <a:effectLst/>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endParaRPr lang="zh-CN"/>
                        </a:p>
                      </a:txBody>
                      <a:tcPr>
                        <a:blipFill>
                          <a:blip r:embed="rId5"/>
                          <a:stretch>
                            <a:fillRect l="-401818" t="-9091" r="-102273" b="-124242"/>
                          </a:stretch>
                        </a:blipFill>
                      </a:tcPr>
                    </a:tc>
                    <a:tc>
                      <a:txBody>
                        <a:bodyPr/>
                        <a:lstStyle/>
                        <a:p>
                          <a:pPr indent="266700" algn="ctr"/>
                          <a:r>
                            <a:rPr lang="zh-CN" sz="2000" kern="1200">
                              <a:effectLst/>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2158562584"/>
                      </a:ext>
                    </a:extLst>
                  </a:tr>
                  <a:tr h="448996">
                    <a:tc>
                      <a:txBody>
                        <a:bodyPr/>
                        <a:lstStyle/>
                        <a:p>
                          <a:endParaRPr lang="zh-CN"/>
                        </a:p>
                      </a:txBody>
                      <a:tcPr>
                        <a:blipFill>
                          <a:blip r:embed="rId5"/>
                          <a:stretch>
                            <a:fillRect l="-452" t="-97297" r="-500905" b="-10811"/>
                          </a:stretch>
                        </a:blipFill>
                      </a:tcPr>
                    </a:tc>
                    <a:tc>
                      <a:txBody>
                        <a:bodyPr/>
                        <a:lstStyle/>
                        <a:p>
                          <a:endParaRPr lang="zh-CN"/>
                        </a:p>
                      </a:txBody>
                      <a:tcPr>
                        <a:blipFill>
                          <a:blip r:embed="rId5"/>
                          <a:stretch>
                            <a:fillRect l="-100909" t="-97297" r="-403182" b="-10811"/>
                          </a:stretch>
                        </a:blipFill>
                      </a:tcPr>
                    </a:tc>
                    <a:tc>
                      <a:txBody>
                        <a:bodyPr/>
                        <a:lstStyle/>
                        <a:p>
                          <a:endParaRPr lang="zh-CN"/>
                        </a:p>
                      </a:txBody>
                      <a:tcPr>
                        <a:blipFill>
                          <a:blip r:embed="rId5"/>
                          <a:stretch>
                            <a:fillRect l="-200000" t="-97297" r="-301357" b="-10811"/>
                          </a:stretch>
                        </a:blipFill>
                      </a:tcPr>
                    </a:tc>
                    <a:tc>
                      <a:txBody>
                        <a:bodyPr/>
                        <a:lstStyle/>
                        <a:p>
                          <a:pPr indent="266700" algn="ctr"/>
                          <a:r>
                            <a:rPr lang="zh-CN" sz="2000" kern="12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endParaRPr lang="zh-CN"/>
                        </a:p>
                      </a:txBody>
                      <a:tcPr>
                        <a:blipFill>
                          <a:blip r:embed="rId5"/>
                          <a:stretch>
                            <a:fillRect l="-401818" t="-97297" r="-102273" b="-10811"/>
                          </a:stretch>
                        </a:blipFill>
                      </a:tcPr>
                    </a:tc>
                    <a:tc>
                      <a:txBody>
                        <a:bodyPr/>
                        <a:lstStyle/>
                        <a:p>
                          <a:pPr indent="266700" algn="ctr"/>
                          <a:r>
                            <a:rPr lang="zh-CN" sz="2000" kern="12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1804159188"/>
                      </a:ext>
                    </a:extLst>
                  </a:tr>
                </a:tbl>
              </a:graphicData>
            </a:graphic>
          </p:graphicFrame>
        </mc:Fallback>
      </mc:AlternateContent>
      <p:sp>
        <p:nvSpPr>
          <p:cNvPr id="7" name="Rectangle 2">
            <a:extLst>
              <a:ext uri="{FF2B5EF4-FFF2-40B4-BE49-F238E27FC236}">
                <a16:creationId xmlns:a16="http://schemas.microsoft.com/office/drawing/2014/main" id="{3D0E888E-3015-44AB-8325-1C67014D1C6F}"/>
              </a:ext>
            </a:extLst>
          </p:cNvPr>
          <p:cNvSpPr>
            <a:spLocks noChangeArrowheads="1"/>
          </p:cNvSpPr>
          <p:nvPr/>
        </p:nvSpPr>
        <p:spPr bwMode="auto">
          <a:xfrm>
            <a:off x="3707904" y="4229233"/>
            <a:ext cx="20162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方正兰亭黑简体"/>
              </a:rPr>
              <a:t>表</a:t>
            </a:r>
            <a:r>
              <a:rPr kumimoji="0" lang="zh-CN" altLang="zh-CN" sz="1400" b="0" i="0" u="none" strike="noStrike" cap="none" normalizeH="0" baseline="0" dirty="0">
                <a:ln>
                  <a:noFill/>
                </a:ln>
                <a:solidFill>
                  <a:schemeClr val="tx1"/>
                </a:solidFill>
                <a:effectLst/>
                <a:latin typeface="宋体" panose="02010600030101010101" pitchFamily="2" charset="-122"/>
                <a:ea typeface="等线" panose="02010600030101010101" pitchFamily="2" charset="-122"/>
                <a:cs typeface="方正兰亭黑简体"/>
              </a:rPr>
              <a:t> </a:t>
            </a:r>
            <a:r>
              <a:rPr kumimoji="0" lang="en-US" altLang="zh-CN" sz="1400" b="0" i="0" u="none" strike="noStrike" cap="none" normalizeH="0" baseline="0" dirty="0">
                <a:ln>
                  <a:noFill/>
                </a:ln>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5-2</a:t>
            </a:r>
            <a:r>
              <a:rPr kumimoji="0" lang="en-US" altLang="zh-CN"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分布列表</a:t>
            </a:r>
            <a:endParaRPr kumimoji="0" lang="zh-CN" altLang="en-US" sz="1050"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D769DEA-8BB0-42A6-9D0A-545BA493808C}"/>
                  </a:ext>
                </a:extLst>
              </p:cNvPr>
              <p:cNvSpPr txBox="1"/>
              <p:nvPr/>
            </p:nvSpPr>
            <p:spPr>
              <a:xfrm>
                <a:off x="741489" y="5643856"/>
                <a:ext cx="7128792" cy="951992"/>
              </a:xfrm>
              <a:prstGeom prst="rect">
                <a:avLst/>
              </a:prstGeom>
              <a:noFill/>
            </p:spPr>
            <p:txBody>
              <a:bodyPr wrap="square">
                <a:spAutoFit/>
              </a:bodyPr>
              <a:lstStyle/>
              <a:p>
                <a:pPr indent="266700" algn="just"/>
                <a:r>
                  <a:rPr lang="zh-CN"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离散随机变量</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的分布函数为</a:t>
                </a:r>
                <a14:m>
                  <m:oMath xmlns:m="http://schemas.openxmlformats.org/officeDocument/2006/math">
                    <m:r>
                      <a:rPr lang="en-US" altLang="zh-CN" i="1" smtClean="0">
                        <a:solidFill>
                          <a:srgbClr val="000000"/>
                        </a:solidFill>
                        <a:latin typeface="Cambria Math" panose="02040503050406030204" pitchFamily="18" charset="0"/>
                      </a:rPr>
                      <m:t>𝐹</m:t>
                    </m:r>
                    <m:d>
                      <m:dPr>
                        <m:ctrlPr>
                          <a:rPr lang="zh-CN"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e>
                    </m:d>
                    <m:r>
                      <a:rPr lang="en-US" altLang="zh-CN" i="1">
                        <a:solidFill>
                          <a:srgbClr val="000000"/>
                        </a:solidFill>
                        <a:latin typeface="Cambria Math" panose="02040503050406030204" pitchFamily="18" charset="0"/>
                      </a:rPr>
                      <m:t>=</m:t>
                    </m:r>
                    <m:nary>
                      <m:naryPr>
                        <m:chr m:val="∑"/>
                        <m:limLoc m:val="undOvr"/>
                        <m:supHide m:val="on"/>
                        <m:ctrlPr>
                          <a:rPr lang="zh-CN" altLang="zh-CN" i="1">
                            <a:solidFill>
                              <a:srgbClr val="000000"/>
                            </a:solidFill>
                            <a:latin typeface="Cambria Math" panose="02040503050406030204" pitchFamily="18" charset="0"/>
                          </a:rPr>
                        </m:ctrlPr>
                      </m:naryPr>
                      <m:sub>
                        <m:sSub>
                          <m:sSubPr>
                            <m:ctrlPr>
                              <a:rPr lang="zh-CN"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𝑖</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sub>
                      <m:sup/>
                      <m:e>
                        <m:r>
                          <a:rPr lang="en-US" altLang="zh-CN" i="1">
                            <a:solidFill>
                              <a:srgbClr val="000000"/>
                            </a:solidFill>
                            <a:latin typeface="Cambria Math" panose="02040503050406030204" pitchFamily="18" charset="0"/>
                          </a:rPr>
                          <m:t>𝑝</m:t>
                        </m:r>
                        <m:d>
                          <m:dPr>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𝑖</m:t>
                                </m:r>
                              </m:sub>
                            </m:sSub>
                          </m:e>
                        </m:d>
                      </m:e>
                    </m:nary>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，它是有限级或可列无限级阶梯函数。离散随机变量</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取值于区间</a:t>
                </a:r>
                <a14:m>
                  <m:oMath xmlns:m="http://schemas.openxmlformats.org/officeDocument/2006/math">
                    <m:d>
                      <m:dPr>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e>
                    </m:d>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的概率为</a:t>
                </a:r>
                <a14:m>
                  <m:oMath xmlns:m="http://schemas.openxmlformats.org/officeDocument/2006/math">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𝐹</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BD769DEA-8BB0-42A6-9D0A-545BA493808C}"/>
                  </a:ext>
                </a:extLst>
              </p:cNvPr>
              <p:cNvSpPr txBox="1">
                <a:spLocks noRot="1" noChangeAspect="1" noMove="1" noResize="1" noEditPoints="1" noAdjustHandles="1" noChangeArrowheads="1" noChangeShapeType="1" noTextEdit="1"/>
              </p:cNvSpPr>
              <p:nvPr/>
            </p:nvSpPr>
            <p:spPr>
              <a:xfrm>
                <a:off x="741489" y="5643856"/>
                <a:ext cx="7128792" cy="951992"/>
              </a:xfrm>
              <a:prstGeom prst="rect">
                <a:avLst/>
              </a:prstGeom>
              <a:blipFill>
                <a:blip r:embed="rId6"/>
                <a:stretch>
                  <a:fillRect l="-770" t="-46154" r="-684" b="-1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5816851"/>
      </p:ext>
    </p:extLst>
  </p:cSld>
  <p:clrMapOvr>
    <a:masterClrMapping/>
  </p:clrMapOvr>
  <mc:AlternateContent xmlns:mc="http://schemas.openxmlformats.org/markup-compatibility/2006" xmlns:p14="http://schemas.microsoft.com/office/powerpoint/2010/main">
    <mc:Choice Requires="p14">
      <p:transition spd="slow" p14:dur="2000" advTm="70472"/>
    </mc:Choice>
    <mc:Fallback xmlns="">
      <p:transition spd="slow" advTm="704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2A30B5E-49FE-45DA-BB50-1E09E8797447}"/>
                  </a:ext>
                </a:extLst>
              </p:cNvPr>
              <p:cNvSpPr txBox="1"/>
              <p:nvPr/>
            </p:nvSpPr>
            <p:spPr>
              <a:xfrm>
                <a:off x="251520" y="1196752"/>
                <a:ext cx="8496944" cy="4631204"/>
              </a:xfrm>
              <a:prstGeom prst="rect">
                <a:avLst/>
              </a:prstGeom>
              <a:noFill/>
            </p:spPr>
            <p:txBody>
              <a:bodyPr wrap="square">
                <a:spAutoFit/>
              </a:bodyPr>
              <a:lstStyle/>
              <a:p>
                <a:pPr indent="266700" algn="just"/>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把一矩阵</a:t>
                </a:r>
                <a14:m>
                  <m:oMath xmlns:m="http://schemas.openxmlformats.org/officeDocument/2006/math">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𝐴</m:t>
                    </m:r>
                  </m:oMath>
                </a14:m>
                <a:r>
                  <a:rPr lang="zh-CN"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的行列互换，所得到的矩阵称为</a:t>
                </a:r>
                <a14:m>
                  <m:oMath xmlns:m="http://schemas.openxmlformats.org/officeDocument/2006/math">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𝐴</m:t>
                    </m:r>
                  </m:oMath>
                </a14:m>
                <a:r>
                  <a:rPr lang="zh-CN"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的转置，记为</a:t>
                </a:r>
                <a14:m>
                  <m:oMath xmlns:m="http://schemas.openxmlformats.org/officeDocument/2006/math">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或</a:t>
                </a: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𝐴</m:t>
                        </m:r>
                      </m:e>
                      <m:sup>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sup>
                    </m:sSup>
                  </m:oMath>
                </a14:m>
                <a:r>
                  <a:rPr lang="zh-CN"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，确切地定义如下：</a:t>
                </a:r>
                <a:endParaRPr lang="zh-CN" altLang="zh-CN" sz="1800" kern="100" dirty="0">
                  <a:solidFill>
                    <a:srgbClr val="000000"/>
                  </a:solidFill>
                  <a:effectLst/>
                  <a:latin typeface="Times New Roman" panose="02020603050405020304" pitchFamily="18" charset="0"/>
                  <a:ea typeface="楷体" panose="02010609060101010101" pitchFamily="49" charset="-122"/>
                  <a:cs typeface="Courier New" panose="02070309020205020404" pitchFamily="49" charset="0"/>
                </a:endParaRPr>
              </a:p>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rPr>
                  <a:t>设：</a:t>
                </a: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(5.30)</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200" dirty="0">
                    <a:solidFill>
                      <a:srgbClr val="000000"/>
                    </a:solidFill>
                    <a:effectLst/>
                    <a:latin typeface="Times New Roman" panose="02020603050405020304" pitchFamily="18" charset="0"/>
                    <a:ea typeface="宋体" panose="02010600030101010101" pitchFamily="2" charset="-122"/>
                  </a:rPr>
                  <a:t>   </a:t>
                </a:r>
                <a:r>
                  <a:rPr lang="zh-CN" altLang="zh-CN" sz="1800" kern="1200" dirty="0">
                    <a:solidFill>
                      <a:srgbClr val="000000"/>
                    </a:solidFill>
                    <a:effectLst/>
                    <a:latin typeface="Times New Roman" panose="02020603050405020304" pitchFamily="18" charset="0"/>
                    <a:ea typeface="宋体" panose="02010600030101010101" pitchFamily="2" charset="-122"/>
                  </a:rPr>
                  <a:t>所谓</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的转置是指矩阵</a:t>
                </a:r>
              </a:p>
              <a:p>
                <a:pPr indent="266700" algn="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𝐴</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d>
                      <m:dPr>
                        <m:begChr m:val="["/>
                        <m:endChr m:val="]"/>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e>
                                    <m:r>
                                      <a:rPr lang="en-US" altLang="zh-CN" sz="1800" i="1" kern="1200">
                                        <a:solidFill>
                                          <a:srgbClr val="000000"/>
                                        </a:solidFill>
                                        <a:effectLst/>
                                        <a:latin typeface="Cambria Math" panose="02040503050406030204" pitchFamily="18" charset="0"/>
                                        <a:ea typeface="字魂59号-创粗黑"/>
                                      </a:rPr>
                                      <m:t>⋯</m:t>
                                    </m:r>
                                  </m:e>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m:rPr>
                                            <m:sty m:val="p"/>
                                          </m:rPr>
                                          <a:rPr lang="en-US" altLang="zh-CN" i="1">
                                            <a:solidFill>
                                              <a:srgbClr val="000000"/>
                                            </a:solidFill>
                                            <a:latin typeface="Cambria Math" panose="02040503050406030204" pitchFamily="18" charset="0"/>
                                            <a:ea typeface="等线" panose="02010600030101010101" pitchFamily="2" charset="-122"/>
                                            <a:cs typeface="等线" panose="02010600030101010101" pitchFamily="2" charset="-122"/>
                                          </a:rPr>
                                          <m:t>s</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mr>
                              </m:m>
                            </m:e>
                          </m:m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e>
                              <m:m>
                                <m:mPr>
                                  <m:mcs>
                                    <m:mc>
                                      <m:mcPr>
                                        <m:count m:val="3"/>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r>
                                        <m:e>
                                          <m:r>
                                            <a:rPr lang="en-US" altLang="zh-CN" sz="1800" i="1" kern="1200">
                                              <a:solidFill>
                                                <a:srgbClr val="000000"/>
                                              </a:solidFill>
                                              <a:effectLst/>
                                              <a:latin typeface="Cambria Math" panose="02040503050406030204" pitchFamily="18" charset="0"/>
                                              <a:ea typeface="字魂59号-创粗黑"/>
                                            </a:rPr>
                                            <m:t>⋯</m:t>
                                          </m:r>
                                        </m:e>
                                      </m:mr>
                                    </m:m>
                                  </m:e>
                                  <m:e>
                                    <m:m>
                                      <m:mPr>
                                        <m:mcs>
                                          <m:mc>
                                            <m:mcPr>
                                              <m:count m:val="1"/>
                                              <m:mcJc m:val="center"/>
                                            </m:mcPr>
                                          </m:mc>
                                        </m:mcs>
                                        <m:ctrlPr>
                                          <a:rPr lang="zh-CN" altLang="zh-CN"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r>
                                        <m:e>
                                          <m:r>
                                            <a:rPr lang="en-US" altLang="zh-CN" sz="1800" i="1" kern="1200">
                                              <a:solidFill>
                                                <a:srgbClr val="000000"/>
                                              </a:solidFill>
                                              <a:effectLst/>
                                              <a:latin typeface="Cambria Math" panose="02040503050406030204" pitchFamily="18" charset="0"/>
                                              <a:ea typeface="字魂59号-创粗黑"/>
                                            </a:rPr>
                                            <m:t>⋮</m:t>
                                          </m:r>
                                        </m:e>
                                      </m:mr>
                                      <m:mr>
                                        <m:e>
                                          <m:sSub>
                                            <m:sSubPr>
                                              <m:ctrlPr>
                                                <a:rPr lang="zh-CN" altLang="zh-CN" sz="1800"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𝑠𝑛</m:t>
                                              </m:r>
                                            </m:sub>
                                          </m:sSub>
                                        </m:e>
                                      </m:mr>
                                    </m:m>
                                  </m:e>
                                </m:mr>
                              </m:m>
                            </m:e>
                          </m:mr>
                        </m:m>
                      </m:e>
                    </m:d>
                  </m:oMath>
                </a14:m>
                <a:r>
                  <a:rPr lang="en-US" altLang="zh-CN" sz="1800" kern="1200" dirty="0">
                    <a:solidFill>
                      <a:srgbClr val="000000"/>
                    </a:solidFill>
                    <a:effectLst/>
                    <a:latin typeface="Times New Roman" panose="02020603050405020304" pitchFamily="18" charset="0"/>
                    <a:ea typeface="宋体" panose="02010600030101010101" pitchFamily="2" charset="-122"/>
                  </a:rPr>
                  <a:t>                                       (5.31)</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266700" algn="just"/>
                <a:r>
                  <a:rPr lang="en-US" altLang="zh-CN" sz="1800" kern="100" dirty="0">
                    <a:solidFill>
                      <a:srgbClr val="000000"/>
                    </a:solidFill>
                    <a:effectLst/>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显然，</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矩阵转置是</a:t>
                </a:r>
                <a14:m>
                  <m:oMath xmlns:m="http://schemas.openxmlformats.org/officeDocument/2006/math">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𝑛</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m:t>
                    </m:r>
                    <m:r>
                      <a:rPr lang="en-US" altLang="zh-CN" sz="1800" i="1" kern="1200">
                        <a:solidFill>
                          <a:srgbClr val="000000"/>
                        </a:solidFill>
                        <a:effectLst/>
                        <a:latin typeface="Cambria Math" panose="02040503050406030204" pitchFamily="18" charset="0"/>
                        <a:ea typeface="字魂59号-创粗黑"/>
                        <a:cs typeface="Times New Roman" panose="02020603050405020304" pitchFamily="18" charset="0"/>
                      </a:rPr>
                      <m:t>𝑠</m:t>
                    </m:r>
                  </m:oMath>
                </a14:m>
                <a:r>
                  <a:rPr lang="zh-CN" altLang="zh-CN" sz="1800" kern="100" dirty="0">
                    <a:solidFill>
                      <a:srgbClr val="000000"/>
                    </a:solidFill>
                    <a:effectLst/>
                    <a:latin typeface="Times New Roman" panose="02020603050405020304" pitchFamily="18" charset="0"/>
                    <a:ea typeface="宋体" panose="02010600030101010101" pitchFamily="2" charset="-122"/>
                  </a:rPr>
                  <a:t>。矩阵的转置适合以下规律：</a:t>
                </a:r>
              </a:p>
              <a:p>
                <a:pPr indent="127000" algn="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 (</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en-US" altLang="zh-CN" sz="1800" i="1" kern="100">
                            <a:solidFill>
                              <a:srgbClr val="000000"/>
                            </a:solidFill>
                            <a:effectLst/>
                            <a:latin typeface="Cambria Math" panose="02040503050406030204" pitchFamily="18" charset="0"/>
                            <a:ea typeface="宋体" panose="02010600030101010101" pitchFamily="2" charset="-122"/>
                          </a:rPr>
                          <m:t>′</m:t>
                        </m:r>
                      </m:sup>
                    </m:s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𝐴</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(5.32)</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𝐵</m:t>
                            </m:r>
                          </m:e>
                        </m:d>
                      </m:e>
                      <m:sup>
                        <m:r>
                          <a:rPr lang="en-US" altLang="zh-CN" sz="1800" i="1" kern="100">
                            <a:solidFill>
                              <a:srgbClr val="000000"/>
                            </a:solidFill>
                            <a:effectLst/>
                            <a:latin typeface="Cambria Math" panose="02040503050406030204" pitchFamily="18" charset="0"/>
                            <a:ea typeface="宋体" panose="02010600030101010101" pitchFamily="2" charset="-122"/>
                          </a:rPr>
                          <m:t>′</m:t>
                        </m:r>
                      </m:sup>
                    </m:sSup>
                    <m:r>
                      <a:rPr lang="en-US" altLang="zh-CN" sz="1800" i="1" kern="100">
                        <a:solidFill>
                          <a:srgbClr val="000000"/>
                        </a:solidFill>
                        <a:effectLst/>
                        <a:latin typeface="Cambria Math" panose="02040503050406030204" pitchFamily="18" charset="0"/>
                        <a:ea typeface="宋体" panose="02010600030101010101" pitchFamily="2" charset="-122"/>
                      </a:rPr>
                      <m:t>=</m:t>
                    </m:r>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rPr>
                          <m:t>𝐴</m:t>
                        </m:r>
                      </m:e>
                      <m:sup>
                        <m:r>
                          <a:rPr lang="en-US" altLang="zh-CN" sz="1800" i="1" kern="100">
                            <a:solidFill>
                              <a:srgbClr val="000000"/>
                            </a:solidFill>
                            <a:effectLst/>
                            <a:latin typeface="Cambria Math" panose="02040503050406030204" pitchFamily="18" charset="0"/>
                            <a:ea typeface="宋体" panose="02010600030101010101" pitchFamily="2" charset="-122"/>
                          </a:rPr>
                          <m:t>′</m:t>
                        </m:r>
                      </m:sup>
                    </m:s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𝐵</m:t>
                    </m:r>
                    <m:r>
                      <a:rPr lang="en-US" altLang="zh-CN" sz="1800" i="1" kern="100">
                        <a:solidFill>
                          <a:srgbClr val="000000"/>
                        </a:solidFill>
                        <a:effectLst/>
                        <a:latin typeface="Cambria Math" panose="02040503050406030204" pitchFamily="18" charset="0"/>
                        <a:ea typeface="宋体" panose="02010600030101010101" pitchFamily="2" charset="-122"/>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(5.33)</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𝐴𝐵</m:t>
                            </m:r>
                          </m:e>
                        </m:d>
                      </m:e>
                      <m:sup>
                        <m:r>
                          <a:rPr lang="en-US" altLang="zh-CN" sz="1800" i="1" kern="100">
                            <a:solidFill>
                              <a:srgbClr val="000000"/>
                            </a:solidFill>
                            <a:effectLst/>
                            <a:latin typeface="Cambria Math" panose="02040503050406030204" pitchFamily="18" charset="0"/>
                            <a:ea typeface="宋体" panose="02010600030101010101" pitchFamily="2" charset="-122"/>
                          </a:rPr>
                          <m:t>′</m:t>
                        </m:r>
                      </m:sup>
                    </m:s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𝐵</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𝐴</m:t>
                    </m:r>
                    <m:r>
                      <a:rPr lang="en-US" altLang="zh-CN" sz="1800" i="1" kern="100">
                        <a:solidFill>
                          <a:srgbClr val="000000"/>
                        </a:solidFill>
                        <a:effectLst/>
                        <a:latin typeface="Cambria Math" panose="02040503050406030204" pitchFamily="18" charset="0"/>
                        <a:ea typeface="宋体" panose="02010600030101010101" pitchFamily="2" charset="-122"/>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(5.34)</a:t>
                </a:r>
                <a:endParaRPr lang="zh-CN" altLang="zh-CN" sz="1800" kern="100" dirty="0">
                  <a:solidFill>
                    <a:srgbClr val="000000"/>
                  </a:solidFill>
                  <a:effectLst/>
                  <a:latin typeface="Times New Roman" panose="02020603050405020304" pitchFamily="18" charset="0"/>
                  <a:ea typeface="宋体" panose="02010600030101010101" pitchFamily="2" charset="-122"/>
                </a:endParaRPr>
              </a:p>
              <a:p>
                <a:pPr indent="127000" algn="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rPr>
                              <m:t>𝑘𝐴</m:t>
                            </m:r>
                          </m:e>
                        </m:d>
                      </m:e>
                      <m:sup>
                        <m:r>
                          <a:rPr lang="en-US" altLang="zh-CN" sz="1800" i="1" kern="100">
                            <a:solidFill>
                              <a:srgbClr val="000000"/>
                            </a:solidFill>
                            <a:effectLst/>
                            <a:latin typeface="Cambria Math" panose="02040503050406030204" pitchFamily="18" charset="0"/>
                            <a:ea typeface="宋体" panose="02010600030101010101" pitchFamily="2" charset="-122"/>
                          </a:rPr>
                          <m:t>′</m:t>
                        </m:r>
                      </m:sup>
                    </m:sSup>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𝑘𝐴</m:t>
                    </m:r>
                    <m:r>
                      <a:rPr lang="en-US" altLang="zh-CN" sz="1800" i="1" kern="100">
                        <a:solidFill>
                          <a:srgbClr val="000000"/>
                        </a:solidFill>
                        <a:effectLst/>
                        <a:latin typeface="Cambria Math" panose="02040503050406030204" pitchFamily="18" charset="0"/>
                        <a:ea typeface="宋体" panose="02010600030101010101" pitchFamily="2" charset="-122"/>
                      </a:rPr>
                      <m:t>′</m:t>
                    </m:r>
                  </m:oMath>
                </a14:m>
                <a:r>
                  <a:rPr lang="en-US" altLang="zh-CN" sz="1800" kern="1200" dirty="0">
                    <a:solidFill>
                      <a:srgbClr val="000000"/>
                    </a:solidFill>
                    <a:effectLst/>
                    <a:latin typeface="Times New Roman" panose="02020603050405020304" pitchFamily="18" charset="0"/>
                    <a:ea typeface="宋体" panose="02010600030101010101" pitchFamily="2" charset="-122"/>
                  </a:rPr>
                  <a:t>                                                (5.35)</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42A30B5E-49FE-45DA-BB50-1E09E8797447}"/>
                  </a:ext>
                </a:extLst>
              </p:cNvPr>
              <p:cNvSpPr txBox="1">
                <a:spLocks noRot="1" noChangeAspect="1" noMove="1" noResize="1" noEditPoints="1" noAdjustHandles="1" noChangeArrowheads="1" noChangeShapeType="1" noTextEdit="1"/>
              </p:cNvSpPr>
              <p:nvPr/>
            </p:nvSpPr>
            <p:spPr>
              <a:xfrm>
                <a:off x="251520" y="1196752"/>
                <a:ext cx="8496944" cy="4631204"/>
              </a:xfrm>
              <a:prstGeom prst="rect">
                <a:avLst/>
              </a:prstGeom>
              <a:blipFill>
                <a:blip r:embed="rId4"/>
                <a:stretch>
                  <a:fillRect l="-574" t="-526" r="-646" b="-1184"/>
                </a:stretch>
              </a:blipFill>
            </p:spPr>
            <p:txBody>
              <a:bodyPr/>
              <a:lstStyle/>
              <a:p>
                <a:r>
                  <a:rPr lang="zh-CN" altLang="en-US">
                    <a:noFill/>
                  </a:rPr>
                  <a:t> </a:t>
                </a:r>
              </a:p>
            </p:txBody>
          </p:sp>
        </mc:Fallback>
      </mc:AlternateContent>
      <p:sp>
        <p:nvSpPr>
          <p:cNvPr id="4" name="标题 1"/>
          <p:cNvSpPr>
            <a:spLocks noGrp="1"/>
          </p:cNvSpPr>
          <p:nvPr>
            <p:ph type="title"/>
          </p:nvPr>
        </p:nvSpPr>
        <p:spPr>
          <a:xfrm>
            <a:off x="491932" y="332656"/>
            <a:ext cx="7391400" cy="563563"/>
          </a:xfrm>
        </p:spPr>
        <p:txBody>
          <a:bodyPr/>
          <a:lstStyle/>
          <a:p>
            <a:r>
              <a:rPr lang="en-US" altLang="zh-CN" kern="100" dirty="0">
                <a:latin typeface="黑体" panose="02010609060101010101" pitchFamily="49" charset="-122"/>
                <a:ea typeface="黑体" panose="02010609060101010101" pitchFamily="49" charset="-122"/>
              </a:rPr>
              <a:t>4. </a:t>
            </a:r>
            <a:r>
              <a:rPr lang="zh-CN" altLang="en-US" kern="100" dirty="0">
                <a:latin typeface="黑体" panose="02010609060101010101" pitchFamily="49" charset="-122"/>
                <a:ea typeface="黑体" panose="02010609060101010101" pitchFamily="49" charset="-122"/>
              </a:rPr>
              <a:t>矩阵的</a:t>
            </a:r>
            <a:r>
              <a:rPr lang="zh-CN" altLang="zh-CN" kern="100" dirty="0">
                <a:latin typeface="黑体" panose="02010609060101010101" pitchFamily="49" charset="-122"/>
                <a:ea typeface="黑体" panose="02010609060101010101" pitchFamily="49" charset="-122"/>
              </a:rPr>
              <a:t>转置</a:t>
            </a:r>
            <a:endParaRPr lang="zh-CN" altLang="en-US"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5069566"/>
      </p:ext>
    </p:extLst>
  </p:cSld>
  <p:clrMapOvr>
    <a:masterClrMapping/>
  </p:clrMapOvr>
  <mc:AlternateContent xmlns:mc="http://schemas.openxmlformats.org/markup-compatibility/2006" xmlns:p14="http://schemas.microsoft.com/office/powerpoint/2010/main">
    <mc:Choice Requires="p14">
      <p:transition spd="slow" p14:dur="2000" advTm="46166"/>
    </mc:Choice>
    <mc:Fallback xmlns="">
      <p:transition spd="slow" advTm="46166"/>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467544" y="2663349"/>
            <a:ext cx="8568952"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10</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、特殊离散分布</a:t>
            </a:r>
            <a:endParaRPr lang="zh-CN" altLang="en-US" sz="6000" dirty="0">
              <a:latin typeface="微软雅黑" panose="020B0503020204020204" pitchFamily="34" charset="-122"/>
              <a:ea typeface="微软雅黑" panose="020B0503020204020204" pitchFamily="34" charset="-122"/>
            </a:endParaRP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a:latin typeface="微软雅黑" panose="020B0503020204020204" pitchFamily="34" charset="-122"/>
            </a:endParaRPr>
          </a:p>
        </p:txBody>
      </p:sp>
    </p:spTree>
    <p:extLst>
      <p:ext uri="{BB962C8B-B14F-4D97-AF65-F5344CB8AC3E}">
        <p14:creationId xmlns:p14="http://schemas.microsoft.com/office/powerpoint/2010/main" val="674401267"/>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黑体" panose="02010609060101010101" pitchFamily="49" charset="-122"/>
                <a:ea typeface="黑体" panose="02010609060101010101" pitchFamily="49" charset="-122"/>
              </a:rPr>
              <a:t>1.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伯努利分布</a:t>
            </a:r>
            <a:endParaRPr lang="zh-CN" altLang="en-US" sz="4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1"/>
                <a:ext cx="8568952" cy="1584176"/>
              </a:xfrm>
            </p:spPr>
            <p:txBody>
              <a:bodyPr/>
              <a:lstStyle/>
              <a:p>
                <a:pPr indent="266700" algn="just"/>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伯努利分布（</a:t>
                </a:r>
                <a:r>
                  <a:rPr lang="en-US"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分布，两点分布）</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：设随机变量</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只可能取</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两个值，它的分布列是：</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r"/>
                <a:r>
                  <a:rPr lang="en-US" altLang="zh-CN" sz="1800" dirty="0">
                    <a:solidFill>
                      <a:srgbClr val="000000"/>
                    </a:solidFill>
                    <a:effectLst/>
                    <a:ea typeface="宋体" panose="02010600030101010101" pitchFamily="2" charset="-122"/>
                    <a:cs typeface="Times New Roman" panose="02020603050405020304" pitchFamily="18" charset="0"/>
                  </a:rPr>
                  <a:t>                  </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p>
                    </m:sSup>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d>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(5.159)</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则称</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服从以</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为参数的伯努利分布。伯努利分布的分布列也可以写成如表</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的描述。其中，</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V</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𝑎𝑟</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d>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1"/>
                <a:ext cx="8568952" cy="1584176"/>
              </a:xfrm>
              <a:blipFill>
                <a:blip r:embed="rId4"/>
                <a:stretch>
                  <a:fillRect t="-2692" r="-1494"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81FCFD0A-D1AF-4AF6-BCB3-869A8786F437}"/>
                  </a:ext>
                </a:extLst>
              </p:cNvPr>
              <p:cNvGraphicFramePr>
                <a:graphicFrameLocks noGrp="1"/>
              </p:cNvGraphicFramePr>
              <p:nvPr>
                <p:extLst/>
              </p:nvPr>
            </p:nvGraphicFramePr>
            <p:xfrm>
              <a:off x="468313" y="3490912"/>
              <a:ext cx="8066088" cy="670560"/>
            </p:xfrm>
            <a:graphic>
              <a:graphicData uri="http://schemas.openxmlformats.org/drawingml/2006/table">
                <a:tbl>
                  <a:tblPr firstRow="1" bandRow="1">
                    <a:tableStyleId>{5C22544A-7EE6-4342-B048-85BDC9FD1C3A}</a:tableStyleId>
                  </a:tblPr>
                  <a:tblGrid>
                    <a:gridCol w="2688696">
                      <a:extLst>
                        <a:ext uri="{9D8B030D-6E8A-4147-A177-3AD203B41FA5}">
                          <a16:colId xmlns:a16="http://schemas.microsoft.com/office/drawing/2014/main" val="2665856805"/>
                        </a:ext>
                      </a:extLst>
                    </a:gridCol>
                    <a:gridCol w="2688696">
                      <a:extLst>
                        <a:ext uri="{9D8B030D-6E8A-4147-A177-3AD203B41FA5}">
                          <a16:colId xmlns:a16="http://schemas.microsoft.com/office/drawing/2014/main" val="3431327337"/>
                        </a:ext>
                      </a:extLst>
                    </a:gridCol>
                    <a:gridCol w="2688696">
                      <a:extLst>
                        <a:ext uri="{9D8B030D-6E8A-4147-A177-3AD203B41FA5}">
                          <a16:colId xmlns:a16="http://schemas.microsoft.com/office/drawing/2014/main" val="1724251148"/>
                        </a:ext>
                      </a:extLst>
                    </a:gridCol>
                  </a:tblGrid>
                  <a:tr h="228600">
                    <a:tc>
                      <a:txBody>
                        <a:bodyPr/>
                        <a:lstStyle/>
                        <a:p>
                          <a:pPr indent="266700" algn="ctr"/>
                          <a14:m>
                            <m:oMathPara xmlns:m="http://schemas.openxmlformats.org/officeDocument/2006/math">
                              <m:oMathParaPr>
                                <m:jc m:val="centerGroup"/>
                              </m:oMathParaPr>
                              <m:oMath xmlns:m="http://schemas.openxmlformats.org/officeDocument/2006/math">
                                <m:r>
                                  <a:rPr lang="en-US" sz="1600" kern="1200">
                                    <a:effectLst/>
                                    <a:latin typeface="Cambria Math" panose="02040503050406030204" pitchFamily="18" charset="0"/>
                                  </a:rPr>
                                  <m:t>𝑿</m:t>
                                </m:r>
                              </m:oMath>
                            </m:oMathPara>
                          </a14:m>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r>
                            <a:rPr lang="en-US" sz="1600" kern="1200" dirty="0">
                              <a:effectLst/>
                            </a:rPr>
                            <a:t>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r>
                                  <a:rPr lang="en-US" sz="1600" kern="1200">
                                    <a:effectLst/>
                                    <a:latin typeface="Cambria Math" panose="02040503050406030204" pitchFamily="18" charset="0"/>
                                  </a:rPr>
                                  <m:t>1</m:t>
                                </m:r>
                              </m:oMath>
                            </m:oMathPara>
                          </a14:m>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692025420"/>
                      </a:ext>
                    </a:extLst>
                  </a:tr>
                  <a:tr h="228600">
                    <a:tc>
                      <a:txBody>
                        <a:bodyPr/>
                        <a:lstStyle/>
                        <a:p>
                          <a:pPr indent="266700" algn="ctr"/>
                          <a14:m>
                            <m:oMathPara xmlns:m="http://schemas.openxmlformats.org/officeDocument/2006/math">
                              <m:oMathParaPr>
                                <m:jc m:val="centerGroup"/>
                              </m:oMathParaPr>
                              <m:oMath xmlns:m="http://schemas.openxmlformats.org/officeDocument/2006/math">
                                <m:sSub>
                                  <m:sSubPr>
                                    <m:ctrlPr>
                                      <a:rPr lang="zh-CN" sz="1600" i="1" kern="1200">
                                        <a:effectLst/>
                                        <a:latin typeface="Cambria Math" panose="02040503050406030204" pitchFamily="18" charset="0"/>
                                      </a:rPr>
                                    </m:ctrlPr>
                                  </m:sSubPr>
                                  <m:e>
                                    <m:r>
                                      <a:rPr lang="en-US" sz="1600" kern="1200">
                                        <a:effectLst/>
                                        <a:latin typeface="Cambria Math" panose="02040503050406030204" pitchFamily="18" charset="0"/>
                                      </a:rPr>
                                      <m:t>𝒑</m:t>
                                    </m:r>
                                  </m:e>
                                  <m:sub>
                                    <m:r>
                                      <a:rPr lang="en-US" sz="1600" kern="1200">
                                        <a:effectLst/>
                                        <a:latin typeface="Cambria Math" panose="02040503050406030204" pitchFamily="18" charset="0"/>
                                      </a:rPr>
                                      <m:t>𝒌</m:t>
                                    </m:r>
                                  </m:sub>
                                </m:sSub>
                              </m:oMath>
                            </m:oMathPara>
                          </a14:m>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r>
                                  <a:rPr lang="en-US" sz="1600" kern="1200">
                                    <a:effectLst/>
                                    <a:latin typeface="Cambria Math" panose="02040503050406030204" pitchFamily="18" charset="0"/>
                                  </a:rPr>
                                  <m:t>1−</m:t>
                                </m:r>
                                <m:r>
                                  <a:rPr lang="en-US" sz="1600" kern="1200">
                                    <a:effectLst/>
                                    <a:latin typeface="Cambria Math" panose="02040503050406030204" pitchFamily="18" charset="0"/>
                                  </a:rPr>
                                  <m:t>𝑝</m:t>
                                </m:r>
                              </m:oMath>
                            </m:oMathPara>
                          </a14:m>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ctr"/>
                          <a14:m>
                            <m:oMathPara xmlns:m="http://schemas.openxmlformats.org/officeDocument/2006/math">
                              <m:oMathParaPr>
                                <m:jc m:val="centerGroup"/>
                              </m:oMathParaPr>
                              <m:oMath xmlns:m="http://schemas.openxmlformats.org/officeDocument/2006/math">
                                <m:r>
                                  <a:rPr lang="en-US" sz="1600" kern="1200">
                                    <a:effectLst/>
                                    <a:latin typeface="Cambria Math" panose="02040503050406030204" pitchFamily="18" charset="0"/>
                                  </a:rPr>
                                  <m:t>𝑝</m:t>
                                </m:r>
                              </m:oMath>
                            </m:oMathPara>
                          </a14:m>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2037768376"/>
                      </a:ext>
                    </a:extLst>
                  </a:tr>
                </a:tbl>
              </a:graphicData>
            </a:graphic>
          </p:graphicFrame>
        </mc:Choice>
        <mc:Fallback xmlns="">
          <p:graphicFrame>
            <p:nvGraphicFramePr>
              <p:cNvPr id="4" name="表格 3">
                <a:extLst>
                  <a:ext uri="{FF2B5EF4-FFF2-40B4-BE49-F238E27FC236}">
                    <a16:creationId xmlns:a16="http://schemas.microsoft.com/office/drawing/2014/main" id="{81FCFD0A-D1AF-4AF6-BCB3-869A8786F437}"/>
                  </a:ext>
                </a:extLst>
              </p:cNvPr>
              <p:cNvGraphicFramePr>
                <a:graphicFrameLocks noGrp="1"/>
              </p:cNvGraphicFramePr>
              <p:nvPr>
                <p:extLst>
                  <p:ext uri="{D42A27DB-BD31-4B8C-83A1-F6EECF244321}">
                    <p14:modId xmlns:p14="http://schemas.microsoft.com/office/powerpoint/2010/main" val="3121090976"/>
                  </p:ext>
                </p:extLst>
              </p:nvPr>
            </p:nvGraphicFramePr>
            <p:xfrm>
              <a:off x="468313" y="3490912"/>
              <a:ext cx="8066088" cy="670560"/>
            </p:xfrm>
            <a:graphic>
              <a:graphicData uri="http://schemas.openxmlformats.org/drawingml/2006/table">
                <a:tbl>
                  <a:tblPr firstRow="1" bandRow="1">
                    <a:tableStyleId>{5C22544A-7EE6-4342-B048-85BDC9FD1C3A}</a:tableStyleId>
                  </a:tblPr>
                  <a:tblGrid>
                    <a:gridCol w="2688696">
                      <a:extLst>
                        <a:ext uri="{9D8B030D-6E8A-4147-A177-3AD203B41FA5}">
                          <a16:colId xmlns:a16="http://schemas.microsoft.com/office/drawing/2014/main" val="2665856805"/>
                        </a:ext>
                      </a:extLst>
                    </a:gridCol>
                    <a:gridCol w="2688696">
                      <a:extLst>
                        <a:ext uri="{9D8B030D-6E8A-4147-A177-3AD203B41FA5}">
                          <a16:colId xmlns:a16="http://schemas.microsoft.com/office/drawing/2014/main" val="3431327337"/>
                        </a:ext>
                      </a:extLst>
                    </a:gridCol>
                    <a:gridCol w="2688696">
                      <a:extLst>
                        <a:ext uri="{9D8B030D-6E8A-4147-A177-3AD203B41FA5}">
                          <a16:colId xmlns:a16="http://schemas.microsoft.com/office/drawing/2014/main" val="1724251148"/>
                        </a:ext>
                      </a:extLst>
                    </a:gridCol>
                  </a:tblGrid>
                  <a:tr h="335280">
                    <a:tc>
                      <a:txBody>
                        <a:bodyPr/>
                        <a:lstStyle/>
                        <a:p>
                          <a:endParaRPr lang="zh-CN"/>
                        </a:p>
                      </a:txBody>
                      <a:tcPr>
                        <a:blipFill>
                          <a:blip r:embed="rId5"/>
                          <a:stretch>
                            <a:fillRect l="-226" t="-5357" r="-200679" b="-101786"/>
                          </a:stretch>
                        </a:blipFill>
                      </a:tcPr>
                    </a:tc>
                    <a:tc>
                      <a:txBody>
                        <a:bodyPr/>
                        <a:lstStyle/>
                        <a:p>
                          <a:pPr indent="266700" algn="ctr"/>
                          <a:r>
                            <a:rPr lang="en-US" sz="1600" kern="1200" dirty="0">
                              <a:effectLst/>
                            </a:rPr>
                            <a:t>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endParaRPr lang="zh-CN"/>
                        </a:p>
                      </a:txBody>
                      <a:tcPr>
                        <a:blipFill>
                          <a:blip r:embed="rId5"/>
                          <a:stretch>
                            <a:fillRect l="-200000" t="-5357" r="-905" b="-101786"/>
                          </a:stretch>
                        </a:blipFill>
                      </a:tcPr>
                    </a:tc>
                    <a:extLst>
                      <a:ext uri="{0D108BD9-81ED-4DB2-BD59-A6C34878D82A}">
                        <a16:rowId xmlns:a16="http://schemas.microsoft.com/office/drawing/2014/main" val="692025420"/>
                      </a:ext>
                    </a:extLst>
                  </a:tr>
                  <a:tr h="335280">
                    <a:tc>
                      <a:txBody>
                        <a:bodyPr/>
                        <a:lstStyle/>
                        <a:p>
                          <a:endParaRPr lang="zh-CN"/>
                        </a:p>
                      </a:txBody>
                      <a:tcPr>
                        <a:blipFill>
                          <a:blip r:embed="rId5"/>
                          <a:stretch>
                            <a:fillRect l="-226" t="-107273" r="-200679" b="-3636"/>
                          </a:stretch>
                        </a:blipFill>
                      </a:tcPr>
                    </a:tc>
                    <a:tc>
                      <a:txBody>
                        <a:bodyPr/>
                        <a:lstStyle/>
                        <a:p>
                          <a:endParaRPr lang="zh-CN"/>
                        </a:p>
                      </a:txBody>
                      <a:tcPr>
                        <a:blipFill>
                          <a:blip r:embed="rId5"/>
                          <a:stretch>
                            <a:fillRect l="-100454" t="-107273" r="-101134" b="-3636"/>
                          </a:stretch>
                        </a:blipFill>
                      </a:tcPr>
                    </a:tc>
                    <a:tc>
                      <a:txBody>
                        <a:bodyPr/>
                        <a:lstStyle/>
                        <a:p>
                          <a:endParaRPr lang="zh-CN"/>
                        </a:p>
                      </a:txBody>
                      <a:tcPr>
                        <a:blipFill>
                          <a:blip r:embed="rId5"/>
                          <a:stretch>
                            <a:fillRect l="-200000" t="-107273" r="-905" b="-3636"/>
                          </a:stretch>
                        </a:blipFill>
                      </a:tcPr>
                    </a:tc>
                    <a:extLst>
                      <a:ext uri="{0D108BD9-81ED-4DB2-BD59-A6C34878D82A}">
                        <a16:rowId xmlns:a16="http://schemas.microsoft.com/office/drawing/2014/main" val="2037768376"/>
                      </a:ext>
                    </a:extLst>
                  </a:tr>
                </a:tbl>
              </a:graphicData>
            </a:graphic>
          </p:graphicFrame>
        </mc:Fallback>
      </mc:AlternateContent>
      <p:sp>
        <p:nvSpPr>
          <p:cNvPr id="5" name="Rectangle 1">
            <a:extLst>
              <a:ext uri="{FF2B5EF4-FFF2-40B4-BE49-F238E27FC236}">
                <a16:creationId xmlns:a16="http://schemas.microsoft.com/office/drawing/2014/main" id="{11F8A9C8-2A24-4D57-AE2E-AEF2B46EEF35}"/>
              </a:ext>
            </a:extLst>
          </p:cNvPr>
          <p:cNvSpPr>
            <a:spLocks noChangeArrowheads="1"/>
          </p:cNvSpPr>
          <p:nvPr/>
        </p:nvSpPr>
        <p:spPr bwMode="auto">
          <a:xfrm>
            <a:off x="3275201" y="3213913"/>
            <a:ext cx="23775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方正兰亭黑简体"/>
              </a:rPr>
              <a:t>表</a:t>
            </a:r>
            <a:r>
              <a:rPr kumimoji="0" lang="zh-CN" altLang="en-US" sz="1200" b="0" i="0" u="none" strike="noStrike" cap="none" normalizeH="0" baseline="0" dirty="0">
                <a:ln>
                  <a:noFill/>
                </a:ln>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 </a:t>
            </a:r>
            <a:r>
              <a:rPr kumimoji="0" lang="en-US" altLang="zh-CN" sz="1200" b="0" i="0" u="none" strike="noStrike" cap="none" normalizeH="0" baseline="0" dirty="0">
                <a:ln>
                  <a:noFill/>
                </a:ln>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5-3</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伯努利分布的分布列</a:t>
            </a:r>
            <a:endParaRPr kumimoji="0" lang="zh-CN" altLang="en-US" sz="1000" b="0" i="0" u="none" strike="noStrike" cap="none" normalizeH="0" baseline="0" dirty="0">
              <a:ln>
                <a:noFill/>
              </a:ln>
              <a:solidFill>
                <a:srgbClr val="000000"/>
              </a:solidFill>
              <a:effectLst/>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ED8FA95-A864-4D51-805D-09E934DB0798}"/>
                  </a:ext>
                </a:extLst>
              </p:cNvPr>
              <p:cNvSpPr txBox="1"/>
              <p:nvPr/>
            </p:nvSpPr>
            <p:spPr>
              <a:xfrm>
                <a:off x="611560" y="4492688"/>
                <a:ext cx="7632848" cy="1477328"/>
              </a:xfrm>
              <a:prstGeom prst="rect">
                <a:avLst/>
              </a:prstGeom>
              <a:noFill/>
            </p:spPr>
            <p:txBody>
              <a:bodyPr wrap="square">
                <a:spAutoFit/>
              </a:bodyPr>
              <a:lstStyle/>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伯努利分布主要用于二分类问题，可以用伯努利朴素贝叶斯进行文本分类或垃圾邮件分类。伯努利模型中每个特征的取值为</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，即某个单词在文档中是否出现过，或是否为垃圾邮件。</a:t>
                </a:r>
                <a:endParaRPr lang="zh-CN" altLang="zh-CN" sz="24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为防止模型过拟合，常会用</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dropout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方法随机丢弃神经元，每个神经元都被建模为伯努利随机变量，被抛弃的概率为</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，成功输出的比例为</a:t>
                </a:r>
                <a14:m>
                  <m:oMath xmlns:m="http://schemas.openxmlformats.org/officeDocument/2006/math">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FED8FA95-A864-4D51-805D-09E934DB0798}"/>
                  </a:ext>
                </a:extLst>
              </p:cNvPr>
              <p:cNvSpPr txBox="1">
                <a:spLocks noRot="1" noChangeAspect="1" noMove="1" noResize="1" noEditPoints="1" noAdjustHandles="1" noChangeArrowheads="1" noChangeShapeType="1" noTextEdit="1"/>
              </p:cNvSpPr>
              <p:nvPr/>
            </p:nvSpPr>
            <p:spPr>
              <a:xfrm>
                <a:off x="611560" y="4492688"/>
                <a:ext cx="7632848" cy="1477328"/>
              </a:xfrm>
              <a:prstGeom prst="rect">
                <a:avLst/>
              </a:prstGeom>
              <a:blipFill>
                <a:blip r:embed="rId6"/>
                <a:stretch>
                  <a:fillRect l="-639" t="-2479" r="-719"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9448802"/>
      </p:ext>
    </p:extLst>
  </p:cSld>
  <p:clrMapOvr>
    <a:masterClrMapping/>
  </p:clrMapOvr>
  <mc:AlternateContent xmlns:mc="http://schemas.openxmlformats.org/markup-compatibility/2006" xmlns:p14="http://schemas.microsoft.com/office/powerpoint/2010/main">
    <mc:Choice Requires="p14">
      <p:transition spd="slow" p14:dur="2000" advTm="66130"/>
    </mc:Choice>
    <mc:Fallback xmlns="">
      <p:transition spd="slow" advTm="6613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D0CEB-EAE2-45DD-BB19-DB0268EDCFB9}"/>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二项分布</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5C2A16-1B2F-4B49-8C5D-87BD9DB292F9}"/>
                  </a:ext>
                </a:extLst>
              </p:cNvPr>
              <p:cNvSpPr>
                <a:spLocks noGrp="1"/>
              </p:cNvSpPr>
              <p:nvPr>
                <p:ph idx="1"/>
              </p:nvPr>
            </p:nvSpPr>
            <p:spPr>
              <a:xfrm>
                <a:off x="323528" y="1268760"/>
                <a:ext cx="8352928" cy="4175125"/>
              </a:xfrm>
            </p:spPr>
            <p:txBody>
              <a:bodyPr/>
              <a:lstStyle/>
              <a:p>
                <a:pPr indent="266700"/>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二项分布</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是重复</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次伯努利试验满足的分布。</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的概率分布列为：</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p>
                    </m:sSup>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(5.160)</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则称</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服从二项分布，记为</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0&lt;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&lt;1</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𝑉𝑎𝑟</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背景：</a:t>
                </a:r>
                <a14:m>
                  <m:oMath xmlns:m="http://schemas.openxmlformats.org/officeDocument/2006/math">
                    <m:r>
                      <a:rPr lang="zh-CN" altLang="zh-CN" sz="1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𝑛</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重伯努利试验中成功的次数</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服从二项分布</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为一次伯努利实验中成功发生的概率。</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二项分布的应用有：估计文本中含有“的”字的句子所占百分比，或者确定一个动词在语言中常被用于及物动词还是非及物动词。如在</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dropout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方法中，对于某一层的</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个神经元在每个训练步骤中可以被看作是</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个伯努利实验的集合，即被丢弃的神经元总数服从参数为</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的二项分布。</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E05C2A16-1B2F-4B49-8C5D-87BD9DB292F9}"/>
                  </a:ext>
                </a:extLst>
              </p:cNvPr>
              <p:cNvSpPr>
                <a:spLocks noGrp="1" noRot="1" noChangeAspect="1" noMove="1" noResize="1" noEditPoints="1" noAdjustHandles="1" noChangeArrowheads="1" noChangeShapeType="1" noTextEdit="1"/>
              </p:cNvSpPr>
              <p:nvPr>
                <p:ph idx="1"/>
              </p:nvPr>
            </p:nvSpPr>
            <p:spPr>
              <a:xfrm>
                <a:off x="323528" y="1268760"/>
                <a:ext cx="8352928" cy="4175125"/>
              </a:xfrm>
              <a:blipFill>
                <a:blip r:embed="rId4"/>
                <a:stretch>
                  <a:fillRect t="-1022" r="-657" b="-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5904497"/>
      </p:ext>
    </p:extLst>
  </p:cSld>
  <p:clrMapOvr>
    <a:masterClrMapping/>
  </p:clrMapOvr>
  <mc:AlternateContent xmlns:mc="http://schemas.openxmlformats.org/markup-compatibility/2006" xmlns:p14="http://schemas.microsoft.com/office/powerpoint/2010/main">
    <mc:Choice Requires="p14">
      <p:transition spd="slow" p14:dur="2000" advTm="57478"/>
    </mc:Choice>
    <mc:Fallback xmlns="">
      <p:transition spd="slow" advTm="57478"/>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944E2-E8DA-48D7-A55C-EF6AE0D185C2}"/>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a:t>
            </a:r>
            <a:r>
              <a:rPr lang="zh-CN" altLang="zh-CN">
                <a:latin typeface="黑体" panose="02010609060101010101" pitchFamily="49" charset="-122"/>
                <a:ea typeface="黑体" panose="02010609060101010101" pitchFamily="49" charset="-122"/>
              </a:rPr>
              <a:t>泊松分布</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67BBB7-903E-40F8-86F3-6F31B6DF1D29}"/>
                  </a:ext>
                </a:extLst>
              </p:cNvPr>
              <p:cNvSpPr>
                <a:spLocks noGrp="1"/>
              </p:cNvSpPr>
              <p:nvPr>
                <p:ph idx="1"/>
              </p:nvPr>
            </p:nvSpPr>
            <p:spPr>
              <a:xfrm>
                <a:off x="519452" y="1268760"/>
                <a:ext cx="7940980" cy="4175125"/>
              </a:xfrm>
            </p:spPr>
            <p:txBody>
              <a:bodyPr/>
              <a:lstStyle/>
              <a:p>
                <a:pPr indent="2667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若随机变量</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所有可能的取值为</a:t>
                </a:r>
                <a14:m>
                  <m:oMath xmlns:m="http://schemas.openxmlformats.org/officeDocument/2006/math">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的分布列为：</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r"/>
                <a:r>
                  <a:rPr lang="en-US" altLang="zh-CN" sz="1800" dirty="0">
                    <a:solidFill>
                      <a:srgbClr val="000000"/>
                    </a:solidFill>
                    <a:effectLst/>
                    <a:ea typeface="宋体" panose="02010600030101010101" pitchFamily="2" charset="-122"/>
                    <a:cs typeface="Times New Roman" panose="02020603050405020304" pitchFamily="18" charset="0"/>
                  </a:rPr>
                  <a:t>                       </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e>
                          <m:sup>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sup>
                        </m:sSup>
                      </m:num>
                      <m:den>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en>
                    </m:f>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(5.161)</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则称</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服从参数为</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泊松分布</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，记为：</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，其中参数</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&gt;0</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𝐷</m:t>
                    </m:r>
                    <m:d>
                      <m:dPr>
                        <m:ctrlPr>
                          <a:rPr lang="zh-CN" altLang="zh-CN" sz="1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参数</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zh-CN"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是</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单位时间或单位面积内随机事件的平均发生率。泊松分布是二项分布当</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很大而</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很小时的近似计算。</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背景：单位时间（或单位面积、单位产品等）上稀有事件（这里稀有事件是指不经常发生的事件）发生的次数常服从泊松分布</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为该稀有事件发生的强度。</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泊松分布的应用有：用于描述单位时间内随机事件发生的次数。如一段时间内某一客服电话受到的服务请求的次数、汽车站台的候客人数、机器出现的故障数、自然灾害发生的次数、</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DNA</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序列的变异数等。图像处理中，图像会因为显示仪器测量造成的不确定性而出现服从泊松分布的泊松噪声，给图像加泊松噪声用于图像的数据增强。</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167BBB7-903E-40F8-86F3-6F31B6DF1D29}"/>
                  </a:ext>
                </a:extLst>
              </p:cNvPr>
              <p:cNvSpPr>
                <a:spLocks noGrp="1" noRot="1" noChangeAspect="1" noMove="1" noResize="1" noEditPoints="1" noAdjustHandles="1" noChangeArrowheads="1" noChangeShapeType="1" noTextEdit="1"/>
              </p:cNvSpPr>
              <p:nvPr>
                <p:ph idx="1"/>
              </p:nvPr>
            </p:nvSpPr>
            <p:spPr>
              <a:xfrm>
                <a:off x="519452" y="1268760"/>
                <a:ext cx="7940980" cy="4175125"/>
              </a:xfrm>
              <a:blipFill>
                <a:blip r:embed="rId4"/>
                <a:stretch>
                  <a:fillRect t="-1022" r="-3454" b="-15766"/>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93B2CEEF-410B-53D5-7ADA-6BFD9720D8E1}"/>
              </a:ext>
            </a:extLst>
          </p:cNvPr>
          <p:cNvCxnSpPr/>
          <p:nvPr/>
        </p:nvCxnSpPr>
        <p:spPr>
          <a:xfrm>
            <a:off x="2843808" y="2132856"/>
            <a:ext cx="367240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926493"/>
      </p:ext>
    </p:extLst>
  </p:cSld>
  <p:clrMapOvr>
    <a:masterClrMapping/>
  </p:clrMapOvr>
  <mc:AlternateContent xmlns:mc="http://schemas.openxmlformats.org/markup-compatibility/2006" xmlns:p14="http://schemas.microsoft.com/office/powerpoint/2010/main">
    <mc:Choice Requires="p14">
      <p:transition spd="slow" p14:dur="2000" advTm="100816"/>
    </mc:Choice>
    <mc:Fallback xmlns="">
      <p:transition spd="slow" advTm="100816"/>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395536" y="2684825"/>
            <a:ext cx="8748464" cy="685800"/>
          </a:xfrm>
        </p:spPr>
        <p:txBody>
          <a:bodyPr/>
          <a:lstStyle/>
          <a:p>
            <a:r>
              <a:rPr lang="en-US" altLang="zh-CN" sz="4800" dirty="0">
                <a:latin typeface="Times New Roman" panose="02020603050405020304" pitchFamily="18" charset="0"/>
                <a:ea typeface="宋体" panose="02010600030101010101" pitchFamily="2" charset="-122"/>
                <a:cs typeface="Times New Roman" panose="02020603050405020304" pitchFamily="18" charset="0"/>
              </a:rPr>
              <a:t>§ 11</a:t>
            </a:r>
            <a:r>
              <a:rPr lang="zh-CN" altLang="en-US" sz="4800" dirty="0">
                <a:effectLst/>
                <a:latin typeface="Times New Roman" panose="02020603050405020304" pitchFamily="18" charset="0"/>
                <a:ea typeface="宋体" panose="02010600030101010101" pitchFamily="2" charset="-122"/>
                <a:cs typeface="Times New Roman" panose="02020603050405020304" pitchFamily="18" charset="0"/>
              </a:rPr>
              <a:t>、条件概率、贝叶斯公式</a:t>
            </a:r>
            <a:endParaRPr lang="zh-CN" altLang="en-US" sz="4800" dirty="0">
              <a:latin typeface="微软雅黑" panose="020B0503020204020204" pitchFamily="34" charset="-122"/>
              <a:ea typeface="微软雅黑" panose="020B0503020204020204" pitchFamily="34" charset="-122"/>
            </a:endParaRP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a:latin typeface="微软雅黑" panose="020B0503020204020204" pitchFamily="34" charset="-122"/>
            </a:endParaRPr>
          </a:p>
        </p:txBody>
      </p:sp>
    </p:spTree>
    <p:extLst>
      <p:ext uri="{BB962C8B-B14F-4D97-AF65-F5344CB8AC3E}">
        <p14:creationId xmlns:p14="http://schemas.microsoft.com/office/powerpoint/2010/main" val="2303416127"/>
      </p:ext>
    </p:extLst>
  </p:cSld>
  <p:clrMapOvr>
    <a:masterClrMapping/>
  </p:clrMapOvr>
  <mc:AlternateContent xmlns:mc="http://schemas.openxmlformats.org/markup-compatibility/2006" xmlns:p14="http://schemas.microsoft.com/office/powerpoint/2010/main">
    <mc:Choice Requires="p14">
      <p:transition spd="slow" p14:dur="2000" advTm="3814"/>
    </mc:Choice>
    <mc:Fallback xmlns="">
      <p:transition spd="slow" advTm="3814"/>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条件概率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0"/>
                <a:ext cx="8012988" cy="4175125"/>
              </a:xfrm>
            </p:spPr>
            <p:txBody>
              <a:bodyPr/>
              <a:lstStyle/>
              <a:p>
                <a:pPr indent="266700" algn="just"/>
                <a:r>
                  <a:rPr lang="zh-CN"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已知原因求解事件发生的概率通常被称为条件概率也叫后验概率：</a:t>
                </a:r>
                <a:endParaRPr lang="en-US"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endParaRPr lang="zh-CN" altLang="zh-CN" sz="1800" b="1"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b="1"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𝑷</m:t>
                    </m:r>
                    <m:d>
                      <m:dPr>
                        <m:ctrlPr>
                          <a:rPr lang="zh-CN" altLang="zh-CN" b="1"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𝒀</m:t>
                        </m:r>
                      </m:e>
                      <m:e>
                        <m:r>
                          <a:rPr lang="en-US" altLang="zh-CN"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𝑷</m:t>
                        </m:r>
                        <m:r>
                          <a:rPr lang="en-US" altLang="zh-CN"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𝒀𝑿</m:t>
                        </m:r>
                        <m:r>
                          <a:rPr lang="en-US" altLang="zh-CN"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𝑷</m:t>
                        </m:r>
                        <m:r>
                          <a:rPr lang="en-US" altLang="zh-CN"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den>
                    </m:f>
                  </m:oMath>
                </a14:m>
                <a:r>
                  <a:rPr lang="en-US" altLang="zh-CN" sz="1800" b="1" kern="1200" dirty="0">
                    <a:solidFill>
                      <a:srgbClr val="40404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(5.167)</a:t>
                </a:r>
              </a:p>
              <a:p>
                <a:pPr indent="266700" algn="r"/>
                <a:endParaRPr lang="zh-CN" altLang="zh-CN" sz="1800" b="1"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但是人们</a:t>
                </a: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经常需要在已知</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事件</a:t>
                </a: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发生的情况下计算</a:t>
                </a:r>
                <a14:m>
                  <m:oMath xmlns:m="http://schemas.openxmlformats.org/officeDocument/2006/math">
                    <m:r>
                      <a:rPr lang="en-US" altLang="zh-CN" sz="20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𝑷</m:t>
                    </m:r>
                    <m:r>
                      <a:rPr lang="en-US" altLang="zh-CN" sz="2000" b="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000" b="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𝒀</m:t>
                    </m:r>
                    <m:r>
                      <a:rPr lang="en-US" altLang="zh-CN" sz="2000" b="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，即事件已经发生了，再分析原因。</a:t>
                </a:r>
                <a:endParaRPr lang="zh-CN" altLang="zh-CN" sz="2000" b="1"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0"/>
                <a:ext cx="8012988" cy="4175125"/>
              </a:xfrm>
              <a:blipFill>
                <a:blip r:embed="rId4"/>
                <a:stretch>
                  <a:fillRect t="-1022" r="-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8964622"/>
      </p:ext>
    </p:extLst>
  </p:cSld>
  <p:clrMapOvr>
    <a:masterClrMapping/>
  </p:clrMapOvr>
  <mc:AlternateContent xmlns:mc="http://schemas.openxmlformats.org/markup-compatibility/2006" xmlns:p14="http://schemas.microsoft.com/office/powerpoint/2010/main">
    <mc:Choice Requires="p14">
      <p:transition spd="slow" p14:dur="2000" advTm="33214"/>
    </mc:Choice>
    <mc:Fallback xmlns="">
      <p:transition spd="slow" advTm="33214"/>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贝叶斯公式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784976" cy="4175125"/>
              </a:xfrm>
            </p:spPr>
            <p:txBody>
              <a:bodyPr/>
              <a:lstStyle/>
              <a:p>
                <a:pPr indent="266700" algn="just"/>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此时若还知道先验</a:t>
                </a:r>
                <a14:m>
                  <m:oMath xmlns:m="http://schemas.openxmlformats.org/officeDocument/2006/math">
                    <m:r>
                      <a:rPr lang="zh-CN"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概率</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，我们就可以用贝叶斯公式来计算：</a:t>
                </a:r>
                <a:endParaRPr lang="zh-CN" altLang="zh-CN" sz="2000" dirty="0">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sz="2800" b="1"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𝑷</m:t>
                    </m:r>
                    <m:d>
                      <m:dPr>
                        <m:ctrlPr>
                          <a:rPr lang="zh-CN" altLang="zh-CN" sz="28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𝑿</m:t>
                        </m:r>
                      </m:e>
                      <m:e>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𝒀</m:t>
                        </m:r>
                      </m:e>
                    </m:d>
                    <m:r>
                      <a:rPr lang="en-US" altLang="zh-CN" sz="2800" b="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8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𝑷</m:t>
                        </m:r>
                        <m:d>
                          <m:dPr>
                            <m:ctrlPr>
                              <a:rPr lang="zh-CN" altLang="zh-CN" sz="28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𝑿𝒀</m:t>
                            </m:r>
                          </m:e>
                        </m:d>
                      </m:num>
                      <m:den>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𝑷</m:t>
                        </m:r>
                        <m:d>
                          <m:dPr>
                            <m:ctrlPr>
                              <a:rPr lang="zh-CN" altLang="zh-CN" sz="28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𝒀</m:t>
                            </m:r>
                          </m:e>
                        </m:d>
                      </m:den>
                    </m:f>
                    <m:r>
                      <a:rPr lang="en-US" altLang="zh-CN" sz="2800" b="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8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𝑷</m:t>
                        </m:r>
                        <m:d>
                          <m:dPr>
                            <m:ctrlPr>
                              <a:rPr lang="zh-CN" altLang="zh-CN" sz="28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𝒀</m:t>
                            </m:r>
                          </m:e>
                          <m:e>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𝑷</m:t>
                        </m:r>
                        <m:r>
                          <a:rPr lang="en-US" altLang="zh-CN" sz="2800" b="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𝑿</m:t>
                        </m:r>
                        <m:r>
                          <a:rPr lang="en-US" altLang="zh-CN" sz="2800" b="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𝑷</m:t>
                        </m:r>
                        <m:r>
                          <a:rPr lang="en-US" altLang="zh-CN" sz="2800" b="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𝒀</m:t>
                        </m:r>
                        <m:r>
                          <a:rPr lang="en-US" altLang="zh-CN" sz="2800" b="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en>
                    </m:f>
                  </m:oMath>
                </a14:m>
                <a:r>
                  <a:rPr lang="en-US" altLang="zh-CN" sz="20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(5.168)</a:t>
                </a:r>
                <a:endParaRPr lang="zh-CN" altLang="zh-CN" sz="2000" dirty="0">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假设</a:t>
                </a:r>
                <a14:m>
                  <m:oMath xmlns:m="http://schemas.openxmlformats.org/officeDocument/2006/math">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是由相互独立的事件组成的概率空间</a:t>
                </a:r>
                <a14:m>
                  <m:oMath xmlns:m="http://schemas.openxmlformats.org/officeDocument/2006/math">
                    <m:d>
                      <m:dPr>
                        <m:begChr m:val="{"/>
                        <m:endChr m:val="}"/>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zh-CN"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zh-CN"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zh-CN"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sub>
                        </m:sSub>
                      </m:e>
                    </m:d>
                  </m:oMath>
                </a14:m>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可以用全概率公式展开：</a:t>
                </a:r>
                <a:endParaRPr lang="zh-CN" altLang="zh-CN" sz="2000" dirty="0">
                  <a:latin typeface="宋体" panose="02010600030101010101" pitchFamily="2" charset="-122"/>
                  <a:ea typeface="宋体" panose="02010600030101010101" pitchFamily="2" charset="-122"/>
                  <a:cs typeface="Times New Roman" panose="02020603050405020304" pitchFamily="18" charset="0"/>
                </a:endParaRPr>
              </a:p>
              <a:p>
                <a:pPr indent="266700" algn="r"/>
                <a:r>
                  <a:rPr lang="en-US" altLang="zh-CN" sz="2000" dirty="0">
                    <a:solidFill>
                      <a:srgbClr val="000000"/>
                    </a:solidFill>
                    <a:ea typeface="宋体" panose="02010600030101010101" pitchFamily="2" charset="-122"/>
                    <a:cs typeface="Times New Roman" panose="02020603050405020304" pitchFamily="18" charset="0"/>
                  </a:rPr>
                  <a:t>   </a:t>
                </a:r>
                <a14:m>
                  <m:oMath xmlns:m="http://schemas.openxmlformats.org/officeDocument/2006/math">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d>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sub>
                        </m:sSub>
                      </m:e>
                    </m:d>
                  </m:oMath>
                </a14:m>
                <a:r>
                  <a:rPr lang="en-US" altLang="zh-CN" sz="20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(5.169)</a:t>
                </a:r>
                <a:endParaRPr lang="zh-CN" altLang="zh-CN" sz="2000" dirty="0">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此时贝叶斯公式可表示为：</a:t>
                </a:r>
                <a:endParaRPr lang="zh-CN" altLang="zh-CN" sz="2000" dirty="0">
                  <a:latin typeface="宋体" panose="02010600030101010101" pitchFamily="2" charset="-122"/>
                  <a:ea typeface="宋体" panose="02010600030101010101" pitchFamily="2" charset="-122"/>
                  <a:cs typeface="Times New Roman" panose="02020603050405020304" pitchFamily="18" charset="0"/>
                </a:endParaRPr>
              </a:p>
              <a:p>
                <a:pPr indent="266700" algn="r"/>
                <a14:m>
                  <m:oMath xmlns:m="http://schemas.openxmlformats.org/officeDocument/2006/math">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d>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num>
                      <m:den>
                        <m:nary>
                          <m:naryPr>
                            <m:chr m:val="∑"/>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𝑌</m:t>
                                </m:r>
                              </m:e>
                              <m:e>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𝑃</m:t>
                            </m:r>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e>
                        </m:nary>
                      </m:den>
                    </m:f>
                  </m:oMath>
                </a14:m>
                <a:r>
                  <a:rPr lang="en-US" altLang="zh-CN" sz="2000" kern="1200"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(5.170)</a:t>
                </a:r>
              </a:p>
              <a:p>
                <a:pPr indent="266700" algn="r"/>
                <a:endParaRPr lang="zh-CN" altLang="zh-CN" sz="2000" dirty="0">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贝叶斯公式的应用有：中文分词、统计机器翻译、深度贝叶斯网络等</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784976" cy="4175125"/>
              </a:xfrm>
              <a:blipFill>
                <a:blip r:embed="rId5"/>
                <a:stretch>
                  <a:fillRect t="-1022" r="-693" b="-905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87871874"/>
      </p:ext>
    </p:extLst>
  </p:cSld>
  <p:clrMapOvr>
    <a:masterClrMapping/>
  </p:clrMapOvr>
  <mc:AlternateContent xmlns:mc="http://schemas.openxmlformats.org/markup-compatibility/2006" xmlns:p14="http://schemas.microsoft.com/office/powerpoint/2010/main">
    <mc:Choice Requires="p14">
      <p:transition spd="slow" p14:dur="2000" advTm="56621"/>
    </mc:Choice>
    <mc:Fallback xmlns="">
      <p:transition spd="slow" advTm="566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贝叶斯定理应用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964488" cy="4175125"/>
              </a:xfrm>
            </p:spPr>
            <p:txBody>
              <a:bodyPr/>
              <a:lstStyle/>
              <a:p>
                <a:r>
                  <a:rPr lang="zh-CN" altLang="zh-CN" sz="2000" b="1" dirty="0">
                    <a:solidFill>
                      <a:srgbClr val="000000"/>
                    </a:solidFill>
                    <a:latin typeface="宋体" panose="02010600030101010101" pitchFamily="2" charset="-122"/>
                    <a:ea typeface="宋体" panose="02010600030101010101" pitchFamily="2" charset="-122"/>
                  </a:rPr>
                  <a:t>如何对：杭州</a:t>
                </a:r>
                <a:r>
                  <a:rPr lang="en-US" altLang="zh-CN" sz="2000" b="1" dirty="0">
                    <a:solidFill>
                      <a:srgbClr val="000000"/>
                    </a:solidFill>
                    <a:latin typeface="宋体" panose="02010600030101010101" pitchFamily="2" charset="-122"/>
                    <a:ea typeface="宋体" panose="02010600030101010101" pitchFamily="2" charset="-122"/>
                  </a:rPr>
                  <a:t>|</a:t>
                </a:r>
                <a:r>
                  <a:rPr lang="zh-CN" altLang="zh-CN" sz="2000" b="1" dirty="0">
                    <a:solidFill>
                      <a:srgbClr val="000000"/>
                    </a:solidFill>
                    <a:latin typeface="宋体" panose="02010600030101010101" pitchFamily="2" charset="-122"/>
                    <a:ea typeface="宋体" panose="02010600030101010101" pitchFamily="2" charset="-122"/>
                  </a:rPr>
                  <a:t>西湖、杭</a:t>
                </a:r>
                <a:r>
                  <a:rPr lang="en-US" altLang="zh-CN" sz="2000" b="1" dirty="0">
                    <a:solidFill>
                      <a:srgbClr val="000000"/>
                    </a:solidFill>
                    <a:latin typeface="宋体" panose="02010600030101010101" pitchFamily="2" charset="-122"/>
                    <a:ea typeface="宋体" panose="02010600030101010101" pitchFamily="2" charset="-122"/>
                  </a:rPr>
                  <a:t>|</a:t>
                </a:r>
                <a:r>
                  <a:rPr lang="zh-CN" altLang="zh-CN" sz="2000" b="1" dirty="0">
                    <a:solidFill>
                      <a:srgbClr val="000000"/>
                    </a:solidFill>
                    <a:latin typeface="宋体" panose="02010600030101010101" pitchFamily="2" charset="-122"/>
                    <a:ea typeface="宋体" panose="02010600030101010101" pitchFamily="2" charset="-122"/>
                  </a:rPr>
                  <a:t>州西湖、杭州西</a:t>
                </a:r>
                <a:r>
                  <a:rPr lang="en-US" altLang="zh-CN" sz="2000" b="1" dirty="0">
                    <a:solidFill>
                      <a:srgbClr val="000000"/>
                    </a:solidFill>
                    <a:latin typeface="宋体" panose="02010600030101010101" pitchFamily="2" charset="-122"/>
                    <a:ea typeface="宋体" panose="02010600030101010101" pitchFamily="2" charset="-122"/>
                  </a:rPr>
                  <a:t>|</a:t>
                </a:r>
                <a:r>
                  <a:rPr lang="zh-CN" altLang="zh-CN" sz="2000" b="1" dirty="0">
                    <a:solidFill>
                      <a:srgbClr val="000000"/>
                    </a:solidFill>
                    <a:latin typeface="宋体" panose="02010600030101010101" pitchFamily="2" charset="-122"/>
                    <a:ea typeface="宋体" panose="02010600030101010101" pitchFamily="2" charset="-122"/>
                  </a:rPr>
                  <a:t>湖，这个句子进行分词（词串）？</a:t>
                </a:r>
              </a:p>
              <a:p>
                <a:r>
                  <a:rPr lang="zh-CN" altLang="zh-CN" sz="2000" dirty="0">
                    <a:solidFill>
                      <a:srgbClr val="000000"/>
                    </a:solidFill>
                    <a:latin typeface="宋体" panose="02010600030101010101" pitchFamily="2" charset="-122"/>
                    <a:ea typeface="宋体" panose="02010600030101010101" pitchFamily="2" charset="-122"/>
                  </a:rPr>
                  <a:t>首先令 </a:t>
                </a:r>
                <a14:m>
                  <m:oMath xmlns:m="http://schemas.openxmlformats.org/officeDocument/2006/math">
                    <m:r>
                      <a:rPr lang="en-US" altLang="zh-CN" sz="2000" i="1">
                        <a:solidFill>
                          <a:srgbClr val="000000"/>
                        </a:solidFill>
                        <a:latin typeface="Cambria Math" panose="02040503050406030204" pitchFamily="18" charset="0"/>
                      </a:rPr>
                      <m:t>𝑌</m:t>
                    </m:r>
                  </m:oMath>
                </a14:m>
                <a:r>
                  <a:rPr lang="zh-CN" altLang="zh-CN" sz="2000" dirty="0">
                    <a:solidFill>
                      <a:srgbClr val="000000"/>
                    </a:solidFill>
                    <a:latin typeface="宋体" panose="02010600030101010101" pitchFamily="2" charset="-122"/>
                    <a:ea typeface="宋体" panose="02010600030101010101" pitchFamily="2" charset="-122"/>
                  </a:rPr>
                  <a:t>为字串（句子），</a:t>
                </a:r>
                <a14:m>
                  <m:oMath xmlns:m="http://schemas.openxmlformats.org/officeDocument/2006/math">
                    <m:r>
                      <a:rPr lang="en-US" altLang="zh-CN" sz="2000" i="1">
                        <a:solidFill>
                          <a:srgbClr val="000000"/>
                        </a:solidFill>
                        <a:latin typeface="Cambria Math" panose="02040503050406030204" pitchFamily="18" charset="0"/>
                      </a:rPr>
                      <m:t>𝑋</m:t>
                    </m:r>
                  </m:oMath>
                </a14:m>
                <a:r>
                  <a:rPr lang="en-US" altLang="zh-CN" sz="2000" dirty="0">
                    <a:solidFill>
                      <a:srgbClr val="000000"/>
                    </a:solidFill>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为词串（一种特定的分词假设），然后我们需要寻找使得 </a:t>
                </a:r>
                <a14:m>
                  <m:oMath xmlns:m="http://schemas.openxmlformats.org/officeDocument/2006/math">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e>
                        <m:r>
                          <a:rPr lang="en-US" altLang="zh-CN" sz="2000" i="1">
                            <a:solidFill>
                              <a:srgbClr val="000000"/>
                            </a:solidFill>
                            <a:latin typeface="Cambria Math" panose="02040503050406030204" pitchFamily="18" charset="0"/>
                          </a:rPr>
                          <m:t>𝑌</m:t>
                        </m:r>
                      </m:e>
                    </m:d>
                  </m:oMath>
                </a14:m>
                <a:r>
                  <a:rPr lang="en-US" altLang="zh-CN" sz="2000" dirty="0">
                    <a:solidFill>
                      <a:srgbClr val="000000"/>
                    </a:solidFill>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最大的 </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，使用贝叶斯公式</a:t>
                </a:r>
                <a:r>
                  <a:rPr lang="zh-CN" altLang="en-US" sz="2000" dirty="0">
                    <a:solidFill>
                      <a:srgbClr val="000000"/>
                    </a:solidFill>
                    <a:latin typeface="宋体" panose="02010600030101010101" pitchFamily="2" charset="-122"/>
                    <a:ea typeface="宋体" panose="02010600030101010101" pitchFamily="2" charset="-122"/>
                  </a:rPr>
                  <a:t>可</a:t>
                </a:r>
                <a:r>
                  <a:rPr lang="zh-CN" altLang="zh-CN" sz="2000" dirty="0">
                    <a:solidFill>
                      <a:srgbClr val="000000"/>
                    </a:solidFill>
                    <a:latin typeface="宋体" panose="02010600030101010101" pitchFamily="2" charset="-122"/>
                    <a:ea typeface="宋体" panose="02010600030101010101" pitchFamily="2" charset="-122"/>
                  </a:rPr>
                  <a:t>得：</a:t>
                </a:r>
              </a:p>
              <a:p>
                <a:pPr latinLnBrk="1"/>
                <a:r>
                  <a:rPr lang="en-US" altLang="zh-CN" sz="2000" dirty="0">
                    <a:solidFill>
                      <a:srgbClr val="000000"/>
                    </a:solidFill>
                  </a:rPr>
                  <a:t>                             </a:t>
                </a:r>
                <a14:m>
                  <m:oMath xmlns:m="http://schemas.openxmlformats.org/officeDocument/2006/math">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m:rPr>
                            <m:sty m:val="p"/>
                          </m:rPr>
                          <a:rPr lang="en-US" altLang="zh-CN" sz="2000">
                            <a:solidFill>
                              <a:srgbClr val="000000"/>
                            </a:solidFill>
                            <a:latin typeface="Cambria Math" panose="02040503050406030204" pitchFamily="18" charset="0"/>
                          </a:rPr>
                          <m:t>X</m:t>
                        </m:r>
                      </m:e>
                      <m:e>
                        <m:r>
                          <a:rPr lang="en-US" altLang="zh-CN" sz="2000" i="1">
                            <a:solidFill>
                              <a:srgbClr val="000000"/>
                            </a:solidFill>
                            <a:latin typeface="Cambria Math" panose="02040503050406030204" pitchFamily="18" charset="0"/>
                          </a:rPr>
                          <m:t>𝑌</m:t>
                        </m:r>
                      </m:e>
                    </m:d>
                    <m:r>
                      <a:rPr lang="en-US" altLang="zh-CN" sz="2000">
                        <a:solidFill>
                          <a:srgbClr val="000000"/>
                        </a:solidFill>
                        <a:latin typeface="Cambria Math" panose="02040503050406030204" pitchFamily="18" charset="0"/>
                      </a:rPr>
                      <m:t>=</m:t>
                    </m:r>
                    <m:f>
                      <m:fPr>
                        <m:ctrlPr>
                          <a:rPr lang="zh-CN"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𝑋𝑌</m:t>
                            </m:r>
                          </m:e>
                        </m:d>
                      </m:num>
                      <m:den>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𝑌</m:t>
                            </m:r>
                          </m:e>
                        </m:d>
                      </m:den>
                    </m:f>
                    <m:r>
                      <a:rPr lang="en-US" altLang="zh-CN" sz="2000">
                        <a:solidFill>
                          <a:srgbClr val="000000"/>
                        </a:solidFill>
                        <a:latin typeface="Cambria Math" panose="02040503050406030204" pitchFamily="18" charset="0"/>
                      </a:rPr>
                      <m:t>=</m:t>
                    </m:r>
                    <m:f>
                      <m:fPr>
                        <m:ctrlPr>
                          <a:rPr lang="zh-CN"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𝑌</m:t>
                            </m:r>
                          </m:e>
                          <m:e>
                            <m:r>
                              <a:rPr lang="en-US" altLang="zh-CN" sz="2000" i="1">
                                <a:solidFill>
                                  <a:srgbClr val="000000"/>
                                </a:solidFill>
                                <a:latin typeface="Cambria Math" panose="02040503050406030204" pitchFamily="18" charset="0"/>
                              </a:rPr>
                              <m:t>𝑋</m:t>
                            </m:r>
                          </m:e>
                        </m:d>
                        <m:r>
                          <a:rPr lang="en-US" altLang="zh-CN" sz="2000" i="1">
                            <a:solidFill>
                              <a:srgbClr val="000000"/>
                            </a:solidFill>
                            <a:latin typeface="Cambria Math" panose="02040503050406030204" pitchFamily="18" charset="0"/>
                          </a:rPr>
                          <m:t>𝑃</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a:solidFill>
                              <a:srgbClr val="000000"/>
                            </a:solidFill>
                            <a:latin typeface="Cambria Math" panose="02040503050406030204" pitchFamily="18" charset="0"/>
                          </a:rPr>
                          <m:t>)</m:t>
                        </m:r>
                      </m:num>
                      <m:den>
                        <m:r>
                          <a:rPr lang="en-US" altLang="zh-CN" sz="2000" i="1">
                            <a:solidFill>
                              <a:srgbClr val="000000"/>
                            </a:solidFill>
                            <a:latin typeface="Cambria Math" panose="02040503050406030204" pitchFamily="18" charset="0"/>
                          </a:rPr>
                          <m:t>𝑃</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𝑌</m:t>
                        </m:r>
                        <m:r>
                          <a:rPr lang="en-US" altLang="zh-CN" sz="2000">
                            <a:solidFill>
                              <a:srgbClr val="000000"/>
                            </a:solidFill>
                            <a:latin typeface="Cambria Math" panose="02040503050406030204" pitchFamily="18" charset="0"/>
                          </a:rPr>
                          <m:t>)</m:t>
                        </m:r>
                      </m:den>
                    </m:f>
                  </m:oMath>
                </a14:m>
                <a:r>
                  <a:rPr lang="en-US" altLang="zh-CN" sz="2000" dirty="0">
                    <a:solidFill>
                      <a:srgbClr val="000000"/>
                    </a:solidFill>
                    <a:latin typeface="宋体" panose="02010600030101010101" pitchFamily="2" charset="-122"/>
                    <a:ea typeface="宋体" panose="02010600030101010101" pitchFamily="2" charset="-122"/>
                  </a:rPr>
                  <a:t>                (5.171)</a:t>
                </a:r>
                <a:endParaRPr lang="zh-CN" altLang="zh-CN" sz="2000" dirty="0">
                  <a:solidFill>
                    <a:srgbClr val="000000"/>
                  </a:solidFill>
                  <a:latin typeface="宋体" panose="02010600030101010101" pitchFamily="2" charset="-122"/>
                  <a:ea typeface="宋体" panose="02010600030101010101" pitchFamily="2" charset="-122"/>
                </a:endParaRPr>
              </a:p>
              <a:p>
                <a:endParaRPr lang="en-US" altLang="zh-CN" sz="2000" dirty="0">
                  <a:solidFill>
                    <a:srgbClr val="000000"/>
                  </a:solidFill>
                  <a:latin typeface="宋体" panose="02010600030101010101" pitchFamily="2" charset="-122"/>
                  <a:ea typeface="宋体" panose="02010600030101010101" pitchFamily="2" charset="-122"/>
                </a:endParaRPr>
              </a:p>
              <a:p>
                <a:r>
                  <a:rPr lang="zh-CN" altLang="zh-CN" sz="2000" dirty="0">
                    <a:solidFill>
                      <a:srgbClr val="000000"/>
                    </a:solidFill>
                    <a:latin typeface="宋体" panose="02010600030101010101" pitchFamily="2" charset="-122"/>
                    <a:ea typeface="宋体" panose="02010600030101010101" pitchFamily="2" charset="-122"/>
                  </a:rPr>
                  <a:t>若已知</a:t>
                </a:r>
                <a:endParaRPr lang="en-US" altLang="zh-CN"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rPr>
                  <a:t>（</a:t>
                </a:r>
                <a:r>
                  <a:rPr lang="en-US" altLang="zh-CN" sz="2000" dirty="0">
                    <a:solidFill>
                      <a:srgbClr val="000000"/>
                    </a:solidFill>
                  </a:rPr>
                  <a:t>1</a:t>
                </a:r>
                <a:r>
                  <a:rPr lang="zh-CN" altLang="en-US" sz="2000" dirty="0">
                    <a:solidFill>
                      <a:srgbClr val="000000"/>
                    </a:solidFill>
                  </a:rPr>
                  <a:t>）</a:t>
                </a:r>
                <a14:m>
                  <m:oMath xmlns:m="http://schemas.openxmlformats.org/officeDocument/2006/math">
                    <m:r>
                      <a:rPr lang="en-US" altLang="zh-CN" sz="2000" b="0" i="0" smtClean="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𝑌</m:t>
                        </m:r>
                      </m:e>
                    </m:d>
                  </m:oMath>
                </a14:m>
                <a:r>
                  <a:rPr lang="zh-CN" altLang="zh-CN" sz="2000" dirty="0">
                    <a:solidFill>
                      <a:srgbClr val="000000"/>
                    </a:solidFill>
                    <a:latin typeface="宋体" panose="02010600030101010101" pitchFamily="2" charset="-122"/>
                    <a:ea typeface="宋体" panose="02010600030101010101" pitchFamily="2" charset="-122"/>
                  </a:rPr>
                  <a:t>：对于每种分词假设都不变</a:t>
                </a:r>
                <a:endParaRPr lang="en-US" altLang="zh-CN"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rPr>
                  <a:t>（</a:t>
                </a:r>
                <a:r>
                  <a:rPr lang="en-US" altLang="zh-CN" sz="2000" dirty="0">
                    <a:solidFill>
                      <a:srgbClr val="000000"/>
                    </a:solidFill>
                  </a:rPr>
                  <a:t>2</a:t>
                </a:r>
                <a:r>
                  <a:rPr lang="zh-CN" altLang="en-US" sz="2000" dirty="0">
                    <a:solidFill>
                      <a:srgbClr val="000000"/>
                    </a:solidFill>
                  </a:rPr>
                  <a:t>） </a:t>
                </a:r>
                <a14:m>
                  <m:oMath xmlns:m="http://schemas.openxmlformats.org/officeDocument/2006/math">
                    <m:r>
                      <a:rPr lang="en-US" altLang="zh-CN" sz="2000" i="1">
                        <a:solidFill>
                          <a:srgbClr val="000000"/>
                        </a:solidFill>
                        <a:latin typeface="Cambria Math" panose="02040503050406030204" pitchFamily="18" charset="0"/>
                      </a:rPr>
                      <m:t>𝑃</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a:solidFill>
                          <a:srgbClr val="000000"/>
                        </a:solidFill>
                        <a:latin typeface="Cambria Math" panose="02040503050406030204" pitchFamily="18" charset="0"/>
                      </a:rPr>
                      <m:t>)</m:t>
                    </m:r>
                  </m:oMath>
                </a14:m>
                <a:r>
                  <a:rPr lang="zh-CN" altLang="zh-CN" sz="2000" dirty="0">
                    <a:solidFill>
                      <a:srgbClr val="000000"/>
                    </a:solidFill>
                    <a:latin typeface="宋体" panose="02010600030101010101" pitchFamily="2" charset="-122"/>
                    <a:ea typeface="宋体" panose="02010600030101010101" pitchFamily="2" charset="-122"/>
                  </a:rPr>
                  <a:t>：这种分词方式（词串）的可能性</a:t>
                </a:r>
                <a:endParaRPr lang="en-US" altLang="zh-CN"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rPr>
                  <a:t>（</a:t>
                </a:r>
                <a:r>
                  <a:rPr lang="en-US" altLang="zh-CN" sz="2000" dirty="0">
                    <a:solidFill>
                      <a:srgbClr val="000000"/>
                    </a:solidFill>
                  </a:rPr>
                  <a:t>3</a:t>
                </a:r>
                <a:r>
                  <a:rPr lang="zh-CN" altLang="en-US" sz="2000" dirty="0">
                    <a:solidFill>
                      <a:srgbClr val="000000"/>
                    </a:solidFill>
                  </a:rPr>
                  <a:t>） </a:t>
                </a:r>
                <a14:m>
                  <m:oMath xmlns:m="http://schemas.openxmlformats.org/officeDocument/2006/math">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𝑌</m:t>
                        </m:r>
                      </m:e>
                      <m:e>
                        <m:r>
                          <a:rPr lang="en-US" altLang="zh-CN" sz="2000" i="1">
                            <a:solidFill>
                              <a:srgbClr val="000000"/>
                            </a:solidFill>
                            <a:latin typeface="Cambria Math" panose="02040503050406030204" pitchFamily="18" charset="0"/>
                          </a:rPr>
                          <m:t>𝑋</m:t>
                        </m:r>
                      </m:e>
                    </m:d>
                  </m:oMath>
                </a14:m>
                <a:r>
                  <a:rPr lang="zh-CN" altLang="zh-CN" sz="2000" dirty="0">
                    <a:solidFill>
                      <a:srgbClr val="000000"/>
                    </a:solidFill>
                    <a:latin typeface="宋体" panose="02010600030101010101" pitchFamily="2" charset="-122"/>
                    <a:ea typeface="宋体" panose="02010600030101010101" pitchFamily="2" charset="-122"/>
                  </a:rPr>
                  <a:t>：这个词串生成我们的句子的可能性</a:t>
                </a:r>
                <a:endParaRPr lang="en-US" altLang="zh-CN" sz="2000" dirty="0">
                  <a:solidFill>
                    <a:srgbClr val="000000"/>
                  </a:solidFill>
                  <a:latin typeface="宋体" panose="02010600030101010101" pitchFamily="2" charset="-122"/>
                  <a:ea typeface="宋体" panose="02010600030101010101" pitchFamily="2" charset="-122"/>
                </a:endParaRPr>
              </a:p>
              <a:p>
                <a:r>
                  <a:rPr lang="zh-CN" altLang="zh-CN" sz="2000" dirty="0">
                    <a:solidFill>
                      <a:srgbClr val="000000"/>
                    </a:solidFill>
                    <a:latin typeface="宋体" panose="02010600030101010101" pitchFamily="2" charset="-122"/>
                    <a:ea typeface="宋体" panose="02010600030101010101" pitchFamily="2" charset="-122"/>
                  </a:rPr>
                  <a:t>我们就可以成功分词。</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964488" cy="4175125"/>
              </a:xfrm>
              <a:blipFill>
                <a:blip r:embed="rId4"/>
                <a:stretch>
                  <a:fillRect l="-612" t="-730" r="-2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5610256"/>
      </p:ext>
    </p:extLst>
  </p:cSld>
  <p:clrMapOvr>
    <a:masterClrMapping/>
  </p:clrMapOvr>
  <mc:AlternateContent xmlns:mc="http://schemas.openxmlformats.org/markup-compatibility/2006" xmlns:p14="http://schemas.microsoft.com/office/powerpoint/2010/main">
    <mc:Choice Requires="p14">
      <p:transition spd="slow" p14:dur="2000" advTm="52468"/>
    </mc:Choice>
    <mc:Fallback xmlns="">
      <p:transition spd="slow" advTm="52468"/>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539552" y="2663349"/>
            <a:ext cx="8496944" cy="685800"/>
          </a:xfrm>
        </p:spPr>
        <p:txBody>
          <a:bodyPr/>
          <a:lstStyle/>
          <a:p>
            <a:r>
              <a:rPr lang="en-US" altLang="zh-CN" sz="6000">
                <a:latin typeface="Times New Roman" panose="02020603050405020304" pitchFamily="18" charset="0"/>
                <a:ea typeface="宋体" panose="02010600030101010101" pitchFamily="2" charset="-122"/>
                <a:cs typeface="Times New Roman" panose="02020603050405020304" pitchFamily="18" charset="0"/>
              </a:rPr>
              <a:t>§ 12</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、期望、方差</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7551704"/>
      </p:ext>
    </p:extLst>
  </p:cSld>
  <p:clrMapOvr>
    <a:masterClrMapping/>
  </p:clrMapOvr>
  <mc:AlternateContent xmlns:mc="http://schemas.openxmlformats.org/markup-compatibility/2006" xmlns:p14="http://schemas.microsoft.com/office/powerpoint/2010/main">
    <mc:Choice Requires="p14">
      <p:transition spd="slow" p14:dur="2000" advTm="2343"/>
    </mc:Choice>
    <mc:Fallback xmlns="">
      <p:transition spd="slow" advTm="2343"/>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期望</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268760"/>
                <a:ext cx="8517044" cy="4175125"/>
              </a:xfrm>
            </p:spPr>
            <p:txBody>
              <a:bodyPr/>
              <a:lstStyle/>
              <a:p>
                <a:r>
                  <a:rPr lang="zh-CN" altLang="zh-CN" sz="2000" b="1" dirty="0">
                    <a:latin typeface="宋体" panose="02010600030101010101" pitchFamily="2" charset="-122"/>
                    <a:ea typeface="宋体" panose="02010600030101010101" pitchFamily="2" charset="-122"/>
                  </a:rPr>
                  <a:t>数学期望</a:t>
                </a:r>
                <a:r>
                  <a:rPr lang="zh-CN" altLang="zh-CN" sz="2000" dirty="0">
                    <a:solidFill>
                      <a:srgbClr val="000000"/>
                    </a:solidFill>
                    <a:latin typeface="宋体" panose="02010600030101010101" pitchFamily="2" charset="-122"/>
                    <a:ea typeface="宋体" panose="02010600030101010101" pitchFamily="2" charset="-122"/>
                  </a:rPr>
                  <a:t>（或均值，亦简称期望）的定义：设随机变量</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的分布用分布率</a:t>
                </a:r>
                <a14:m>
                  <m:oMath xmlns:m="http://schemas.openxmlformats.org/officeDocument/2006/math">
                    <m:r>
                      <a:rPr lang="en-US" altLang="zh-CN" sz="2000" i="1">
                        <a:solidFill>
                          <a:srgbClr val="000000"/>
                        </a:solidFill>
                        <a:latin typeface="Cambria Math" panose="02040503050406030204" pitchFamily="18" charset="0"/>
                      </a:rPr>
                      <m:t>𝑝</m:t>
                    </m:r>
                    <m:d>
                      <m:dPr>
                        <m:ctrlPr>
                          <a:rPr lang="zh-CN" altLang="zh-CN" sz="2000" i="1">
                            <a:solidFill>
                              <a:srgbClr val="000000"/>
                            </a:solidFill>
                            <a:latin typeface="Cambria Math" panose="02040503050406030204" pitchFamily="18" charset="0"/>
                          </a:rPr>
                        </m:ctrlPr>
                      </m:dPr>
                      <m:e>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𝑘</m:t>
                            </m:r>
                          </m:sub>
                        </m:sSub>
                      </m:e>
                    </m:d>
                  </m:oMath>
                </a14:m>
                <a:r>
                  <a:rPr lang="zh-CN" altLang="zh-CN" sz="2000" dirty="0">
                    <a:solidFill>
                      <a:srgbClr val="000000"/>
                    </a:solidFill>
                    <a:latin typeface="宋体" panose="02010600030101010101" pitchFamily="2" charset="-122"/>
                    <a:ea typeface="宋体" panose="02010600030101010101" pitchFamily="2" charset="-122"/>
                  </a:rPr>
                  <a:t>或用密度函数</a:t>
                </a:r>
                <a14:m>
                  <m:oMath xmlns:m="http://schemas.openxmlformats.org/officeDocument/2006/math">
                    <m:r>
                      <a:rPr lang="en-US" altLang="zh-CN" sz="2000" i="1">
                        <a:solidFill>
                          <a:srgbClr val="000000"/>
                        </a:solidFill>
                        <a:latin typeface="Cambria Math" panose="02040503050406030204" pitchFamily="18" charset="0"/>
                      </a:rPr>
                      <m:t>𝑝</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m:t>
                    </m:r>
                  </m:oMath>
                </a14:m>
                <a:r>
                  <a:rPr lang="zh-CN" altLang="zh-CN" sz="2000" dirty="0">
                    <a:solidFill>
                      <a:srgbClr val="000000"/>
                    </a:solidFill>
                    <a:latin typeface="宋体" panose="02010600030101010101" pitchFamily="2" charset="-122"/>
                    <a:ea typeface="宋体" panose="02010600030101010101" pitchFamily="2" charset="-122"/>
                  </a:rPr>
                  <a:t>表示，若</a:t>
                </a:r>
              </a:p>
              <a:p>
                <a:pPr algn="r"/>
                <a14:m>
                  <m:oMath xmlns:m="http://schemas.openxmlformats.org/officeDocument/2006/math">
                    <m:d>
                      <m:dPr>
                        <m:begChr m:val="{"/>
                        <m:endChr m:val=""/>
                        <m:ctrlPr>
                          <a:rPr lang="zh-CN" altLang="zh-CN" sz="2000" i="1">
                            <a:solidFill>
                              <a:srgbClr val="000000"/>
                            </a:solidFill>
                            <a:latin typeface="Cambria Math" panose="02040503050406030204" pitchFamily="18" charset="0"/>
                          </a:rPr>
                        </m:ctrlPr>
                      </m:dPr>
                      <m:e>
                        <m:m>
                          <m:mPr>
                            <m:mcs>
                              <m:mc>
                                <m:mcPr>
                                  <m:count m:val="1"/>
                                  <m:mcJc m:val="center"/>
                                </m:mcPr>
                              </m:mc>
                            </m:mcs>
                            <m:ctrlPr>
                              <a:rPr lang="zh-CN" altLang="zh-CN" sz="2000" i="1">
                                <a:solidFill>
                                  <a:srgbClr val="000000"/>
                                </a:solidFill>
                                <a:latin typeface="Cambria Math" panose="02040503050406030204" pitchFamily="18" charset="0"/>
                              </a:rPr>
                            </m:ctrlPr>
                          </m:mPr>
                          <m:mr>
                            <m:e>
                              <m:nary>
                                <m:naryPr>
                                  <m:chr m:val="∑"/>
                                  <m:limLoc m:val="undOvr"/>
                                  <m:supHide m:val="on"/>
                                  <m:ctrlPr>
                                    <a:rPr lang="zh-CN" altLang="zh-CN" sz="2000" i="1">
                                      <a:solidFill>
                                        <a:srgbClr val="000000"/>
                                      </a:solidFill>
                                      <a:latin typeface="Cambria Math" panose="02040503050406030204" pitchFamily="18" charset="0"/>
                                    </a:rPr>
                                  </m:ctrlPr>
                                </m:naryPr>
                                <m:sub>
                                  <m:r>
                                    <a:rPr lang="en-US" altLang="zh-CN" sz="2000" i="1">
                                      <a:solidFill>
                                        <a:srgbClr val="000000"/>
                                      </a:solidFill>
                                      <a:latin typeface="Cambria Math" panose="02040503050406030204" pitchFamily="18" charset="0"/>
                                    </a:rPr>
                                    <m:t>𝑖</m:t>
                                  </m:r>
                                </m:sub>
                                <m:sup/>
                                <m:e>
                                  <m:d>
                                    <m:dPr>
                                      <m:begChr m:val="|"/>
                                      <m:endChr m:val="|"/>
                                      <m:ctrlPr>
                                        <a:rPr lang="zh-CN" altLang="zh-CN" sz="2000" i="1">
                                          <a:solidFill>
                                            <a:srgbClr val="000000"/>
                                          </a:solidFill>
                                          <a:latin typeface="Cambria Math" panose="02040503050406030204" pitchFamily="18" charset="0"/>
                                        </a:rPr>
                                      </m:ctrlPr>
                                    </m:dPr>
                                    <m:e>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𝑖</m:t>
                                          </m:r>
                                        </m:sub>
                                      </m:sSub>
                                    </m:e>
                                  </m:d>
                                  <m:r>
                                    <a:rPr lang="en-US" altLang="zh-CN" sz="2000" i="1">
                                      <a:solidFill>
                                        <a:srgbClr val="000000"/>
                                      </a:solidFill>
                                      <a:latin typeface="Cambria Math" panose="02040503050406030204" pitchFamily="18" charset="0"/>
                                    </a:rPr>
                                    <m:t>𝑝</m:t>
                                  </m:r>
                                  <m:r>
                                    <a:rPr lang="en-US" altLang="zh-CN" sz="2000" i="1">
                                      <a:solidFill>
                                        <a:srgbClr val="000000"/>
                                      </a:solidFill>
                                      <a:latin typeface="Cambria Math" panose="02040503050406030204" pitchFamily="18" charset="0"/>
                                    </a:rPr>
                                    <m:t>(</m:t>
                                  </m:r>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e>
                              </m:nary>
                              <m:r>
                                <a:rPr lang="en-US" altLang="zh-CN" sz="2000" i="1">
                                  <a:solidFill>
                                    <a:srgbClr val="000000"/>
                                  </a:solidFill>
                                  <a:latin typeface="Cambria Math" panose="02040503050406030204" pitchFamily="18" charset="0"/>
                                </a:rPr>
                                <m:t>&lt;+∞</m:t>
                              </m:r>
                              <m:r>
                                <a:rPr lang="zh-CN" altLang="zh-CN" sz="2000">
                                  <a:solidFill>
                                    <a:srgbClr val="000000"/>
                                  </a:solidFill>
                                  <a:latin typeface="Cambria Math" panose="02040503050406030204" pitchFamily="18" charset="0"/>
                                </a:rPr>
                                <m:t>，当</m:t>
                              </m:r>
                              <m:r>
                                <a:rPr lang="en-US" altLang="zh-CN" sz="2000" i="1">
                                  <a:solidFill>
                                    <a:srgbClr val="000000"/>
                                  </a:solidFill>
                                  <a:latin typeface="Cambria Math" panose="02040503050406030204" pitchFamily="18" charset="0"/>
                                </a:rPr>
                                <m:t>𝑋</m:t>
                              </m:r>
                              <m:r>
                                <a:rPr lang="zh-CN" altLang="zh-CN" sz="2000">
                                  <a:solidFill>
                                    <a:srgbClr val="000000"/>
                                  </a:solidFill>
                                  <a:latin typeface="Cambria Math" panose="02040503050406030204" pitchFamily="18" charset="0"/>
                                </a:rPr>
                                <m:t>为离散随机变量时，</m:t>
                              </m:r>
                            </m:e>
                          </m:mr>
                          <m:mr>
                            <m:e>
                              <m:nary>
                                <m:naryPr>
                                  <m:limLoc m:val="undOvr"/>
                                  <m:ctrlPr>
                                    <a:rPr lang="zh-CN" altLang="zh-CN" sz="2000" i="1">
                                      <a:solidFill>
                                        <a:srgbClr val="000000"/>
                                      </a:solidFill>
                                      <a:latin typeface="Cambria Math" panose="02040503050406030204" pitchFamily="18" charset="0"/>
                                    </a:rPr>
                                  </m:ctrlPr>
                                </m:naryPr>
                                <m:sub>
                                  <m:r>
                                    <a:rPr lang="en-US" altLang="zh-CN" sz="2000" i="1">
                                      <a:solidFill>
                                        <a:srgbClr val="000000"/>
                                      </a:solidFill>
                                      <a:latin typeface="Cambria Math" panose="02040503050406030204" pitchFamily="18" charset="0"/>
                                    </a:rPr>
                                    <m:t>−∞</m:t>
                                  </m:r>
                                </m:sub>
                                <m:sup>
                                  <m:r>
                                    <a:rPr lang="en-US" altLang="zh-CN" sz="2000" i="1">
                                      <a:solidFill>
                                        <a:srgbClr val="000000"/>
                                      </a:solidFill>
                                      <a:latin typeface="Cambria Math" panose="02040503050406030204" pitchFamily="18" charset="0"/>
                                    </a:rPr>
                                    <m:t>+∞</m:t>
                                  </m:r>
                                </m:sup>
                                <m:e>
                                  <m:d>
                                    <m:dPr>
                                      <m:begChr m:val="|"/>
                                      <m:endChr m:val="|"/>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𝑥</m:t>
                                      </m:r>
                                    </m:e>
                                  </m:d>
                                  <m:r>
                                    <a:rPr lang="en-US" altLang="zh-CN" sz="2000" i="1">
                                      <a:solidFill>
                                        <a:srgbClr val="000000"/>
                                      </a:solidFill>
                                      <a:latin typeface="Cambria Math" panose="02040503050406030204" pitchFamily="18" charset="0"/>
                                    </a:rPr>
                                    <m:t>𝑝</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m:t>
                                  </m:r>
                                </m:e>
                              </m:nary>
                              <m:r>
                                <m:rPr>
                                  <m:sty m:val="p"/>
                                </m:rPr>
                                <a:rPr lang="en-US" altLang="zh-CN" sz="2000">
                                  <a:solidFill>
                                    <a:srgbClr val="000000"/>
                                  </a:solidFill>
                                  <a:latin typeface="Cambria Math" panose="02040503050406030204" pitchFamily="18" charset="0"/>
                                </a:rPr>
                                <m:t>d</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&lt;+∞</m:t>
                              </m:r>
                              <m:r>
                                <a:rPr lang="zh-CN" altLang="zh-CN" sz="2000">
                                  <a:solidFill>
                                    <a:srgbClr val="000000"/>
                                  </a:solidFill>
                                  <a:latin typeface="Cambria Math" panose="02040503050406030204" pitchFamily="18" charset="0"/>
                                </a:rPr>
                                <m:t>，当</m:t>
                              </m:r>
                              <m:r>
                                <a:rPr lang="en-US" altLang="zh-CN" sz="2000" i="1">
                                  <a:solidFill>
                                    <a:srgbClr val="000000"/>
                                  </a:solidFill>
                                  <a:latin typeface="Cambria Math" panose="02040503050406030204" pitchFamily="18" charset="0"/>
                                </a:rPr>
                                <m:t>𝑋</m:t>
                              </m:r>
                              <m:r>
                                <a:rPr lang="zh-CN" altLang="zh-CN" sz="2000">
                                  <a:solidFill>
                                    <a:srgbClr val="000000"/>
                                  </a:solidFill>
                                  <a:latin typeface="Cambria Math" panose="02040503050406030204" pitchFamily="18" charset="0"/>
                                </a:rPr>
                                <m:t>为连续随机变量时，</m:t>
                              </m:r>
                            </m:e>
                          </m:mr>
                        </m:m>
                      </m:e>
                    </m:d>
                  </m:oMath>
                </a14:m>
                <a:r>
                  <a:rPr lang="en-US" altLang="zh-CN" sz="2000" dirty="0">
                    <a:solidFill>
                      <a:srgbClr val="000000"/>
                    </a:solidFill>
                    <a:latin typeface="宋体" panose="02010600030101010101" pitchFamily="2" charset="-122"/>
                    <a:ea typeface="宋体" panose="02010600030101010101" pitchFamily="2" charset="-122"/>
                  </a:rPr>
                  <a:t>     (5.172)</a:t>
                </a:r>
                <a:endParaRPr lang="zh-CN" altLang="zh-CN" sz="2000" dirty="0">
                  <a:solidFill>
                    <a:srgbClr val="000000"/>
                  </a:solidFill>
                  <a:latin typeface="宋体" panose="02010600030101010101" pitchFamily="2" charset="-122"/>
                  <a:ea typeface="宋体" panose="02010600030101010101" pitchFamily="2" charset="-122"/>
                </a:endParaRPr>
              </a:p>
              <a:p>
                <a:r>
                  <a:rPr lang="zh-CN" altLang="zh-CN" sz="2000" dirty="0">
                    <a:solidFill>
                      <a:srgbClr val="000000"/>
                    </a:solidFill>
                    <a:latin typeface="宋体" panose="02010600030101010101" pitchFamily="2" charset="-122"/>
                    <a:ea typeface="宋体" panose="02010600030101010101" pitchFamily="2" charset="-122"/>
                  </a:rPr>
                  <a:t>则称：</a:t>
                </a:r>
              </a:p>
              <a:p>
                <a:pPr algn="r"/>
                <a14:m>
                  <m:oMath xmlns:m="http://schemas.openxmlformats.org/officeDocument/2006/math">
                    <m:r>
                      <a:rPr lang="en-US" altLang="zh-CN" sz="2000" i="1">
                        <a:solidFill>
                          <a:srgbClr val="000000"/>
                        </a:solidFill>
                        <a:latin typeface="Cambria Math" panose="02040503050406030204" pitchFamily="18" charset="0"/>
                      </a:rPr>
                      <m:t>𝐸</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r>
                      <a:rPr lang="en-US" altLang="zh-CN" sz="2000">
                        <a:solidFill>
                          <a:srgbClr val="000000"/>
                        </a:solidFill>
                        <a:latin typeface="Cambria Math" panose="02040503050406030204" pitchFamily="18" charset="0"/>
                      </a:rPr>
                      <m:t>=</m:t>
                    </m:r>
                    <m:d>
                      <m:dPr>
                        <m:begChr m:val="{"/>
                        <m:endChr m:val=""/>
                        <m:ctrlPr>
                          <a:rPr lang="zh-CN" altLang="zh-CN" sz="2000" i="1">
                            <a:solidFill>
                              <a:srgbClr val="000000"/>
                            </a:solidFill>
                            <a:latin typeface="Cambria Math" panose="02040503050406030204" pitchFamily="18" charset="0"/>
                          </a:rPr>
                        </m:ctrlPr>
                      </m:dPr>
                      <m:e>
                        <m:m>
                          <m:mPr>
                            <m:mcs>
                              <m:mc>
                                <m:mcPr>
                                  <m:count m:val="1"/>
                                  <m:mcJc m:val="center"/>
                                </m:mcPr>
                              </m:mc>
                            </m:mcs>
                            <m:ctrlPr>
                              <a:rPr lang="zh-CN" altLang="zh-CN" sz="2000" i="1">
                                <a:solidFill>
                                  <a:srgbClr val="000000"/>
                                </a:solidFill>
                                <a:latin typeface="Cambria Math" panose="02040503050406030204" pitchFamily="18" charset="0"/>
                              </a:rPr>
                            </m:ctrlPr>
                          </m:mPr>
                          <m:mr>
                            <m:e>
                              <m:nary>
                                <m:naryPr>
                                  <m:chr m:val="∑"/>
                                  <m:limLoc m:val="undOvr"/>
                                  <m:supHide m:val="on"/>
                                  <m:ctrlPr>
                                    <a:rPr lang="zh-CN" altLang="zh-CN" sz="2000" i="1">
                                      <a:solidFill>
                                        <a:srgbClr val="000000"/>
                                      </a:solidFill>
                                      <a:latin typeface="Cambria Math" panose="02040503050406030204" pitchFamily="18" charset="0"/>
                                    </a:rPr>
                                  </m:ctrlPr>
                                </m:naryPr>
                                <m:sub>
                                  <m:r>
                                    <a:rPr lang="en-US" altLang="zh-CN" sz="2000" i="1">
                                      <a:solidFill>
                                        <a:srgbClr val="000000"/>
                                      </a:solidFill>
                                      <a:latin typeface="Cambria Math" panose="02040503050406030204" pitchFamily="18" charset="0"/>
                                    </a:rPr>
                                    <m:t>𝑖</m:t>
                                  </m:r>
                                </m:sub>
                                <m:sup/>
                                <m:e>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𝑖</m:t>
                                      </m:r>
                                    </m:sub>
                                  </m:sSub>
                                </m:e>
                              </m:nary>
                              <m:r>
                                <a:rPr lang="en-US" altLang="zh-CN" sz="2000" i="1">
                                  <a:solidFill>
                                    <a:srgbClr val="000000"/>
                                  </a:solidFill>
                                  <a:latin typeface="Cambria Math" panose="02040503050406030204" pitchFamily="18" charset="0"/>
                                </a:rPr>
                                <m:t>𝑝</m:t>
                              </m:r>
                              <m:r>
                                <a:rPr lang="en-US" altLang="zh-CN" sz="2000" i="1">
                                  <a:solidFill>
                                    <a:srgbClr val="000000"/>
                                  </a:solidFill>
                                  <a:latin typeface="Cambria Math" panose="02040503050406030204" pitchFamily="18" charset="0"/>
                                </a:rPr>
                                <m:t>(</m:t>
                              </m:r>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zh-CN" altLang="zh-CN" sz="2000">
                                  <a:solidFill>
                                    <a:srgbClr val="000000"/>
                                  </a:solidFill>
                                  <a:latin typeface="Cambria Math" panose="02040503050406030204" pitchFamily="18" charset="0"/>
                                </a:rPr>
                                <m:t>，当</m:t>
                              </m:r>
                              <m:r>
                                <a:rPr lang="en-US" altLang="zh-CN" sz="2000" i="1">
                                  <a:solidFill>
                                    <a:srgbClr val="000000"/>
                                  </a:solidFill>
                                  <a:latin typeface="Cambria Math" panose="02040503050406030204" pitchFamily="18" charset="0"/>
                                </a:rPr>
                                <m:t>𝑋</m:t>
                              </m:r>
                              <m:r>
                                <a:rPr lang="zh-CN" altLang="zh-CN" sz="2000">
                                  <a:solidFill>
                                    <a:srgbClr val="000000"/>
                                  </a:solidFill>
                                  <a:latin typeface="Cambria Math" panose="02040503050406030204" pitchFamily="18" charset="0"/>
                                </a:rPr>
                                <m:t>为离散随机变量时，</m:t>
                              </m:r>
                            </m:e>
                          </m:mr>
                          <m:mr>
                            <m:e>
                              <m:nary>
                                <m:naryPr>
                                  <m:limLoc m:val="undOvr"/>
                                  <m:ctrlPr>
                                    <a:rPr lang="zh-CN" altLang="zh-CN" sz="2000" i="1">
                                      <a:solidFill>
                                        <a:srgbClr val="000000"/>
                                      </a:solidFill>
                                      <a:latin typeface="Cambria Math" panose="02040503050406030204" pitchFamily="18" charset="0"/>
                                    </a:rPr>
                                  </m:ctrlPr>
                                </m:naryPr>
                                <m:sub>
                                  <m:r>
                                    <a:rPr lang="en-US" altLang="zh-CN" sz="2000" i="1">
                                      <a:solidFill>
                                        <a:srgbClr val="000000"/>
                                      </a:solidFill>
                                      <a:latin typeface="Cambria Math" panose="02040503050406030204" pitchFamily="18" charset="0"/>
                                    </a:rPr>
                                    <m:t>−∞</m:t>
                                  </m:r>
                                </m:sub>
                                <m:sup>
                                  <m:r>
                                    <a:rPr lang="en-US" altLang="zh-CN" sz="2000" i="1">
                                      <a:solidFill>
                                        <a:srgbClr val="000000"/>
                                      </a:solidFill>
                                      <a:latin typeface="Cambria Math" panose="02040503050406030204" pitchFamily="18" charset="0"/>
                                    </a:rPr>
                                    <m:t>+∞</m:t>
                                  </m:r>
                                </m:sup>
                                <m:e>
                                  <m:r>
                                    <a:rPr lang="en-US" altLang="zh-CN" sz="2000" i="1">
                                      <a:solidFill>
                                        <a:srgbClr val="000000"/>
                                      </a:solidFill>
                                      <a:latin typeface="Cambria Math" panose="02040503050406030204" pitchFamily="18" charset="0"/>
                                    </a:rPr>
                                    <m:t>𝑥𝑝</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m:t>
                                  </m:r>
                                </m:e>
                              </m:nary>
                              <m:r>
                                <m:rPr>
                                  <m:sty m:val="p"/>
                                </m:rPr>
                                <a:rPr lang="en-US" altLang="zh-CN" sz="2000">
                                  <a:solidFill>
                                    <a:srgbClr val="000000"/>
                                  </a:solidFill>
                                  <a:latin typeface="Cambria Math" panose="02040503050406030204" pitchFamily="18" charset="0"/>
                                </a:rPr>
                                <m:t>d</m:t>
                              </m:r>
                              <m:r>
                                <a:rPr lang="en-US" altLang="zh-CN" sz="2000" i="1">
                                  <a:solidFill>
                                    <a:srgbClr val="000000"/>
                                  </a:solidFill>
                                  <a:latin typeface="Cambria Math" panose="02040503050406030204" pitchFamily="18" charset="0"/>
                                </a:rPr>
                                <m:t>𝑥</m:t>
                              </m:r>
                              <m:r>
                                <a:rPr lang="zh-CN" altLang="zh-CN" sz="2000">
                                  <a:solidFill>
                                    <a:srgbClr val="000000"/>
                                  </a:solidFill>
                                  <a:latin typeface="Cambria Math" panose="02040503050406030204" pitchFamily="18" charset="0"/>
                                </a:rPr>
                                <m:t>，当</m:t>
                              </m:r>
                              <m:r>
                                <a:rPr lang="en-US" altLang="zh-CN" sz="2000" i="1">
                                  <a:solidFill>
                                    <a:srgbClr val="000000"/>
                                  </a:solidFill>
                                  <a:latin typeface="Cambria Math" panose="02040503050406030204" pitchFamily="18" charset="0"/>
                                </a:rPr>
                                <m:t>𝑋</m:t>
                              </m:r>
                              <m:r>
                                <a:rPr lang="zh-CN" altLang="zh-CN" sz="2000">
                                  <a:solidFill>
                                    <a:srgbClr val="000000"/>
                                  </a:solidFill>
                                  <a:latin typeface="Cambria Math" panose="02040503050406030204" pitchFamily="18" charset="0"/>
                                </a:rPr>
                                <m:t>为连续随机变量时，</m:t>
                              </m:r>
                            </m:e>
                          </m:mr>
                        </m:m>
                      </m:e>
                    </m:d>
                  </m:oMath>
                </a14:m>
                <a:r>
                  <a:rPr lang="en-US" altLang="zh-CN" sz="2000" dirty="0">
                    <a:solidFill>
                      <a:srgbClr val="000000"/>
                    </a:solidFill>
                    <a:latin typeface="宋体" panose="02010600030101010101" pitchFamily="2" charset="-122"/>
                    <a:ea typeface="宋体" panose="02010600030101010101" pitchFamily="2" charset="-122"/>
                  </a:rPr>
                  <a:t>      (5.173)</a:t>
                </a:r>
                <a:endParaRPr lang="zh-CN" altLang="zh-CN" sz="2000" dirty="0">
                  <a:solidFill>
                    <a:srgbClr val="000000"/>
                  </a:solidFill>
                  <a:latin typeface="宋体" panose="02010600030101010101" pitchFamily="2" charset="-122"/>
                  <a:ea typeface="宋体" panose="02010600030101010101" pitchFamily="2" charset="-122"/>
                </a:endParaRPr>
              </a:p>
              <a:p>
                <a:r>
                  <a:rPr lang="zh-CN" altLang="zh-CN" sz="2000" dirty="0">
                    <a:solidFill>
                      <a:srgbClr val="000000"/>
                    </a:solidFill>
                    <a:latin typeface="宋体" panose="02010600030101010101" pitchFamily="2" charset="-122"/>
                    <a:ea typeface="宋体" panose="02010600030101010101" pitchFamily="2" charset="-122"/>
                  </a:rPr>
                  <a:t>为</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的数学期望</a:t>
                </a:r>
                <a:r>
                  <a:rPr lang="zh-CN" altLang="en-US" sz="2000" dirty="0">
                    <a:solidFill>
                      <a:srgbClr val="000000"/>
                    </a:solidFill>
                    <a:latin typeface="宋体" panose="02010600030101010101" pitchFamily="2" charset="-122"/>
                    <a:ea typeface="宋体" panose="02010600030101010101" pitchFamily="2" charset="-122"/>
                  </a:rPr>
                  <a:t>，</a:t>
                </a:r>
                <a:r>
                  <a:rPr lang="zh-CN" altLang="zh-CN" sz="2000" dirty="0">
                    <a:solidFill>
                      <a:srgbClr val="000000"/>
                    </a:solidFill>
                    <a:latin typeface="宋体" panose="02010600030101010101" pitchFamily="2" charset="-122"/>
                    <a:ea typeface="宋体" panose="02010600030101010101" pitchFamily="2" charset="-122"/>
                  </a:rPr>
                  <a:t>简称期望</a:t>
                </a:r>
                <a:r>
                  <a:rPr lang="zh-CN" altLang="en-US" sz="2000" dirty="0">
                    <a:solidFill>
                      <a:srgbClr val="000000"/>
                    </a:solidFill>
                    <a:latin typeface="宋体" panose="02010600030101010101" pitchFamily="2" charset="-122"/>
                    <a:ea typeface="宋体" panose="02010600030101010101" pitchFamily="2" charset="-122"/>
                  </a:rPr>
                  <a:t>。且</a:t>
                </a:r>
                <a:r>
                  <a:rPr lang="zh-CN" altLang="zh-CN" sz="2000" dirty="0">
                    <a:solidFill>
                      <a:srgbClr val="000000"/>
                    </a:solidFill>
                    <a:latin typeface="宋体" panose="02010600030101010101" pitchFamily="2" charset="-122"/>
                    <a:ea typeface="宋体" panose="02010600030101010101" pitchFamily="2" charset="-122"/>
                  </a:rPr>
                  <a:t>称</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的数学期望存在，否则称数学期望不存在。</a:t>
                </a:r>
              </a:p>
              <a:p>
                <a:r>
                  <a:rPr lang="en-US" altLang="zh-CN" sz="2000" dirty="0">
                    <a:solidFill>
                      <a:srgbClr val="000000"/>
                    </a:solidFill>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数学期望是试验中每次可能结果的概率乘以其结果的总和，是概率分布最基本的数学特征之一，它反映随机变量平均取值的大小。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268760"/>
                <a:ext cx="8517044" cy="4175125"/>
              </a:xfrm>
              <a:blipFill>
                <a:blip r:embed="rId5"/>
                <a:stretch>
                  <a:fillRect l="-644" t="-1022" r="-787" b="-16204"/>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A14C8863-2B74-0BB0-5061-595435F463CD}"/>
              </a:ext>
            </a:extLst>
          </p:cNvPr>
          <p:cNvCxnSpPr/>
          <p:nvPr/>
        </p:nvCxnSpPr>
        <p:spPr>
          <a:xfrm>
            <a:off x="2483768" y="2564904"/>
            <a:ext cx="14401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34CA6CE-2EC6-23E8-B192-F5049D502E9C}"/>
              </a:ext>
            </a:extLst>
          </p:cNvPr>
          <p:cNvCxnSpPr>
            <a:cxnSpLocks/>
          </p:cNvCxnSpPr>
          <p:nvPr/>
        </p:nvCxnSpPr>
        <p:spPr>
          <a:xfrm>
            <a:off x="2771800" y="2564904"/>
            <a:ext cx="50405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CB333FC-CE32-F4DC-C2DB-22641A38562A}"/>
              </a:ext>
            </a:extLst>
          </p:cNvPr>
          <p:cNvCxnSpPr/>
          <p:nvPr/>
        </p:nvCxnSpPr>
        <p:spPr>
          <a:xfrm>
            <a:off x="2483768" y="2996952"/>
            <a:ext cx="14401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BB2C7E4-A8B3-3B90-BF45-47AC40DE8721}"/>
              </a:ext>
            </a:extLst>
          </p:cNvPr>
          <p:cNvCxnSpPr>
            <a:cxnSpLocks/>
          </p:cNvCxnSpPr>
          <p:nvPr/>
        </p:nvCxnSpPr>
        <p:spPr>
          <a:xfrm>
            <a:off x="2771800" y="2996952"/>
            <a:ext cx="50405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EB486F5-F5DE-6E68-14E2-8CD64AB1A24A}"/>
              </a:ext>
            </a:extLst>
          </p:cNvPr>
          <p:cNvCxnSpPr>
            <a:cxnSpLocks/>
          </p:cNvCxnSpPr>
          <p:nvPr/>
        </p:nvCxnSpPr>
        <p:spPr>
          <a:xfrm>
            <a:off x="1691680" y="4437112"/>
            <a:ext cx="50405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6004144"/>
      </p:ext>
    </p:extLst>
  </p:cSld>
  <p:clrMapOvr>
    <a:masterClrMapping/>
  </p:clrMapOvr>
  <mc:AlternateContent xmlns:mc="http://schemas.openxmlformats.org/markup-compatibility/2006" xmlns:p14="http://schemas.microsoft.com/office/powerpoint/2010/main">
    <mc:Choice Requires="p14">
      <p:transition spd="slow" p14:dur="2000" advTm="52153"/>
    </mc:Choice>
    <mc:Fallback xmlns="">
      <p:transition spd="slow" advTm="521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2</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6000" dirty="0">
                <a:effectLst/>
                <a:latin typeface="Times New Roman" panose="02020603050405020304" pitchFamily="18" charset="0"/>
                <a:ea typeface="宋体" panose="02010600030101010101" pitchFamily="2" charset="-122"/>
                <a:cs typeface="Times New Roman" panose="02020603050405020304" pitchFamily="18" charset="0"/>
              </a:rPr>
              <a:t>矩阵的</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应用</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0426473"/>
      </p:ext>
    </p:extLst>
  </p:cSld>
  <p:clrMapOvr>
    <a:masterClrMapping/>
  </p:clrMapOvr>
  <mc:AlternateContent xmlns:mc="http://schemas.openxmlformats.org/markup-compatibility/2006" xmlns:p14="http://schemas.microsoft.com/office/powerpoint/2010/main">
    <mc:Choice Requires="p14">
      <p:transition spd="slow" p14:dur="2000" advTm="3393"/>
    </mc:Choice>
    <mc:Fallback xmlns="">
      <p:transition spd="slow" advTm="3393"/>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期望</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0"/>
                <a:ext cx="8373028" cy="4175125"/>
              </a:xfrm>
            </p:spPr>
            <p:txBody>
              <a:bodyPr/>
              <a:lstStyle/>
              <a:p>
                <a:r>
                  <a:rPr lang="zh-CN" altLang="zh-CN" sz="2800" dirty="0">
                    <a:solidFill>
                      <a:srgbClr val="000000"/>
                    </a:solidFill>
                    <a:latin typeface="宋体" panose="02010600030101010101" pitchFamily="2" charset="-122"/>
                    <a:ea typeface="宋体" panose="02010600030101010101" pitchFamily="2" charset="-122"/>
                  </a:rPr>
                  <a:t>对于离散型随机变量：</a:t>
                </a:r>
              </a:p>
              <a:p>
                <a:pPr algn="r">
                  <a:spcAft>
                    <a:spcPts val="600"/>
                  </a:spcAft>
                </a:pPr>
                <a:r>
                  <a:rPr lang="en-US" altLang="zh-CN" sz="2800" dirty="0">
                    <a:solidFill>
                      <a:srgbClr val="000000"/>
                    </a:solidFill>
                  </a:rPr>
                  <a:t>             </a:t>
                </a:r>
                <a14:m>
                  <m:oMath xmlns:m="http://schemas.openxmlformats.org/officeDocument/2006/math">
                    <m:r>
                      <a:rPr lang="en-US" altLang="zh-CN" sz="2800" i="1">
                        <a:solidFill>
                          <a:srgbClr val="000000"/>
                        </a:solidFill>
                        <a:latin typeface="Cambria Math" panose="02040503050406030204" pitchFamily="18" charset="0"/>
                      </a:rPr>
                      <m:t>𝐸</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e>
                    </m:d>
                    <m:r>
                      <a:rPr lang="en-US" altLang="zh-CN" sz="2800">
                        <a:solidFill>
                          <a:srgbClr val="000000"/>
                        </a:solidFill>
                        <a:latin typeface="Cambria Math" panose="02040503050406030204" pitchFamily="18" charset="0"/>
                      </a:rPr>
                      <m:t>=</m:t>
                    </m:r>
                    <m:nary>
                      <m:naryPr>
                        <m:chr m:val="∑"/>
                        <m:limLoc m:val="subSup"/>
                        <m:ctrlPr>
                          <a:rPr lang="zh-CN" altLang="zh-CN" sz="2800" i="1">
                            <a:solidFill>
                              <a:srgbClr val="000000"/>
                            </a:solidFill>
                            <a:latin typeface="Cambria Math" panose="02040503050406030204" pitchFamily="18" charset="0"/>
                          </a:rPr>
                        </m:ctrlPr>
                      </m:naryPr>
                      <m:sub>
                        <m:r>
                          <a:rPr lang="en-US" altLang="zh-CN" sz="2800" i="1">
                            <a:solidFill>
                              <a:srgbClr val="000000"/>
                            </a:solidFill>
                            <a:latin typeface="Cambria Math" panose="02040503050406030204" pitchFamily="18" charset="0"/>
                          </a:rPr>
                          <m:t>𝑘</m:t>
                        </m:r>
                        <m:r>
                          <a:rPr lang="en-US" altLang="zh-CN" sz="2800">
                            <a:solidFill>
                              <a:srgbClr val="000000"/>
                            </a:solidFill>
                            <a:latin typeface="Cambria Math" panose="02040503050406030204" pitchFamily="18" charset="0"/>
                          </a:rPr>
                          <m:t>=1</m:t>
                        </m:r>
                      </m:sub>
                      <m:sup>
                        <m:r>
                          <a:rPr lang="en-US" altLang="zh-CN" sz="2800">
                            <a:solidFill>
                              <a:srgbClr val="000000"/>
                            </a:solidFill>
                            <a:latin typeface="Cambria Math" panose="02040503050406030204" pitchFamily="18" charset="0"/>
                          </a:rPr>
                          <m:t>∞</m:t>
                        </m:r>
                      </m:sup>
                      <m:e>
                        <m:sSub>
                          <m:sSubPr>
                            <m:ctrlPr>
                              <a:rPr lang="zh-CN" altLang="zh-CN" sz="2800" i="1">
                                <a:solidFill>
                                  <a:srgbClr val="000000"/>
                                </a:solidFill>
                                <a:latin typeface="Cambria Math" panose="02040503050406030204" pitchFamily="18" charset="0"/>
                              </a:rPr>
                            </m:ctrlPr>
                          </m:sSubPr>
                          <m:e>
                            <m:r>
                              <a:rPr lang="en-US" altLang="zh-CN" sz="2800" i="1">
                                <a:solidFill>
                                  <a:srgbClr val="000000"/>
                                </a:solidFill>
                                <a:latin typeface="Cambria Math" panose="02040503050406030204" pitchFamily="18" charset="0"/>
                              </a:rPr>
                              <m:t>𝑥</m:t>
                            </m:r>
                          </m:e>
                          <m:sub>
                            <m:r>
                              <a:rPr lang="en-US" altLang="zh-CN" sz="2800" i="1">
                                <a:solidFill>
                                  <a:srgbClr val="000000"/>
                                </a:solidFill>
                                <a:latin typeface="Cambria Math" panose="02040503050406030204" pitchFamily="18" charset="0"/>
                              </a:rPr>
                              <m:t>𝑘</m:t>
                            </m:r>
                          </m:sub>
                        </m:sSub>
                      </m:e>
                    </m:nary>
                    <m:sSub>
                      <m:sSubPr>
                        <m:ctrlPr>
                          <a:rPr lang="zh-CN" altLang="zh-CN" sz="2800" i="1">
                            <a:solidFill>
                              <a:srgbClr val="000000"/>
                            </a:solidFill>
                            <a:latin typeface="Cambria Math" panose="02040503050406030204" pitchFamily="18" charset="0"/>
                          </a:rPr>
                        </m:ctrlPr>
                      </m:sSubPr>
                      <m:e>
                        <m:r>
                          <a:rPr lang="en-US" altLang="zh-CN" sz="2800" i="1">
                            <a:solidFill>
                              <a:srgbClr val="000000"/>
                            </a:solidFill>
                            <a:latin typeface="Cambria Math" panose="02040503050406030204" pitchFamily="18" charset="0"/>
                          </a:rPr>
                          <m:t>𝑝</m:t>
                        </m:r>
                      </m:e>
                      <m:sub>
                        <m:r>
                          <a:rPr lang="en-US" altLang="zh-CN" sz="2800" i="1">
                            <a:solidFill>
                              <a:srgbClr val="000000"/>
                            </a:solidFill>
                            <a:latin typeface="Cambria Math" panose="02040503050406030204" pitchFamily="18" charset="0"/>
                          </a:rPr>
                          <m:t>𝑘</m:t>
                        </m:r>
                      </m:sub>
                    </m:sSub>
                    <m:r>
                      <a:rPr lang="zh-CN" altLang="zh-CN" sz="2800">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𝑘</m:t>
                    </m:r>
                    <m:r>
                      <a:rPr lang="en-US" altLang="zh-CN" sz="2800">
                        <a:solidFill>
                          <a:srgbClr val="000000"/>
                        </a:solidFill>
                        <a:latin typeface="Cambria Math" panose="02040503050406030204" pitchFamily="18" charset="0"/>
                      </a:rPr>
                      <m:t>=1,2,⋯</m:t>
                    </m:r>
                  </m:oMath>
                </a14:m>
                <a:r>
                  <a:rPr lang="en-US" altLang="zh-CN" sz="2800" dirty="0">
                    <a:solidFill>
                      <a:srgbClr val="000000"/>
                    </a:solidFill>
                    <a:latin typeface="宋体" panose="02010600030101010101" pitchFamily="2" charset="-122"/>
                    <a:ea typeface="宋体" panose="02010600030101010101" pitchFamily="2" charset="-122"/>
                  </a:rPr>
                  <a:t>   (5.174)</a:t>
                </a:r>
                <a:endParaRPr lang="zh-CN" altLang="zh-CN" sz="2800" dirty="0">
                  <a:solidFill>
                    <a:srgbClr val="000000"/>
                  </a:solidFill>
                  <a:latin typeface="宋体" panose="02010600030101010101" pitchFamily="2" charset="-122"/>
                  <a:ea typeface="宋体" panose="02010600030101010101" pitchFamily="2" charset="-122"/>
                </a:endParaRPr>
              </a:p>
              <a:p>
                <a:r>
                  <a:rPr lang="zh-CN" altLang="zh-CN" sz="2800" dirty="0">
                    <a:solidFill>
                      <a:srgbClr val="000000"/>
                    </a:solidFill>
                    <a:latin typeface="宋体" panose="02010600030101010101" pitchFamily="2" charset="-122"/>
                    <a:ea typeface="宋体" panose="02010600030101010101" pitchFamily="2" charset="-122"/>
                  </a:rPr>
                  <a:t>对于连续型随机变量：</a:t>
                </a:r>
              </a:p>
              <a:p>
                <a:pPr algn="r"/>
                <a:r>
                  <a:rPr lang="en-US" altLang="zh-CN" sz="2800" dirty="0">
                    <a:solidFill>
                      <a:srgbClr val="000000"/>
                    </a:solidFill>
                  </a:rPr>
                  <a:t>                  </a:t>
                </a:r>
                <a14:m>
                  <m:oMath xmlns:m="http://schemas.openxmlformats.org/officeDocument/2006/math">
                    <m:r>
                      <a:rPr lang="en-US" altLang="zh-CN" sz="2800" i="1">
                        <a:solidFill>
                          <a:srgbClr val="000000"/>
                        </a:solidFill>
                        <a:latin typeface="Cambria Math" panose="02040503050406030204" pitchFamily="18" charset="0"/>
                      </a:rPr>
                      <m:t>𝐸</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e>
                    </m:d>
                    <m:r>
                      <a:rPr lang="en-US" altLang="zh-CN" sz="2800">
                        <a:solidFill>
                          <a:srgbClr val="000000"/>
                        </a:solidFill>
                        <a:latin typeface="Cambria Math" panose="02040503050406030204" pitchFamily="18" charset="0"/>
                      </a:rPr>
                      <m:t>=</m:t>
                    </m:r>
                    <m:nary>
                      <m:naryPr>
                        <m:ctrlPr>
                          <a:rPr lang="zh-CN" altLang="zh-CN" sz="2800" i="1">
                            <a:solidFill>
                              <a:srgbClr val="000000"/>
                            </a:solidFill>
                            <a:latin typeface="Cambria Math" panose="02040503050406030204" pitchFamily="18" charset="0"/>
                          </a:rPr>
                        </m:ctrlPr>
                      </m:naryPr>
                      <m:sub>
                        <m:r>
                          <m:rPr>
                            <m:brk/>
                          </m:rPr>
                          <a:rPr lang="en-US" altLang="zh-CN" sz="2800" i="1">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m:t>
                        </m:r>
                      </m:sub>
                      <m:sup>
                        <m:r>
                          <a:rPr lang="en-US" altLang="zh-CN" sz="2800">
                            <a:solidFill>
                              <a:srgbClr val="000000"/>
                            </a:solidFill>
                            <a:latin typeface="Cambria Math" panose="02040503050406030204" pitchFamily="18" charset="0"/>
                          </a:rPr>
                          <m:t>∞</m:t>
                        </m:r>
                      </m:sup>
                      <m:e>
                        <m:r>
                          <a:rPr lang="en-US" altLang="zh-CN" sz="2800" i="1">
                            <a:solidFill>
                              <a:srgbClr val="000000"/>
                            </a:solidFill>
                            <a:latin typeface="Cambria Math" panose="02040503050406030204" pitchFamily="18" charset="0"/>
                          </a:rPr>
                          <m:t>𝑥𝑓</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𝑥</m:t>
                            </m:r>
                          </m:e>
                        </m:d>
                        <m:r>
                          <a:rPr lang="en-US" altLang="zh-CN" sz="2800" i="1">
                            <a:solidFill>
                              <a:srgbClr val="000000"/>
                            </a:solidFill>
                            <a:latin typeface="Cambria Math" panose="02040503050406030204" pitchFamily="18" charset="0"/>
                          </a:rPr>
                          <m:t>𝑑𝑥</m:t>
                        </m:r>
                      </m:e>
                    </m:nary>
                  </m:oMath>
                </a14:m>
                <a:r>
                  <a:rPr lang="en-US" altLang="zh-CN" sz="2800" dirty="0">
                    <a:solidFill>
                      <a:srgbClr val="000000"/>
                    </a:solidFill>
                    <a:latin typeface="宋体" panose="02010600030101010101" pitchFamily="2" charset="-122"/>
                    <a:ea typeface="宋体" panose="02010600030101010101" pitchFamily="2" charset="-122"/>
                  </a:rPr>
                  <a:t>         (5.175)</a:t>
                </a:r>
                <a:endParaRPr lang="zh-CN" altLang="zh-CN" sz="2800" dirty="0">
                  <a:solidFill>
                    <a:srgbClr val="000000"/>
                  </a:solidFill>
                  <a:latin typeface="宋体" panose="02010600030101010101" pitchFamily="2" charset="-122"/>
                  <a:ea typeface="宋体" panose="02010600030101010101" pitchFamily="2" charset="-122"/>
                </a:endParaRPr>
              </a:p>
              <a:p>
                <a:pPr marL="0" indent="457200"/>
                <a:endParaRPr lang="en-US" altLang="zh-CN" sz="2800" b="1" dirty="0">
                  <a:solidFill>
                    <a:srgbClr val="000000"/>
                  </a:solidFill>
                  <a:latin typeface="宋体" panose="02010600030101010101" pitchFamily="2" charset="-122"/>
                  <a:ea typeface="宋体" panose="02010600030101010101" pitchFamily="2" charset="-122"/>
                </a:endParaRPr>
              </a:p>
              <a:p>
                <a:pPr marL="0" indent="457200"/>
                <a:r>
                  <a:rPr lang="zh-CN" altLang="zh-CN" sz="2800" b="1" dirty="0">
                    <a:solidFill>
                      <a:srgbClr val="000000"/>
                    </a:solidFill>
                    <a:latin typeface="宋体" panose="02010600030101010101" pitchFamily="2" charset="-122"/>
                    <a:ea typeface="宋体" panose="02010600030101010101" pitchFamily="2" charset="-122"/>
                  </a:rPr>
                  <a:t>数学期望是由分布决定的，它是分布的位置特征。只要两个随机变量同分布，则其数学期望总是相等的。假如</a:t>
                </a:r>
                <a:r>
                  <a:rPr lang="zh-CN" altLang="en-US" sz="2800" b="1" dirty="0">
                    <a:solidFill>
                      <a:srgbClr val="000000"/>
                    </a:solidFill>
                    <a:latin typeface="宋体" panose="02010600030101010101" pitchFamily="2" charset="-122"/>
                    <a:ea typeface="宋体" panose="02010600030101010101" pitchFamily="2" charset="-122"/>
                  </a:rPr>
                  <a:t>把</a:t>
                </a:r>
                <a:r>
                  <a:rPr lang="zh-CN" altLang="zh-CN" sz="2800" b="1" dirty="0">
                    <a:solidFill>
                      <a:srgbClr val="000000"/>
                    </a:solidFill>
                    <a:latin typeface="宋体" panose="02010600030101010101" pitchFamily="2" charset="-122"/>
                    <a:ea typeface="宋体" panose="02010600030101010101" pitchFamily="2" charset="-122"/>
                  </a:rPr>
                  <a:t>概率看作质量、分布看作某物体的质量分布，那么数学期望就是该物体的重心位置。</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0"/>
                <a:ext cx="8373028" cy="4175125"/>
              </a:xfrm>
              <a:blipFill>
                <a:blip r:embed="rId4"/>
                <a:stretch>
                  <a:fillRect l="-1456" t="-1460" r="-3639" b="-135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2158541"/>
      </p:ext>
    </p:extLst>
  </p:cSld>
  <p:clrMapOvr>
    <a:masterClrMapping/>
  </p:clrMapOvr>
  <mc:AlternateContent xmlns:mc="http://schemas.openxmlformats.org/markup-compatibility/2006" xmlns:p14="http://schemas.microsoft.com/office/powerpoint/2010/main">
    <mc:Choice Requires="p14">
      <p:transition spd="slow" p14:dur="2000" advTm="44492"/>
    </mc:Choice>
    <mc:Fallback xmlns="">
      <p:transition spd="slow" advTm="44492"/>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方差</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4360" y="1124744"/>
                <a:ext cx="8964488" cy="4175125"/>
              </a:xfrm>
            </p:spPr>
            <p:txBody>
              <a:bodyPr/>
              <a:lstStyle/>
              <a:p>
                <a:r>
                  <a:rPr lang="zh-CN" altLang="zh-CN" sz="2000" b="1" dirty="0">
                    <a:latin typeface="宋体" panose="02010600030101010101" pitchFamily="2" charset="-122"/>
                    <a:ea typeface="宋体" panose="02010600030101010101" pitchFamily="2" charset="-122"/>
                  </a:rPr>
                  <a:t>方差</a:t>
                </a:r>
                <a:r>
                  <a:rPr lang="zh-CN" altLang="zh-CN" sz="2000" dirty="0">
                    <a:solidFill>
                      <a:srgbClr val="000000"/>
                    </a:solidFill>
                    <a:latin typeface="宋体" panose="02010600030101010101" pitchFamily="2" charset="-122"/>
                    <a:ea typeface="宋体" panose="02010600030101010101" pitchFamily="2" charset="-122"/>
                  </a:rPr>
                  <a:t>的定义：称随机变量</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对其期望</a:t>
                </a:r>
                <a14:m>
                  <m:oMath xmlns:m="http://schemas.openxmlformats.org/officeDocument/2006/math">
                    <m:r>
                      <a:rPr lang="en-US" altLang="zh-CN" sz="2000" i="1">
                        <a:solidFill>
                          <a:srgbClr val="000000"/>
                        </a:solidFill>
                        <a:latin typeface="Cambria Math" panose="02040503050406030204" pitchFamily="18" charset="0"/>
                      </a:rPr>
                      <m:t>𝐸</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oMath>
                </a14:m>
                <a:r>
                  <a:rPr lang="zh-CN" altLang="zh-CN" sz="2000" dirty="0">
                    <a:solidFill>
                      <a:srgbClr val="000000"/>
                    </a:solidFill>
                    <a:latin typeface="宋体" panose="02010600030101010101" pitchFamily="2" charset="-122"/>
                    <a:ea typeface="宋体" panose="02010600030101010101" pitchFamily="2" charset="-122"/>
                  </a:rPr>
                  <a:t>的偏差平方的数学期望（设其存在），即</a:t>
                </a:r>
              </a:p>
              <a:p>
                <a:pPr algn="r"/>
                <a14:m>
                  <m:oMath xmlns:m="http://schemas.openxmlformats.org/officeDocument/2006/math">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𝐸</m:t>
                    </m:r>
                    <m:r>
                      <a:rPr lang="en-US" altLang="zh-CN" sz="2000">
                        <a:solidFill>
                          <a:srgbClr val="000000"/>
                        </a:solidFill>
                        <a:latin typeface="Cambria Math" panose="02040503050406030204" pitchFamily="18" charset="0"/>
                      </a:rPr>
                      <m:t>{</m:t>
                    </m:r>
                    <m:sSup>
                      <m:sSupPr>
                        <m:ctrlPr>
                          <a:rPr lang="zh-CN" altLang="zh-CN" sz="2000" i="1">
                            <a:solidFill>
                              <a:srgbClr val="000000"/>
                            </a:solidFill>
                            <a:latin typeface="Cambria Math" panose="02040503050406030204" pitchFamily="18" charset="0"/>
                          </a:rPr>
                        </m:ctrlPr>
                      </m:sSupPr>
                      <m:e>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𝐸</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r>
                          <a:rPr lang="en-US" altLang="zh-CN" sz="2000">
                            <a:solidFill>
                              <a:srgbClr val="000000"/>
                            </a:solidFill>
                            <a:latin typeface="Cambria Math" panose="02040503050406030204" pitchFamily="18" charset="0"/>
                          </a:rPr>
                          <m:t>]</m:t>
                        </m:r>
                      </m:e>
                      <m:sup>
                        <m:r>
                          <a:rPr lang="en-US" altLang="zh-CN" sz="2000">
                            <a:solidFill>
                              <a:srgbClr val="000000"/>
                            </a:solidFill>
                            <a:latin typeface="Cambria Math" panose="02040503050406030204" pitchFamily="18" charset="0"/>
                          </a:rPr>
                          <m:t>2</m:t>
                        </m:r>
                      </m:sup>
                    </m:sSup>
                  </m:oMath>
                </a14:m>
                <a:r>
                  <a:rPr lang="en-US" altLang="zh-CN" sz="2000" dirty="0">
                    <a:solidFill>
                      <a:srgbClr val="000000"/>
                    </a:solidFill>
                    <a:latin typeface="宋体" panose="02010600030101010101" pitchFamily="2" charset="-122"/>
                    <a:ea typeface="宋体" panose="02010600030101010101" pitchFamily="2" charset="-122"/>
                  </a:rPr>
                  <a:t>                   (5.176)</a:t>
                </a:r>
                <a:endParaRPr lang="zh-CN" altLang="zh-CN" sz="2000" dirty="0">
                  <a:solidFill>
                    <a:srgbClr val="000000"/>
                  </a:solidFill>
                  <a:latin typeface="宋体" panose="02010600030101010101" pitchFamily="2" charset="-122"/>
                  <a:ea typeface="宋体" panose="02010600030101010101" pitchFamily="2" charset="-122"/>
                </a:endParaRPr>
              </a:p>
              <a:p>
                <a:r>
                  <a:rPr lang="zh-CN" altLang="zh-CN" sz="2000" dirty="0">
                    <a:solidFill>
                      <a:srgbClr val="000000"/>
                    </a:solidFill>
                    <a:latin typeface="宋体" panose="02010600030101010101" pitchFamily="2" charset="-122"/>
                    <a:ea typeface="宋体" panose="02010600030101010101" pitchFamily="2" charset="-122"/>
                  </a:rPr>
                  <a:t>为</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的方差，称方差的平方根</a:t>
                </a:r>
                <a14:m>
                  <m:oMath xmlns:m="http://schemas.openxmlformats.org/officeDocument/2006/math">
                    <m:r>
                      <a:rPr lang="en-US" altLang="zh-CN" sz="2000" i="1">
                        <a:solidFill>
                          <a:srgbClr val="000000"/>
                        </a:solidFill>
                        <a:latin typeface="Cambria Math" panose="02040503050406030204" pitchFamily="18" charset="0"/>
                      </a:rPr>
                      <m:t>𝜎</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𝜎</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m:t>
                    </m:r>
                    <m:rad>
                      <m:radPr>
                        <m:degHide m:val="on"/>
                        <m:ctrlPr>
                          <a:rPr lang="zh-CN" altLang="zh-CN" sz="2000" i="1">
                            <a:solidFill>
                              <a:srgbClr val="000000"/>
                            </a:solidFill>
                            <a:latin typeface="Cambria Math" panose="02040503050406030204" pitchFamily="18" charset="0"/>
                          </a:rPr>
                        </m:ctrlPr>
                      </m:radPr>
                      <m:deg/>
                      <m:e>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e>
                    </m:rad>
                  </m:oMath>
                </a14:m>
                <a:r>
                  <a:rPr lang="zh-CN" altLang="zh-CN" sz="2000" dirty="0">
                    <a:solidFill>
                      <a:srgbClr val="000000"/>
                    </a:solidFill>
                    <a:latin typeface="宋体" panose="02010600030101010101" pitchFamily="2" charset="-122"/>
                    <a:ea typeface="宋体" panose="02010600030101010101" pitchFamily="2" charset="-122"/>
                  </a:rPr>
                  <a:t>为</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的标准差。</a:t>
                </a:r>
                <a14:m>
                  <m:oMath xmlns:m="http://schemas.openxmlformats.org/officeDocument/2006/math">
                    <m:sSup>
                      <m:sSupPr>
                        <m:ctrlPr>
                          <a:rPr lang="zh-CN"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𝑋</m:t>
                        </m:r>
                      </m:e>
                      <m:sup>
                        <m:r>
                          <a:rPr lang="en-US" altLang="zh-CN" sz="2000" i="1">
                            <a:solidFill>
                              <a:srgbClr val="000000"/>
                            </a:solidFill>
                            <a:latin typeface="Cambria Math" panose="02040503050406030204" pitchFamily="18" charset="0"/>
                          </a:rPr>
                          <m:t>∗</m:t>
                        </m:r>
                      </m:sup>
                    </m:sSup>
                    <m:r>
                      <a:rPr lang="en-US" altLang="zh-CN" sz="2000">
                        <a:solidFill>
                          <a:srgbClr val="000000"/>
                        </a:solidFill>
                        <a:latin typeface="Cambria Math" panose="02040503050406030204" pitchFamily="18" charset="0"/>
                      </a:rPr>
                      <m:t>=</m:t>
                    </m:r>
                    <m:f>
                      <m:fPr>
                        <m:ctrlPr>
                          <a:rPr lang="zh-CN" altLang="zh-CN" sz="2000" i="1">
                            <a:solidFill>
                              <a:srgbClr val="000000"/>
                            </a:solidFill>
                            <a:latin typeface="Cambria Math" panose="02040503050406030204" pitchFamily="18" charset="0"/>
                          </a:rPr>
                        </m:ctrlPr>
                      </m:fPr>
                      <m:num>
                        <m:r>
                          <a:rPr lang="en-US" altLang="zh-CN" sz="2000" i="1">
                            <a:solidFill>
                              <a:srgbClr val="000000"/>
                            </a:solidFill>
                            <a:latin typeface="Cambria Math" panose="02040503050406030204" pitchFamily="18" charset="0"/>
                          </a:rPr>
                          <m:t>𝑋</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𝐸</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a:solidFill>
                              <a:srgbClr val="000000"/>
                            </a:solidFill>
                            <a:latin typeface="Cambria Math" panose="02040503050406030204" pitchFamily="18" charset="0"/>
                          </a:rPr>
                          <m:t>)</m:t>
                        </m:r>
                      </m:num>
                      <m:den>
                        <m:r>
                          <a:rPr lang="en-US" altLang="zh-CN" sz="2000" i="1">
                            <a:solidFill>
                              <a:srgbClr val="000000"/>
                            </a:solidFill>
                            <a:latin typeface="Cambria Math" panose="02040503050406030204" pitchFamily="18" charset="0"/>
                          </a:rPr>
                          <m:t>𝜎</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a:solidFill>
                              <a:srgbClr val="000000"/>
                            </a:solidFill>
                            <a:latin typeface="Cambria Math" panose="02040503050406030204" pitchFamily="18" charset="0"/>
                          </a:rPr>
                          <m:t>)</m:t>
                        </m:r>
                      </m:den>
                    </m:f>
                  </m:oMath>
                </a14:m>
                <a:r>
                  <a:rPr lang="zh-CN" altLang="zh-CN" sz="2000" dirty="0">
                    <a:solidFill>
                      <a:srgbClr val="000000"/>
                    </a:solidFill>
                    <a:latin typeface="宋体" panose="02010600030101010101" pitchFamily="2" charset="-122"/>
                    <a:ea typeface="宋体" panose="02010600030101010101" pitchFamily="2" charset="-122"/>
                  </a:rPr>
                  <a:t>称为</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的标准化变量。</a:t>
                </a:r>
              </a:p>
              <a:p>
                <a:r>
                  <a:rPr lang="en-US" altLang="zh-CN" sz="2000" dirty="0">
                    <a:solidFill>
                      <a:srgbClr val="000000"/>
                    </a:solidFill>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方差是衡量随机变量或一组数据离散程度的度量，即随机变量和其数学期望之间的偏离程度。方差是由分布决定的，它是分布的散度特征，方差俞大，分布俞分散；方差俞小，分布俞集中。标准差与方差功能相似，只是量纲不同。</a:t>
                </a:r>
              </a:p>
              <a:p>
                <a:r>
                  <a:rPr lang="zh-CN" altLang="zh-CN" sz="2800" b="1" dirty="0">
                    <a:solidFill>
                      <a:srgbClr val="000000"/>
                    </a:solidFill>
                    <a:latin typeface="宋体" panose="02010600030101010101" pitchFamily="2" charset="-122"/>
                    <a:ea typeface="宋体" panose="02010600030101010101" pitchFamily="2" charset="-122"/>
                  </a:rPr>
                  <a:t>方差的性质</a:t>
                </a:r>
                <a:r>
                  <a:rPr lang="zh-CN" altLang="en-US" sz="2800" b="1" dirty="0">
                    <a:solidFill>
                      <a:srgbClr val="000000"/>
                    </a:solidFill>
                    <a:latin typeface="宋体" panose="02010600030101010101" pitchFamily="2" charset="-122"/>
                    <a:ea typeface="宋体" panose="02010600030101010101" pitchFamily="2" charset="-122"/>
                  </a:rPr>
                  <a:t>有</a:t>
                </a:r>
                <a:r>
                  <a:rPr lang="zh-CN" altLang="zh-CN" sz="2800" b="1" dirty="0">
                    <a:solidFill>
                      <a:srgbClr val="000000"/>
                    </a:solidFill>
                    <a:latin typeface="宋体" panose="02010600030101010101" pitchFamily="2" charset="-122"/>
                    <a:ea typeface="宋体" panose="02010600030101010101" pitchFamily="2" charset="-122"/>
                  </a:rPr>
                  <a:t>：</a:t>
                </a:r>
              </a:p>
              <a:p>
                <a:pPr lvl="0"/>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1</a:t>
                </a:r>
                <a:r>
                  <a:rPr lang="zh-CN" altLang="en-US" sz="2000" dirty="0">
                    <a:solidFill>
                      <a:srgbClr val="000000"/>
                    </a:solidFill>
                    <a:latin typeface="宋体" panose="02010600030101010101" pitchFamily="2" charset="-122"/>
                    <a:ea typeface="宋体" panose="02010600030101010101" pitchFamily="2" charset="-122"/>
                  </a:rPr>
                  <a:t>）</a:t>
                </a:r>
                <a14:m>
                  <m:oMath xmlns:m="http://schemas.openxmlformats.org/officeDocument/2006/math">
                    <m:sSup>
                      <m:sSupPr>
                        <m:ctrlPr>
                          <a:rPr lang="zh-CN"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𝐸</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𝐸</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𝑋</m:t>
                        </m:r>
                        <m:r>
                          <a:rPr lang="en-US" altLang="zh-CN" sz="2000" i="1">
                            <a:solidFill>
                              <a:srgbClr val="000000"/>
                            </a:solidFill>
                            <a:latin typeface="Cambria Math" panose="02040503050406030204" pitchFamily="18" charset="0"/>
                          </a:rPr>
                          <m:t>)]</m:t>
                        </m:r>
                      </m:e>
                      <m:sup>
                        <m:r>
                          <a:rPr lang="en-US" altLang="zh-CN" sz="2000" i="1">
                            <a:solidFill>
                              <a:srgbClr val="000000"/>
                            </a:solidFill>
                            <a:latin typeface="Cambria Math" panose="02040503050406030204" pitchFamily="18" charset="0"/>
                          </a:rPr>
                          <m:t>2</m:t>
                        </m:r>
                      </m:sup>
                    </m:sSup>
                  </m:oMath>
                </a14:m>
                <a:r>
                  <a:rPr lang="zh-CN" altLang="zh-CN" sz="2000" dirty="0">
                    <a:solidFill>
                      <a:srgbClr val="000000"/>
                    </a:solidFill>
                    <a:latin typeface="宋体" panose="02010600030101010101" pitchFamily="2" charset="-122"/>
                    <a:ea typeface="宋体" panose="02010600030101010101" pitchFamily="2" charset="-122"/>
                  </a:rPr>
                  <a:t>；</a:t>
                </a:r>
              </a:p>
              <a:p>
                <a:pPr lvl="0"/>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a:t>
                </a:r>
                <a:r>
                  <a:rPr lang="zh-CN" altLang="zh-CN" sz="2000" dirty="0">
                    <a:solidFill>
                      <a:srgbClr val="000000"/>
                    </a:solidFill>
                    <a:latin typeface="宋体" panose="02010600030101010101" pitchFamily="2" charset="-122"/>
                    <a:ea typeface="宋体" panose="02010600030101010101" pitchFamily="2" charset="-122"/>
                  </a:rPr>
                  <a:t>若</a:t>
                </a:r>
                <a14:m>
                  <m:oMath xmlns:m="http://schemas.openxmlformats.org/officeDocument/2006/math">
                    <m:r>
                      <a:rPr lang="en-US" altLang="zh-CN" sz="2000" i="1">
                        <a:solidFill>
                          <a:srgbClr val="000000"/>
                        </a:solidFill>
                        <a:latin typeface="Cambria Math" panose="02040503050406030204" pitchFamily="18" charset="0"/>
                      </a:rPr>
                      <m:t>𝑐</m:t>
                    </m:r>
                  </m:oMath>
                </a14:m>
                <a:r>
                  <a:rPr lang="zh-CN" altLang="zh-CN" sz="2000" dirty="0">
                    <a:solidFill>
                      <a:srgbClr val="000000"/>
                    </a:solidFill>
                    <a:latin typeface="宋体" panose="02010600030101010101" pitchFamily="2" charset="-122"/>
                    <a:ea typeface="宋体" panose="02010600030101010101" pitchFamily="2" charset="-122"/>
                  </a:rPr>
                  <a:t>是常数，则</a:t>
                </a:r>
                <a14:m>
                  <m:oMath xmlns:m="http://schemas.openxmlformats.org/officeDocument/2006/math">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𝑐</m:t>
                        </m:r>
                      </m:e>
                    </m:d>
                    <m:r>
                      <a:rPr lang="en-US" altLang="zh-CN" sz="2000" i="1">
                        <a:solidFill>
                          <a:srgbClr val="000000"/>
                        </a:solidFill>
                        <a:latin typeface="Cambria Math" panose="02040503050406030204" pitchFamily="18" charset="0"/>
                      </a:rPr>
                      <m:t>=0</m:t>
                    </m:r>
                  </m:oMath>
                </a14:m>
                <a:r>
                  <a:rPr lang="zh-CN" altLang="zh-CN" sz="2000" dirty="0">
                    <a:solidFill>
                      <a:srgbClr val="000000"/>
                    </a:solidFill>
                    <a:latin typeface="宋体" panose="02010600030101010101" pitchFamily="2" charset="-122"/>
                    <a:ea typeface="宋体" panose="02010600030101010101" pitchFamily="2" charset="-122"/>
                  </a:rPr>
                  <a:t>；</a:t>
                </a:r>
              </a:p>
              <a:p>
                <a:pPr lvl="0"/>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3</a:t>
                </a:r>
                <a:r>
                  <a:rPr lang="zh-CN" altLang="en-US" sz="2000" dirty="0">
                    <a:solidFill>
                      <a:srgbClr val="000000"/>
                    </a:solidFill>
                    <a:latin typeface="宋体" panose="02010600030101010101" pitchFamily="2" charset="-122"/>
                    <a:ea typeface="宋体" panose="02010600030101010101" pitchFamily="2" charset="-122"/>
                  </a:rPr>
                  <a:t>）</a:t>
                </a:r>
                <a:r>
                  <a:rPr lang="zh-CN" altLang="zh-CN" sz="2000" dirty="0">
                    <a:solidFill>
                      <a:srgbClr val="000000"/>
                    </a:solidFill>
                    <a:latin typeface="宋体" panose="02010600030101010101" pitchFamily="2" charset="-122"/>
                    <a:ea typeface="宋体" panose="02010600030101010101" pitchFamily="2" charset="-122"/>
                  </a:rPr>
                  <a:t>若</a:t>
                </a:r>
                <a14:m>
                  <m:oMath xmlns:m="http://schemas.openxmlformats.org/officeDocument/2006/math">
                    <m:r>
                      <a:rPr lang="en-US" altLang="zh-CN" sz="2000" i="1">
                        <a:solidFill>
                          <a:srgbClr val="000000"/>
                        </a:solidFill>
                        <a:latin typeface="Cambria Math" panose="02040503050406030204" pitchFamily="18" charset="0"/>
                      </a:rPr>
                      <m:t>𝑎</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oMath>
                </a14:m>
                <a:r>
                  <a:rPr lang="zh-CN" altLang="zh-CN" sz="2000" dirty="0">
                    <a:solidFill>
                      <a:srgbClr val="000000"/>
                    </a:solidFill>
                    <a:latin typeface="宋体" panose="02010600030101010101" pitchFamily="2" charset="-122"/>
                    <a:ea typeface="宋体" panose="02010600030101010101" pitchFamily="2" charset="-122"/>
                  </a:rPr>
                  <a:t>是常数，则</a:t>
                </a:r>
                <a14:m>
                  <m:oMath xmlns:m="http://schemas.openxmlformats.org/officeDocument/2006/math">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𝑎𝑋</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m:t>
                    </m:r>
                    <m:sSup>
                      <m:sSupPr>
                        <m:ctrlPr>
                          <a:rPr lang="zh-CN"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𝑎</m:t>
                        </m:r>
                      </m:e>
                      <m:sup>
                        <m:r>
                          <a:rPr lang="en-US" altLang="zh-CN" sz="2000" i="1">
                            <a:solidFill>
                              <a:srgbClr val="000000"/>
                            </a:solidFill>
                            <a:latin typeface="Cambria Math" panose="02040503050406030204" pitchFamily="18" charset="0"/>
                          </a:rPr>
                          <m:t>2</m:t>
                        </m:r>
                      </m:sup>
                    </m:sSup>
                    <m:r>
                      <a:rPr lang="en-US" altLang="zh-CN" sz="2000" i="1">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oMath>
                </a14:m>
                <a:r>
                  <a:rPr lang="zh-CN" altLang="zh-CN" sz="2000" dirty="0">
                    <a:solidFill>
                      <a:srgbClr val="000000"/>
                    </a:solidFill>
                    <a:latin typeface="宋体" panose="02010600030101010101" pitchFamily="2" charset="-122"/>
                    <a:ea typeface="宋体" panose="02010600030101010101" pitchFamily="2" charset="-122"/>
                  </a:rPr>
                  <a:t>；</a:t>
                </a:r>
              </a:p>
              <a:p>
                <a:pPr lvl="0"/>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4</a:t>
                </a:r>
                <a:r>
                  <a:rPr lang="zh-CN" altLang="en-US" sz="2000" dirty="0">
                    <a:solidFill>
                      <a:srgbClr val="000000"/>
                    </a:solidFill>
                    <a:latin typeface="宋体" panose="02010600030101010101" pitchFamily="2" charset="-122"/>
                    <a:ea typeface="宋体" panose="02010600030101010101" pitchFamily="2" charset="-122"/>
                  </a:rPr>
                  <a:t>）</a:t>
                </a:r>
                <a:r>
                  <a:rPr lang="zh-CN" altLang="zh-CN" sz="2000" dirty="0">
                    <a:solidFill>
                      <a:srgbClr val="000000"/>
                    </a:solidFill>
                    <a:latin typeface="宋体" panose="02010600030101010101" pitchFamily="2" charset="-122"/>
                    <a:ea typeface="宋体" panose="02010600030101010101" pitchFamily="2" charset="-122"/>
                  </a:rPr>
                  <a:t>若随机变量</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的方差存在，则</a:t>
                </a:r>
                <a14:m>
                  <m:oMath xmlns:m="http://schemas.openxmlformats.org/officeDocument/2006/math">
                    <m:r>
                      <a:rPr lang="en-US" altLang="zh-CN" sz="2000" i="1">
                        <a:solidFill>
                          <a:srgbClr val="000000"/>
                        </a:solidFill>
                        <a:latin typeface="Cambria Math" panose="02040503050406030204" pitchFamily="18" charset="0"/>
                      </a:rPr>
                      <m:t>𝑉𝑎𝑟</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e>
                    </m:d>
                    <m:r>
                      <a:rPr lang="en-US" altLang="zh-CN" sz="2000">
                        <a:solidFill>
                          <a:srgbClr val="000000"/>
                        </a:solidFill>
                        <a:latin typeface="Cambria Math" panose="02040503050406030204" pitchFamily="18" charset="0"/>
                      </a:rPr>
                      <m:t>=0</m:t>
                    </m:r>
                  </m:oMath>
                </a14:m>
                <a:r>
                  <a:rPr lang="zh-CN" altLang="zh-CN" sz="2000" dirty="0">
                    <a:solidFill>
                      <a:srgbClr val="000000"/>
                    </a:solidFill>
                    <a:latin typeface="宋体" panose="02010600030101010101" pitchFamily="2" charset="-122"/>
                    <a:ea typeface="宋体" panose="02010600030101010101" pitchFamily="2" charset="-122"/>
                  </a:rPr>
                  <a:t>的充分条件是</a:t>
                </a:r>
                <a14:m>
                  <m:oMath xmlns:m="http://schemas.openxmlformats.org/officeDocument/2006/math">
                    <m:r>
                      <a:rPr lang="en-US" altLang="zh-CN" sz="2000" i="1">
                        <a:solidFill>
                          <a:srgbClr val="000000"/>
                        </a:solidFill>
                        <a:latin typeface="Cambria Math" panose="02040503050406030204" pitchFamily="18" charset="0"/>
                      </a:rPr>
                      <m:t>𝑋</m:t>
                    </m:r>
                  </m:oMath>
                </a14:m>
                <a:r>
                  <a:rPr lang="zh-CN" altLang="zh-CN" sz="2000" dirty="0">
                    <a:solidFill>
                      <a:srgbClr val="000000"/>
                    </a:solidFill>
                    <a:latin typeface="宋体" panose="02010600030101010101" pitchFamily="2" charset="-122"/>
                    <a:ea typeface="宋体" panose="02010600030101010101" pitchFamily="2" charset="-122"/>
                  </a:rPr>
                  <a:t>几乎出处为某个常数</a:t>
                </a:r>
                <a14:m>
                  <m:oMath xmlns:m="http://schemas.openxmlformats.org/officeDocument/2006/math">
                    <m:r>
                      <a:rPr lang="en-US" altLang="zh-CN" sz="2000" i="1">
                        <a:solidFill>
                          <a:srgbClr val="000000"/>
                        </a:solidFill>
                        <a:latin typeface="Cambria Math" panose="02040503050406030204" pitchFamily="18" charset="0"/>
                      </a:rPr>
                      <m:t>𝑎</m:t>
                    </m:r>
                  </m:oMath>
                </a14:m>
                <a:r>
                  <a:rPr lang="zh-CN" altLang="zh-CN" sz="2000" dirty="0">
                    <a:solidFill>
                      <a:srgbClr val="000000"/>
                    </a:solidFill>
                    <a:latin typeface="宋体" panose="02010600030101010101" pitchFamily="2" charset="-122"/>
                    <a:ea typeface="宋体" panose="02010600030101010101" pitchFamily="2" charset="-122"/>
                  </a:rPr>
                  <a:t>，则</a:t>
                </a:r>
                <a14:m>
                  <m:oMath xmlns:m="http://schemas.openxmlformats.org/officeDocument/2006/math">
                    <m:r>
                      <a:rPr lang="en-US" altLang="zh-CN" sz="2000" i="1">
                        <a:solidFill>
                          <a:srgbClr val="000000"/>
                        </a:solidFill>
                        <a:latin typeface="Cambria Math" panose="02040503050406030204" pitchFamily="18" charset="0"/>
                      </a:rPr>
                      <m:t>𝑃</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𝑋</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𝑎</m:t>
                        </m:r>
                      </m:e>
                    </m:d>
                    <m:r>
                      <a:rPr lang="en-US" altLang="zh-CN" sz="2000" i="1">
                        <a:solidFill>
                          <a:srgbClr val="000000"/>
                        </a:solidFill>
                        <a:latin typeface="Cambria Math" panose="02040503050406030204" pitchFamily="18" charset="0"/>
                      </a:rPr>
                      <m:t>=1</m:t>
                    </m:r>
                  </m:oMath>
                </a14:m>
                <a:r>
                  <a:rPr lang="zh-CN" altLang="zh-CN" sz="2000" dirty="0">
                    <a:solidFill>
                      <a:srgbClr val="000000"/>
                    </a:solidFill>
                    <a:latin typeface="宋体" panose="02010600030101010101" pitchFamily="2" charset="-122"/>
                    <a:ea typeface="宋体" panose="02010600030101010101" pitchFamily="2"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4360" y="1124744"/>
                <a:ext cx="8964488" cy="4175125"/>
              </a:xfrm>
              <a:blipFill>
                <a:blip r:embed="rId4"/>
                <a:stretch>
                  <a:fillRect l="-1156" t="-1170" r="-680" b="-35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9271155"/>
      </p:ext>
    </p:extLst>
  </p:cSld>
  <p:clrMapOvr>
    <a:masterClrMapping/>
  </p:clrMapOvr>
  <mc:AlternateContent xmlns:mc="http://schemas.openxmlformats.org/markup-compatibility/2006" xmlns:p14="http://schemas.microsoft.com/office/powerpoint/2010/main">
    <mc:Choice Requires="p14">
      <p:transition spd="slow" p14:dur="2000" advTm="92686"/>
    </mc:Choice>
    <mc:Fallback xmlns="">
      <p:transition spd="slow" advTm="92686"/>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离散随机变量的期望与方差</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964488" cy="4175125"/>
              </a:xfrm>
            </p:spPr>
            <p:txBody>
              <a:bodyPr/>
              <a:lstStyle/>
              <a:p>
                <a:r>
                  <a:rPr lang="zh-CN" altLang="zh-CN" sz="2800" b="1" dirty="0">
                    <a:solidFill>
                      <a:srgbClr val="000000"/>
                    </a:solidFill>
                  </a:rPr>
                  <a:t>【例</a:t>
                </a:r>
                <a:r>
                  <a:rPr lang="en-US" altLang="zh-CN" sz="2800" b="1" dirty="0">
                    <a:solidFill>
                      <a:srgbClr val="000000"/>
                    </a:solidFill>
                  </a:rPr>
                  <a:t>5.10</a:t>
                </a:r>
                <a:r>
                  <a:rPr lang="zh-CN" altLang="zh-CN" sz="2800" b="1" dirty="0">
                    <a:solidFill>
                      <a:srgbClr val="000000"/>
                    </a:solidFill>
                  </a:rPr>
                  <a:t>】设随机变量</a:t>
                </a:r>
                <a14:m>
                  <m:oMath xmlns:m="http://schemas.openxmlformats.org/officeDocument/2006/math">
                    <m:r>
                      <a:rPr lang="en-US" altLang="zh-CN" sz="2800" b="1" i="1">
                        <a:solidFill>
                          <a:srgbClr val="000000"/>
                        </a:solidFill>
                        <a:latin typeface="Cambria Math" panose="02040503050406030204" pitchFamily="18" charset="0"/>
                      </a:rPr>
                      <m:t>𝑿</m:t>
                    </m:r>
                  </m:oMath>
                </a14:m>
                <a:r>
                  <a:rPr lang="zh-CN" altLang="zh-CN" sz="2800" b="1" dirty="0">
                    <a:solidFill>
                      <a:srgbClr val="000000"/>
                    </a:solidFill>
                  </a:rPr>
                  <a:t>具有</a:t>
                </a:r>
                <a14:m>
                  <m:oMath xmlns:m="http://schemas.openxmlformats.org/officeDocument/2006/math">
                    <m:d>
                      <m:dPr>
                        <m:ctrlPr>
                          <a:rPr lang="zh-CN" altLang="zh-CN" sz="2800" b="1" i="1">
                            <a:solidFill>
                              <a:srgbClr val="000000"/>
                            </a:solidFill>
                            <a:latin typeface="Cambria Math" panose="02040503050406030204" pitchFamily="18" charset="0"/>
                          </a:rPr>
                        </m:ctrlPr>
                      </m:dPr>
                      <m:e>
                        <m:r>
                          <a:rPr lang="en-US" altLang="zh-CN"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r>
                          <a:rPr lang="en-US" altLang="zh-CN" sz="2800" b="1" i="1">
                            <a:solidFill>
                              <a:srgbClr val="000000"/>
                            </a:solidFill>
                            <a:latin typeface="Cambria Math" panose="02040503050406030204" pitchFamily="18" charset="0"/>
                          </a:rPr>
                          <m:t>𝟏</m:t>
                        </m:r>
                      </m:e>
                    </m:d>
                  </m:oMath>
                </a14:m>
                <a:r>
                  <a:rPr lang="zh-CN" altLang="zh-CN" sz="2800" b="1" dirty="0">
                    <a:solidFill>
                      <a:srgbClr val="000000"/>
                    </a:solidFill>
                  </a:rPr>
                  <a:t>分布，其分布律为</a:t>
                </a:r>
                <a:r>
                  <a:rPr lang="zh-CN" altLang="en-US" sz="2800" b="1" dirty="0">
                    <a:solidFill>
                      <a:srgbClr val="000000"/>
                    </a:solidFill>
                  </a:rPr>
                  <a:t>：</a:t>
                </a:r>
                <a:endParaRPr lang="zh-CN" altLang="zh-CN" sz="2800" b="1" dirty="0">
                  <a:solidFill>
                    <a:srgbClr val="000000"/>
                  </a:solidFill>
                </a:endParaRPr>
              </a:p>
              <a:p>
                <a:r>
                  <a:rPr lang="en-US" altLang="zh-CN" sz="2800" dirty="0">
                    <a:solidFill>
                      <a:srgbClr val="000000"/>
                    </a:solidFill>
                  </a:rPr>
                  <a:t>              </a:t>
                </a:r>
                <a14:m>
                  <m:oMath xmlns:m="http://schemas.openxmlformats.org/officeDocument/2006/math">
                    <m:r>
                      <a:rPr lang="en-US" altLang="zh-CN" sz="2800" i="1">
                        <a:solidFill>
                          <a:srgbClr val="000000"/>
                        </a:solidFill>
                        <a:latin typeface="Cambria Math" panose="02040503050406030204" pitchFamily="18" charset="0"/>
                      </a:rPr>
                      <m:t>𝑃</m:t>
                    </m:r>
                    <m:d>
                      <m:dPr>
                        <m:begChr m:val="{"/>
                        <m:endChr m:val="}"/>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r>
                          <a:rPr lang="en-US" altLang="zh-CN" sz="2800" i="1">
                            <a:solidFill>
                              <a:srgbClr val="000000"/>
                            </a:solidFill>
                            <a:latin typeface="Cambria Math" panose="02040503050406030204" pitchFamily="18" charset="0"/>
                          </a:rPr>
                          <m:t>=0</m:t>
                        </m:r>
                      </m:e>
                    </m:d>
                    <m:r>
                      <a:rPr lang="en-US" altLang="zh-CN"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r>
                      <a:rPr lang="en-US" altLang="zh-CN" sz="2800" i="1">
                        <a:solidFill>
                          <a:srgbClr val="000000"/>
                        </a:solidFill>
                        <a:latin typeface="Cambria Math" panose="02040503050406030204" pitchFamily="18" charset="0"/>
                      </a:rPr>
                      <m:t>,   </m:t>
                    </m:r>
                    <m:r>
                      <a:rPr lang="en-US" altLang="zh-CN" sz="2800" i="1">
                        <a:solidFill>
                          <a:srgbClr val="000000"/>
                        </a:solidFill>
                        <a:latin typeface="Cambria Math" panose="02040503050406030204" pitchFamily="18" charset="0"/>
                      </a:rPr>
                      <m:t>𝑃</m:t>
                    </m:r>
                    <m:d>
                      <m:dPr>
                        <m:begChr m:val="{"/>
                        <m:endChr m:val="}"/>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r>
                          <a:rPr lang="en-US" altLang="zh-CN" sz="2800" i="1">
                            <a:solidFill>
                              <a:srgbClr val="000000"/>
                            </a:solidFill>
                            <a:latin typeface="Cambria Math" panose="02040503050406030204" pitchFamily="18" charset="0"/>
                          </a:rPr>
                          <m:t>=1</m:t>
                        </m:r>
                      </m:e>
                    </m:d>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oMath>
                </a14:m>
                <a:r>
                  <a:rPr lang="en-US" altLang="zh-CN" sz="2800" dirty="0">
                    <a:solidFill>
                      <a:srgbClr val="000000"/>
                    </a:solidFill>
                  </a:rPr>
                  <a:t>      (5.177)</a:t>
                </a:r>
                <a:endParaRPr lang="zh-CN" altLang="zh-CN" sz="2800" dirty="0">
                  <a:solidFill>
                    <a:srgbClr val="000000"/>
                  </a:solidFill>
                </a:endParaRPr>
              </a:p>
              <a:p>
                <a:r>
                  <a:rPr lang="zh-CN" altLang="zh-CN" sz="2800" dirty="0">
                    <a:solidFill>
                      <a:srgbClr val="000000"/>
                    </a:solidFill>
                  </a:rPr>
                  <a:t>求期望</a:t>
                </a:r>
                <a14:m>
                  <m:oMath xmlns:m="http://schemas.openxmlformats.org/officeDocument/2006/math">
                    <m:r>
                      <a:rPr lang="en-US" altLang="zh-CN" sz="2800" i="1">
                        <a:solidFill>
                          <a:srgbClr val="000000"/>
                        </a:solidFill>
                        <a:latin typeface="Cambria Math" panose="02040503050406030204" pitchFamily="18" charset="0"/>
                      </a:rPr>
                      <m:t>𝐸</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𝑋</m:t>
                    </m:r>
                    <m:r>
                      <a:rPr lang="en-US" altLang="zh-CN" sz="2800" i="1">
                        <a:solidFill>
                          <a:srgbClr val="000000"/>
                        </a:solidFill>
                        <a:latin typeface="Cambria Math" panose="02040503050406030204" pitchFamily="18" charset="0"/>
                      </a:rPr>
                      <m:t>)</m:t>
                    </m:r>
                  </m:oMath>
                </a14:m>
                <a:r>
                  <a:rPr lang="zh-CN" altLang="zh-CN" sz="2800" dirty="0">
                    <a:solidFill>
                      <a:srgbClr val="000000"/>
                    </a:solidFill>
                  </a:rPr>
                  <a:t>与方差</a:t>
                </a:r>
                <a14:m>
                  <m:oMath xmlns:m="http://schemas.openxmlformats.org/officeDocument/2006/math">
                    <m:r>
                      <a:rPr lang="en-US" altLang="zh-CN" sz="2800" i="1">
                        <a:solidFill>
                          <a:srgbClr val="000000"/>
                        </a:solidFill>
                        <a:latin typeface="Cambria Math" panose="02040503050406030204" pitchFamily="18" charset="0"/>
                      </a:rPr>
                      <m:t>𝐷</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𝑋</m:t>
                    </m:r>
                    <m:r>
                      <a:rPr lang="en-US" altLang="zh-CN" sz="2800" i="1">
                        <a:solidFill>
                          <a:srgbClr val="000000"/>
                        </a:solidFill>
                        <a:latin typeface="Cambria Math" panose="02040503050406030204" pitchFamily="18" charset="0"/>
                      </a:rPr>
                      <m:t>)</m:t>
                    </m:r>
                  </m:oMath>
                </a14:m>
                <a:r>
                  <a:rPr lang="zh-CN" altLang="zh-CN" sz="2800" dirty="0">
                    <a:solidFill>
                      <a:srgbClr val="000000"/>
                    </a:solidFill>
                  </a:rPr>
                  <a:t>。</a:t>
                </a:r>
              </a:p>
              <a:p>
                <a:r>
                  <a:rPr lang="zh-CN" altLang="zh-CN" sz="2800" dirty="0">
                    <a:solidFill>
                      <a:srgbClr val="000000"/>
                    </a:solidFill>
                  </a:rPr>
                  <a:t>解：</a:t>
                </a:r>
              </a:p>
              <a:p>
                <a:pPr algn="r"/>
                <a14:m>
                  <m:oMath xmlns:m="http://schemas.openxmlformats.org/officeDocument/2006/math">
                    <m:r>
                      <a:rPr lang="en-US" altLang="zh-CN" sz="2800" i="1">
                        <a:solidFill>
                          <a:srgbClr val="000000"/>
                        </a:solidFill>
                        <a:latin typeface="Cambria Math" panose="02040503050406030204" pitchFamily="18" charset="0"/>
                      </a:rPr>
                      <m:t>𝐸</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e>
                    </m:d>
                    <m:r>
                      <a:rPr lang="en-US" altLang="zh-CN" sz="2800" i="1">
                        <a:solidFill>
                          <a:srgbClr val="000000"/>
                        </a:solidFill>
                        <a:latin typeface="Cambria Math" panose="02040503050406030204" pitchFamily="18" charset="0"/>
                      </a:rPr>
                      <m:t>=0∙</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e>
                    </m:d>
                    <m:r>
                      <a:rPr lang="en-US" altLang="zh-CN" sz="2800">
                        <a:solidFill>
                          <a:srgbClr val="000000"/>
                        </a:solidFill>
                        <a:latin typeface="Cambria Math" panose="02040503050406030204" pitchFamily="18" charset="0"/>
                      </a:rPr>
                      <m:t>+1</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oMath>
                </a14:m>
                <a:r>
                  <a:rPr lang="en-US" altLang="zh-CN" sz="2800" dirty="0">
                    <a:solidFill>
                      <a:srgbClr val="000000"/>
                    </a:solidFill>
                  </a:rPr>
                  <a:t>            (5.178)</a:t>
                </a:r>
                <a:endParaRPr lang="zh-CN" altLang="zh-CN" sz="2800" dirty="0">
                  <a:solidFill>
                    <a:srgbClr val="000000"/>
                  </a:solidFill>
                </a:endParaRPr>
              </a:p>
              <a:p>
                <a:pPr algn="r"/>
                <a14:m>
                  <m:oMath xmlns:m="http://schemas.openxmlformats.org/officeDocument/2006/math">
                    <m:r>
                      <a:rPr lang="en-US" altLang="zh-CN" sz="2800" i="1">
                        <a:solidFill>
                          <a:srgbClr val="000000"/>
                        </a:solidFill>
                        <a:latin typeface="Cambria Math" panose="02040503050406030204" pitchFamily="18" charset="0"/>
                      </a:rPr>
                      <m:t>𝐸</m:t>
                    </m:r>
                    <m:d>
                      <m:dPr>
                        <m:ctrlPr>
                          <a:rPr lang="zh-CN" altLang="zh-CN" sz="2800" i="1">
                            <a:solidFill>
                              <a:srgbClr val="000000"/>
                            </a:solidFill>
                            <a:latin typeface="Cambria Math" panose="02040503050406030204" pitchFamily="18" charset="0"/>
                          </a:rPr>
                        </m:ctrlPr>
                      </m:dPr>
                      <m:e>
                        <m:sSup>
                          <m:sSupPr>
                            <m:ctrlPr>
                              <a:rPr lang="zh-CN" altLang="zh-CN" sz="2800" i="1">
                                <a:solidFill>
                                  <a:srgbClr val="000000"/>
                                </a:solidFill>
                                <a:latin typeface="Cambria Math" panose="02040503050406030204" pitchFamily="18" charset="0"/>
                              </a:rPr>
                            </m:ctrlPr>
                          </m:sSupPr>
                          <m:e>
                            <m:r>
                              <a:rPr lang="en-US" altLang="zh-CN" sz="2800" i="1">
                                <a:solidFill>
                                  <a:srgbClr val="000000"/>
                                </a:solidFill>
                                <a:latin typeface="Cambria Math" panose="02040503050406030204" pitchFamily="18" charset="0"/>
                              </a:rPr>
                              <m:t>𝑋</m:t>
                            </m:r>
                          </m:e>
                          <m:sup>
                            <m:r>
                              <a:rPr lang="en-US" altLang="zh-CN" sz="2800" i="1">
                                <a:solidFill>
                                  <a:srgbClr val="000000"/>
                                </a:solidFill>
                                <a:latin typeface="Cambria Math" panose="02040503050406030204" pitchFamily="18" charset="0"/>
                              </a:rPr>
                              <m:t>2</m:t>
                            </m:r>
                          </m:sup>
                        </m:sSup>
                      </m:e>
                    </m:d>
                    <m:r>
                      <a:rPr lang="en-US" altLang="zh-CN" sz="2800" i="1">
                        <a:solidFill>
                          <a:srgbClr val="000000"/>
                        </a:solidFill>
                        <a:latin typeface="Cambria Math" panose="02040503050406030204" pitchFamily="18" charset="0"/>
                      </a:rPr>
                      <m:t>=</m:t>
                    </m:r>
                    <m:sSup>
                      <m:sSupPr>
                        <m:ctrlPr>
                          <a:rPr lang="zh-CN" altLang="zh-CN" sz="2800" i="1">
                            <a:solidFill>
                              <a:srgbClr val="000000"/>
                            </a:solidFill>
                            <a:latin typeface="Cambria Math" panose="02040503050406030204" pitchFamily="18" charset="0"/>
                          </a:rPr>
                        </m:ctrlPr>
                      </m:sSupPr>
                      <m:e>
                        <m:r>
                          <a:rPr lang="en-US" altLang="zh-CN" sz="2800" i="1">
                            <a:solidFill>
                              <a:srgbClr val="000000"/>
                            </a:solidFill>
                            <a:latin typeface="Cambria Math" panose="02040503050406030204" pitchFamily="18" charset="0"/>
                          </a:rPr>
                          <m:t>0</m:t>
                        </m:r>
                      </m:e>
                      <m:sup>
                        <m:r>
                          <a:rPr lang="en-US" altLang="zh-CN" sz="2800" i="1">
                            <a:solidFill>
                              <a:srgbClr val="000000"/>
                            </a:solidFill>
                            <a:latin typeface="Cambria Math" panose="02040503050406030204" pitchFamily="18" charset="0"/>
                          </a:rPr>
                          <m:t>2</m:t>
                        </m:r>
                      </m:sup>
                    </m:sSup>
                    <m:r>
                      <a:rPr lang="en-US" altLang="zh-CN" sz="2800" i="1">
                        <a:solidFill>
                          <a:srgbClr val="000000"/>
                        </a:solidFill>
                        <a:latin typeface="Cambria Math" panose="02040503050406030204" pitchFamily="18" charset="0"/>
                      </a:rPr>
                      <m:t>∙</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e>
                    </m:d>
                    <m:r>
                      <a:rPr lang="en-US" altLang="zh-CN" sz="2800">
                        <a:solidFill>
                          <a:srgbClr val="000000"/>
                        </a:solidFill>
                        <a:latin typeface="Cambria Math" panose="02040503050406030204" pitchFamily="18" charset="0"/>
                      </a:rPr>
                      <m:t>+</m:t>
                    </m:r>
                    <m:sSup>
                      <m:sSupPr>
                        <m:ctrlPr>
                          <a:rPr lang="zh-CN" altLang="zh-CN" sz="2800" i="1">
                            <a:solidFill>
                              <a:srgbClr val="000000"/>
                            </a:solidFill>
                            <a:latin typeface="Cambria Math" panose="02040503050406030204" pitchFamily="18" charset="0"/>
                          </a:rPr>
                        </m:ctrlPr>
                      </m:sSupPr>
                      <m:e>
                        <m:r>
                          <a:rPr lang="en-US" altLang="zh-CN" sz="2800">
                            <a:solidFill>
                              <a:srgbClr val="000000"/>
                            </a:solidFill>
                            <a:latin typeface="Cambria Math" panose="02040503050406030204" pitchFamily="18" charset="0"/>
                          </a:rPr>
                          <m:t>1</m:t>
                        </m:r>
                      </m:e>
                      <m:sup>
                        <m:r>
                          <a:rPr lang="en-US" altLang="zh-CN" sz="2800" i="1">
                            <a:solidFill>
                              <a:srgbClr val="000000"/>
                            </a:solidFill>
                            <a:latin typeface="Cambria Math" panose="02040503050406030204" pitchFamily="18" charset="0"/>
                          </a:rPr>
                          <m:t>2</m:t>
                        </m:r>
                      </m:sup>
                    </m:s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oMath>
                </a14:m>
                <a:r>
                  <a:rPr lang="en-US" altLang="zh-CN" sz="2800" dirty="0">
                    <a:solidFill>
                      <a:srgbClr val="000000"/>
                    </a:solidFill>
                  </a:rPr>
                  <a:t>          (5.179)</a:t>
                </a:r>
                <a:endParaRPr lang="zh-CN" altLang="zh-CN" sz="2800" dirty="0">
                  <a:solidFill>
                    <a:srgbClr val="000000"/>
                  </a:solidFill>
                </a:endParaRPr>
              </a:p>
              <a:p>
                <a:r>
                  <a:rPr lang="zh-CN" altLang="zh-CN" sz="2800" dirty="0">
                    <a:solidFill>
                      <a:srgbClr val="000000"/>
                    </a:solidFill>
                  </a:rPr>
                  <a:t>因此</a:t>
                </a:r>
              </a:p>
              <a:p>
                <a14:m>
                  <m:oMath xmlns:m="http://schemas.openxmlformats.org/officeDocument/2006/math">
                    <m:r>
                      <a:rPr lang="en-US" altLang="zh-CN" sz="2800" i="1">
                        <a:solidFill>
                          <a:srgbClr val="000000"/>
                        </a:solidFill>
                        <a:latin typeface="Cambria Math" panose="02040503050406030204" pitchFamily="18" charset="0"/>
                      </a:rPr>
                      <m:t>𝐷</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e>
                    </m:d>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𝐸</m:t>
                    </m:r>
                    <m:d>
                      <m:dPr>
                        <m:ctrlPr>
                          <a:rPr lang="zh-CN" altLang="zh-CN" sz="2800" i="1">
                            <a:solidFill>
                              <a:srgbClr val="000000"/>
                            </a:solidFill>
                            <a:latin typeface="Cambria Math" panose="02040503050406030204" pitchFamily="18" charset="0"/>
                          </a:rPr>
                        </m:ctrlPr>
                      </m:dPr>
                      <m:e>
                        <m:sSup>
                          <m:sSupPr>
                            <m:ctrlPr>
                              <a:rPr lang="zh-CN" altLang="zh-CN" sz="2800" i="1">
                                <a:solidFill>
                                  <a:srgbClr val="000000"/>
                                </a:solidFill>
                                <a:latin typeface="Cambria Math" panose="02040503050406030204" pitchFamily="18" charset="0"/>
                              </a:rPr>
                            </m:ctrlPr>
                          </m:sSupPr>
                          <m:e>
                            <m:r>
                              <a:rPr lang="en-US" altLang="zh-CN" sz="2800" i="1">
                                <a:solidFill>
                                  <a:srgbClr val="000000"/>
                                </a:solidFill>
                                <a:latin typeface="Cambria Math" panose="02040503050406030204" pitchFamily="18" charset="0"/>
                              </a:rPr>
                              <m:t>𝑋</m:t>
                            </m:r>
                          </m:e>
                          <m:sup>
                            <m:r>
                              <a:rPr lang="en-US" altLang="zh-CN" sz="2800" i="1">
                                <a:solidFill>
                                  <a:srgbClr val="000000"/>
                                </a:solidFill>
                                <a:latin typeface="Cambria Math" panose="02040503050406030204" pitchFamily="18" charset="0"/>
                              </a:rPr>
                              <m:t>2</m:t>
                            </m:r>
                          </m:sup>
                        </m:sSup>
                      </m:e>
                    </m:d>
                    <m:r>
                      <a:rPr lang="zh-CN" altLang="en-US" sz="2800" i="1">
                        <a:solidFill>
                          <a:srgbClr val="000000"/>
                        </a:solidFill>
                        <a:latin typeface="Cambria Math" panose="02040503050406030204" pitchFamily="18" charset="0"/>
                      </a:rPr>
                      <m:t>−</m:t>
                    </m:r>
                    <m:sSup>
                      <m:sSupPr>
                        <m:ctrlPr>
                          <a:rPr lang="zh-CN" altLang="zh-CN" sz="2800" i="1">
                            <a:solidFill>
                              <a:srgbClr val="000000"/>
                            </a:solidFill>
                            <a:latin typeface="Cambria Math" panose="02040503050406030204" pitchFamily="18" charset="0"/>
                          </a:rPr>
                        </m:ctrlPr>
                      </m:sSupPr>
                      <m:e>
                        <m:d>
                          <m:dPr>
                            <m:begChr m:val="["/>
                            <m:endChr m:val="]"/>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𝐸</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𝑋</m:t>
                                </m:r>
                              </m:e>
                            </m:d>
                          </m:e>
                        </m:d>
                      </m:e>
                      <m:sup>
                        <m:r>
                          <a:rPr lang="en-US" altLang="zh-CN" sz="2800" i="1">
                            <a:solidFill>
                              <a:srgbClr val="000000"/>
                            </a:solidFill>
                            <a:latin typeface="Cambria Math" panose="02040503050406030204" pitchFamily="18" charset="0"/>
                          </a:rPr>
                          <m:t>2</m:t>
                        </m:r>
                      </m:sup>
                    </m:s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r>
                      <a:rPr lang="zh-CN" altLang="en-US" sz="2800" i="1">
                        <a:solidFill>
                          <a:srgbClr val="000000"/>
                        </a:solidFill>
                        <a:latin typeface="Cambria Math" panose="02040503050406030204" pitchFamily="18" charset="0"/>
                      </a:rPr>
                      <m:t>−</m:t>
                    </m:r>
                    <m:sSup>
                      <m:sSupPr>
                        <m:ctrlPr>
                          <a:rPr lang="zh-CN" altLang="zh-CN" sz="2800" i="1">
                            <a:solidFill>
                              <a:srgbClr val="000000"/>
                            </a:solidFill>
                            <a:latin typeface="Cambria Math" panose="02040503050406030204" pitchFamily="18" charset="0"/>
                          </a:rPr>
                        </m:ctrlPr>
                      </m:sSupPr>
                      <m:e>
                        <m:r>
                          <a:rPr lang="en-US" altLang="zh-CN" sz="2800" i="1">
                            <a:solidFill>
                              <a:srgbClr val="000000"/>
                            </a:solidFill>
                            <a:latin typeface="Cambria Math" panose="02040503050406030204" pitchFamily="18" charset="0"/>
                          </a:rPr>
                          <m:t>𝑝</m:t>
                        </m:r>
                      </m:e>
                      <m:sup>
                        <m:r>
                          <a:rPr lang="en-US" altLang="zh-CN" sz="2800" i="1">
                            <a:solidFill>
                              <a:srgbClr val="000000"/>
                            </a:solidFill>
                            <a:latin typeface="Cambria Math" panose="02040503050406030204" pitchFamily="18" charset="0"/>
                          </a:rPr>
                          <m:t>2</m:t>
                        </m:r>
                      </m:sup>
                    </m:s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r>
                      <a:rPr lang="en-US" altLang="zh-CN" sz="2800" i="1">
                        <a:solidFill>
                          <a:srgbClr val="000000"/>
                        </a:solidFill>
                        <a:latin typeface="Cambria Math" panose="02040503050406030204" pitchFamily="18" charset="0"/>
                      </a:rPr>
                      <m:t>∙</m:t>
                    </m:r>
                    <m:d>
                      <m:dPr>
                        <m:ctrlPr>
                          <a:rPr lang="zh-CN" altLang="zh-CN" sz="2800" i="1">
                            <a:solidFill>
                              <a:srgbClr val="000000"/>
                            </a:solidFill>
                            <a:latin typeface="Cambria Math" panose="02040503050406030204" pitchFamily="18" charset="0"/>
                          </a:rPr>
                        </m:ctrlPr>
                      </m:dPr>
                      <m:e>
                        <m:r>
                          <a:rPr lang="en-US" altLang="zh-CN"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𝑝</m:t>
                        </m:r>
                      </m:e>
                    </m:d>
                  </m:oMath>
                </a14:m>
                <a:r>
                  <a:rPr lang="en-US" altLang="zh-CN" sz="2800" dirty="0">
                    <a:solidFill>
                      <a:srgbClr val="000000"/>
                    </a:solidFill>
                  </a:rPr>
                  <a:t>(5.180)</a:t>
                </a:r>
                <a:endParaRPr lang="zh-CN" altLang="zh-CN" sz="2800"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964488" cy="4175125"/>
              </a:xfrm>
              <a:blipFill>
                <a:blip r:embed="rId4"/>
                <a:stretch>
                  <a:fillRect l="-1156" t="-1460" r="-2719" b="-125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13600"/>
      </p:ext>
    </p:extLst>
  </p:cSld>
  <p:clrMapOvr>
    <a:masterClrMapping/>
  </p:clrMapOvr>
  <mc:AlternateContent xmlns:mc="http://schemas.openxmlformats.org/markup-compatibility/2006" xmlns:p14="http://schemas.microsoft.com/office/powerpoint/2010/main">
    <mc:Choice Requires="p14">
      <p:transition spd="slow" p14:dur="2000" advTm="91512"/>
    </mc:Choice>
    <mc:Fallback xmlns="">
      <p:transition spd="slow" advTm="91512"/>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连续随机变量的期望与方差</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268760"/>
                <a:ext cx="9144000" cy="4175125"/>
              </a:xfrm>
            </p:spPr>
            <p:txBody>
              <a:bodyPr/>
              <a:lstStyle/>
              <a:p>
                <a:r>
                  <a:rPr lang="zh-CN" altLang="zh-CN" sz="2400" b="1" dirty="0">
                    <a:solidFill>
                      <a:srgbClr val="000000"/>
                    </a:solidFill>
                  </a:rPr>
                  <a:t>【例</a:t>
                </a:r>
                <a:r>
                  <a:rPr lang="en-US" altLang="zh-CN" sz="2400" b="1" dirty="0">
                    <a:solidFill>
                      <a:srgbClr val="000000"/>
                    </a:solidFill>
                  </a:rPr>
                  <a:t>5.11</a:t>
                </a:r>
                <a:r>
                  <a:rPr lang="zh-CN" altLang="zh-CN" sz="2400" b="1" dirty="0">
                    <a:solidFill>
                      <a:srgbClr val="000000"/>
                    </a:solidFill>
                  </a:rPr>
                  <a:t>】设随机变量</a:t>
                </a:r>
                <a14:m>
                  <m:oMath xmlns:m="http://schemas.openxmlformats.org/officeDocument/2006/math">
                    <m:r>
                      <a:rPr lang="en-US" altLang="zh-CN" sz="2400" b="1" i="1">
                        <a:solidFill>
                          <a:srgbClr val="000000"/>
                        </a:solidFill>
                        <a:latin typeface="Cambria Math" panose="02040503050406030204" pitchFamily="18" charset="0"/>
                      </a:rPr>
                      <m:t>𝑿</m:t>
                    </m:r>
                  </m:oMath>
                </a14:m>
                <a:r>
                  <a:rPr lang="zh-CN" altLang="zh-CN" sz="2400" b="1" dirty="0">
                    <a:solidFill>
                      <a:srgbClr val="000000"/>
                    </a:solidFill>
                  </a:rPr>
                  <a:t>的概率密度为：</a:t>
                </a:r>
              </a:p>
              <a:p>
                <a:pPr algn="r"/>
                <a14:m>
                  <m:oMath xmlns:m="http://schemas.openxmlformats.org/officeDocument/2006/math">
                    <m:r>
                      <a:rPr lang="en-US" altLang="zh-CN" sz="2400" b="1" i="1">
                        <a:solidFill>
                          <a:srgbClr val="000000"/>
                        </a:solidFill>
                        <a:latin typeface="Cambria Math" panose="02040503050406030204" pitchFamily="18" charset="0"/>
                      </a:rPr>
                      <m:t>𝒇</m:t>
                    </m:r>
                    <m:d>
                      <m:dPr>
                        <m:ctrlPr>
                          <a:rPr lang="zh-CN" altLang="zh-CN" sz="2400" b="1" i="1">
                            <a:solidFill>
                              <a:srgbClr val="000000"/>
                            </a:solidFill>
                            <a:latin typeface="Cambria Math" panose="02040503050406030204" pitchFamily="18" charset="0"/>
                          </a:rPr>
                        </m:ctrlPr>
                      </m:dPr>
                      <m:e>
                        <m:r>
                          <a:rPr lang="en-US" altLang="zh-CN" sz="2400" b="1" i="1">
                            <a:solidFill>
                              <a:srgbClr val="000000"/>
                            </a:solidFill>
                            <a:latin typeface="Cambria Math" panose="02040503050406030204" pitchFamily="18" charset="0"/>
                          </a:rPr>
                          <m:t>𝑿</m:t>
                        </m:r>
                      </m:e>
                    </m:d>
                    <m:r>
                      <a:rPr lang="en-US" altLang="zh-CN" sz="2400" b="1" i="1">
                        <a:solidFill>
                          <a:srgbClr val="000000"/>
                        </a:solidFill>
                        <a:latin typeface="Cambria Math" panose="02040503050406030204" pitchFamily="18" charset="0"/>
                      </a:rPr>
                      <m:t>=</m:t>
                    </m:r>
                    <m:d>
                      <m:dPr>
                        <m:begChr m:val="{"/>
                        <m:endChr m:val=""/>
                        <m:ctrlPr>
                          <a:rPr lang="zh-CN" altLang="zh-CN" sz="2400" b="1" i="1">
                            <a:solidFill>
                              <a:srgbClr val="000000"/>
                            </a:solidFill>
                            <a:latin typeface="Cambria Math" panose="02040503050406030204" pitchFamily="18" charset="0"/>
                          </a:rPr>
                        </m:ctrlPr>
                      </m:dPr>
                      <m:e>
                        <m:m>
                          <m:mPr>
                            <m:mcs>
                              <m:mc>
                                <m:mcPr>
                                  <m:count m:val="1"/>
                                  <m:mcJc m:val="center"/>
                                </m:mcPr>
                              </m:mc>
                            </m:mcs>
                            <m:ctrlPr>
                              <a:rPr lang="zh-CN" altLang="zh-CN" sz="2400" b="1" i="1">
                                <a:solidFill>
                                  <a:srgbClr val="000000"/>
                                </a:solidFill>
                                <a:latin typeface="Cambria Math" panose="02040503050406030204" pitchFamily="18" charset="0"/>
                              </a:rPr>
                            </m:ctrlPr>
                          </m:mPr>
                          <m:mr>
                            <m:e>
                              <m:f>
                                <m:fPr>
                                  <m:ctrlPr>
                                    <a:rPr lang="zh-CN" altLang="zh-CN" sz="2400" b="1" i="1">
                                      <a:solidFill>
                                        <a:srgbClr val="000000"/>
                                      </a:solidFill>
                                      <a:latin typeface="Cambria Math" panose="02040503050406030204" pitchFamily="18" charset="0"/>
                                    </a:rPr>
                                  </m:ctrlPr>
                                </m:fPr>
                                <m:num>
                                  <m:r>
                                    <a:rPr lang="en-US" altLang="zh-CN" sz="2400" b="1" i="1">
                                      <a:solidFill>
                                        <a:srgbClr val="000000"/>
                                      </a:solidFill>
                                      <a:latin typeface="Cambria Math" panose="02040503050406030204" pitchFamily="18" charset="0"/>
                                    </a:rPr>
                                    <m:t>𝟏</m:t>
                                  </m:r>
                                </m:num>
                                <m:den>
                                  <m:r>
                                    <a:rPr lang="en-US" altLang="zh-CN" sz="2400" b="1" i="1">
                                      <a:solidFill>
                                        <a:srgbClr val="000000"/>
                                      </a:solidFill>
                                      <a:latin typeface="Cambria Math" panose="02040503050406030204" pitchFamily="18" charset="0"/>
                                    </a:rPr>
                                    <m:t>𝒃</m:t>
                                  </m:r>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𝒂</m:t>
                                  </m:r>
                                </m:den>
                              </m:f>
                              <m:r>
                                <a:rPr lang="zh-CN" altLang="zh-CN" sz="2400" b="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𝒂</m:t>
                              </m:r>
                              <m:r>
                                <a:rPr lang="en-US" altLang="zh-CN" sz="2400" b="1" i="1">
                                  <a:solidFill>
                                    <a:srgbClr val="000000"/>
                                  </a:solidFill>
                                  <a:latin typeface="Cambria Math" panose="02040503050406030204" pitchFamily="18" charset="0"/>
                                </a:rPr>
                                <m:t>&lt;</m:t>
                              </m:r>
                              <m:r>
                                <a:rPr lang="en-US" altLang="zh-CN" sz="2400" b="1" i="1">
                                  <a:solidFill>
                                    <a:srgbClr val="000000"/>
                                  </a:solidFill>
                                  <a:latin typeface="Cambria Math" panose="02040503050406030204" pitchFamily="18" charset="0"/>
                                </a:rPr>
                                <m:t>𝒙</m:t>
                              </m:r>
                              <m:r>
                                <a:rPr lang="en-US" altLang="zh-CN" sz="2400" b="1" i="1">
                                  <a:solidFill>
                                    <a:srgbClr val="000000"/>
                                  </a:solidFill>
                                  <a:latin typeface="Cambria Math" panose="02040503050406030204" pitchFamily="18" charset="0"/>
                                </a:rPr>
                                <m:t>&lt;</m:t>
                              </m:r>
                              <m:r>
                                <a:rPr lang="en-US" altLang="zh-CN" sz="2400" b="1" i="1">
                                  <a:solidFill>
                                    <a:srgbClr val="000000"/>
                                  </a:solidFill>
                                  <a:latin typeface="Cambria Math" panose="02040503050406030204" pitchFamily="18" charset="0"/>
                                </a:rPr>
                                <m:t>𝒃</m:t>
                              </m:r>
                            </m:e>
                          </m:mr>
                          <m:mr>
                            <m:e>
                              <m:r>
                                <a:rPr lang="en-US" altLang="zh-CN" sz="2400" b="1" i="1">
                                  <a:solidFill>
                                    <a:srgbClr val="000000"/>
                                  </a:solidFill>
                                  <a:latin typeface="Cambria Math" panose="02040503050406030204" pitchFamily="18" charset="0"/>
                                </a:rPr>
                                <m:t>𝟎</m:t>
                              </m:r>
                              <m:r>
                                <a:rPr lang="zh-CN" altLang="zh-CN" sz="2400" b="1">
                                  <a:solidFill>
                                    <a:srgbClr val="000000"/>
                                  </a:solidFill>
                                  <a:latin typeface="Cambria Math" panose="02040503050406030204" pitchFamily="18" charset="0"/>
                                </a:rPr>
                                <m:t>，</m:t>
                              </m:r>
                              <m:r>
                                <a:rPr lang="en-US" altLang="zh-CN" sz="2400" b="1">
                                  <a:solidFill>
                                    <a:srgbClr val="000000"/>
                                  </a:solidFill>
                                  <a:latin typeface="Cambria Math" panose="02040503050406030204" pitchFamily="18" charset="0"/>
                                </a:rPr>
                                <m:t>            </m:t>
                              </m:r>
                              <m:r>
                                <a:rPr lang="zh-CN" altLang="zh-CN" sz="2400" b="1">
                                  <a:solidFill>
                                    <a:srgbClr val="000000"/>
                                  </a:solidFill>
                                  <a:latin typeface="Cambria Math" panose="02040503050406030204" pitchFamily="18" charset="0"/>
                                </a:rPr>
                                <m:t>其他</m:t>
                              </m:r>
                            </m:e>
                          </m:mr>
                        </m:m>
                      </m:e>
                    </m:d>
                  </m:oMath>
                </a14:m>
                <a:r>
                  <a:rPr lang="en-US" altLang="zh-CN" sz="2400" b="1" dirty="0">
                    <a:solidFill>
                      <a:srgbClr val="000000"/>
                    </a:solidFill>
                  </a:rPr>
                  <a:t>                    (5.181)</a:t>
                </a:r>
                <a:endParaRPr lang="zh-CN" altLang="zh-CN" sz="2400" b="1" dirty="0">
                  <a:solidFill>
                    <a:srgbClr val="000000"/>
                  </a:solidFill>
                </a:endParaRPr>
              </a:p>
              <a:p>
                <a:r>
                  <a:rPr lang="zh-CN" altLang="zh-CN" sz="2400" b="1" dirty="0">
                    <a:solidFill>
                      <a:srgbClr val="000000"/>
                    </a:solidFill>
                  </a:rPr>
                  <a:t>求期望</a:t>
                </a:r>
                <a14:m>
                  <m:oMath xmlns:m="http://schemas.openxmlformats.org/officeDocument/2006/math">
                    <m:r>
                      <a:rPr lang="en-US" altLang="zh-CN" sz="2400" b="1" i="1">
                        <a:solidFill>
                          <a:srgbClr val="000000"/>
                        </a:solidFill>
                        <a:latin typeface="Cambria Math" panose="02040503050406030204" pitchFamily="18" charset="0"/>
                      </a:rPr>
                      <m:t>𝑬</m:t>
                    </m:r>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𝑿</m:t>
                    </m:r>
                    <m:r>
                      <a:rPr lang="en-US" altLang="zh-CN" sz="2400" b="1" i="1">
                        <a:solidFill>
                          <a:srgbClr val="000000"/>
                        </a:solidFill>
                        <a:latin typeface="Cambria Math" panose="02040503050406030204" pitchFamily="18" charset="0"/>
                      </a:rPr>
                      <m:t>)</m:t>
                    </m:r>
                  </m:oMath>
                </a14:m>
                <a:r>
                  <a:rPr lang="zh-CN" altLang="zh-CN" sz="2400" b="1" dirty="0">
                    <a:solidFill>
                      <a:srgbClr val="000000"/>
                    </a:solidFill>
                  </a:rPr>
                  <a:t>与方差</a:t>
                </a:r>
                <a14:m>
                  <m:oMath xmlns:m="http://schemas.openxmlformats.org/officeDocument/2006/math">
                    <m:r>
                      <a:rPr lang="en-US" altLang="zh-CN" sz="2400" b="1" i="1">
                        <a:solidFill>
                          <a:srgbClr val="000000"/>
                        </a:solidFill>
                        <a:latin typeface="Cambria Math" panose="02040503050406030204" pitchFamily="18" charset="0"/>
                      </a:rPr>
                      <m:t>𝑫</m:t>
                    </m:r>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𝑿</m:t>
                    </m:r>
                    <m:r>
                      <a:rPr lang="en-US" altLang="zh-CN" sz="2400" b="1" i="1">
                        <a:solidFill>
                          <a:srgbClr val="000000"/>
                        </a:solidFill>
                        <a:latin typeface="Cambria Math" panose="02040503050406030204" pitchFamily="18" charset="0"/>
                      </a:rPr>
                      <m:t>)</m:t>
                    </m:r>
                  </m:oMath>
                </a14:m>
                <a:r>
                  <a:rPr lang="zh-CN" altLang="zh-CN" sz="2400" b="1" dirty="0">
                    <a:solidFill>
                      <a:srgbClr val="000000"/>
                    </a:solidFill>
                  </a:rPr>
                  <a:t>。</a:t>
                </a:r>
              </a:p>
              <a:p>
                <a:r>
                  <a:rPr lang="zh-CN" altLang="zh-CN" sz="2400" dirty="0">
                    <a:solidFill>
                      <a:srgbClr val="000000"/>
                    </a:solidFill>
                  </a:rPr>
                  <a:t>解：</a:t>
                </a:r>
              </a:p>
              <a:p>
                <a14:m>
                  <m:oMath xmlns:m="http://schemas.openxmlformats.org/officeDocument/2006/math">
                    <m:r>
                      <a:rPr lang="en-US" altLang="zh-CN" sz="2400" i="1">
                        <a:solidFill>
                          <a:srgbClr val="000000"/>
                        </a:solidFill>
                        <a:latin typeface="Cambria Math" panose="02040503050406030204" pitchFamily="18" charset="0"/>
                      </a:rPr>
                      <m:t>𝐸</m:t>
                    </m:r>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𝑋</m:t>
                        </m:r>
                      </m:e>
                    </m:d>
                    <m:r>
                      <a:rPr lang="en-US" altLang="zh-CN" sz="2400" i="1">
                        <a:solidFill>
                          <a:srgbClr val="000000"/>
                        </a:solidFill>
                        <a:latin typeface="Cambria Math" panose="02040503050406030204" pitchFamily="18" charset="0"/>
                      </a:rPr>
                      <m:t>=</m:t>
                    </m:r>
                    <m:nary>
                      <m:naryPr>
                        <m:limLoc m:val="subSup"/>
                        <m:ctrlPr>
                          <a:rPr lang="zh-CN" altLang="zh-CN"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m:t>
                        </m:r>
                      </m:sub>
                      <m:sup>
                        <m:r>
                          <a:rPr lang="en-US" altLang="zh-CN" sz="2400" i="1">
                            <a:solidFill>
                              <a:srgbClr val="000000"/>
                            </a:solidFill>
                            <a:latin typeface="Cambria Math" panose="02040503050406030204" pitchFamily="18" charset="0"/>
                          </a:rPr>
                          <m:t>+∞</m:t>
                        </m:r>
                      </m:sup>
                      <m:e>
                        <m:r>
                          <a:rPr lang="en-US" altLang="zh-CN" sz="2400" i="1">
                            <a:solidFill>
                              <a:srgbClr val="000000"/>
                            </a:solidFill>
                            <a:latin typeface="Cambria Math" panose="02040503050406030204" pitchFamily="18" charset="0"/>
                          </a:rPr>
                          <m:t>𝑥𝑓</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𝑥</m:t>
                        </m:r>
                        <m:r>
                          <a:rPr lang="en-US" altLang="zh-CN" sz="2400" i="1">
                            <a:solidFill>
                              <a:srgbClr val="000000"/>
                            </a:solidFill>
                            <a:latin typeface="Cambria Math" panose="02040503050406030204" pitchFamily="18" charset="0"/>
                          </a:rPr>
                          <m:t>)</m:t>
                        </m:r>
                        <m:r>
                          <m:rPr>
                            <m:sty m:val="p"/>
                          </m:rPr>
                          <a:rPr lang="en-US" altLang="zh-CN" sz="2400">
                            <a:solidFill>
                              <a:srgbClr val="000000"/>
                            </a:solidFill>
                            <a:latin typeface="Cambria Math" panose="02040503050406030204" pitchFamily="18" charset="0"/>
                          </a:rPr>
                          <m:t>d</m:t>
                        </m:r>
                        <m:r>
                          <a:rPr lang="en-US" altLang="zh-CN" sz="2400" i="1">
                            <a:solidFill>
                              <a:srgbClr val="000000"/>
                            </a:solidFill>
                            <a:latin typeface="Cambria Math" panose="02040503050406030204" pitchFamily="18" charset="0"/>
                          </a:rPr>
                          <m:t>𝑥</m:t>
                        </m:r>
                      </m:e>
                    </m:nary>
                    <m:r>
                      <a:rPr lang="en-US" altLang="zh-CN" sz="2400" i="1">
                        <a:solidFill>
                          <a:srgbClr val="000000"/>
                        </a:solidFill>
                        <a:latin typeface="Cambria Math" panose="02040503050406030204" pitchFamily="18" charset="0"/>
                      </a:rPr>
                      <m:t>=</m:t>
                    </m:r>
                    <m:nary>
                      <m:naryPr>
                        <m:limLoc m:val="subSup"/>
                        <m:ctrlPr>
                          <a:rPr lang="zh-CN" altLang="zh-CN" sz="2400" i="1">
                            <a:solidFill>
                              <a:srgbClr val="000000"/>
                            </a:solidFill>
                            <a:latin typeface="Cambria Math" panose="02040503050406030204" pitchFamily="18" charset="0"/>
                          </a:rPr>
                        </m:ctrlPr>
                      </m:naryPr>
                      <m:sub>
                        <m:r>
                          <a:rPr lang="en-US" altLang="zh-CN" sz="2400" i="1">
                            <a:solidFill>
                              <a:srgbClr val="000000"/>
                            </a:solidFill>
                            <a:latin typeface="Cambria Math" panose="02040503050406030204" pitchFamily="18" charset="0"/>
                          </a:rPr>
                          <m:t>𝑎</m:t>
                        </m:r>
                      </m:sub>
                      <m:sup>
                        <m:r>
                          <a:rPr lang="en-US" altLang="zh-CN" sz="2400" i="1">
                            <a:solidFill>
                              <a:srgbClr val="000000"/>
                            </a:solidFill>
                            <a:latin typeface="Cambria Math" panose="02040503050406030204" pitchFamily="18" charset="0"/>
                          </a:rPr>
                          <m:t>𝑏</m:t>
                        </m:r>
                      </m:sup>
                      <m:e>
                        <m:f>
                          <m:fPr>
                            <m:ctrlPr>
                              <a:rPr lang="zh-CN"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𝑥</m:t>
                            </m:r>
                          </m:num>
                          <m:den>
                            <m:r>
                              <a:rPr lang="en-US" altLang="zh-CN" sz="2400" i="1">
                                <a:solidFill>
                                  <a:srgbClr val="000000"/>
                                </a:solidFill>
                                <a:latin typeface="Cambria Math" panose="02040503050406030204" pitchFamily="18" charset="0"/>
                              </a:rPr>
                              <m:t>𝑏</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𝑎</m:t>
                            </m:r>
                          </m:den>
                        </m:f>
                        <m:r>
                          <m:rPr>
                            <m:sty m:val="p"/>
                          </m:rPr>
                          <a:rPr lang="en-US" altLang="zh-CN" sz="2400">
                            <a:solidFill>
                              <a:srgbClr val="000000"/>
                            </a:solidFill>
                            <a:latin typeface="Cambria Math" panose="02040503050406030204" pitchFamily="18" charset="0"/>
                          </a:rPr>
                          <m:t>d</m:t>
                        </m:r>
                        <m:r>
                          <a:rPr lang="en-US" altLang="zh-CN" sz="2400" i="1">
                            <a:solidFill>
                              <a:srgbClr val="000000"/>
                            </a:solidFill>
                            <a:latin typeface="Cambria Math" panose="02040503050406030204" pitchFamily="18" charset="0"/>
                          </a:rPr>
                          <m:t>𝑥</m:t>
                        </m:r>
                      </m:e>
                    </m:nary>
                    <m:r>
                      <a:rPr lang="en-US" altLang="zh-CN" sz="2400" i="1">
                        <a:solidFill>
                          <a:srgbClr val="000000"/>
                        </a:solidFill>
                        <a:latin typeface="Cambria Math" panose="02040503050406030204" pitchFamily="18" charset="0"/>
                      </a:rPr>
                      <m:t>=</m:t>
                    </m:r>
                    <m:f>
                      <m:fPr>
                        <m:ctrlPr>
                          <a:rPr lang="zh-CN" altLang="zh-CN" sz="2400" i="1">
                            <a:solidFill>
                              <a:srgbClr val="000000"/>
                            </a:solidFill>
                            <a:latin typeface="Cambria Math" panose="02040503050406030204" pitchFamily="18" charset="0"/>
                          </a:rPr>
                        </m:ctrlPr>
                      </m:fPr>
                      <m:num>
                        <m:r>
                          <a:rPr lang="en-US" altLang="zh-CN" sz="2400" b="0" i="1" smtClean="0">
                            <a:solidFill>
                              <a:srgbClr val="000000"/>
                            </a:solidFill>
                            <a:latin typeface="Cambria Math" panose="02040503050406030204" pitchFamily="18" charset="0"/>
                          </a:rPr>
                          <m:t>1</m:t>
                        </m:r>
                      </m:num>
                      <m:den>
                        <m:r>
                          <a:rPr lang="en-US" altLang="zh-CN" sz="2400" i="1">
                            <a:solidFill>
                              <a:srgbClr val="000000"/>
                            </a:solidFill>
                            <a:latin typeface="Cambria Math" panose="02040503050406030204" pitchFamily="18" charset="0"/>
                          </a:rPr>
                          <m:t>𝑏</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𝑎</m:t>
                        </m:r>
                      </m:den>
                    </m:f>
                    <m:nary>
                      <m:naryPr>
                        <m:limLoc m:val="subSup"/>
                        <m:ctrlPr>
                          <a:rPr lang="zh-CN" altLang="zh-CN" sz="2400" i="1">
                            <a:solidFill>
                              <a:srgbClr val="000000"/>
                            </a:solidFill>
                            <a:latin typeface="Cambria Math" panose="02040503050406030204" pitchFamily="18" charset="0"/>
                          </a:rPr>
                        </m:ctrlPr>
                      </m:naryPr>
                      <m:sub>
                        <m:r>
                          <a:rPr lang="en-US" altLang="zh-CN" sz="2400" i="1">
                            <a:solidFill>
                              <a:srgbClr val="000000"/>
                            </a:solidFill>
                            <a:latin typeface="Cambria Math" panose="02040503050406030204" pitchFamily="18" charset="0"/>
                          </a:rPr>
                          <m:t>𝑎</m:t>
                        </m:r>
                      </m:sub>
                      <m:sup>
                        <m:r>
                          <a:rPr lang="en-US" altLang="zh-CN" sz="2400" i="1">
                            <a:solidFill>
                              <a:srgbClr val="000000"/>
                            </a:solidFill>
                            <a:latin typeface="Cambria Math" panose="02040503050406030204" pitchFamily="18" charset="0"/>
                          </a:rPr>
                          <m:t>𝑏</m:t>
                        </m:r>
                      </m:sup>
                      <m:e>
                        <m:r>
                          <a:rPr lang="en-US" altLang="zh-CN" sz="2400" b="0" i="1" smtClean="0">
                            <a:solidFill>
                              <a:srgbClr val="000000"/>
                            </a:solidFill>
                            <a:latin typeface="Cambria Math" panose="02040503050406030204" pitchFamily="18" charset="0"/>
                          </a:rPr>
                          <m:t>𝑥</m:t>
                        </m:r>
                        <m:r>
                          <m:rPr>
                            <m:sty m:val="p"/>
                          </m:rPr>
                          <a:rPr lang="en-US" altLang="zh-CN" sz="2400">
                            <a:solidFill>
                              <a:srgbClr val="000000"/>
                            </a:solidFill>
                            <a:latin typeface="Cambria Math" panose="02040503050406030204" pitchFamily="18" charset="0"/>
                          </a:rPr>
                          <m:t>d</m:t>
                        </m:r>
                        <m:r>
                          <a:rPr lang="en-US" altLang="zh-CN" sz="2400" i="1">
                            <a:solidFill>
                              <a:srgbClr val="000000"/>
                            </a:solidFill>
                            <a:latin typeface="Cambria Math" panose="02040503050406030204" pitchFamily="18" charset="0"/>
                          </a:rPr>
                          <m:t>𝑥</m:t>
                        </m:r>
                      </m:e>
                    </m:nary>
                    <m:r>
                      <a:rPr lang="en-US" altLang="zh-CN" sz="2400" b="0" i="1" smtClean="0">
                        <a:solidFill>
                          <a:srgbClr val="000000"/>
                        </a:solidFill>
                        <a:latin typeface="Cambria Math" panose="02040503050406030204" pitchFamily="18" charset="0"/>
                      </a:rPr>
                      <m:t>=</m:t>
                    </m:r>
                    <m:f>
                      <m:fPr>
                        <m:ctrlPr>
                          <a:rPr lang="zh-CN"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𝑎</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𝑏</m:t>
                        </m:r>
                      </m:num>
                      <m:den>
                        <m:r>
                          <a:rPr lang="en-US" altLang="zh-CN" sz="2400" i="1">
                            <a:solidFill>
                              <a:srgbClr val="000000"/>
                            </a:solidFill>
                            <a:latin typeface="Cambria Math" panose="02040503050406030204" pitchFamily="18" charset="0"/>
                          </a:rPr>
                          <m:t>2</m:t>
                        </m:r>
                      </m:den>
                    </m:f>
                  </m:oMath>
                </a14:m>
                <a:endParaRPr lang="zh-CN" altLang="zh-CN" sz="2400" dirty="0">
                  <a:solidFill>
                    <a:srgbClr val="000000"/>
                  </a:solidFill>
                </a:endParaRPr>
              </a:p>
              <a:p>
                <a14:m>
                  <m:oMath xmlns:m="http://schemas.openxmlformats.org/officeDocument/2006/math">
                    <m:r>
                      <a:rPr lang="en-US" altLang="zh-CN" sz="2400" i="1">
                        <a:solidFill>
                          <a:srgbClr val="000000"/>
                        </a:solidFill>
                        <a:latin typeface="Cambria Math" panose="02040503050406030204" pitchFamily="18" charset="0"/>
                      </a:rPr>
                      <m:t>𝐷</m:t>
                    </m:r>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𝑋</m:t>
                        </m:r>
                      </m:e>
                    </m:d>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𝐸</m:t>
                    </m:r>
                    <m:d>
                      <m:dPr>
                        <m:ctrlPr>
                          <a:rPr lang="zh-CN" altLang="zh-CN" sz="2400" i="1">
                            <a:solidFill>
                              <a:srgbClr val="000000"/>
                            </a:solidFill>
                            <a:latin typeface="Cambria Math" panose="02040503050406030204" pitchFamily="18" charset="0"/>
                          </a:rPr>
                        </m:ctrlPr>
                      </m:dPr>
                      <m:e>
                        <m:sSup>
                          <m:sSupPr>
                            <m:ctrlPr>
                              <a:rPr lang="zh-CN"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𝑋</m:t>
                            </m:r>
                          </m:e>
                          <m:sup>
                            <m:r>
                              <a:rPr lang="en-US" altLang="zh-CN" sz="2400" i="1">
                                <a:solidFill>
                                  <a:srgbClr val="000000"/>
                                </a:solidFill>
                                <a:latin typeface="Cambria Math" panose="02040503050406030204" pitchFamily="18" charset="0"/>
                              </a:rPr>
                              <m:t>2</m:t>
                            </m:r>
                          </m:sup>
                        </m:sSup>
                      </m:e>
                    </m:d>
                    <m:r>
                      <a:rPr lang="zh-CN" altLang="en-US" sz="2400" i="1">
                        <a:solidFill>
                          <a:srgbClr val="000000"/>
                        </a:solidFill>
                        <a:latin typeface="Cambria Math" panose="02040503050406030204" pitchFamily="18" charset="0"/>
                      </a:rPr>
                      <m:t>−</m:t>
                    </m:r>
                    <m:sSup>
                      <m:sSupPr>
                        <m:ctrlPr>
                          <a:rPr lang="zh-CN" altLang="zh-CN" sz="2400" i="1">
                            <a:solidFill>
                              <a:srgbClr val="000000"/>
                            </a:solidFill>
                            <a:latin typeface="Cambria Math" panose="02040503050406030204" pitchFamily="18" charset="0"/>
                          </a:rPr>
                        </m:ctrlPr>
                      </m:sSupPr>
                      <m:e>
                        <m:d>
                          <m:dPr>
                            <m:begChr m:val="["/>
                            <m:endChr m:val="]"/>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𝐸</m:t>
                            </m:r>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𝑋</m:t>
                                </m:r>
                              </m:e>
                            </m:d>
                          </m:e>
                        </m:d>
                      </m:e>
                      <m:sup>
                        <m:r>
                          <a:rPr lang="en-US" altLang="zh-CN" sz="2400" i="1">
                            <a:solidFill>
                              <a:srgbClr val="000000"/>
                            </a:solidFill>
                            <a:latin typeface="Cambria Math" panose="02040503050406030204" pitchFamily="18" charset="0"/>
                          </a:rPr>
                          <m:t>2</m:t>
                        </m:r>
                      </m:sup>
                    </m:sSup>
                  </m:oMath>
                </a14:m>
                <a:endParaRPr lang="zh-CN" altLang="zh-CN" sz="2400" dirty="0">
                  <a:solidFill>
                    <a:srgbClr val="000000"/>
                  </a:solidFill>
                </a:endParaRPr>
              </a:p>
              <a:p>
                <a:pPr algn="r"/>
                <a14:m>
                  <m:oMath xmlns:m="http://schemas.openxmlformats.org/officeDocument/2006/math">
                    <m:r>
                      <a:rPr lang="en-US" altLang="zh-CN" sz="2400" i="1">
                        <a:solidFill>
                          <a:srgbClr val="000000"/>
                        </a:solidFill>
                        <a:latin typeface="Cambria Math" panose="02040503050406030204" pitchFamily="18" charset="0"/>
                      </a:rPr>
                      <m:t>=</m:t>
                    </m:r>
                    <m:nary>
                      <m:naryPr>
                        <m:limLoc m:val="subSup"/>
                        <m:ctrlPr>
                          <a:rPr lang="zh-CN" altLang="zh-CN" sz="2400" i="1">
                            <a:solidFill>
                              <a:srgbClr val="000000"/>
                            </a:solidFill>
                            <a:latin typeface="Cambria Math" panose="02040503050406030204" pitchFamily="18" charset="0"/>
                          </a:rPr>
                        </m:ctrlPr>
                      </m:naryPr>
                      <m:sub>
                        <m:r>
                          <a:rPr lang="en-US" altLang="zh-CN" sz="2400" i="1">
                            <a:solidFill>
                              <a:srgbClr val="000000"/>
                            </a:solidFill>
                            <a:latin typeface="Cambria Math" panose="02040503050406030204" pitchFamily="18" charset="0"/>
                          </a:rPr>
                          <m:t>𝑎</m:t>
                        </m:r>
                      </m:sub>
                      <m:sup>
                        <m:r>
                          <a:rPr lang="en-US" altLang="zh-CN" sz="2400" i="1">
                            <a:solidFill>
                              <a:srgbClr val="000000"/>
                            </a:solidFill>
                            <a:latin typeface="Cambria Math" panose="02040503050406030204" pitchFamily="18" charset="0"/>
                          </a:rPr>
                          <m:t>𝑏</m:t>
                        </m:r>
                      </m:sup>
                      <m:e>
                        <m:sSup>
                          <m:sSupPr>
                            <m:ctrlPr>
                              <a:rPr lang="zh-CN"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𝑥</m:t>
                            </m:r>
                          </m:e>
                          <m:sup>
                            <m:r>
                              <a:rPr lang="en-US" altLang="zh-CN" sz="2400" i="1">
                                <a:solidFill>
                                  <a:srgbClr val="000000"/>
                                </a:solidFill>
                                <a:latin typeface="Cambria Math" panose="02040503050406030204" pitchFamily="18" charset="0"/>
                              </a:rPr>
                              <m:t>2</m:t>
                            </m:r>
                          </m:sup>
                        </m:sSup>
                        <m:f>
                          <m:fPr>
                            <m:ctrlPr>
                              <a:rPr lang="zh-CN"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1</m:t>
                            </m:r>
                          </m:num>
                          <m:den>
                            <m:r>
                              <a:rPr lang="en-US" altLang="zh-CN" sz="2400" i="1">
                                <a:solidFill>
                                  <a:srgbClr val="000000"/>
                                </a:solidFill>
                                <a:latin typeface="Cambria Math" panose="02040503050406030204" pitchFamily="18" charset="0"/>
                              </a:rPr>
                              <m:t>𝑏</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𝑎</m:t>
                            </m:r>
                          </m:den>
                        </m:f>
                        <m:r>
                          <m:rPr>
                            <m:sty m:val="p"/>
                          </m:rPr>
                          <a:rPr lang="en-US" altLang="zh-CN" sz="2400">
                            <a:solidFill>
                              <a:srgbClr val="000000"/>
                            </a:solidFill>
                            <a:latin typeface="Cambria Math" panose="02040503050406030204" pitchFamily="18" charset="0"/>
                          </a:rPr>
                          <m:t>d</m:t>
                        </m:r>
                        <m:r>
                          <a:rPr lang="en-US" altLang="zh-CN" sz="2400" i="1">
                            <a:solidFill>
                              <a:srgbClr val="000000"/>
                            </a:solidFill>
                            <a:latin typeface="Cambria Math" panose="02040503050406030204" pitchFamily="18" charset="0"/>
                          </a:rPr>
                          <m:t>𝑥</m:t>
                        </m:r>
                      </m:e>
                    </m:nary>
                    <m:r>
                      <a:rPr lang="en-US" altLang="zh-CN" sz="2400" i="1">
                        <a:solidFill>
                          <a:srgbClr val="000000"/>
                        </a:solidFill>
                        <a:latin typeface="Cambria Math" panose="02040503050406030204" pitchFamily="18" charset="0"/>
                      </a:rPr>
                      <m:t>−</m:t>
                    </m:r>
                    <m:sSup>
                      <m:sSupPr>
                        <m:ctrlPr>
                          <a:rPr lang="zh-CN" altLang="zh-CN" sz="2400" i="1">
                            <a:solidFill>
                              <a:srgbClr val="000000"/>
                            </a:solidFill>
                            <a:latin typeface="Cambria Math" panose="02040503050406030204" pitchFamily="18" charset="0"/>
                          </a:rPr>
                        </m:ctrlPr>
                      </m:sSupPr>
                      <m:e>
                        <m:d>
                          <m:dPr>
                            <m:ctrlPr>
                              <a:rPr lang="zh-CN" altLang="zh-CN" sz="2400" i="1">
                                <a:solidFill>
                                  <a:srgbClr val="000000"/>
                                </a:solidFill>
                                <a:latin typeface="Cambria Math" panose="02040503050406030204" pitchFamily="18" charset="0"/>
                              </a:rPr>
                            </m:ctrlPr>
                          </m:dPr>
                          <m:e>
                            <m:f>
                              <m:fPr>
                                <m:ctrlPr>
                                  <a:rPr lang="zh-CN"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𝑎</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𝑏</m:t>
                                </m:r>
                              </m:num>
                              <m:den>
                                <m:r>
                                  <a:rPr lang="en-US" altLang="zh-CN" sz="2400" i="1">
                                    <a:solidFill>
                                      <a:srgbClr val="000000"/>
                                    </a:solidFill>
                                    <a:latin typeface="Cambria Math" panose="02040503050406030204" pitchFamily="18" charset="0"/>
                                  </a:rPr>
                                  <m:t>2</m:t>
                                </m:r>
                              </m:den>
                            </m:f>
                          </m:e>
                        </m:d>
                      </m:e>
                      <m:sup>
                        <m:r>
                          <a:rPr lang="en-US" altLang="zh-CN" sz="2400" i="1">
                            <a:solidFill>
                              <a:srgbClr val="000000"/>
                            </a:solidFill>
                            <a:latin typeface="Cambria Math" panose="02040503050406030204" pitchFamily="18" charset="0"/>
                          </a:rPr>
                          <m:t>2</m:t>
                        </m:r>
                      </m:sup>
                    </m:sSup>
                    <m:r>
                      <a:rPr lang="en-US" altLang="zh-CN" sz="2400" i="1">
                        <a:solidFill>
                          <a:srgbClr val="000000"/>
                        </a:solidFill>
                        <a:latin typeface="Cambria Math" panose="02040503050406030204" pitchFamily="18" charset="0"/>
                      </a:rPr>
                      <m:t>=</m:t>
                    </m:r>
                    <m:sSup>
                      <m:sSupPr>
                        <m:ctrlPr>
                          <a:rPr lang="zh-CN" altLang="zh-CN" sz="2400" i="1">
                            <a:solidFill>
                              <a:srgbClr val="000000"/>
                            </a:solidFill>
                            <a:latin typeface="Cambria Math" panose="02040503050406030204" pitchFamily="18" charset="0"/>
                          </a:rPr>
                        </m:ctrlPr>
                      </m:sSupPr>
                      <m:e>
                        <m:f>
                          <m:fPr>
                            <m:ctrlPr>
                              <a:rPr lang="zh-CN"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𝑏</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𝑎</m:t>
                            </m:r>
                            <m:r>
                              <a:rPr lang="en-US" altLang="zh-CN" sz="2400" i="1">
                                <a:solidFill>
                                  <a:srgbClr val="000000"/>
                                </a:solidFill>
                                <a:latin typeface="Cambria Math" panose="02040503050406030204" pitchFamily="18" charset="0"/>
                              </a:rPr>
                              <m:t>)</m:t>
                            </m:r>
                          </m:num>
                          <m:den>
                            <m:r>
                              <a:rPr lang="en-US" altLang="zh-CN" sz="2400" i="1">
                                <a:solidFill>
                                  <a:srgbClr val="000000"/>
                                </a:solidFill>
                                <a:latin typeface="Cambria Math" panose="02040503050406030204" pitchFamily="18" charset="0"/>
                              </a:rPr>
                              <m:t>12</m:t>
                            </m:r>
                          </m:den>
                        </m:f>
                      </m:e>
                      <m:sup>
                        <m:r>
                          <a:rPr lang="en-US" altLang="zh-CN" sz="2400" i="1">
                            <a:solidFill>
                              <a:srgbClr val="000000"/>
                            </a:solidFill>
                            <a:latin typeface="Cambria Math" panose="02040503050406030204" pitchFamily="18" charset="0"/>
                          </a:rPr>
                          <m:t>2</m:t>
                        </m:r>
                      </m:sup>
                    </m:sSup>
                  </m:oMath>
                </a14:m>
                <a:r>
                  <a:rPr lang="en-US" altLang="zh-CN" sz="2400" dirty="0">
                    <a:solidFill>
                      <a:srgbClr val="000000"/>
                    </a:solidFill>
                  </a:rPr>
                  <a:t>                            (5.182)</a:t>
                </a:r>
                <a:endParaRPr lang="zh-CN" altLang="zh-CN" sz="2400" dirty="0">
                  <a:solidFill>
                    <a:srgbClr val="000000"/>
                  </a:solidFill>
                </a:endParaRPr>
              </a:p>
              <a:p>
                <a:endParaRPr lang="zh-CN" altLang="en-US" sz="2400"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268760"/>
                <a:ext cx="9144000" cy="4175125"/>
              </a:xfrm>
              <a:blipFill>
                <a:blip r:embed="rId4"/>
                <a:stretch>
                  <a:fillRect l="-867" t="-1168" r="-1000" b="-10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1915712"/>
      </p:ext>
    </p:extLst>
  </p:cSld>
  <p:clrMapOvr>
    <a:masterClrMapping/>
  </p:clrMapOvr>
  <mc:AlternateContent xmlns:mc="http://schemas.openxmlformats.org/markup-compatibility/2006" xmlns:p14="http://schemas.microsoft.com/office/powerpoint/2010/main">
    <mc:Choice Requires="p14">
      <p:transition spd="slow" p14:dur="2000" advTm="87584"/>
    </mc:Choice>
    <mc:Fallback xmlns="">
      <p:transition spd="slow" advTm="87584"/>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395536" y="2663349"/>
            <a:ext cx="8748464"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13</a:t>
            </a: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、协方差、</a:t>
            </a:r>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a:r>
            <a:br>
              <a:rPr lang="en-US" altLang="zh-CN" sz="6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相关系数、协方差矩阵</a:t>
            </a:r>
            <a:endParaRPr lang="zh-CN" altLang="en-US" sz="6000" dirty="0">
              <a:latin typeface="微软雅黑" panose="020B0503020204020204" pitchFamily="34" charset="-122"/>
              <a:ea typeface="微软雅黑" panose="020B0503020204020204" pitchFamily="34" charset="-122"/>
            </a:endParaRP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a:latin typeface="微软雅黑" panose="020B0503020204020204" pitchFamily="34" charset="-122"/>
            </a:endParaRPr>
          </a:p>
        </p:txBody>
      </p:sp>
    </p:spTree>
    <p:extLst>
      <p:ext uri="{BB962C8B-B14F-4D97-AF65-F5344CB8AC3E}">
        <p14:creationId xmlns:p14="http://schemas.microsoft.com/office/powerpoint/2010/main" val="244918937"/>
      </p:ext>
    </p:extLst>
  </p:cSld>
  <p:clrMapOvr>
    <a:masterClrMapping/>
  </p:clrMapOvr>
  <mc:AlternateContent xmlns:mc="http://schemas.openxmlformats.org/markup-compatibility/2006" xmlns:p14="http://schemas.microsoft.com/office/powerpoint/2010/main">
    <mc:Choice Requires="p14">
      <p:transition spd="slow" p14:dur="2000" advTm="5823"/>
    </mc:Choice>
    <mc:Fallback xmlns="">
      <p:transition spd="slow" advTm="5823"/>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黑体" panose="02010609060101010101" pitchFamily="49" charset="-122"/>
                <a:ea typeface="黑体" panose="02010609060101010101" pitchFamily="49" charset="-122"/>
              </a:rPr>
              <a:t>协方差、相关系数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268760"/>
                <a:ext cx="8964488" cy="4175125"/>
              </a:xfrm>
            </p:spPr>
            <p:txBody>
              <a:bodyPr/>
              <a:lstStyle/>
              <a:p>
                <a:r>
                  <a:rPr lang="zh-CN" altLang="zh-CN" b="1" dirty="0"/>
                  <a:t>协方差</a:t>
                </a:r>
                <a:r>
                  <a:rPr lang="zh-CN" altLang="zh-CN" dirty="0"/>
                  <a:t>：在某种意义上给出了两个随机变量线性相关性的强度。</a:t>
                </a:r>
              </a:p>
              <a:p>
                <a:pPr>
                  <a:spcBef>
                    <a:spcPts val="1200"/>
                  </a:spcBef>
                  <a:spcAft>
                    <a:spcPts val="1200"/>
                  </a:spcAft>
                </a:pPr>
                <a14:m>
                  <m:oMath xmlns:m="http://schemas.openxmlformats.org/officeDocument/2006/math">
                    <m:r>
                      <a:rPr lang="en-US" altLang="zh-CN" i="1">
                        <a:latin typeface="Cambria Math" panose="02040503050406030204" pitchFamily="18" charset="0"/>
                      </a:rPr>
                      <m:t>𝐶𝑜𝑣</m:t>
                    </m:r>
                    <m:d>
                      <m:dPr>
                        <m:ctrlPr>
                          <a:rPr lang="zh-CN" altLang="zh-CN" i="1">
                            <a:latin typeface="Cambria Math" panose="02040503050406030204" pitchFamily="18" charset="0"/>
                          </a:rPr>
                        </m:ctrlPr>
                      </m:dPr>
                      <m:e>
                        <m:r>
                          <a:rPr lang="en-US" altLang="zh-CN" i="1">
                            <a:latin typeface="Cambria Math" panose="02040503050406030204" pitchFamily="18" charset="0"/>
                          </a:rPr>
                          <m:t>𝑋</m:t>
                        </m:r>
                        <m:r>
                          <a:rPr lang="zh-CN" altLang="zh-CN">
                            <a:latin typeface="Cambria Math" panose="02040503050406030204" pitchFamily="18" charset="0"/>
                          </a:rPr>
                          <m:t>，</m:t>
                        </m:r>
                        <m:r>
                          <a:rPr lang="en-US" altLang="zh-CN" i="1">
                            <a:latin typeface="Cambria Math" panose="02040503050406030204" pitchFamily="18" charset="0"/>
                          </a:rPr>
                          <m:t>𝑌</m:t>
                        </m:r>
                      </m:e>
                    </m:d>
                    <m:r>
                      <a:rPr lang="en-US" altLang="zh-CN">
                        <a:latin typeface="Cambria Math" panose="02040503050406030204" pitchFamily="18" charset="0"/>
                      </a:rPr>
                      <m:t>=</m:t>
                    </m:r>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zh-CN" altLang="zh-CN" i="1">
                                    <a:latin typeface="Cambria Math" panose="02040503050406030204" pitchFamily="18" charset="0"/>
                                  </a:rPr>
                                </m:ctrlPr>
                              </m:dPr>
                              <m:e>
                                <m:r>
                                  <a:rPr lang="en-US" altLang="zh-CN" i="1">
                                    <a:latin typeface="Cambria Math" panose="02040503050406030204" pitchFamily="18" charset="0"/>
                                  </a:rPr>
                                  <m:t>𝑋</m:t>
                                </m:r>
                              </m:e>
                            </m:d>
                          </m:e>
                        </m:d>
                        <m:d>
                          <m:dPr>
                            <m:ctrlPr>
                              <a:rPr lang="zh-CN"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zh-CN" altLang="zh-CN" i="1">
                                    <a:latin typeface="Cambria Math" panose="02040503050406030204" pitchFamily="18" charset="0"/>
                                  </a:rPr>
                                </m:ctrlPr>
                              </m:dPr>
                              <m:e>
                                <m:r>
                                  <a:rPr lang="en-US" altLang="zh-CN" i="1">
                                    <a:latin typeface="Cambria Math" panose="02040503050406030204" pitchFamily="18" charset="0"/>
                                  </a:rPr>
                                  <m:t>𝑌</m:t>
                                </m:r>
                              </m:e>
                            </m:d>
                          </m:e>
                        </m:d>
                      </m:e>
                    </m:d>
                  </m:oMath>
                </a14:m>
                <a:r>
                  <a:rPr lang="en-US" altLang="zh-CN" dirty="0"/>
                  <a:t> (5.183)</a:t>
                </a:r>
                <a:endParaRPr lang="zh-CN" altLang="zh-CN" dirty="0"/>
              </a:p>
              <a:p>
                <a:r>
                  <a:rPr lang="zh-CN" altLang="zh-CN" b="1" dirty="0"/>
                  <a:t>相关系数</a:t>
                </a:r>
                <a:r>
                  <a:rPr lang="zh-CN" altLang="zh-CN" dirty="0"/>
                  <a:t>又叫线性相关系数，用来度量两个变量间的线性关系。</a:t>
                </a:r>
              </a:p>
              <a:p>
                <a:pPr algn="r"/>
                <a14:m>
                  <m:oMath xmlns:m="http://schemas.openxmlformats.org/officeDocument/2006/math">
                    <m:sSub>
                      <m:sSubPr>
                        <m:ctrlPr>
                          <a:rPr lang="zh-CN" altLang="zh-CN" sz="3600" i="1">
                            <a:latin typeface="Cambria Math" panose="02040503050406030204" pitchFamily="18" charset="0"/>
                          </a:rPr>
                        </m:ctrlPr>
                      </m:sSubPr>
                      <m:e>
                        <m:r>
                          <a:rPr lang="en-US" altLang="zh-CN" sz="3600" i="1">
                            <a:latin typeface="Cambria Math" panose="02040503050406030204" pitchFamily="18" charset="0"/>
                          </a:rPr>
                          <m:t>𝜌</m:t>
                        </m:r>
                      </m:e>
                      <m:sub>
                        <m:r>
                          <a:rPr lang="en-US" altLang="zh-CN" sz="3600" i="1">
                            <a:latin typeface="Cambria Math" panose="02040503050406030204" pitchFamily="18" charset="0"/>
                          </a:rPr>
                          <m:t>𝑋𝑌</m:t>
                        </m:r>
                      </m:sub>
                    </m:sSub>
                    <m:r>
                      <a:rPr lang="en-US" altLang="zh-CN" sz="3600">
                        <a:latin typeface="Cambria Math" panose="02040503050406030204" pitchFamily="18" charset="0"/>
                      </a:rPr>
                      <m:t>=</m:t>
                    </m:r>
                    <m:f>
                      <m:fPr>
                        <m:ctrlPr>
                          <a:rPr lang="zh-CN" altLang="zh-CN" sz="3600" i="1">
                            <a:latin typeface="Cambria Math" panose="02040503050406030204" pitchFamily="18" charset="0"/>
                          </a:rPr>
                        </m:ctrlPr>
                      </m:fPr>
                      <m:num>
                        <m:r>
                          <a:rPr lang="en-US" altLang="zh-CN" sz="3600" i="1">
                            <a:latin typeface="Cambria Math" panose="02040503050406030204" pitchFamily="18" charset="0"/>
                          </a:rPr>
                          <m:t>𝐶𝑜𝑣</m:t>
                        </m:r>
                        <m:r>
                          <a:rPr lang="en-US" altLang="zh-CN" sz="3600">
                            <a:latin typeface="Cambria Math" panose="02040503050406030204" pitchFamily="18" charset="0"/>
                          </a:rPr>
                          <m:t>(</m:t>
                        </m:r>
                        <m:r>
                          <a:rPr lang="en-US" altLang="zh-CN" sz="3600" i="1">
                            <a:latin typeface="Cambria Math" panose="02040503050406030204" pitchFamily="18" charset="0"/>
                          </a:rPr>
                          <m:t>𝑋</m:t>
                        </m:r>
                        <m:r>
                          <a:rPr lang="zh-CN" altLang="zh-CN" sz="3600">
                            <a:latin typeface="Cambria Math" panose="02040503050406030204" pitchFamily="18" charset="0"/>
                          </a:rPr>
                          <m:t>，</m:t>
                        </m:r>
                        <m:r>
                          <a:rPr lang="en-US" altLang="zh-CN" sz="3600" i="1">
                            <a:latin typeface="Cambria Math" panose="02040503050406030204" pitchFamily="18" charset="0"/>
                          </a:rPr>
                          <m:t>𝑌</m:t>
                        </m:r>
                        <m:r>
                          <a:rPr lang="en-US" altLang="zh-CN" sz="3600">
                            <a:latin typeface="Cambria Math" panose="02040503050406030204" pitchFamily="18" charset="0"/>
                          </a:rPr>
                          <m:t>)</m:t>
                        </m:r>
                      </m:num>
                      <m:den>
                        <m:rad>
                          <m:radPr>
                            <m:degHide m:val="on"/>
                            <m:ctrlPr>
                              <a:rPr lang="zh-CN" altLang="zh-CN" sz="3600" i="1">
                                <a:latin typeface="Cambria Math" panose="02040503050406030204" pitchFamily="18" charset="0"/>
                              </a:rPr>
                            </m:ctrlPr>
                          </m:radPr>
                          <m:deg/>
                          <m:e>
                            <m:r>
                              <a:rPr lang="en-US" altLang="zh-CN" sz="3600" i="1">
                                <a:latin typeface="Cambria Math" panose="02040503050406030204" pitchFamily="18" charset="0"/>
                              </a:rPr>
                              <m:t>𝐷</m:t>
                            </m:r>
                            <m:r>
                              <a:rPr lang="en-US" altLang="zh-CN" sz="3600">
                                <a:latin typeface="Cambria Math" panose="02040503050406030204" pitchFamily="18" charset="0"/>
                              </a:rPr>
                              <m:t>(</m:t>
                            </m:r>
                            <m:r>
                              <a:rPr lang="en-US" altLang="zh-CN" sz="3600" i="1">
                                <a:latin typeface="Cambria Math" panose="02040503050406030204" pitchFamily="18" charset="0"/>
                              </a:rPr>
                              <m:t>𝑋</m:t>
                            </m:r>
                            <m:r>
                              <a:rPr lang="en-US" altLang="zh-CN" sz="3600">
                                <a:latin typeface="Cambria Math" panose="02040503050406030204" pitchFamily="18" charset="0"/>
                              </a:rPr>
                              <m:t>)</m:t>
                            </m:r>
                          </m:e>
                        </m:rad>
                        <m:rad>
                          <m:radPr>
                            <m:degHide m:val="on"/>
                            <m:ctrlPr>
                              <a:rPr lang="zh-CN" altLang="zh-CN" sz="3600" i="1">
                                <a:latin typeface="Cambria Math" panose="02040503050406030204" pitchFamily="18" charset="0"/>
                              </a:rPr>
                            </m:ctrlPr>
                          </m:radPr>
                          <m:deg/>
                          <m:e>
                            <m:r>
                              <a:rPr lang="en-US" altLang="zh-CN" sz="3600" i="1">
                                <a:latin typeface="Cambria Math" panose="02040503050406030204" pitchFamily="18" charset="0"/>
                              </a:rPr>
                              <m:t>𝐷</m:t>
                            </m:r>
                            <m:r>
                              <a:rPr lang="en-US" altLang="zh-CN" sz="3600">
                                <a:latin typeface="Cambria Math" panose="02040503050406030204" pitchFamily="18" charset="0"/>
                              </a:rPr>
                              <m:t>(</m:t>
                            </m:r>
                            <m:r>
                              <a:rPr lang="en-US" altLang="zh-CN" sz="3600" i="1">
                                <a:latin typeface="Cambria Math" panose="02040503050406030204" pitchFamily="18" charset="0"/>
                              </a:rPr>
                              <m:t>𝑌</m:t>
                            </m:r>
                            <m:r>
                              <a:rPr lang="en-US" altLang="zh-CN" sz="3600">
                                <a:latin typeface="Cambria Math" panose="02040503050406030204" pitchFamily="18" charset="0"/>
                              </a:rPr>
                              <m:t>)</m:t>
                            </m:r>
                          </m:e>
                        </m:rad>
                      </m:den>
                    </m:f>
                  </m:oMath>
                </a14:m>
                <a:r>
                  <a:rPr lang="en-US" altLang="zh-CN" dirty="0"/>
                  <a:t>             (5.184)</a:t>
                </a: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268760"/>
                <a:ext cx="8964488" cy="4175125"/>
              </a:xfrm>
              <a:blipFill>
                <a:blip r:embed="rId5"/>
                <a:stretch>
                  <a:fillRect l="-1496" t="-1898" r="-326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330278613"/>
      </p:ext>
    </p:extLst>
  </p:cSld>
  <p:clrMapOvr>
    <a:masterClrMapping/>
  </p:clrMapOvr>
  <mc:AlternateContent xmlns:mc="http://schemas.openxmlformats.org/markup-compatibility/2006" xmlns:p14="http://schemas.microsoft.com/office/powerpoint/2010/main">
    <mc:Choice Requires="p14">
      <p:transition spd="slow" p14:dur="2000" advTm="41236"/>
    </mc:Choice>
    <mc:Fallback xmlns="">
      <p:transition spd="slow" advTm="41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协方差矩阵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052736"/>
                <a:ext cx="8964488" cy="4175125"/>
              </a:xfrm>
            </p:spPr>
            <p:txBody>
              <a:bodyPr/>
              <a:lstStyle/>
              <a:p>
                <a:pPr marL="0" indent="342900"/>
                <a:r>
                  <a:rPr lang="zh-CN" altLang="zh-CN" sz="2000" dirty="0"/>
                  <a:t>随机变量</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1</m:t>
                        </m:r>
                      </m:sub>
                    </m:sSub>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oMath>
                </a14:m>
                <a:r>
                  <a:rPr lang="zh-CN" altLang="zh-CN" sz="2000" dirty="0"/>
                  <a:t>的协方差矩阵：</a:t>
                </a:r>
              </a:p>
              <a:p>
                <a:pPr marL="0" indent="342900" algn="r">
                  <a:spcBef>
                    <a:spcPts val="600"/>
                  </a:spcBef>
                  <a:spcAft>
                    <a:spcPts val="600"/>
                  </a:spcAft>
                </a:pPr>
                <a14:m>
                  <m:oMath xmlns:m="http://schemas.openxmlformats.org/officeDocument/2006/math">
                    <m:r>
                      <a:rPr lang="en-US" altLang="zh-CN" sz="2000" i="1">
                        <a:latin typeface="Cambria Math" panose="02040503050406030204" pitchFamily="18" charset="0"/>
                      </a:rPr>
                      <m:t>𝐶</m:t>
                    </m:r>
                    <m:r>
                      <a:rPr lang="en-US" altLang="zh-CN" sz="2000">
                        <a:latin typeface="Cambria Math" panose="02040503050406030204" pitchFamily="18" charset="0"/>
                      </a:rPr>
                      <m:t>=</m:t>
                    </m:r>
                    <m:d>
                      <m:dPr>
                        <m:ctrlPr>
                          <a:rPr lang="zh-CN" altLang="zh-CN" sz="2000" i="1">
                            <a:latin typeface="Cambria Math" panose="02040503050406030204" pitchFamily="18" charset="0"/>
                          </a:rPr>
                        </m:ctrlPr>
                      </m:dPr>
                      <m:e>
                        <m:m>
                          <m:mPr>
                            <m:mcs>
                              <m:mc>
                                <m:mcPr>
                                  <m:count m:val="2"/>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a:latin typeface="Cambria Math" panose="02040503050406030204" pitchFamily="18" charset="0"/>
                                    </a:rPr>
                                    <m:t>11</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a:latin typeface="Cambria Math" panose="02040503050406030204" pitchFamily="18" charset="0"/>
                                    </a:rPr>
                                    <m:t>12</m:t>
                                  </m:r>
                                </m:sub>
                              </m:sSub>
                            </m:e>
                          </m:m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a:latin typeface="Cambria Math" panose="02040503050406030204" pitchFamily="18" charset="0"/>
                                    </a:rPr>
                                    <m:t>21</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a:latin typeface="Cambria Math" panose="02040503050406030204" pitchFamily="18" charset="0"/>
                                    </a:rPr>
                                    <m:t>22</m:t>
                                  </m:r>
                                </m:sub>
                              </m:sSub>
                            </m:e>
                          </m:mr>
                        </m:m>
                      </m:e>
                    </m:d>
                  </m:oMath>
                </a14:m>
                <a:r>
                  <a:rPr lang="en-US" altLang="zh-CN" sz="2000" dirty="0"/>
                  <a:t>                                 (5.185)</a:t>
                </a:r>
                <a:endParaRPr lang="zh-CN" altLang="zh-CN" sz="2000" dirty="0"/>
              </a:p>
              <a:p>
                <a:pPr marL="0" indent="342900"/>
                <a:r>
                  <a:rPr lang="zh-CN" altLang="zh-CN" sz="2000" dirty="0"/>
                  <a:t>其中，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𝑖𝑗</m:t>
                        </m:r>
                      </m:sub>
                    </m:sSub>
                    <m:r>
                      <a:rPr lang="en-US" altLang="zh-CN" sz="2000">
                        <a:latin typeface="Cambria Math" panose="02040503050406030204" pitchFamily="18" charset="0"/>
                      </a:rPr>
                      <m:t>=</m:t>
                    </m:r>
                    <m:r>
                      <a:rPr lang="en-US" altLang="zh-CN" sz="2000" i="1">
                        <a:latin typeface="Cambria Math" panose="02040503050406030204" pitchFamily="18" charset="0"/>
                      </a:rPr>
                      <m:t>𝐶𝑜𝑣</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e>
                    </m:d>
                    <m:r>
                      <a:rPr lang="en-US" altLang="zh-CN" sz="2000">
                        <a:latin typeface="Cambria Math" panose="02040503050406030204" pitchFamily="18" charset="0"/>
                      </a:rPr>
                      <m:t>=</m:t>
                    </m:r>
                    <m:r>
                      <a:rPr lang="en-US" altLang="zh-CN" sz="2000" i="1">
                        <a:latin typeface="Cambria Math" panose="02040503050406030204" pitchFamily="18" charset="0"/>
                      </a:rPr>
                      <m:t>𝐸</m:t>
                    </m:r>
                    <m:d>
                      <m:dPr>
                        <m:begChr m:val="{"/>
                        <m:endChr m:val="}"/>
                        <m:ctrlPr>
                          <a:rPr lang="zh-CN" altLang="zh-CN" sz="2000" i="1">
                            <a:latin typeface="Cambria Math" panose="02040503050406030204" pitchFamily="18" charset="0"/>
                          </a:rPr>
                        </m:ctrlPr>
                      </m:dPr>
                      <m:e>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e>
                            </m:d>
                          </m:e>
                        </m:d>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e>
                            </m:d>
                          </m:e>
                        </m:d>
                      </m:e>
                    </m:d>
                    <m:r>
                      <a:rPr lang="zh-CN" altLang="zh-CN" sz="2000">
                        <a:latin typeface="Cambria Math" panose="02040503050406030204" pitchFamily="18" charset="0"/>
                      </a:rPr>
                      <m:t>，</m:t>
                    </m:r>
                    <m:r>
                      <a:rPr lang="en-US" altLang="zh-CN" sz="2000" i="1">
                        <a:latin typeface="Cambria Math" panose="02040503050406030204" pitchFamily="18" charset="0"/>
                      </a:rPr>
                      <m:t>𝑖</m:t>
                    </m:r>
                    <m:r>
                      <a:rPr lang="zh-CN" altLang="zh-CN" sz="2000">
                        <a:latin typeface="Cambria Math" panose="02040503050406030204" pitchFamily="18" charset="0"/>
                      </a:rPr>
                      <m:t>，</m:t>
                    </m:r>
                    <m:r>
                      <a:rPr lang="en-US" altLang="zh-CN" sz="2000" i="1">
                        <a:latin typeface="Cambria Math" panose="02040503050406030204" pitchFamily="18" charset="0"/>
                      </a:rPr>
                      <m:t>𝑗</m:t>
                    </m:r>
                    <m:r>
                      <a:rPr lang="en-US" altLang="zh-CN" sz="2000">
                        <a:latin typeface="Cambria Math" panose="02040503050406030204" pitchFamily="18" charset="0"/>
                      </a:rPr>
                      <m:t>=1</m:t>
                    </m:r>
                    <m:r>
                      <a:rPr lang="zh-CN" altLang="zh-CN" sz="2000">
                        <a:latin typeface="Cambria Math" panose="02040503050406030204" pitchFamily="18" charset="0"/>
                      </a:rPr>
                      <m:t>，</m:t>
                    </m:r>
                    <m:r>
                      <a:rPr lang="en-US" altLang="zh-CN" sz="2000">
                        <a:latin typeface="Cambria Math" panose="02040503050406030204" pitchFamily="18" charset="0"/>
                      </a:rPr>
                      <m:t>2</m:t>
                    </m:r>
                    <m:r>
                      <a:rPr lang="zh-CN" altLang="zh-CN" sz="2000">
                        <a:latin typeface="Cambria Math" panose="02040503050406030204" pitchFamily="18" charset="0"/>
                      </a:rPr>
                      <m:t>。</m:t>
                    </m:r>
                  </m:oMath>
                </a14:m>
                <a:r>
                  <a:rPr lang="zh-CN" altLang="zh-CN" sz="2000" dirty="0"/>
                  <a:t>协方差矩阵对角线上的元素分别是</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1</m:t>
                        </m:r>
                      </m:sub>
                    </m:sSub>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2</m:t>
                        </m:r>
                      </m:sub>
                    </m:sSub>
                  </m:oMath>
                </a14:m>
                <a:r>
                  <a:rPr lang="zh-CN" altLang="zh-CN" sz="2000" dirty="0"/>
                  <a:t>的方差，其余元素为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1</m:t>
                        </m:r>
                      </m:sub>
                    </m:sSub>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2</m:t>
                        </m:r>
                      </m:sub>
                    </m:sSub>
                  </m:oMath>
                </a14:m>
                <a:r>
                  <a:rPr lang="zh-CN" altLang="zh-CN" sz="2000" dirty="0"/>
                  <a:t>的协方差。</a:t>
                </a:r>
                <a:endParaRPr lang="en-US" altLang="zh-CN" sz="2000" dirty="0"/>
              </a:p>
              <a:p>
                <a:pPr marL="0" indent="342900"/>
                <a:endParaRPr lang="zh-CN" altLang="zh-CN" sz="2000" dirty="0"/>
              </a:p>
              <a:p>
                <a:pPr marL="0" indent="342900"/>
                <a:r>
                  <a:rPr lang="zh-CN" altLang="zh-CN" sz="2000" dirty="0"/>
                  <a:t>设</a:t>
                </a:r>
                <a14:m>
                  <m:oMath xmlns:m="http://schemas.openxmlformats.org/officeDocument/2006/math">
                    <m:r>
                      <a:rPr lang="en-US" altLang="zh-CN" sz="2000" i="1">
                        <a:latin typeface="Cambria Math" panose="02040503050406030204" pitchFamily="18" charset="0"/>
                      </a:rPr>
                      <m:t>𝑛</m:t>
                    </m:r>
                  </m:oMath>
                </a14:m>
                <a:r>
                  <a:rPr lang="zh-CN" altLang="zh-CN" sz="2000" dirty="0"/>
                  <a:t>维随机变量</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1</m:t>
                        </m:r>
                      </m:sub>
                    </m:sSub>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2</m:t>
                        </m:r>
                      </m:sub>
                    </m:sSub>
                    <m:r>
                      <a:rPr lang="zh-CN" altLang="zh-CN" sz="2000">
                        <a:latin typeface="Cambria Math" panose="02040503050406030204" pitchFamily="18" charset="0"/>
                      </a:rPr>
                      <m:t>，</m:t>
                    </m:r>
                    <m:r>
                      <a:rPr lang="en-US" altLang="zh-CN" sz="2000">
                        <a:latin typeface="Cambria Math" panose="02040503050406030204" pitchFamily="18" charset="0"/>
                      </a:rPr>
                      <m:t>⋯</m:t>
                    </m:r>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m:rPr>
                            <m:sty m:val="p"/>
                          </m:rPr>
                          <a:rPr lang="en-US" altLang="zh-CN" sz="2000">
                            <a:latin typeface="Cambria Math" panose="02040503050406030204" pitchFamily="18" charset="0"/>
                          </a:rPr>
                          <m:t>n</m:t>
                        </m:r>
                      </m:sub>
                    </m:sSub>
                    <m:r>
                      <a:rPr lang="en-US" altLang="zh-CN" sz="2000">
                        <a:latin typeface="Cambria Math" panose="02040503050406030204" pitchFamily="18" charset="0"/>
                      </a:rPr>
                      <m:t>)</m:t>
                    </m:r>
                  </m:oMath>
                </a14:m>
                <a:r>
                  <a:rPr lang="zh-CN" altLang="zh-CN" sz="2000" dirty="0"/>
                  <a:t>的二阶混合中心矩：</a:t>
                </a:r>
              </a:p>
              <a:p>
                <a:pPr marL="0" indent="342900" algn="r">
                  <a:spcBef>
                    <a:spcPts val="600"/>
                  </a:spcBef>
                  <a:spcAft>
                    <a:spcPts val="600"/>
                  </a:spcAft>
                </a:pPr>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r>
                      <a:rPr lang="en-US" altLang="zh-CN" sz="2000" i="1">
                        <a:latin typeface="Cambria Math" panose="02040503050406030204" pitchFamily="18" charset="0"/>
                      </a:rPr>
                      <m:t>𝐶𝑜𝑣</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zh-CN"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m:t>
                    </m:r>
                    <m:d>
                      <m:dPr>
                        <m:begChr m:val="{"/>
                        <m:endChr m:val="}"/>
                        <m:ctrlPr>
                          <a:rPr lang="zh-CN" altLang="zh-CN" sz="2000" i="1">
                            <a:latin typeface="Cambria Math" panose="02040503050406030204" pitchFamily="18" charset="0"/>
                          </a:rPr>
                        </m:ctrlPr>
                      </m:dPr>
                      <m:e>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e>
                            </m:d>
                          </m:e>
                        </m:d>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e>
                            </m:d>
                          </m:e>
                        </m:d>
                      </m:e>
                    </m:d>
                    <m:r>
                      <a:rPr lang="en-US" altLang="zh-CN" sz="2000">
                        <a:latin typeface="Cambria Math" panose="02040503050406030204" pitchFamily="18" charset="0"/>
                      </a:rPr>
                      <m:t>, </m:t>
                    </m:r>
                    <m:r>
                      <a:rPr lang="en-US" altLang="zh-CN" sz="2000" i="1">
                        <a:latin typeface="Cambria Math" panose="02040503050406030204" pitchFamily="18" charset="0"/>
                      </a:rPr>
                      <m:t>𝑖</m:t>
                    </m:r>
                    <m:r>
                      <a:rPr lang="zh-CN" altLang="zh-CN" sz="2000">
                        <a:latin typeface="Cambria Math" panose="02040503050406030204" pitchFamily="18" charset="0"/>
                      </a:rPr>
                      <m:t>，</m:t>
                    </m:r>
                    <m:r>
                      <a:rPr lang="en-US" altLang="zh-CN" sz="2000" i="1">
                        <a:latin typeface="Cambria Math" panose="02040503050406030204" pitchFamily="18" charset="0"/>
                      </a:rPr>
                      <m:t>𝑗</m:t>
                    </m:r>
                    <m:r>
                      <a:rPr lang="en-US" altLang="zh-CN" sz="2000">
                        <a:latin typeface="Cambria Math" panose="02040503050406030204" pitchFamily="18" charset="0"/>
                      </a:rPr>
                      <m:t>=1,2,⋯,</m:t>
                    </m:r>
                    <m:r>
                      <a:rPr lang="en-US" altLang="zh-CN" sz="2000" i="1">
                        <a:latin typeface="Cambria Math" panose="02040503050406030204" pitchFamily="18" charset="0"/>
                      </a:rPr>
                      <m:t>𝑛</m:t>
                    </m:r>
                  </m:oMath>
                </a14:m>
                <a:r>
                  <a:rPr lang="en-US" altLang="zh-CN" sz="2000" i="1" dirty="0"/>
                  <a:t>  </a:t>
                </a:r>
                <a:r>
                  <a:rPr lang="en-US" altLang="zh-CN" sz="2000" dirty="0"/>
                  <a:t>   (5.186)</a:t>
                </a:r>
                <a:endParaRPr lang="zh-CN" altLang="zh-CN" sz="2000" dirty="0"/>
              </a:p>
              <a:p>
                <a:pPr marL="0" indent="342900"/>
                <a:r>
                  <a:rPr lang="zh-CN" altLang="zh-CN" sz="2000" dirty="0"/>
                  <a:t>都存在，则称矩阵：</a:t>
                </a:r>
              </a:p>
              <a:p>
                <a:pPr marL="0" indent="342900" algn="r">
                  <a:spcBef>
                    <a:spcPts val="600"/>
                  </a:spcBef>
                  <a:spcAft>
                    <a:spcPts val="600"/>
                  </a:spcAft>
                </a:pPr>
                <a:r>
                  <a:rPr lang="en-US" altLang="zh-CN" sz="2000" dirty="0"/>
                  <a:t>                                 </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2"/>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11</m:t>
                                  </m:r>
                                </m:sub>
                              </m:sSub>
                            </m:e>
                            <m:e>
                              <m:m>
                                <m:mPr>
                                  <m:mcs>
                                    <m:mc>
                                      <m:mcPr>
                                        <m:count m:val="3"/>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𝑐</m:t>
                                        </m:r>
                                      </m:e>
                                      <m:sub>
                                        <m:r>
                                          <a:rPr lang="en-US" altLang="zh-CN" sz="2000" i="1">
                                            <a:latin typeface="Cambria Math" panose="02040503050406030204" pitchFamily="18" charset="0"/>
                                          </a:rPr>
                                          <m:t>12</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1</m:t>
                                        </m:r>
                                        <m:r>
                                          <a:rPr lang="en-US" altLang="zh-CN" sz="2000" i="1">
                                            <a:latin typeface="Cambria Math" panose="02040503050406030204" pitchFamily="18" charset="0"/>
                                          </a:rPr>
                                          <m:t>𝑛</m:t>
                                        </m:r>
                                      </m:sub>
                                    </m:sSub>
                                  </m:e>
                                </m:mr>
                              </m:m>
                            </m:e>
                          </m:mr>
                          <m:mr>
                            <m:e>
                              <m:m>
                                <m:mPr>
                                  <m:mcs>
                                    <m:mc>
                                      <m:mcPr>
                                        <m:count m:val="1"/>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21</m:t>
                                        </m:r>
                                      </m:sub>
                                    </m:sSub>
                                  </m:e>
                                </m:mr>
                                <m:mr>
                                  <m:e>
                                    <m:r>
                                      <a:rPr lang="en-US" altLang="zh-CN" sz="2000" i="1">
                                        <a:latin typeface="Cambria Math" panose="02040503050406030204" pitchFamily="18" charset="0"/>
                                      </a:rPr>
                                      <m:t>⋮</m:t>
                                    </m:r>
                                  </m:e>
                                </m:m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e>
                                </m:mr>
                              </m:m>
                            </m:e>
                            <m:e>
                              <m:m>
                                <m:mPr>
                                  <m:mcs>
                                    <m:mc>
                                      <m:mcPr>
                                        <m:count m:val="3"/>
                                        <m:mcJc m:val="center"/>
                                      </m:mcPr>
                                    </m:mc>
                                  </m:mcs>
                                  <m:ctrlPr>
                                    <a:rPr lang="zh-CN" altLang="zh-CN" sz="2000" i="1">
                                      <a:latin typeface="Cambria Math" panose="02040503050406030204" pitchFamily="18" charset="0"/>
                                    </a:rPr>
                                  </m:ctrlPr>
                                </m:mPr>
                                <m:mr>
                                  <m:e>
                                    <m:m>
                                      <m:mPr>
                                        <m:mcs>
                                          <m:mc>
                                            <m:mcPr>
                                              <m:count m:val="1"/>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22</m:t>
                                              </m:r>
                                            </m:sub>
                                          </m:sSub>
                                          <m:r>
                                            <a:rPr lang="en-US" altLang="zh-CN" sz="2000" i="1">
                                              <a:latin typeface="Cambria Math" panose="02040503050406030204" pitchFamily="18" charset="0"/>
                                            </a:rPr>
                                            <m:t> </m:t>
                                          </m:r>
                                        </m:e>
                                      </m:mr>
                                      <m:mr>
                                        <m:e>
                                          <m:r>
                                            <a:rPr lang="en-US" altLang="zh-CN" sz="2000" i="1">
                                              <a:latin typeface="Cambria Math" panose="02040503050406030204" pitchFamily="18" charset="0"/>
                                            </a:rPr>
                                            <m:t>⋮</m:t>
                                          </m:r>
                                        </m:e>
                                      </m:m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𝑛</m:t>
                                              </m:r>
                                              <m:r>
                                                <a:rPr lang="en-US" altLang="zh-CN" sz="2000" i="1">
                                                  <a:latin typeface="Cambria Math" panose="02040503050406030204" pitchFamily="18" charset="0"/>
                                                </a:rPr>
                                                <m:t>2</m:t>
                                              </m:r>
                                            </m:sub>
                                          </m:sSub>
                                        </m:e>
                                      </m:mr>
                                    </m:m>
                                  </m:e>
                                  <m:e>
                                    <m:m>
                                      <m:mPr>
                                        <m:mcs>
                                          <m:mc>
                                            <m:mcPr>
                                              <m:count m:val="1"/>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m:t>
                                          </m:r>
                                        </m:e>
                                      </m:mr>
                                      <m:mr>
                                        <m:e>
                                          <m:r>
                                            <a:rPr lang="en-US" altLang="zh-CN" sz="2000" i="1">
                                              <a:latin typeface="Cambria Math" panose="02040503050406030204" pitchFamily="18" charset="0"/>
                                            </a:rPr>
                                            <m:t>⋱</m:t>
                                          </m:r>
                                        </m:e>
                                      </m:mr>
                                      <m:mr>
                                        <m:e>
                                          <m:r>
                                            <a:rPr lang="en-US" altLang="zh-CN" sz="2000" i="1">
                                              <a:latin typeface="Cambria Math" panose="02040503050406030204" pitchFamily="18" charset="0"/>
                                            </a:rPr>
                                            <m:t>⋯</m:t>
                                          </m:r>
                                        </m:e>
                                      </m:mr>
                                    </m:m>
                                  </m:e>
                                  <m:e>
                                    <m:r>
                                      <a:rPr lang="en-US" altLang="zh-CN" sz="2000" i="1">
                                        <a:latin typeface="Cambria Math" panose="02040503050406030204" pitchFamily="18" charset="0"/>
                                      </a:rPr>
                                      <m:t>       </m:t>
                                    </m:r>
                                    <m:m>
                                      <m:mPr>
                                        <m:mcs>
                                          <m:mc>
                                            <m:mcPr>
                                              <m:count m:val="1"/>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2</m:t>
                                              </m:r>
                                              <m:r>
                                                <a:rPr lang="en-US" altLang="zh-CN" sz="2000" i="1">
                                                  <a:latin typeface="Cambria Math" panose="02040503050406030204" pitchFamily="18" charset="0"/>
                                                </a:rPr>
                                                <m:t>𝑛</m:t>
                                              </m:r>
                                            </m:sub>
                                          </m:sSub>
                                        </m:e>
                                      </m:mr>
                                      <m:mr>
                                        <m:e>
                                          <m:r>
                                            <a:rPr lang="en-US" altLang="zh-CN" sz="2000" i="1">
                                              <a:latin typeface="Cambria Math" panose="02040503050406030204" pitchFamily="18" charset="0"/>
                                            </a:rPr>
                                            <m:t>⋮</m:t>
                                          </m:r>
                                        </m:e>
                                      </m:m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𝑛𝑛</m:t>
                                              </m:r>
                                            </m:sub>
                                          </m:sSub>
                                        </m:e>
                                      </m:mr>
                                    </m:m>
                                  </m:e>
                                </m:mr>
                              </m:m>
                            </m:e>
                          </m:mr>
                        </m:m>
                      </m:e>
                    </m:d>
                  </m:oMath>
                </a14:m>
                <a:r>
                  <a:rPr lang="en-US" altLang="zh-CN" sz="2000" dirty="0"/>
                  <a:t>                          (5.187)</a:t>
                </a:r>
                <a:endParaRPr lang="zh-CN" altLang="zh-CN" sz="2000" dirty="0"/>
              </a:p>
              <a:p>
                <a:pPr marL="0" indent="342900"/>
                <a:r>
                  <a:rPr lang="zh-CN" altLang="zh-CN" sz="2000" dirty="0"/>
                  <a:t>为</a:t>
                </a:r>
                <a14:m>
                  <m:oMath xmlns:m="http://schemas.openxmlformats.org/officeDocument/2006/math">
                    <m:r>
                      <a:rPr lang="en-US" altLang="zh-CN" sz="2000" i="1">
                        <a:latin typeface="Cambria Math" panose="02040503050406030204" pitchFamily="18" charset="0"/>
                      </a:rPr>
                      <m:t>𝑛</m:t>
                    </m:r>
                  </m:oMath>
                </a14:m>
                <a:r>
                  <a:rPr lang="zh-CN" altLang="zh-CN" sz="2000" dirty="0"/>
                  <a:t>维随机变量</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1</m:t>
                        </m:r>
                      </m:sub>
                    </m:sSub>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a:latin typeface="Cambria Math" panose="02040503050406030204" pitchFamily="18" charset="0"/>
                          </a:rPr>
                          <m:t>2</m:t>
                        </m:r>
                      </m:sub>
                    </m:sSub>
                    <m:r>
                      <a:rPr lang="zh-CN" altLang="zh-CN" sz="2000">
                        <a:latin typeface="Cambria Math" panose="02040503050406030204" pitchFamily="18" charset="0"/>
                      </a:rPr>
                      <m:t>，</m:t>
                    </m:r>
                    <m:r>
                      <a:rPr lang="en-US" altLang="zh-CN" sz="2000">
                        <a:latin typeface="Cambria Math" panose="02040503050406030204" pitchFamily="18" charset="0"/>
                      </a:rPr>
                      <m:t>⋯</m:t>
                    </m:r>
                    <m:r>
                      <a:rPr lang="zh-CN"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m:rPr>
                            <m:sty m:val="p"/>
                          </m:rPr>
                          <a:rPr lang="en-US" altLang="zh-CN" sz="2000">
                            <a:latin typeface="Cambria Math" panose="02040503050406030204" pitchFamily="18" charset="0"/>
                          </a:rPr>
                          <m:t>n</m:t>
                        </m:r>
                      </m:sub>
                    </m:sSub>
                    <m:r>
                      <a:rPr lang="en-US" altLang="zh-CN" sz="2000">
                        <a:latin typeface="Cambria Math" panose="02040503050406030204" pitchFamily="18" charset="0"/>
                      </a:rPr>
                      <m:t>)</m:t>
                    </m:r>
                  </m:oMath>
                </a14:m>
                <a:r>
                  <a:rPr lang="zh-CN" altLang="zh-CN" sz="2000" dirty="0"/>
                  <a:t>的协方差矩阵。由于</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𝑐</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𝑐</m:t>
                        </m:r>
                      </m:e>
                      <m:sub>
                        <m:r>
                          <a:rPr lang="en-US" altLang="zh-CN" sz="2000" i="1">
                            <a:latin typeface="Cambria Math" panose="02040503050406030204" pitchFamily="18" charset="0"/>
                          </a:rPr>
                          <m:t>𝑗𝑖</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=1,2,⋯</m:t>
                    </m:r>
                    <m:r>
                      <a:rPr lang="en-US" altLang="zh-CN" sz="2000" i="1">
                        <a:latin typeface="Cambria Math" panose="02040503050406030204" pitchFamily="18" charset="0"/>
                      </a:rPr>
                      <m:t>𝑛</m:t>
                    </m:r>
                    <m:r>
                      <a:rPr lang="en-US" altLang="zh-CN" sz="2000" i="1">
                        <a:latin typeface="Cambria Math" panose="02040503050406030204" pitchFamily="18" charset="0"/>
                      </a:rPr>
                      <m:t>)</m:t>
                    </m:r>
                  </m:oMath>
                </a14:m>
                <a:r>
                  <a:rPr lang="zh-CN" altLang="zh-CN" sz="2000" dirty="0"/>
                  <a:t>，因而上述矩阵是一个对称矩阵。</a:t>
                </a:r>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052736"/>
                <a:ext cx="8964488" cy="4175125"/>
              </a:xfrm>
              <a:blipFill>
                <a:blip r:embed="rId5"/>
                <a:stretch>
                  <a:fillRect l="-680" t="-876" r="-680" b="-3094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774388"/>
      </p:ext>
    </p:extLst>
  </p:cSld>
  <p:clrMapOvr>
    <a:masterClrMapping/>
  </p:clrMapOvr>
  <mc:AlternateContent xmlns:mc="http://schemas.openxmlformats.org/markup-compatibility/2006" xmlns:p14="http://schemas.microsoft.com/office/powerpoint/2010/main">
    <mc:Choice Requires="p14">
      <p:transition spd="slow" p14:dur="2000" advTm="72536"/>
    </mc:Choice>
    <mc:Fallback xmlns="">
      <p:transition spd="slow" advTm="725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1"/>
                <a:ext cx="8301020" cy="1008111"/>
              </a:xfrm>
            </p:spPr>
            <p:txBody>
              <a:bodyPr/>
              <a:lstStyle/>
              <a:p>
                <a:r>
                  <a:rPr lang="zh-CN" altLang="zh-CN" dirty="0"/>
                  <a:t>【例</a:t>
                </a:r>
                <a:r>
                  <a:rPr lang="en-US" altLang="zh-CN" dirty="0"/>
                  <a:t>5.12</a:t>
                </a:r>
                <a:r>
                  <a:rPr lang="zh-CN" altLang="zh-CN" dirty="0"/>
                  <a:t>】判断相关性，设</a:t>
                </a:r>
                <a14:m>
                  <m:oMath xmlns:m="http://schemas.openxmlformats.org/officeDocument/2006/math">
                    <m:d>
                      <m:dPr>
                        <m:ctrlPr>
                          <a:rPr lang="zh-CN" altLang="zh-CN" i="1">
                            <a:latin typeface="Cambria Math" panose="02040503050406030204" pitchFamily="18" charset="0"/>
                          </a:rPr>
                        </m:ctrlPr>
                      </m:dPr>
                      <m:e>
                        <m:r>
                          <a:rPr lang="en-US" altLang="zh-CN" i="1">
                            <a:latin typeface="Cambria Math" panose="02040503050406030204" pitchFamily="18" charset="0"/>
                          </a:rPr>
                          <m:t>𝑋</m:t>
                        </m:r>
                        <m:r>
                          <a:rPr lang="zh-CN" altLang="zh-CN">
                            <a:latin typeface="Cambria Math" panose="02040503050406030204" pitchFamily="18" charset="0"/>
                          </a:rPr>
                          <m:t>，</m:t>
                        </m:r>
                        <m:r>
                          <a:rPr lang="en-US" altLang="zh-CN" i="1">
                            <a:latin typeface="Cambria Math" panose="02040503050406030204" pitchFamily="18" charset="0"/>
                          </a:rPr>
                          <m:t>𝑌</m:t>
                        </m:r>
                      </m:e>
                    </m:d>
                  </m:oMath>
                </a14:m>
                <a:r>
                  <a:rPr lang="zh-CN" altLang="zh-CN" dirty="0"/>
                  <a:t>的分布律为如表</a:t>
                </a:r>
                <a:r>
                  <a:rPr lang="en-US" altLang="zh-CN" dirty="0"/>
                  <a:t>5-4</a:t>
                </a:r>
                <a:r>
                  <a:rPr lang="zh-CN" altLang="zh-CN" dirty="0"/>
                  <a:t>所示。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1"/>
                <a:ext cx="8301020" cy="1008111"/>
              </a:xfrm>
              <a:blipFill>
                <a:blip r:embed="rId4"/>
                <a:stretch>
                  <a:fillRect l="-1615" t="-7831"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nvPr>
            </p:nvGraphicFramePr>
            <p:xfrm>
              <a:off x="1177574" y="2925157"/>
              <a:ext cx="6984776" cy="1234440"/>
            </p:xfrm>
            <a:graphic>
              <a:graphicData uri="http://schemas.openxmlformats.org/drawingml/2006/table">
                <a:tbl>
                  <a:tblPr firstRow="1" firstCol="1" bandRow="1">
                    <a:tableStyleId>{5C22544A-7EE6-4342-B048-85BDC9FD1C3A}</a:tableStyleId>
                  </a:tblPr>
                  <a:tblGrid>
                    <a:gridCol w="1163568">
                      <a:extLst>
                        <a:ext uri="{9D8B030D-6E8A-4147-A177-3AD203B41FA5}">
                          <a16:colId xmlns:a16="http://schemas.microsoft.com/office/drawing/2014/main" val="1876119029"/>
                        </a:ext>
                      </a:extLst>
                    </a:gridCol>
                    <a:gridCol w="1163568">
                      <a:extLst>
                        <a:ext uri="{9D8B030D-6E8A-4147-A177-3AD203B41FA5}">
                          <a16:colId xmlns:a16="http://schemas.microsoft.com/office/drawing/2014/main" val="3050666768"/>
                        </a:ext>
                      </a:extLst>
                    </a:gridCol>
                    <a:gridCol w="1164410">
                      <a:extLst>
                        <a:ext uri="{9D8B030D-6E8A-4147-A177-3AD203B41FA5}">
                          <a16:colId xmlns:a16="http://schemas.microsoft.com/office/drawing/2014/main" val="1023387450"/>
                        </a:ext>
                      </a:extLst>
                    </a:gridCol>
                    <a:gridCol w="1164410">
                      <a:extLst>
                        <a:ext uri="{9D8B030D-6E8A-4147-A177-3AD203B41FA5}">
                          <a16:colId xmlns:a16="http://schemas.microsoft.com/office/drawing/2014/main" val="4161349373"/>
                        </a:ext>
                      </a:extLst>
                    </a:gridCol>
                    <a:gridCol w="1164410">
                      <a:extLst>
                        <a:ext uri="{9D8B030D-6E8A-4147-A177-3AD203B41FA5}">
                          <a16:colId xmlns:a16="http://schemas.microsoft.com/office/drawing/2014/main" val="2790922186"/>
                        </a:ext>
                      </a:extLst>
                    </a:gridCol>
                    <a:gridCol w="1164410">
                      <a:extLst>
                        <a:ext uri="{9D8B030D-6E8A-4147-A177-3AD203B41FA5}">
                          <a16:colId xmlns:a16="http://schemas.microsoft.com/office/drawing/2014/main" val="3652432492"/>
                        </a:ext>
                      </a:extLst>
                    </a:gridCol>
                  </a:tblGrid>
                  <a:tr h="0">
                    <a:tc>
                      <a:txBody>
                        <a:bodyPr/>
                        <a:lstStyle/>
                        <a:p>
                          <a:pPr indent="0" algn="l">
                            <a:lnSpc>
                              <a:spcPct val="150000"/>
                            </a:lnSpc>
                            <a:spcAft>
                              <a:spcPts val="0"/>
                            </a:spcAft>
                          </a:pPr>
                          <a:r>
                            <a:rPr lang="en-US" sz="1800" kern="0" dirty="0">
                              <a:effectLst/>
                            </a:rPr>
                            <a:t>Y           X</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800" kern="0">
                                    <a:effectLst/>
                                    <a:latin typeface="Cambria Math" panose="02040503050406030204" pitchFamily="18" charset="0"/>
                                  </a:rPr>
                                  <m:t>𝑃</m:t>
                                </m:r>
                                <m:r>
                                  <a:rPr lang="en-US" sz="1800" kern="0">
                                    <a:effectLst/>
                                    <a:latin typeface="Cambria Math" panose="02040503050406030204" pitchFamily="18" charset="0"/>
                                  </a:rPr>
                                  <m:t>{</m:t>
                                </m:r>
                                <m:r>
                                  <a:rPr lang="en-US" sz="1800" kern="0">
                                    <a:effectLst/>
                                    <a:latin typeface="Cambria Math" panose="02040503050406030204" pitchFamily="18" charset="0"/>
                                  </a:rPr>
                                  <m:t>𝑌</m:t>
                                </m:r>
                                <m:r>
                                  <a:rPr lang="en-US" sz="1800" kern="0">
                                    <a:effectLst/>
                                    <a:latin typeface="Cambria Math" panose="02040503050406030204" pitchFamily="18" charset="0"/>
                                  </a:rPr>
                                  <m:t>=</m:t>
                                </m:r>
                                <m:r>
                                  <a:rPr lang="en-US" sz="1800" kern="0">
                                    <a:effectLst/>
                                    <a:latin typeface="Cambria Math" panose="02040503050406030204" pitchFamily="18" charset="0"/>
                                  </a:rPr>
                                  <m:t>𝑖</m:t>
                                </m:r>
                                <m:r>
                                  <a:rPr lang="en-US" sz="1800" kern="0">
                                    <a:effectLst/>
                                    <a:latin typeface="Cambria Math" panose="02040503050406030204" pitchFamily="18" charset="0"/>
                                  </a:rPr>
                                  <m:t>}</m:t>
                                </m:r>
                              </m:oMath>
                            </m:oMathPara>
                          </a14:m>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61101788"/>
                      </a:ext>
                    </a:extLst>
                  </a:tr>
                  <a:tr h="0">
                    <a:tc>
                      <a:txBody>
                        <a:bodyPr/>
                        <a:lstStyle/>
                        <a:p>
                          <a:pPr indent="127000" algn="ctr">
                            <a:spcAft>
                              <a:spcPts val="0"/>
                            </a:spcAft>
                          </a:pPr>
                          <a:r>
                            <a:rPr lang="en-US" sz="1800" kern="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1/2</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7914864"/>
                      </a:ext>
                    </a:extLst>
                  </a:tr>
                  <a:tr h="0">
                    <a:tc>
                      <a:txBody>
                        <a:bodyPr/>
                        <a:lstStyle/>
                        <a:p>
                          <a:pPr indent="127000" algn="ctr">
                            <a:spcAft>
                              <a:spcPts val="0"/>
                            </a:spcAft>
                          </a:pPr>
                          <a:r>
                            <a:rPr lang="en-US" sz="1800" kern="0">
                              <a:effectLst/>
                            </a:rPr>
                            <a:t>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1/2</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57459940"/>
                      </a:ext>
                    </a:extLst>
                  </a:tr>
                  <a:tr h="0">
                    <a:tc>
                      <a:txBody>
                        <a:bodyPr/>
                        <a:lstStyle/>
                        <a:p>
                          <a:pPr indent="127000" algn="ctr">
                            <a:spcAft>
                              <a:spcPts val="0"/>
                            </a:spcAft>
                          </a:pPr>
                          <a14:m>
                            <m:oMathPara xmlns:m="http://schemas.openxmlformats.org/officeDocument/2006/math">
                              <m:oMathParaPr>
                                <m:jc m:val="centerGroup"/>
                              </m:oMathParaPr>
                              <m:oMath xmlns:m="http://schemas.openxmlformats.org/officeDocument/2006/math">
                                <m:r>
                                  <a:rPr lang="en-US" sz="1800" kern="0">
                                    <a:effectLst/>
                                    <a:latin typeface="Cambria Math" panose="02040503050406030204" pitchFamily="18" charset="0"/>
                                  </a:rPr>
                                  <m:t>𝑃</m:t>
                                </m:r>
                                <m:r>
                                  <a:rPr lang="en-US" sz="1800" kern="0">
                                    <a:effectLst/>
                                    <a:latin typeface="Cambria Math" panose="02040503050406030204" pitchFamily="18" charset="0"/>
                                  </a:rPr>
                                  <m:t>{</m:t>
                                </m:r>
                                <m:r>
                                  <a:rPr lang="en-US" sz="1800" kern="0">
                                    <a:effectLst/>
                                    <a:latin typeface="Cambria Math" panose="02040503050406030204" pitchFamily="18" charset="0"/>
                                  </a:rPr>
                                  <m:t>𝑋</m:t>
                                </m:r>
                                <m:r>
                                  <a:rPr lang="en-US" sz="1800" kern="0">
                                    <a:effectLst/>
                                    <a:latin typeface="Cambria Math" panose="02040503050406030204" pitchFamily="18" charset="0"/>
                                  </a:rPr>
                                  <m:t>=</m:t>
                                </m:r>
                                <m:r>
                                  <a:rPr lang="en-US" sz="1800" kern="0">
                                    <a:effectLst/>
                                    <a:latin typeface="Cambria Math" panose="02040503050406030204" pitchFamily="18" charset="0"/>
                                  </a:rPr>
                                  <m:t>𝑖</m:t>
                                </m:r>
                                <m:r>
                                  <a:rPr lang="en-US" sz="1800" kern="0">
                                    <a:effectLst/>
                                    <a:latin typeface="Cambria Math" panose="02040503050406030204" pitchFamily="18" charset="0"/>
                                  </a:rPr>
                                  <m:t>}</m:t>
                                </m:r>
                              </m:oMath>
                            </m:oMathPara>
                          </a14:m>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206264"/>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358780821"/>
                  </p:ext>
                </p:extLst>
              </p:nvPr>
            </p:nvGraphicFramePr>
            <p:xfrm>
              <a:off x="1177574" y="2925157"/>
              <a:ext cx="6984776" cy="1234440"/>
            </p:xfrm>
            <a:graphic>
              <a:graphicData uri="http://schemas.openxmlformats.org/drawingml/2006/table">
                <a:tbl>
                  <a:tblPr firstRow="1" firstCol="1" bandRow="1">
                    <a:tableStyleId>{5C22544A-7EE6-4342-B048-85BDC9FD1C3A}</a:tableStyleId>
                  </a:tblPr>
                  <a:tblGrid>
                    <a:gridCol w="1163568">
                      <a:extLst>
                        <a:ext uri="{9D8B030D-6E8A-4147-A177-3AD203B41FA5}">
                          <a16:colId xmlns:a16="http://schemas.microsoft.com/office/drawing/2014/main" val="1876119029"/>
                        </a:ext>
                      </a:extLst>
                    </a:gridCol>
                    <a:gridCol w="1163568">
                      <a:extLst>
                        <a:ext uri="{9D8B030D-6E8A-4147-A177-3AD203B41FA5}">
                          <a16:colId xmlns:a16="http://schemas.microsoft.com/office/drawing/2014/main" val="3050666768"/>
                        </a:ext>
                      </a:extLst>
                    </a:gridCol>
                    <a:gridCol w="1164410">
                      <a:extLst>
                        <a:ext uri="{9D8B030D-6E8A-4147-A177-3AD203B41FA5}">
                          <a16:colId xmlns:a16="http://schemas.microsoft.com/office/drawing/2014/main" val="1023387450"/>
                        </a:ext>
                      </a:extLst>
                    </a:gridCol>
                    <a:gridCol w="1164410">
                      <a:extLst>
                        <a:ext uri="{9D8B030D-6E8A-4147-A177-3AD203B41FA5}">
                          <a16:colId xmlns:a16="http://schemas.microsoft.com/office/drawing/2014/main" val="4161349373"/>
                        </a:ext>
                      </a:extLst>
                    </a:gridCol>
                    <a:gridCol w="1164410">
                      <a:extLst>
                        <a:ext uri="{9D8B030D-6E8A-4147-A177-3AD203B41FA5}">
                          <a16:colId xmlns:a16="http://schemas.microsoft.com/office/drawing/2014/main" val="2790922186"/>
                        </a:ext>
                      </a:extLst>
                    </a:gridCol>
                    <a:gridCol w="1164410">
                      <a:extLst>
                        <a:ext uri="{9D8B030D-6E8A-4147-A177-3AD203B41FA5}">
                          <a16:colId xmlns:a16="http://schemas.microsoft.com/office/drawing/2014/main" val="3652432492"/>
                        </a:ext>
                      </a:extLst>
                    </a:gridCol>
                  </a:tblGrid>
                  <a:tr h="411480">
                    <a:tc>
                      <a:txBody>
                        <a:bodyPr/>
                        <a:lstStyle/>
                        <a:p>
                          <a:pPr indent="0" algn="l">
                            <a:lnSpc>
                              <a:spcPct val="150000"/>
                            </a:lnSpc>
                            <a:spcAft>
                              <a:spcPts val="0"/>
                            </a:spcAft>
                          </a:pPr>
                          <a:r>
                            <a:rPr lang="en-US" sz="1800" kern="0" dirty="0">
                              <a:effectLst/>
                            </a:rPr>
                            <a:t>Y           X</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Aft>
                              <a:spcPts val="0"/>
                            </a:spcAft>
                          </a:pPr>
                          <a:r>
                            <a:rPr lang="en-US" sz="1800" kern="0" dirty="0">
                              <a:effectLst/>
                            </a:rPr>
                            <a:t>2</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500524" t="-1471" r="-2618" b="-233824"/>
                          </a:stretch>
                        </a:blipFill>
                      </a:tcPr>
                    </a:tc>
                    <a:extLst>
                      <a:ext uri="{0D108BD9-81ED-4DB2-BD59-A6C34878D82A}">
                        <a16:rowId xmlns:a16="http://schemas.microsoft.com/office/drawing/2014/main" val="3861101788"/>
                      </a:ext>
                    </a:extLst>
                  </a:tr>
                  <a:tr h="274320">
                    <a:tc>
                      <a:txBody>
                        <a:bodyPr/>
                        <a:lstStyle/>
                        <a:p>
                          <a:pPr indent="127000" algn="ctr">
                            <a:spcAft>
                              <a:spcPts val="0"/>
                            </a:spcAft>
                          </a:pPr>
                          <a:r>
                            <a:rPr lang="en-US" sz="1800" kern="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1/2</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7914864"/>
                      </a:ext>
                    </a:extLst>
                  </a:tr>
                  <a:tr h="274320">
                    <a:tc>
                      <a:txBody>
                        <a:bodyPr/>
                        <a:lstStyle/>
                        <a:p>
                          <a:pPr indent="127000" algn="ctr">
                            <a:spcAft>
                              <a:spcPts val="0"/>
                            </a:spcAft>
                          </a:pPr>
                          <a:r>
                            <a:rPr lang="en-US" sz="1800" kern="0">
                              <a:effectLst/>
                            </a:rPr>
                            <a:t>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1/2</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57459940"/>
                      </a:ext>
                    </a:extLst>
                  </a:tr>
                  <a:tr h="274320">
                    <a:tc>
                      <a:txBody>
                        <a:bodyPr/>
                        <a:lstStyle/>
                        <a:p>
                          <a:endParaRPr lang="zh-CN"/>
                        </a:p>
                      </a:txBody>
                      <a:tcPr marL="68580" marR="68580" marT="0" marB="0">
                        <a:blipFill>
                          <a:blip r:embed="rId5"/>
                          <a:stretch>
                            <a:fillRect l="-524" t="-355556" r="-502618" b="-51111"/>
                          </a:stretch>
                        </a:blipFill>
                      </a:tcPr>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a:effectLst/>
                            </a:rPr>
                            <a:t>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spcAft>
                              <a:spcPts val="0"/>
                            </a:spcAft>
                          </a:pPr>
                          <a:r>
                            <a:rPr lang="en-US" sz="1800" kern="0" dirty="0">
                              <a:effectLst/>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206264"/>
                      </a:ext>
                    </a:extLst>
                  </a:tr>
                </a:tbl>
              </a:graphicData>
            </a:graphic>
          </p:graphicFrame>
        </mc:Fallback>
      </mc:AlternateContent>
      <mc:AlternateContent xmlns:mc="http://schemas.openxmlformats.org/markup-compatibility/2006" xmlns:a14="http://schemas.microsoft.com/office/drawing/2010/main">
        <mc:Choice Requires="a14">
          <p:sp>
            <p:nvSpPr>
              <p:cNvPr id="9" name="矩形 8"/>
              <p:cNvSpPr/>
              <p:nvPr/>
            </p:nvSpPr>
            <p:spPr>
              <a:xfrm>
                <a:off x="899592" y="4483043"/>
                <a:ext cx="7704856" cy="1569660"/>
              </a:xfrm>
              <a:prstGeom prst="rect">
                <a:avLst/>
              </a:prstGeom>
            </p:spPr>
            <p:txBody>
              <a:bodyPr wrap="square">
                <a:spAutoFit/>
              </a:bodyPr>
              <a:lstStyle/>
              <a:p>
                <a:pPr indent="457200" algn="just"/>
                <a:r>
                  <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易知</a:t>
                </a:r>
                <a14:m>
                  <m:oMath xmlns:m="http://schemas.openxmlformats.org/officeDocument/2006/math">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d>
                      <m:dPr>
                        <m:ctrlPr>
                          <a:rPr lang="zh-CN" altLang="zh-CN" sz="2400" i="1">
                            <a:solidFill>
                              <a:srgbClr val="000000"/>
                            </a:solidFill>
                            <a:effectLst/>
                            <a:latin typeface="Cambria Math" panose="02040503050406030204" pitchFamily="18" charset="0"/>
                            <a:ea typeface="Cambria Math" panose="02040503050406030204" pitchFamily="18" charset="0"/>
                          </a:rPr>
                        </m:ctrlPr>
                      </m:dPr>
                      <m:e>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d>
                      <m:dPr>
                        <m:ctrlPr>
                          <a:rPr lang="zh-CN" altLang="zh-CN" sz="2400" i="1">
                            <a:solidFill>
                              <a:srgbClr val="000000"/>
                            </a:solidFill>
                            <a:effectLst/>
                            <a:latin typeface="Cambria Math" panose="02040503050406030204" pitchFamily="18" charset="0"/>
                            <a:ea typeface="Cambria Math" panose="02040503050406030204" pitchFamily="18" charset="0"/>
                          </a:rPr>
                        </m:ctrlPr>
                      </m:dPr>
                      <m:e>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𝑌</m:t>
                        </m:r>
                      </m:e>
                    </m:d>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=5/2</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𝐸</m:t>
                    </m:r>
                    <m:d>
                      <m:dPr>
                        <m:ctrlPr>
                          <a:rPr lang="zh-CN" altLang="zh-CN" sz="2400" i="1">
                            <a:solidFill>
                              <a:srgbClr val="000000"/>
                            </a:solidFill>
                            <a:effectLst/>
                            <a:latin typeface="Cambria Math" panose="02040503050406030204" pitchFamily="18" charset="0"/>
                            <a:ea typeface="Cambria Math" panose="02040503050406030204" pitchFamily="18" charset="0"/>
                          </a:rPr>
                        </m:ctrlPr>
                      </m:dPr>
                      <m:e>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𝑋𝑌</m:t>
                        </m:r>
                      </m:e>
                    </m:d>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sSub>
                      <m:sSubPr>
                        <m:ctrlPr>
                          <a:rPr lang="zh-CN" altLang="zh-CN" sz="2400" i="1">
                            <a:solidFill>
                              <a:srgbClr val="000000"/>
                            </a:solidFill>
                            <a:effectLst/>
                            <a:latin typeface="Cambria Math" panose="02040503050406030204" pitchFamily="18" charset="0"/>
                            <a:ea typeface="Cambria Math" panose="02040503050406030204" pitchFamily="18" charset="0"/>
                          </a:rPr>
                        </m:ctrlPr>
                      </m:sSubPr>
                      <m:e>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𝑋𝑌</m:t>
                        </m:r>
                      </m:sub>
                    </m:sSub>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，则判断出</a:t>
                </a:r>
                <a14:m>
                  <m:oMath xmlns:m="http://schemas.openxmlformats.org/officeDocument/2006/math">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不相关。这表示</a:t>
                </a:r>
                <a14:m>
                  <m:oMath xmlns:m="http://schemas.openxmlformats.org/officeDocument/2006/math">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不存在线性关系。但</a:t>
                </a:r>
                <a14:m>
                  <m:oMath xmlns:m="http://schemas.openxmlformats.org/officeDocument/2006/math">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并不是相互独立的，具有关系。因此从本题可以看出，若</a:t>
                </a:r>
                <a14:m>
                  <m:oMath xmlns:m="http://schemas.openxmlformats.org/officeDocument/2006/math">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不相关，</a:t>
                </a:r>
                <a14:m>
                  <m:oMath xmlns:m="http://schemas.openxmlformats.org/officeDocument/2006/math">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zh-CN" altLang="zh-CN" sz="2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并不一定相互独立。</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899592" y="4483043"/>
                <a:ext cx="7704856" cy="1569660"/>
              </a:xfrm>
              <a:prstGeom prst="rect">
                <a:avLst/>
              </a:prstGeom>
              <a:blipFill>
                <a:blip r:embed="rId6"/>
                <a:stretch>
                  <a:fillRect l="-1267" t="-4264" r="-5226" b="-6589"/>
                </a:stretch>
              </a:blipFill>
            </p:spPr>
            <p:txBody>
              <a:bodyPr/>
              <a:lstStyle/>
              <a:p>
                <a:r>
                  <a:rPr lang="zh-CN" altLang="en-US">
                    <a:noFill/>
                  </a:rPr>
                  <a:t> </a:t>
                </a:r>
              </a:p>
            </p:txBody>
          </p:sp>
        </mc:Fallback>
      </mc:AlternateContent>
      <p:sp>
        <p:nvSpPr>
          <p:cNvPr id="4" name="矩形 3"/>
          <p:cNvSpPr/>
          <p:nvPr/>
        </p:nvSpPr>
        <p:spPr>
          <a:xfrm>
            <a:off x="3885132" y="2519545"/>
            <a:ext cx="1569660" cy="369332"/>
          </a:xfrm>
          <a:prstGeom prst="rect">
            <a:avLst/>
          </a:prstGeom>
        </p:spPr>
        <p:txBody>
          <a:bodyPr wrap="none">
            <a:spAutoFit/>
          </a:bodyPr>
          <a:lstStyle/>
          <a:p>
            <a:r>
              <a:rPr lang="en-US" altLang="zh-CN" dirty="0"/>
              <a:t> </a:t>
            </a:r>
            <a:r>
              <a:rPr lang="zh-CN" altLang="zh-CN" dirty="0"/>
              <a:t>表</a:t>
            </a:r>
            <a:r>
              <a:rPr lang="en-US" altLang="zh-CN" dirty="0"/>
              <a:t>5-4 </a:t>
            </a:r>
            <a:r>
              <a:rPr lang="zh-CN" altLang="zh-CN" dirty="0"/>
              <a:t>分布律</a:t>
            </a:r>
            <a:endParaRPr lang="zh-CN" altLang="en-US" dirty="0"/>
          </a:p>
        </p:txBody>
      </p:sp>
      <p:cxnSp>
        <p:nvCxnSpPr>
          <p:cNvPr id="8" name="直接连接符 7">
            <a:extLst>
              <a:ext uri="{FF2B5EF4-FFF2-40B4-BE49-F238E27FC236}">
                <a16:creationId xmlns:a16="http://schemas.microsoft.com/office/drawing/2014/main" id="{2EDC1137-AE09-4EC1-9C78-5B815A51A757}"/>
              </a:ext>
            </a:extLst>
          </p:cNvPr>
          <p:cNvCxnSpPr>
            <a:cxnSpLocks/>
          </p:cNvCxnSpPr>
          <p:nvPr/>
        </p:nvCxnSpPr>
        <p:spPr>
          <a:xfrm>
            <a:off x="1177574" y="2925157"/>
            <a:ext cx="1162178" cy="35982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84615"/>
      </p:ext>
    </p:extLst>
  </p:cSld>
  <p:clrMapOvr>
    <a:masterClrMapping/>
  </p:clrMapOvr>
  <mc:AlternateContent xmlns:mc="http://schemas.openxmlformats.org/markup-compatibility/2006" xmlns:p14="http://schemas.microsoft.com/office/powerpoint/2010/main">
    <mc:Choice Requires="p14">
      <p:transition spd="slow" p14:dur="2000" advTm="48282"/>
    </mc:Choice>
    <mc:Fallback xmlns="">
      <p:transition spd="slow" advTm="48282"/>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1153852" y="2663349"/>
            <a:ext cx="7239000" cy="685800"/>
          </a:xfrm>
        </p:spPr>
        <p:txBody>
          <a:bodyPr/>
          <a:lstStyle/>
          <a:p>
            <a:r>
              <a:rPr lang="en-US" altLang="zh-CN" sz="6000" dirty="0">
                <a:latin typeface="Times New Roman" panose="02020603050405020304" pitchFamily="18" charset="0"/>
                <a:ea typeface="宋体" panose="02010600030101010101" pitchFamily="2" charset="-122"/>
                <a:cs typeface="Times New Roman" panose="02020603050405020304" pitchFamily="18" charset="0"/>
              </a:rPr>
              <a:t>§ 14</a:t>
            </a:r>
            <a:r>
              <a:rPr lang="zh-CN" altLang="en-US" sz="6000" dirty="0">
                <a:effectLst/>
                <a:latin typeface="Times New Roman" panose="02020603050405020304" pitchFamily="18" charset="0"/>
                <a:ea typeface="宋体" panose="02010600030101010101" pitchFamily="2" charset="-122"/>
                <a:cs typeface="Times New Roman" panose="02020603050405020304" pitchFamily="18" charset="0"/>
              </a:rPr>
              <a:t>、最优化问题</a:t>
            </a:r>
            <a:endParaRPr lang="zh-CN" altLang="en-US" sz="6000" dirty="0">
              <a:latin typeface="微软雅黑" panose="020B0503020204020204" pitchFamily="34" charset="-122"/>
              <a:ea typeface="微软雅黑" panose="020B0503020204020204" pitchFamily="34" charset="-122"/>
            </a:endParaRP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a:latin typeface="微软雅黑" panose="020B0503020204020204" pitchFamily="34" charset="-122"/>
            </a:endParaRPr>
          </a:p>
        </p:txBody>
      </p:sp>
    </p:spTree>
    <p:extLst>
      <p:ext uri="{BB962C8B-B14F-4D97-AF65-F5344CB8AC3E}">
        <p14:creationId xmlns:p14="http://schemas.microsoft.com/office/powerpoint/2010/main" val="86240647"/>
      </p:ext>
    </p:extLst>
  </p:cSld>
  <p:clrMapOvr>
    <a:masterClrMapping/>
  </p:clrMapOvr>
  <mc:AlternateContent xmlns:mc="http://schemas.openxmlformats.org/markup-compatibility/2006" xmlns:p14="http://schemas.microsoft.com/office/powerpoint/2010/main">
    <mc:Choice Requires="p14">
      <p:transition spd="slow" p14:dur="2000" advTm="2235"/>
    </mc:Choice>
    <mc:Fallback xmlns="">
      <p:transition spd="slow" advTm="2235"/>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什么是最优化问题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0"/>
                <a:ext cx="8084996" cy="4175125"/>
              </a:xfrm>
            </p:spPr>
            <p:txBody>
              <a:bodyPr/>
              <a:lstStyle/>
              <a:p>
                <a:r>
                  <a:rPr lang="zh-CN" altLang="zh-CN" sz="2400" b="1" dirty="0">
                    <a:solidFill>
                      <a:srgbClr val="000000"/>
                    </a:solidFill>
                  </a:rPr>
                  <a:t>最优化问题</a:t>
                </a:r>
                <a:r>
                  <a:rPr lang="zh-CN" altLang="zh-CN" sz="2000" dirty="0">
                    <a:solidFill>
                      <a:srgbClr val="000000"/>
                    </a:solidFill>
                  </a:rPr>
                  <a:t>：指的是改变</a:t>
                </a:r>
                <a14:m>
                  <m:oMath xmlns:m="http://schemas.openxmlformats.org/officeDocument/2006/math">
                    <m:r>
                      <a:rPr lang="en-US" altLang="zh-CN" sz="2000" i="1">
                        <a:solidFill>
                          <a:srgbClr val="000000"/>
                        </a:solidFill>
                        <a:latin typeface="Cambria Math" panose="02040503050406030204" pitchFamily="18" charset="0"/>
                      </a:rPr>
                      <m:t>𝑥</m:t>
                    </m:r>
                  </m:oMath>
                </a14:m>
                <a:r>
                  <a:rPr lang="zh-CN" altLang="zh-CN" sz="2000" dirty="0">
                    <a:solidFill>
                      <a:srgbClr val="000000"/>
                    </a:solidFill>
                  </a:rPr>
                  <a:t>以最小化或最大化某个函数</a:t>
                </a:r>
                <a14:m>
                  <m:oMath xmlns:m="http://schemas.openxmlformats.org/officeDocument/2006/math">
                    <m:r>
                      <a:rPr lang="en-US" altLang="zh-CN" sz="2000" i="1">
                        <a:solidFill>
                          <a:srgbClr val="000000"/>
                        </a:solidFill>
                        <a:latin typeface="Cambria Math" panose="02040503050406030204" pitchFamily="18" charset="0"/>
                      </a:rPr>
                      <m:t>𝑓</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a:solidFill>
                          <a:srgbClr val="000000"/>
                        </a:solidFill>
                        <a:latin typeface="Cambria Math" panose="02040503050406030204" pitchFamily="18" charset="0"/>
                      </a:rPr>
                      <m:t>)</m:t>
                    </m:r>
                  </m:oMath>
                </a14:m>
                <a:r>
                  <a:rPr lang="zh-CN" altLang="zh-CN" sz="2000" dirty="0">
                    <a:solidFill>
                      <a:srgbClr val="000000"/>
                    </a:solidFill>
                  </a:rPr>
                  <a:t>的任务。</a:t>
                </a:r>
              </a:p>
              <a:p>
                <a:r>
                  <a:rPr lang="zh-CN" altLang="zh-CN" sz="2000" dirty="0">
                    <a:solidFill>
                      <a:srgbClr val="000000"/>
                    </a:solidFill>
                  </a:rPr>
                  <a:t>表示为：</a:t>
                </a:r>
              </a:p>
              <a:p>
                <a:pPr algn="r">
                  <a:spcBef>
                    <a:spcPts val="600"/>
                  </a:spcBef>
                  <a:spcAft>
                    <a:spcPts val="600"/>
                  </a:spcAft>
                </a:pPr>
                <a14:m>
                  <m:oMath xmlns:m="http://schemas.openxmlformats.org/officeDocument/2006/math">
                    <m:func>
                      <m:funcPr>
                        <m:ctrlPr>
                          <a:rPr lang="zh-CN" altLang="zh-CN" sz="2000" i="1">
                            <a:solidFill>
                              <a:srgbClr val="000000"/>
                            </a:solidFill>
                            <a:latin typeface="Cambria Math" panose="02040503050406030204" pitchFamily="18" charset="0"/>
                          </a:rPr>
                        </m:ctrlPr>
                      </m:funcPr>
                      <m:fName>
                        <m:r>
                          <m:rPr>
                            <m:sty m:val="p"/>
                          </m:rPr>
                          <a:rPr lang="en-US" altLang="zh-CN" sz="2000" i="0">
                            <a:solidFill>
                              <a:srgbClr val="000000"/>
                            </a:solidFill>
                            <a:latin typeface="Cambria Math" panose="02040503050406030204" pitchFamily="18" charset="0"/>
                          </a:rPr>
                          <m:t>min</m:t>
                        </m:r>
                      </m:fName>
                      <m:e>
                        <m:d>
                          <m:dPr>
                            <m:ctrlPr>
                              <a:rPr lang="zh-CN" altLang="zh-CN" sz="2000" i="1">
                                <a:solidFill>
                                  <a:srgbClr val="000000"/>
                                </a:solidFill>
                                <a:latin typeface="Cambria Math" panose="02040503050406030204" pitchFamily="18" charset="0"/>
                              </a:rPr>
                            </m:ctrlPr>
                          </m:dPr>
                          <m:e>
                            <m:r>
                              <m:rPr>
                                <m:sty m:val="p"/>
                              </m:rPr>
                              <a:rPr lang="en-US" altLang="zh-CN" sz="2000" i="0">
                                <a:solidFill>
                                  <a:srgbClr val="000000"/>
                                </a:solidFill>
                                <a:latin typeface="Cambria Math" panose="02040503050406030204" pitchFamily="18" charset="0"/>
                              </a:rPr>
                              <m:t>max</m:t>
                            </m:r>
                          </m:e>
                        </m:d>
                      </m:e>
                    </m:func>
                    <m:r>
                      <a:rPr lang="en-US" altLang="zh-CN" sz="2000" i="1">
                        <a:solidFill>
                          <a:srgbClr val="000000"/>
                        </a:solidFill>
                        <a:latin typeface="Cambria Math" panose="02040503050406030204" pitchFamily="18" charset="0"/>
                      </a:rPr>
                      <m:t>𝑓</m:t>
                    </m:r>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𝑥</m:t>
                        </m:r>
                      </m:e>
                    </m:d>
                  </m:oMath>
                </a14:m>
                <a:r>
                  <a:rPr lang="en-US" altLang="zh-CN" sz="2000" dirty="0">
                    <a:solidFill>
                      <a:srgbClr val="000000"/>
                    </a:solidFill>
                  </a:rPr>
                  <a:t>                            (5.188)</a:t>
                </a:r>
                <a:endParaRPr lang="zh-CN" altLang="zh-CN" sz="2000" dirty="0">
                  <a:solidFill>
                    <a:srgbClr val="000000"/>
                  </a:solidFill>
                </a:endParaRPr>
              </a:p>
              <a:p>
                <a:r>
                  <a:rPr lang="zh-CN" altLang="zh-CN" sz="2000" dirty="0">
                    <a:solidFill>
                      <a:srgbClr val="000000"/>
                    </a:solidFill>
                  </a:rPr>
                  <a:t>不等式约束：</a:t>
                </a:r>
              </a:p>
              <a:p>
                <a:pPr algn="r">
                  <a:spcBef>
                    <a:spcPts val="600"/>
                  </a:spcBef>
                  <a:spcAft>
                    <a:spcPts val="600"/>
                  </a:spcAft>
                </a:pPr>
                <a14:m>
                  <m:oMath xmlns:m="http://schemas.openxmlformats.org/officeDocument/2006/math">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𝑠</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𝑡</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𝑔</m:t>
                        </m:r>
                      </m:e>
                      <m:sub>
                        <m:r>
                          <a:rPr lang="en-US" altLang="zh-CN" sz="2000" i="1">
                            <a:solidFill>
                              <a:srgbClr val="000000"/>
                            </a:solidFill>
                            <a:latin typeface="Cambria Math" panose="02040503050406030204" pitchFamily="18" charset="0"/>
                          </a:rPr>
                          <m:t>𝑖</m:t>
                        </m:r>
                      </m:sub>
                    </m:sSub>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𝑥</m:t>
                        </m:r>
                      </m:e>
                    </m:d>
                    <m:r>
                      <a:rPr lang="en-US" altLang="zh-CN" sz="2000">
                        <a:solidFill>
                          <a:srgbClr val="000000"/>
                        </a:solidFill>
                        <a:latin typeface="Cambria Math" panose="02040503050406030204" pitchFamily="18" charset="0"/>
                      </a:rPr>
                      <m:t>≥0,</m:t>
                    </m:r>
                    <m:r>
                      <a:rPr lang="en-US" altLang="zh-CN" sz="2000" i="1">
                        <a:solidFill>
                          <a:srgbClr val="000000"/>
                        </a:solidFill>
                        <a:latin typeface="Cambria Math" panose="02040503050406030204" pitchFamily="18" charset="0"/>
                      </a:rPr>
                      <m:t>𝑖</m:t>
                    </m:r>
                    <m:r>
                      <a:rPr lang="en-US" altLang="zh-CN" sz="2000">
                        <a:solidFill>
                          <a:srgbClr val="000000"/>
                        </a:solidFill>
                        <a:latin typeface="Cambria Math" panose="02040503050406030204" pitchFamily="18" charset="0"/>
                      </a:rPr>
                      <m:t>=1</m:t>
                    </m:r>
                    <m:r>
                      <a:rPr lang="zh-CN" altLang="zh-CN" sz="2000">
                        <a:solidFill>
                          <a:srgbClr val="000000"/>
                        </a:solidFill>
                        <a:latin typeface="Cambria Math" panose="02040503050406030204" pitchFamily="18" charset="0"/>
                      </a:rPr>
                      <m:t>，</m:t>
                    </m:r>
                    <m:r>
                      <a:rPr lang="en-US" altLang="zh-CN" sz="2000">
                        <a:solidFill>
                          <a:srgbClr val="000000"/>
                        </a:solidFill>
                        <a:latin typeface="Cambria Math" panose="02040503050406030204" pitchFamily="18" charset="0"/>
                      </a:rPr>
                      <m:t>2</m:t>
                    </m:r>
                    <m:r>
                      <a:rPr lang="zh-CN" altLang="zh-CN" sz="2000">
                        <a:solidFill>
                          <a:srgbClr val="000000"/>
                        </a:solidFill>
                        <a:latin typeface="Cambria Math" panose="02040503050406030204" pitchFamily="18" charset="0"/>
                      </a:rPr>
                      <m:t>，</m:t>
                    </m:r>
                    <m:r>
                      <a:rPr lang="en-US" altLang="zh-CN" sz="2000">
                        <a:solidFill>
                          <a:srgbClr val="000000"/>
                        </a:solidFill>
                        <a:latin typeface="Cambria Math" panose="02040503050406030204" pitchFamily="18" charset="0"/>
                      </a:rPr>
                      <m:t>⋯</m:t>
                    </m:r>
                    <m:r>
                      <a:rPr lang="zh-CN"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𝑚</m:t>
                    </m:r>
                    <m:r>
                      <a:rPr lang="zh-CN" altLang="zh-CN" sz="2000">
                        <a:solidFill>
                          <a:srgbClr val="000000"/>
                        </a:solidFill>
                        <a:latin typeface="Cambria Math" panose="02040503050406030204" pitchFamily="18" charset="0"/>
                      </a:rPr>
                      <m:t>，</m:t>
                    </m:r>
                  </m:oMath>
                </a14:m>
                <a:r>
                  <a:rPr lang="en-US" altLang="zh-CN" sz="2000" dirty="0">
                    <a:solidFill>
                      <a:srgbClr val="000000"/>
                    </a:solidFill>
                  </a:rPr>
                  <a:t>            (5.189)</a:t>
                </a:r>
                <a:endParaRPr lang="zh-CN" altLang="zh-CN" sz="2000" dirty="0">
                  <a:solidFill>
                    <a:srgbClr val="000000"/>
                  </a:solidFill>
                </a:endParaRPr>
              </a:p>
              <a:p>
                <a:r>
                  <a:rPr lang="zh-CN" altLang="zh-CN" sz="2000" dirty="0">
                    <a:solidFill>
                      <a:srgbClr val="000000"/>
                    </a:solidFill>
                  </a:rPr>
                  <a:t>等式约束：</a:t>
                </a:r>
              </a:p>
              <a:p>
                <a:pPr algn="r">
                  <a:spcBef>
                    <a:spcPts val="600"/>
                  </a:spcBef>
                  <a:spcAft>
                    <a:spcPts val="600"/>
                  </a:spcAft>
                </a:pPr>
                <a:r>
                  <a:rPr lang="en-US" altLang="zh-CN" sz="2000" dirty="0">
                    <a:solidFill>
                      <a:srgbClr val="000000"/>
                    </a:solidFill>
                  </a:rPr>
                  <a:t> </a:t>
                </a:r>
                <a14:m>
                  <m:oMath xmlns:m="http://schemas.openxmlformats.org/officeDocument/2006/math">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h</m:t>
                        </m:r>
                      </m:e>
                      <m:sub>
                        <m:r>
                          <a:rPr lang="en-US" altLang="zh-CN" sz="2000" i="1">
                            <a:solidFill>
                              <a:srgbClr val="000000"/>
                            </a:solidFill>
                            <a:latin typeface="Cambria Math" panose="02040503050406030204" pitchFamily="18" charset="0"/>
                          </a:rPr>
                          <m:t>𝑗</m:t>
                        </m:r>
                      </m:sub>
                    </m:sSub>
                    <m:d>
                      <m:dPr>
                        <m:ctrlPr>
                          <a:rPr lang="zh-CN" altLang="zh-CN" sz="2000" i="1">
                            <a:solidFill>
                              <a:srgbClr val="000000"/>
                            </a:solidFill>
                            <a:latin typeface="Cambria Math" panose="02040503050406030204" pitchFamily="18" charset="0"/>
                          </a:rPr>
                        </m:ctrlPr>
                      </m:dPr>
                      <m:e>
                        <m:r>
                          <a:rPr lang="en-US" altLang="zh-CN" sz="2000" i="1">
                            <a:solidFill>
                              <a:srgbClr val="000000"/>
                            </a:solidFill>
                            <a:latin typeface="Cambria Math" panose="02040503050406030204" pitchFamily="18" charset="0"/>
                          </a:rPr>
                          <m:t>𝑥</m:t>
                        </m:r>
                      </m:e>
                    </m:d>
                    <m:r>
                      <a:rPr lang="en-US" altLang="zh-CN" sz="2000">
                        <a:solidFill>
                          <a:srgbClr val="000000"/>
                        </a:solidFill>
                        <a:latin typeface="Cambria Math" panose="02040503050406030204" pitchFamily="18" charset="0"/>
                      </a:rPr>
                      <m:t>=0</m:t>
                    </m:r>
                    <m:r>
                      <a:rPr lang="zh-CN"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𝑗</m:t>
                    </m:r>
                    <m:r>
                      <a:rPr lang="en-US" altLang="zh-CN" sz="2000">
                        <a:solidFill>
                          <a:srgbClr val="000000"/>
                        </a:solidFill>
                        <a:latin typeface="Cambria Math" panose="02040503050406030204" pitchFamily="18" charset="0"/>
                      </a:rPr>
                      <m:t>=1</m:t>
                    </m:r>
                    <m:r>
                      <a:rPr lang="zh-CN" altLang="zh-CN" sz="2000">
                        <a:solidFill>
                          <a:srgbClr val="000000"/>
                        </a:solidFill>
                        <a:latin typeface="Cambria Math" panose="02040503050406030204" pitchFamily="18" charset="0"/>
                      </a:rPr>
                      <m:t>，</m:t>
                    </m:r>
                    <m:r>
                      <a:rPr lang="en-US" altLang="zh-CN" sz="2000">
                        <a:solidFill>
                          <a:srgbClr val="000000"/>
                        </a:solidFill>
                        <a:latin typeface="Cambria Math" panose="02040503050406030204" pitchFamily="18" charset="0"/>
                      </a:rPr>
                      <m:t>2</m:t>
                    </m:r>
                    <m:r>
                      <a:rPr lang="zh-CN" altLang="zh-CN" sz="2000">
                        <a:solidFill>
                          <a:srgbClr val="000000"/>
                        </a:solidFill>
                        <a:latin typeface="Cambria Math" panose="02040503050406030204" pitchFamily="18" charset="0"/>
                      </a:rPr>
                      <m:t>，</m:t>
                    </m:r>
                    <m:r>
                      <a:rPr lang="en-US" altLang="zh-CN" sz="2000">
                        <a:solidFill>
                          <a:srgbClr val="000000"/>
                        </a:solidFill>
                        <a:latin typeface="Cambria Math" panose="02040503050406030204" pitchFamily="18" charset="0"/>
                      </a:rPr>
                      <m:t>⋯</m:t>
                    </m:r>
                    <m:r>
                      <a:rPr lang="zh-CN"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𝑝</m:t>
                    </m:r>
                    <m:r>
                      <a:rPr lang="zh-CN" altLang="zh-CN" sz="2000">
                        <a:solidFill>
                          <a:srgbClr val="000000"/>
                        </a:solidFill>
                        <a:latin typeface="Cambria Math" panose="02040503050406030204" pitchFamily="18" charset="0"/>
                      </a:rPr>
                      <m:t>，</m:t>
                    </m:r>
                  </m:oMath>
                </a14:m>
                <a:r>
                  <a:rPr lang="en-US" altLang="zh-CN" sz="2000" dirty="0">
                    <a:solidFill>
                      <a:srgbClr val="000000"/>
                    </a:solidFill>
                  </a:rPr>
                  <a:t>              (5.190)</a:t>
                </a:r>
              </a:p>
              <a:p>
                <a:pPr marL="0" indent="0"/>
                <a:r>
                  <a:rPr lang="zh-CN" altLang="zh-CN" sz="2000" dirty="0">
                    <a:solidFill>
                      <a:srgbClr val="000000"/>
                    </a:solidFill>
                  </a:rPr>
                  <a:t>其中</a:t>
                </a:r>
                <a14:m>
                  <m:oMath xmlns:m="http://schemas.openxmlformats.org/officeDocument/2006/math">
                    <m:r>
                      <a:rPr lang="en-US" altLang="zh-CN" sz="2000" i="1">
                        <a:solidFill>
                          <a:srgbClr val="000000"/>
                        </a:solidFill>
                        <a:latin typeface="Cambria Math" panose="02040503050406030204" pitchFamily="18" charset="0"/>
                      </a:rPr>
                      <m:t>𝑥</m:t>
                    </m:r>
                    <m:r>
                      <a:rPr lang="en-US" altLang="zh-CN" sz="2000">
                        <a:solidFill>
                          <a:srgbClr val="000000"/>
                        </a:solidFill>
                        <a:latin typeface="Cambria Math" panose="02040503050406030204" pitchFamily="18" charset="0"/>
                      </a:rPr>
                      <m:t>=</m:t>
                    </m:r>
                    <m:sSup>
                      <m:sSupPr>
                        <m:ctrlPr>
                          <a:rPr lang="zh-CN" altLang="zh-CN" sz="2000" i="1">
                            <a:solidFill>
                              <a:srgbClr val="000000"/>
                            </a:solidFill>
                            <a:latin typeface="Cambria Math" panose="02040503050406030204" pitchFamily="18" charset="0"/>
                          </a:rPr>
                        </m:ctrlPr>
                      </m:sSupPr>
                      <m:e>
                        <m:r>
                          <a:rPr lang="en-US" altLang="zh-CN" sz="2000">
                            <a:solidFill>
                              <a:srgbClr val="000000"/>
                            </a:solidFill>
                            <a:latin typeface="Cambria Math" panose="02040503050406030204" pitchFamily="18" charset="0"/>
                          </a:rPr>
                          <m:t>(</m:t>
                        </m:r>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a:solidFill>
                                  <a:srgbClr val="000000"/>
                                </a:solidFill>
                                <a:latin typeface="Cambria Math" panose="02040503050406030204" pitchFamily="18" charset="0"/>
                              </a:rPr>
                              <m:t>1</m:t>
                            </m:r>
                          </m:sub>
                        </m:sSub>
                        <m:r>
                          <a:rPr lang="zh-CN" altLang="zh-CN" sz="2000">
                            <a:solidFill>
                              <a:srgbClr val="000000"/>
                            </a:solidFill>
                            <a:latin typeface="Cambria Math" panose="02040503050406030204" pitchFamily="18" charset="0"/>
                          </a:rPr>
                          <m:t>，</m:t>
                        </m:r>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a:solidFill>
                                  <a:srgbClr val="000000"/>
                                </a:solidFill>
                                <a:latin typeface="Cambria Math" panose="02040503050406030204" pitchFamily="18" charset="0"/>
                              </a:rPr>
                              <m:t>2</m:t>
                            </m:r>
                          </m:sub>
                        </m:sSub>
                        <m:r>
                          <a:rPr lang="zh-CN" altLang="zh-CN" sz="2000">
                            <a:solidFill>
                              <a:srgbClr val="000000"/>
                            </a:solidFill>
                            <a:latin typeface="Cambria Math" panose="02040503050406030204" pitchFamily="18" charset="0"/>
                          </a:rPr>
                          <m:t>，</m:t>
                        </m:r>
                        <m:r>
                          <a:rPr lang="en-US" altLang="zh-CN" sz="2000">
                            <a:solidFill>
                              <a:srgbClr val="000000"/>
                            </a:solidFill>
                            <a:latin typeface="Cambria Math" panose="02040503050406030204" pitchFamily="18" charset="0"/>
                          </a:rPr>
                          <m:t>⋯</m:t>
                        </m:r>
                        <m:r>
                          <a:rPr lang="zh-CN" altLang="zh-CN" sz="2000">
                            <a:solidFill>
                              <a:srgbClr val="000000"/>
                            </a:solidFill>
                            <a:latin typeface="Cambria Math" panose="02040503050406030204" pitchFamily="18" charset="0"/>
                          </a:rPr>
                          <m:t>，</m:t>
                        </m:r>
                        <m:sSub>
                          <m:sSubPr>
                            <m:ctrlPr>
                              <a:rPr lang="zh-CN"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𝑛</m:t>
                            </m:r>
                          </m:sub>
                        </m:sSub>
                        <m:r>
                          <a:rPr lang="en-US" altLang="zh-CN" sz="2000">
                            <a:solidFill>
                              <a:srgbClr val="000000"/>
                            </a:solidFill>
                            <a:latin typeface="Cambria Math" panose="02040503050406030204" pitchFamily="18" charset="0"/>
                          </a:rPr>
                          <m:t>)</m:t>
                        </m:r>
                      </m:e>
                      <m:sup>
                        <m:r>
                          <a:rPr lang="en-US" altLang="zh-CN" sz="2000" i="1">
                            <a:solidFill>
                              <a:srgbClr val="000000"/>
                            </a:solidFill>
                            <a:latin typeface="Cambria Math" panose="02040503050406030204" pitchFamily="18" charset="0"/>
                          </a:rPr>
                          <m:t>𝑇</m:t>
                        </m:r>
                      </m:sup>
                    </m:sSup>
                    <m:r>
                      <a:rPr lang="en-US" altLang="zh-CN" sz="2000">
                        <a:solidFill>
                          <a:srgbClr val="000000"/>
                        </a:solidFill>
                        <a:latin typeface="Cambria Math" panose="02040503050406030204" pitchFamily="18" charset="0"/>
                      </a:rPr>
                      <m:t>∈</m:t>
                    </m:r>
                    <m:sSup>
                      <m:sSupPr>
                        <m:ctrlPr>
                          <a:rPr lang="zh-CN"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𝑅</m:t>
                        </m:r>
                      </m:e>
                      <m:sup>
                        <m:r>
                          <a:rPr lang="en-US" altLang="zh-CN" sz="2000" i="1">
                            <a:solidFill>
                              <a:srgbClr val="000000"/>
                            </a:solidFill>
                            <a:latin typeface="Cambria Math" panose="02040503050406030204" pitchFamily="18" charset="0"/>
                          </a:rPr>
                          <m:t>𝑛</m:t>
                        </m:r>
                      </m:sup>
                    </m:sSup>
                  </m:oMath>
                </a14:m>
                <a:r>
                  <a:rPr lang="zh-CN" altLang="zh-CN" sz="2000" dirty="0">
                    <a:solidFill>
                      <a:srgbClr val="000000"/>
                    </a:solidFill>
                  </a:rPr>
                  <a:t>，我们将</a:t>
                </a:r>
                <a14:m>
                  <m:oMath xmlns:m="http://schemas.openxmlformats.org/officeDocument/2006/math">
                    <m:r>
                      <a:rPr lang="en-US" altLang="zh-CN" sz="2000" i="1">
                        <a:solidFill>
                          <a:srgbClr val="000000"/>
                        </a:solidFill>
                        <a:latin typeface="Cambria Math" panose="02040503050406030204" pitchFamily="18" charset="0"/>
                      </a:rPr>
                      <m:t>𝑓</m:t>
                    </m:r>
                    <m:r>
                      <a:rPr lang="en-US" altLang="zh-CN" sz="200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a:solidFill>
                          <a:srgbClr val="000000"/>
                        </a:solidFill>
                        <a:latin typeface="Cambria Math" panose="02040503050406030204" pitchFamily="18" charset="0"/>
                      </a:rPr>
                      <m:t>)</m:t>
                    </m:r>
                  </m:oMath>
                </a14:m>
                <a:r>
                  <a:rPr lang="zh-CN" altLang="zh-CN" sz="2000" dirty="0">
                    <a:solidFill>
                      <a:srgbClr val="000000"/>
                    </a:solidFill>
                  </a:rPr>
                  <a:t>称为目标函数或准则，当对其进行最小化时，也将其称为代价函数、损失函数或误差函数。</a:t>
                </a:r>
                <a:endParaRPr lang="en-US" altLang="zh-CN" sz="2000" dirty="0">
                  <a:solidFill>
                    <a:srgbClr val="000000"/>
                  </a:solidFill>
                </a:endParaRPr>
              </a:p>
              <a:p>
                <a:pPr marL="0" indent="0"/>
                <a:endParaRPr lang="zh-CN" altLang="zh-CN" sz="2000" dirty="0">
                  <a:solidFill>
                    <a:srgbClr val="000000"/>
                  </a:solidFill>
                </a:endParaRPr>
              </a:p>
              <a:p>
                <a:pPr marL="0" indent="0"/>
                <a:r>
                  <a:rPr lang="zh-CN" altLang="zh-CN" sz="2000" dirty="0">
                    <a:solidFill>
                      <a:srgbClr val="000000"/>
                    </a:solidFill>
                  </a:rPr>
                  <a:t>如果除目标函数以外，对参与优化的各变量没有其他约束，则称为无约束最优化问题；反之，称为有约束最优化问题。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0"/>
                <a:ext cx="8084996" cy="4175125"/>
              </a:xfrm>
              <a:blipFill>
                <a:blip r:embed="rId5"/>
                <a:stretch>
                  <a:fillRect l="-980" t="-1168" r="-3922" b="-1416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65351531"/>
      </p:ext>
    </p:extLst>
  </p:cSld>
  <p:clrMapOvr>
    <a:masterClrMapping/>
  </p:clrMapOvr>
  <mc:AlternateContent xmlns:mc="http://schemas.openxmlformats.org/markup-compatibility/2006" xmlns:p14="http://schemas.microsoft.com/office/powerpoint/2010/main">
    <mc:Choice Requires="p14">
      <p:transition spd="slow" p14:dur="2000" advTm="54011"/>
    </mc:Choice>
    <mc:Fallback xmlns="">
      <p:transition spd="slow" advTm="540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en-US" kern="12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kern="1200" dirty="0">
                <a:effectLst/>
                <a:latin typeface="黑体" panose="02010609060101010101" pitchFamily="49" charset="-122"/>
                <a:ea typeface="黑体" panose="02010609060101010101" pitchFamily="49" charset="-122"/>
                <a:cs typeface="Times New Roman" panose="02020603050405020304" pitchFamily="18" charset="0"/>
              </a:rPr>
              <a:t>存放原始数据</a:t>
            </a:r>
            <a:endParaRPr lang="zh-CN" altLang="en-US" sz="4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Rectangle 5">
                <a:extLst>
                  <a:ext uri="{FF2B5EF4-FFF2-40B4-BE49-F238E27FC236}">
                    <a16:creationId xmlns:a16="http://schemas.microsoft.com/office/drawing/2014/main" id="{4E0CF956-434A-4355-9C8B-B31DFA6B801F}"/>
                  </a:ext>
                </a:extLst>
              </p:cNvPr>
              <p:cNvSpPr>
                <a:spLocks noChangeArrowheads="1"/>
              </p:cNvSpPr>
              <p:nvPr/>
            </p:nvSpPr>
            <p:spPr bwMode="auto">
              <a:xfrm>
                <a:off x="179512" y="960854"/>
                <a:ext cx="8964488" cy="40832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a:t>
                </a:r>
                <a:r>
                  <a:rPr kumimoji="0" lang="en-US" altLang="zh-CN"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1</a:t>
                </a:r>
                <a:r>
                  <a:rPr kumimoji="0" lang="zh-CN" altLang="en-US"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）灰度图像：用一个二维矩阵表示。</a:t>
                </a:r>
                <a:endParaRPr kumimoji="0" lang="zh-CN" altLang="en-US" sz="1100" b="0" i="0" u="none" strike="noStrike" cap="none" normalizeH="0" baseline="0" dirty="0">
                  <a:ln>
                    <a:noFill/>
                  </a:ln>
                  <a:solidFill>
                    <a:schemeClr val="tx1"/>
                  </a:solidFill>
                  <a:effectLst/>
                </a:endParaRPr>
              </a:p>
              <a:p>
                <a:pPr lvl="0"/>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可以将一幅灰度图像存储在一个二维矩阵中，例如</a:t>
                </a:r>
                <a14:m>
                  <m:oMath xmlns:m="http://schemas.openxmlformats.org/officeDocument/2006/math">
                    <m:sSub>
                      <m:sSubPr>
                        <m:ctrlPr>
                          <a:rPr lang="zh-CN"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a:solidFill>
                              <a:srgbClr val="000000"/>
                            </a:solidFill>
                            <a:latin typeface="Cambria Math" panose="02040503050406030204" pitchFamily="18" charset="0"/>
                            <a:ea typeface="宋体" panose="02010600030101010101" pitchFamily="2" charset="-122"/>
                            <a:cs typeface="Times New Roman" panose="02020603050405020304" pitchFamily="18" charset="0"/>
                          </a:rPr>
                          <m:t>𝑚𝑛</m:t>
                        </m:r>
                      </m:sub>
                    </m:sSub>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中存放一幅灰度图像，则矩阵中每一个元素</a:t>
                </a:r>
                <a14:m>
                  <m:oMath xmlns:m="http://schemas.openxmlformats.org/officeDocument/2006/math">
                    <m:sSub>
                      <m:sSubPr>
                        <m:ctrlPr>
                          <a:rPr lang="zh-CN"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a:solidFill>
                              <a:srgbClr val="000000"/>
                            </a:solidFill>
                            <a:latin typeface="Cambria Math" panose="02040503050406030204" pitchFamily="18" charset="0"/>
                            <a:ea typeface="宋体" panose="02010600030101010101" pitchFamily="2" charset="-122"/>
                            <a:cs typeface="Times New Roman" panose="02020603050405020304" pitchFamily="18" charset="0"/>
                          </a:rPr>
                          <m:t>𝑖𝑗</m:t>
                        </m:r>
                      </m:sub>
                    </m:sSub>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代表一个灰度值。可以对</a:t>
                </a:r>
                <a14:m>
                  <m:oMath xmlns:m="http://schemas.openxmlformats.org/officeDocument/2006/math">
                    <m:sSub>
                      <m:sSubPr>
                        <m:ctrlPr>
                          <a:rPr lang="zh-CN"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solidFill>
                              <a:srgbClr val="000000"/>
                            </a:solidFill>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a:solidFill>
                              <a:srgbClr val="000000"/>
                            </a:solidFill>
                            <a:latin typeface="Cambria Math" panose="02040503050406030204" pitchFamily="18" charset="0"/>
                            <a:ea typeface="宋体" panose="02010600030101010101" pitchFamily="2" charset="-122"/>
                            <a:cs typeface="Times New Roman" panose="02020603050405020304" pitchFamily="18" charset="0"/>
                          </a:rPr>
                          <m:t>𝑚𝑛</m:t>
                        </m:r>
                      </m:sub>
                    </m:sSub>
                  </m:oMath>
                </a14:m>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进行处理，如边缘提取，余弦变换等，处理后将得到一个新的矩阵，再经过归一化就得到了处理后的图像。</a:t>
                </a:r>
              </a:p>
              <a:p>
                <a:pPr marL="0" marR="0" lvl="0" indent="266700" algn="r"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lang="zh-CN" altLang="zh-CN" i="1" kern="1200" smtClean="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𝐴</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𝑚𝑛</m:t>
                        </m:r>
                      </m:sub>
                    </m:s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d>
                      <m:dPr>
                        <m:begChr m:val="["/>
                        <m:endChr m:val="]"/>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dP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11</m:t>
                                        </m:r>
                                      </m:sub>
                                    </m:sSub>
                                  </m:e>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12</m:t>
                                        </m:r>
                                      </m:sub>
                                    </m:sSub>
                                  </m:e>
                                </m:m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21</m:t>
                                        </m:r>
                                      </m:sub>
                                    </m:sSub>
                                  </m:e>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22</m:t>
                                        </m:r>
                                      </m:sub>
                                    </m:sSub>
                                  </m:e>
                                </m:mr>
                              </m:m>
                            </m:e>
                            <m:e>
                              <m:m>
                                <m:mPr>
                                  <m:mcs>
                                    <m:mc>
                                      <m:mcPr>
                                        <m:count m:val="1"/>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13</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23</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
                                  </m:e>
                                </m:mr>
                              </m:m>
                            </m:e>
                          </m:m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1"/>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31</m:t>
                                              </m:r>
                                            </m:sub>
                                          </m:sSub>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e>
                                    <m:m>
                                      <m:mPr>
                                        <m:mcs>
                                          <m:mc>
                                            <m:mcPr>
                                              <m:count m:val="1"/>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32</m:t>
                                              </m:r>
                                            </m:sub>
                                          </m:sSub>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m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𝑚</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1</m:t>
                                        </m:r>
                                      </m:sub>
                                    </m:sSub>
                                  </m:e>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𝑚</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2</m:t>
                                        </m:r>
                                      </m:sub>
                                    </m:sSub>
                                  </m:e>
                                </m:mr>
                              </m:m>
                            </m:e>
                            <m:e>
                              <m:m>
                                <m:mPr>
                                  <m:mcs>
                                    <m:mc>
                                      <m:mcPr>
                                        <m:count m:val="1"/>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1"/>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33</m:t>
                                                          </m:r>
                                                        </m:sub>
                                                      </m:sSub>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e>
                                          <m:m>
                                            <m:mPr>
                                              <m:mcs>
                                                <m:mc>
                                                  <m:mcPr>
                                                    <m:count m:val="1"/>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𝑛</m:t>
                                                    </m:r>
                                                  </m:sub>
                                                </m:sSub>
                                              </m:e>
                                            </m:mr>
                                            <m:m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mr>
                                    </m:m>
                                  </m:e>
                                </m:m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m>
                                            <m:mPr>
                                              <m:mcs>
                                                <m:mc>
                                                  <m:mcPr>
                                                    <m:count m:val="2"/>
                                                    <m:mcJc m:val="center"/>
                                                  </m:mcPr>
                                                </m:mc>
                                              </m:mcs>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mPr>
                                            <m:mr>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𝑚</m:t>
                                                    </m:r>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3</m:t>
                                                    </m:r>
                                                  </m:sub>
                                                </m:sSub>
                                              </m:e>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m:t>
                                                </m:r>
                                              </m:e>
                                            </m:mr>
                                          </m:m>
                                        </m:e>
                                        <m:e>
                                          <m:sSub>
                                            <m:sSubPr>
                                              <m:ctrlPr>
                                                <a:rPr lang="zh-CN" altLang="zh-CN" i="1" kern="1200">
                                                  <a:solidFill>
                                                    <a:srgbClr val="000000"/>
                                                  </a:solidFill>
                                                  <a:effectLst/>
                                                  <a:latin typeface="Cambria Math" panose="02040503050406030204" pitchFamily="18" charset="0"/>
                                                  <a:ea typeface="Cambria Math" panose="02040503050406030204" pitchFamily="18" charset="0"/>
                                                  <a:cs typeface="等线" panose="02010600030101010101" pitchFamily="2" charset="-122"/>
                                                </a:rPr>
                                              </m:ctrlPr>
                                            </m:sSubPr>
                                            <m:e>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𝑎</m:t>
                                              </m:r>
                                            </m:e>
                                            <m:sub>
                                              <m:r>
                                                <a:rPr lang="en-US" altLang="zh-CN" sz="1800" i="1" kern="1200">
                                                  <a:solidFill>
                                                    <a:srgbClr val="000000"/>
                                                  </a:solidFill>
                                                  <a:effectLst/>
                                                  <a:latin typeface="Cambria Math" panose="02040503050406030204" pitchFamily="18" charset="0"/>
                                                  <a:ea typeface="等线" panose="02010600030101010101" pitchFamily="2" charset="-122"/>
                                                  <a:cs typeface="等线" panose="02010600030101010101" pitchFamily="2" charset="-122"/>
                                                </a:rPr>
                                                <m:t>𝑚𝑛</m:t>
                                              </m:r>
                                            </m:sub>
                                          </m:sSub>
                                        </m:e>
                                      </m:mr>
                                    </m:m>
                                  </m:e>
                                </m:mr>
                              </m:m>
                            </m:e>
                          </m:mr>
                        </m:m>
                      </m:e>
                    </m:d>
                  </m:oMath>
                </a14:m>
                <a:r>
                  <a:rPr kumimoji="0" lang="en-US" altLang="zh-CN"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(5.36)</a:t>
                </a:r>
                <a:endParaRPr kumimoji="0" lang="en-US" altLang="zh-CN" sz="11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a:t>
                </a:r>
                <a:r>
                  <a:rPr kumimoji="0" lang="en-US" altLang="zh-CN"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2</a:t>
                </a:r>
                <a:r>
                  <a:rPr kumimoji="0" lang="zh-CN" altLang="en-US" b="0" i="0" u="none" strike="noStrike" cap="none" normalizeH="0" baseline="0" dirty="0">
                    <a:ln>
                      <a:noFill/>
                    </a:ln>
                    <a:solidFill>
                      <a:srgbClr val="000000"/>
                    </a:solidFill>
                    <a:effectLst/>
                    <a:latin typeface="Times New Roman" panose="02020603050405020304" pitchFamily="18" charset="0"/>
                    <a:ea typeface="字魂59号-创粗黑"/>
                    <a:cs typeface="Times New Roman" panose="02020603050405020304" pitchFamily="18" charset="0"/>
                  </a:rPr>
                  <a:t>）深度图像：用一个二维矩阵表示。</a:t>
                </a:r>
                <a:endParaRPr kumimoji="0" lang="zh-CN" altLang="en-US" sz="11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深度图的生成方法为将三维数据各点垂直投影到一个固定平面，由此每个点在平面上产生一个投影点，将各点到这个固定平面的距离转化为投影点的灰度值，最后使用线性插值将各点灰度值规整到二维网格中。</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下图</a:t>
                </a:r>
                <a:r>
                  <a:rPr kumimoji="0" lang="zh-CN" altLang="en-US"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第二行为第一行中四个三维数据对应的深度图。</a:t>
                </a:r>
                <a:endParaRPr kumimoji="0" lang="zh-CN" altLang="en-US" sz="11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7" name="Rectangle 5">
                <a:extLst>
                  <a:ext uri="{FF2B5EF4-FFF2-40B4-BE49-F238E27FC236}">
                    <a16:creationId xmlns:a16="http://schemas.microsoft.com/office/drawing/2014/main" id="{4E0CF956-434A-4355-9C8B-B31DFA6B801F}"/>
                  </a:ext>
                </a:extLst>
              </p:cNvPr>
              <p:cNvSpPr>
                <a:spLocks noRot="1" noChangeAspect="1" noMove="1" noResize="1" noEditPoints="1" noAdjustHandles="1" noChangeArrowheads="1" noChangeShapeType="1" noTextEdit="1"/>
              </p:cNvSpPr>
              <p:nvPr/>
            </p:nvSpPr>
            <p:spPr bwMode="auto">
              <a:xfrm>
                <a:off x="179512" y="960854"/>
                <a:ext cx="8964488" cy="4083297"/>
              </a:xfrm>
              <a:prstGeom prst="rect">
                <a:avLst/>
              </a:prstGeom>
              <a:blipFill>
                <a:blip r:embed="rId6"/>
                <a:stretch>
                  <a:fillRect l="-544" t="-598" r="-5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CA5DD723-2ED6-4453-8BC2-17F9C4C96299}"/>
              </a:ext>
            </a:extLst>
          </p:cNvPr>
          <p:cNvGraphicFramePr>
            <a:graphicFrameLocks noChangeAspect="1"/>
          </p:cNvGraphicFramePr>
          <p:nvPr>
            <p:extLst/>
          </p:nvPr>
        </p:nvGraphicFramePr>
        <p:xfrm>
          <a:off x="2564970" y="4528506"/>
          <a:ext cx="4158076" cy="2102962"/>
        </p:xfrm>
        <a:graphic>
          <a:graphicData uri="http://schemas.openxmlformats.org/presentationml/2006/ole">
            <mc:AlternateContent xmlns:mc="http://schemas.openxmlformats.org/markup-compatibility/2006">
              <mc:Choice xmlns:v="urn:schemas-microsoft-com:vml" Requires="v">
                <p:oleObj spid="_x0000_s1026" name="Equation" r:id="rId7" imgW="6546960" imgH="3646817" progId="Equation.DSMT4">
                  <p:embed/>
                </p:oleObj>
              </mc:Choice>
              <mc:Fallback>
                <p:oleObj name="Equation" r:id="rId7" imgW="6546960" imgH="3646817" progId="Equation.DSMT4">
                  <p:embed/>
                  <p:pic>
                    <p:nvPicPr>
                      <p:cNvPr id="8" name="对象 7">
                        <a:extLst>
                          <a:ext uri="{FF2B5EF4-FFF2-40B4-BE49-F238E27FC236}">
                            <a16:creationId xmlns:a16="http://schemas.microsoft.com/office/drawing/2014/main" id="{CA5DD723-2ED6-4453-8BC2-17F9C4C962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4970" y="4528506"/>
                        <a:ext cx="4158076" cy="2102962"/>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0BEF1C4C-2752-4795-9E35-1B903F70A11C}"/>
              </a:ext>
            </a:extLst>
          </p:cNvPr>
          <p:cNvSpPr>
            <a:spLocks noChangeArrowheads="1"/>
          </p:cNvSpPr>
          <p:nvPr/>
        </p:nvSpPr>
        <p:spPr bwMode="auto">
          <a:xfrm>
            <a:off x="3707904" y="6597352"/>
            <a:ext cx="174438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105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 </a:t>
            </a:r>
            <a:r>
              <a:rPr kumimoji="0" lang="zh-CN" altLang="en-US" sz="105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三维人脸深度图</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custDataLst>
      <p:tags r:id="rId2"/>
    </p:custDataLst>
    <p:extLst>
      <p:ext uri="{BB962C8B-B14F-4D97-AF65-F5344CB8AC3E}">
        <p14:creationId xmlns:p14="http://schemas.microsoft.com/office/powerpoint/2010/main" val="4021021374"/>
      </p:ext>
    </p:extLst>
  </p:cSld>
  <p:clrMapOvr>
    <a:masterClrMapping/>
  </p:clrMapOvr>
  <mc:AlternateContent xmlns:mc="http://schemas.openxmlformats.org/markup-compatibility/2006" xmlns:p14="http://schemas.microsoft.com/office/powerpoint/2010/main">
    <mc:Choice Requires="p14">
      <p:transition spd="slow" p14:dur="2000" advTm="49531"/>
    </mc:Choice>
    <mc:Fallback xmlns="">
      <p:transition spd="slow" advTm="495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最优化问题的分类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91932" y="1124744"/>
                <a:ext cx="8373028" cy="4175125"/>
              </a:xfrm>
            </p:spPr>
            <p:txBody>
              <a:bodyPr/>
              <a:lstStyle/>
              <a:p>
                <a:r>
                  <a:rPr lang="zh-CN" altLang="zh-CN" sz="2400" dirty="0">
                    <a:solidFill>
                      <a:srgbClr val="000000"/>
                    </a:solidFill>
                  </a:rPr>
                  <a:t>无约束最优化可以写为：</a:t>
                </a:r>
                <a14:m>
                  <m:oMath xmlns:m="http://schemas.openxmlformats.org/officeDocument/2006/math">
                    <m:r>
                      <a:rPr lang="en-US" altLang="zh-CN" sz="2400" i="1">
                        <a:solidFill>
                          <a:srgbClr val="000000"/>
                        </a:solidFill>
                        <a:latin typeface="Cambria Math" panose="02040503050406030204" pitchFamily="18" charset="0"/>
                      </a:rPr>
                      <m:t> </m:t>
                    </m:r>
                    <m:r>
                      <m:rPr>
                        <m:sty m:val="p"/>
                      </m:rPr>
                      <a:rPr lang="en-US" altLang="zh-CN" sz="2400" i="0">
                        <a:solidFill>
                          <a:srgbClr val="000000"/>
                        </a:solidFill>
                        <a:latin typeface="Cambria Math" panose="02040503050406030204" pitchFamily="18" charset="0"/>
                      </a:rPr>
                      <m:t>min</m:t>
                    </m:r>
                    <m:r>
                      <a:rPr lang="en-US" altLang="zh-CN" sz="2400" i="1">
                        <a:solidFill>
                          <a:srgbClr val="000000"/>
                        </a:solidFill>
                        <a:latin typeface="Cambria Math" panose="02040503050406030204" pitchFamily="18" charset="0"/>
                      </a:rPr>
                      <m:t>𝑓</m:t>
                    </m:r>
                    <m:r>
                      <a:rPr lang="en-US"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𝑥</m:t>
                    </m:r>
                    <m:r>
                      <a:rPr lang="en-US" altLang="zh-CN" sz="2400">
                        <a:solidFill>
                          <a:srgbClr val="000000"/>
                        </a:solidFill>
                        <a:latin typeface="Cambria Math" panose="02040503050406030204" pitchFamily="18" charset="0"/>
                      </a:rPr>
                      <m:t>)</m:t>
                    </m:r>
                  </m:oMath>
                </a14:m>
                <a:r>
                  <a:rPr lang="zh-CN" altLang="zh-CN" sz="2400" dirty="0">
                    <a:solidFill>
                      <a:srgbClr val="000000"/>
                    </a:solidFill>
                  </a:rPr>
                  <a:t>。</a:t>
                </a:r>
              </a:p>
              <a:p>
                <a:r>
                  <a:rPr lang="zh-CN" altLang="zh-CN" sz="2400" dirty="0">
                    <a:solidFill>
                      <a:srgbClr val="000000"/>
                    </a:solidFill>
                  </a:rPr>
                  <a:t>约束优化是优化问题的分支。实际生活中的优化问题大多都是带约束条件的，我们可能希望在</a:t>
                </a:r>
                <a14:m>
                  <m:oMath xmlns:m="http://schemas.openxmlformats.org/officeDocument/2006/math">
                    <m:r>
                      <a:rPr lang="en-US" altLang="zh-CN" sz="2400" i="1">
                        <a:solidFill>
                          <a:srgbClr val="000000"/>
                        </a:solidFill>
                        <a:latin typeface="Cambria Math" panose="02040503050406030204" pitchFamily="18" charset="0"/>
                      </a:rPr>
                      <m:t>𝑥</m:t>
                    </m:r>
                  </m:oMath>
                </a14:m>
                <a:r>
                  <a:rPr lang="zh-CN" altLang="zh-CN" sz="2400" dirty="0">
                    <a:solidFill>
                      <a:srgbClr val="000000"/>
                    </a:solidFill>
                  </a:rPr>
                  <a:t>的某些集合</a:t>
                </a:r>
                <a14:m>
                  <m:oMath xmlns:m="http://schemas.openxmlformats.org/officeDocument/2006/math">
                    <m:r>
                      <a:rPr lang="en-US" altLang="zh-CN" sz="2400" i="1">
                        <a:solidFill>
                          <a:srgbClr val="000000"/>
                        </a:solidFill>
                        <a:latin typeface="Cambria Math" panose="02040503050406030204" pitchFamily="18" charset="0"/>
                      </a:rPr>
                      <m:t>𝑠</m:t>
                    </m:r>
                  </m:oMath>
                </a14:m>
                <a:r>
                  <a:rPr lang="zh-CN" altLang="zh-CN" sz="2400" dirty="0">
                    <a:solidFill>
                      <a:srgbClr val="000000"/>
                    </a:solidFill>
                  </a:rPr>
                  <a:t>中找</a:t>
                </a:r>
                <a14:m>
                  <m:oMath xmlns:m="http://schemas.openxmlformats.org/officeDocument/2006/math">
                    <m:r>
                      <a:rPr lang="en-US" altLang="zh-CN" sz="2400" i="1">
                        <a:solidFill>
                          <a:srgbClr val="000000"/>
                        </a:solidFill>
                        <a:latin typeface="Cambria Math" panose="02040503050406030204" pitchFamily="18" charset="0"/>
                      </a:rPr>
                      <m:t>𝑓</m:t>
                    </m:r>
                    <m:r>
                      <a:rPr lang="en-US"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𝑥</m:t>
                    </m:r>
                    <m:r>
                      <a:rPr lang="en-US" altLang="zh-CN" sz="2400">
                        <a:solidFill>
                          <a:srgbClr val="000000"/>
                        </a:solidFill>
                        <a:latin typeface="Cambria Math" panose="02040503050406030204" pitchFamily="18" charset="0"/>
                      </a:rPr>
                      <m:t>)</m:t>
                    </m:r>
                  </m:oMath>
                </a14:m>
                <a:r>
                  <a:rPr lang="zh-CN" altLang="zh-CN" sz="2400" dirty="0">
                    <a:solidFill>
                      <a:srgbClr val="000000"/>
                    </a:solidFill>
                  </a:rPr>
                  <a:t>的最大值或最小值。集合</a:t>
                </a:r>
                <a14:m>
                  <m:oMath xmlns:m="http://schemas.openxmlformats.org/officeDocument/2006/math">
                    <m:r>
                      <a:rPr lang="en-US" altLang="zh-CN" sz="2400" i="1">
                        <a:solidFill>
                          <a:srgbClr val="000000"/>
                        </a:solidFill>
                        <a:latin typeface="Cambria Math" panose="02040503050406030204" pitchFamily="18" charset="0"/>
                      </a:rPr>
                      <m:t>𝑠</m:t>
                    </m:r>
                  </m:oMath>
                </a14:m>
                <a:r>
                  <a:rPr lang="zh-CN" altLang="zh-CN" sz="2400" dirty="0">
                    <a:solidFill>
                      <a:srgbClr val="000000"/>
                    </a:solidFill>
                  </a:rPr>
                  <a:t>内的点称为可行点。</a:t>
                </a:r>
                <a:endParaRPr lang="en-US" altLang="zh-CN" sz="2400" dirty="0">
                  <a:solidFill>
                    <a:srgbClr val="000000"/>
                  </a:solidFill>
                </a:endParaRPr>
              </a:p>
              <a:p>
                <a:endParaRPr lang="zh-CN" altLang="zh-CN" sz="2400" dirty="0">
                  <a:solidFill>
                    <a:srgbClr val="000000"/>
                  </a:solidFill>
                </a:endParaRPr>
              </a:p>
              <a:p>
                <a:r>
                  <a:rPr lang="zh-CN" altLang="zh-CN" sz="2400" dirty="0">
                    <a:solidFill>
                      <a:srgbClr val="000000"/>
                    </a:solidFill>
                  </a:rPr>
                  <a:t>等式约束最优化可以写为：</a:t>
                </a:r>
              </a:p>
              <a:p>
                <a14:m>
                  <m:oMath xmlns:m="http://schemas.openxmlformats.org/officeDocument/2006/math">
                    <m:r>
                      <a:rPr lang="en-US" altLang="zh-CN" sz="2400" i="1">
                        <a:solidFill>
                          <a:srgbClr val="000000"/>
                        </a:solidFill>
                        <a:latin typeface="Cambria Math" panose="02040503050406030204" pitchFamily="18" charset="0"/>
                      </a:rPr>
                      <m:t> </m:t>
                    </m:r>
                    <m:r>
                      <a:rPr lang="en-US" altLang="zh-CN" sz="2400" b="0" i="0" smtClean="0">
                        <a:solidFill>
                          <a:srgbClr val="000000"/>
                        </a:solidFill>
                        <a:latin typeface="Cambria Math" panose="02040503050406030204" pitchFamily="18" charset="0"/>
                      </a:rPr>
                      <m:t>                                      </m:t>
                    </m:r>
                    <m:r>
                      <m:rPr>
                        <m:sty m:val="p"/>
                      </m:rPr>
                      <a:rPr lang="en-US" altLang="zh-CN" sz="2400" i="0">
                        <a:solidFill>
                          <a:srgbClr val="000000"/>
                        </a:solidFill>
                        <a:latin typeface="Cambria Math" panose="02040503050406030204" pitchFamily="18" charset="0"/>
                      </a:rPr>
                      <m:t>min</m:t>
                    </m:r>
                    <m:r>
                      <a:rPr lang="en-US" altLang="zh-CN" sz="2400" i="1">
                        <a:solidFill>
                          <a:srgbClr val="000000"/>
                        </a:solidFill>
                        <a:latin typeface="Cambria Math" panose="02040503050406030204" pitchFamily="18" charset="0"/>
                      </a:rPr>
                      <m:t>𝑓</m:t>
                    </m:r>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𝑥</m:t>
                        </m:r>
                      </m:e>
                    </m:d>
                  </m:oMath>
                </a14:m>
                <a:endParaRPr lang="zh-CN" altLang="zh-CN" sz="2400" dirty="0">
                  <a:solidFill>
                    <a:srgbClr val="000000"/>
                  </a:solidFill>
                </a:endParaRPr>
              </a:p>
              <a:p>
                <a:pPr algn="r"/>
                <a14:m>
                  <m:oMath xmlns:m="http://schemas.openxmlformats.org/officeDocument/2006/math">
                    <m:r>
                      <a:rPr lang="en-US" altLang="zh-CN" sz="2400" i="1">
                        <a:solidFill>
                          <a:srgbClr val="000000"/>
                        </a:solidFill>
                        <a:latin typeface="Cambria Math" panose="02040503050406030204" pitchFamily="18" charset="0"/>
                      </a:rPr>
                      <m:t>𝑠</m:t>
                    </m:r>
                    <m:r>
                      <a:rPr lang="en-US"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𝑡</m:t>
                    </m:r>
                    <m:r>
                      <a:rPr lang="en-US"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 </m:t>
                    </m:r>
                    <m:sSub>
                      <m:sSubPr>
                        <m:ctrlPr>
                          <a:rPr lang="zh-CN"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   </m:t>
                        </m:r>
                        <m:r>
                          <a:rPr lang="en-US" altLang="zh-CN" sz="2400" i="1">
                            <a:solidFill>
                              <a:srgbClr val="000000"/>
                            </a:solidFill>
                            <a:latin typeface="Cambria Math" panose="02040503050406030204" pitchFamily="18" charset="0"/>
                          </a:rPr>
                          <m:t>𝑔</m:t>
                        </m:r>
                      </m:e>
                      <m:sub>
                        <m:r>
                          <a:rPr lang="en-US" altLang="zh-CN" sz="2400" i="1">
                            <a:solidFill>
                              <a:srgbClr val="000000"/>
                            </a:solidFill>
                            <a:latin typeface="Cambria Math" panose="02040503050406030204" pitchFamily="18" charset="0"/>
                          </a:rPr>
                          <m:t>𝑖</m:t>
                        </m:r>
                      </m:sub>
                    </m:sSub>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𝑥</m:t>
                        </m:r>
                      </m:e>
                    </m:d>
                    <m:r>
                      <a:rPr lang="en-US" altLang="zh-CN" sz="2400">
                        <a:solidFill>
                          <a:srgbClr val="000000"/>
                        </a:solidFill>
                        <a:latin typeface="Cambria Math" panose="02040503050406030204" pitchFamily="18" charset="0"/>
                      </a:rPr>
                      <m:t>=0</m:t>
                    </m:r>
                    <m:r>
                      <a:rPr lang="zh-CN"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𝑖</m:t>
                    </m:r>
                    <m:r>
                      <a:rPr lang="en-US" altLang="zh-CN" sz="2400">
                        <a:solidFill>
                          <a:srgbClr val="000000"/>
                        </a:solidFill>
                        <a:latin typeface="Cambria Math" panose="02040503050406030204" pitchFamily="18" charset="0"/>
                      </a:rPr>
                      <m:t>=1</m:t>
                    </m:r>
                    <m:r>
                      <a:rPr lang="zh-CN" altLang="zh-CN" sz="2400">
                        <a:solidFill>
                          <a:srgbClr val="000000"/>
                        </a:solidFill>
                        <a:latin typeface="Cambria Math" panose="02040503050406030204" pitchFamily="18" charset="0"/>
                      </a:rPr>
                      <m:t>，</m:t>
                    </m:r>
                    <m:r>
                      <a:rPr lang="en-US" altLang="zh-CN" sz="2400">
                        <a:solidFill>
                          <a:srgbClr val="000000"/>
                        </a:solidFill>
                        <a:latin typeface="Cambria Math" panose="02040503050406030204" pitchFamily="18" charset="0"/>
                      </a:rPr>
                      <m:t>2</m:t>
                    </m:r>
                    <m:r>
                      <a:rPr lang="zh-CN" altLang="zh-CN" sz="2400">
                        <a:solidFill>
                          <a:srgbClr val="000000"/>
                        </a:solidFill>
                        <a:latin typeface="Cambria Math" panose="02040503050406030204" pitchFamily="18" charset="0"/>
                      </a:rPr>
                      <m:t>，</m:t>
                    </m:r>
                    <m:r>
                      <a:rPr lang="en-US" altLang="zh-CN" sz="2400">
                        <a:solidFill>
                          <a:srgbClr val="000000"/>
                        </a:solidFill>
                        <a:latin typeface="Cambria Math" panose="02040503050406030204" pitchFamily="18" charset="0"/>
                      </a:rPr>
                      <m:t>⋯</m:t>
                    </m:r>
                    <m:r>
                      <a:rPr lang="zh-CN"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𝑛</m:t>
                    </m:r>
                  </m:oMath>
                </a14:m>
                <a:r>
                  <a:rPr lang="en-US" altLang="zh-CN" sz="2400" dirty="0">
                    <a:solidFill>
                      <a:srgbClr val="000000"/>
                    </a:solidFill>
                  </a:rPr>
                  <a:t>         (5.191)</a:t>
                </a:r>
              </a:p>
              <a:p>
                <a:pPr algn="r"/>
                <a:endParaRPr lang="zh-CN" altLang="zh-CN" sz="2400" dirty="0">
                  <a:solidFill>
                    <a:srgbClr val="000000"/>
                  </a:solidFill>
                </a:endParaRPr>
              </a:p>
              <a:p>
                <a:r>
                  <a:rPr lang="zh-CN" altLang="zh-CN" sz="2400" dirty="0">
                    <a:solidFill>
                      <a:srgbClr val="000000"/>
                    </a:solidFill>
                  </a:rPr>
                  <a:t>不等式约束最优化可以写为：</a:t>
                </a:r>
              </a:p>
              <a:p>
                <a14:m>
                  <m:oMath xmlns:m="http://schemas.openxmlformats.org/officeDocument/2006/math">
                    <m:r>
                      <a:rPr lang="en-US" altLang="zh-CN" sz="2400" b="0" i="0" smtClean="0">
                        <a:solidFill>
                          <a:srgbClr val="000000"/>
                        </a:solidFill>
                        <a:latin typeface="Cambria Math" panose="02040503050406030204" pitchFamily="18" charset="0"/>
                      </a:rPr>
                      <m:t>                                        </m:t>
                    </m:r>
                    <m:r>
                      <m:rPr>
                        <m:sty m:val="p"/>
                      </m:rPr>
                      <a:rPr lang="en-US" altLang="zh-CN" sz="2400" i="0">
                        <a:solidFill>
                          <a:srgbClr val="000000"/>
                        </a:solidFill>
                        <a:latin typeface="Cambria Math" panose="02040503050406030204" pitchFamily="18" charset="0"/>
                      </a:rPr>
                      <m:t>min</m:t>
                    </m:r>
                    <m:r>
                      <a:rPr lang="en-US" altLang="zh-CN" sz="2400" i="1">
                        <a:solidFill>
                          <a:srgbClr val="000000"/>
                        </a:solidFill>
                        <a:latin typeface="Cambria Math" panose="02040503050406030204" pitchFamily="18" charset="0"/>
                      </a:rPr>
                      <m:t>𝑓</m:t>
                    </m:r>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𝑥</m:t>
                        </m:r>
                      </m:e>
                    </m:d>
                  </m:oMath>
                </a14:m>
                <a:endParaRPr lang="zh-CN" altLang="zh-CN" sz="2400" dirty="0">
                  <a:solidFill>
                    <a:srgbClr val="000000"/>
                  </a:solidFill>
                </a:endParaRPr>
              </a:p>
              <a:p>
                <a:pPr algn="r"/>
                <a14:m>
                  <m:oMath xmlns:m="http://schemas.openxmlformats.org/officeDocument/2006/math">
                    <m:r>
                      <a:rPr lang="en-US" altLang="zh-CN" sz="2400" i="1">
                        <a:solidFill>
                          <a:srgbClr val="000000"/>
                        </a:solidFill>
                        <a:latin typeface="Cambria Math" panose="02040503050406030204" pitchFamily="18" charset="0"/>
                      </a:rPr>
                      <m:t>𝑠</m:t>
                    </m:r>
                    <m:r>
                      <a:rPr lang="en-US"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𝑡</m:t>
                    </m:r>
                    <m:r>
                      <a:rPr lang="en-US" altLang="zh-CN" sz="2400">
                        <a:solidFill>
                          <a:srgbClr val="000000"/>
                        </a:solidFill>
                        <a:latin typeface="Cambria Math" panose="02040503050406030204" pitchFamily="18" charset="0"/>
                      </a:rPr>
                      <m:t>.</m:t>
                    </m:r>
                    <m:sSub>
                      <m:sSubPr>
                        <m:ctrlPr>
                          <a:rPr lang="zh-CN" altLang="zh-CN" sz="2400" i="1" smtClean="0">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   </m:t>
                        </m:r>
                        <m:r>
                          <a:rPr lang="en-US" altLang="zh-CN" sz="2400" b="0" i="1" smtClean="0">
                            <a:solidFill>
                              <a:srgbClr val="000000"/>
                            </a:solidFill>
                            <a:latin typeface="Cambria Math" panose="02040503050406030204" pitchFamily="18" charset="0"/>
                          </a:rPr>
                          <m:t>h</m:t>
                        </m:r>
                      </m:e>
                      <m:sub>
                        <m:r>
                          <a:rPr lang="en-US" altLang="zh-CN" sz="2400" b="0" i="1" smtClean="0">
                            <a:solidFill>
                              <a:srgbClr val="000000"/>
                            </a:solidFill>
                            <a:latin typeface="Cambria Math" panose="02040503050406030204" pitchFamily="18" charset="0"/>
                          </a:rPr>
                          <m:t>𝑗</m:t>
                        </m:r>
                      </m:sub>
                    </m:sSub>
                    <m:d>
                      <m:dPr>
                        <m:ctrlPr>
                          <a:rPr lang="zh-CN" altLang="zh-CN" sz="2400" i="1">
                            <a:solidFill>
                              <a:srgbClr val="000000"/>
                            </a:solidFill>
                            <a:latin typeface="Cambria Math" panose="02040503050406030204" pitchFamily="18" charset="0"/>
                          </a:rPr>
                        </m:ctrlPr>
                      </m:dPr>
                      <m:e>
                        <m:r>
                          <a:rPr lang="en-US" altLang="zh-CN" sz="2400" i="1">
                            <a:solidFill>
                              <a:srgbClr val="000000"/>
                            </a:solidFill>
                            <a:latin typeface="Cambria Math" panose="02040503050406030204" pitchFamily="18" charset="0"/>
                          </a:rPr>
                          <m:t>𝑥</m:t>
                        </m:r>
                      </m:e>
                    </m:d>
                    <m:r>
                      <a:rPr lang="en-US" altLang="zh-CN" sz="2400">
                        <a:solidFill>
                          <a:srgbClr val="000000"/>
                        </a:solidFill>
                        <a:latin typeface="Cambria Math" panose="02040503050406030204" pitchFamily="18" charset="0"/>
                      </a:rPr>
                      <m:t>≤0</m:t>
                    </m:r>
                    <m:r>
                      <a:rPr lang="zh-CN"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𝑗</m:t>
                    </m:r>
                    <m:r>
                      <a:rPr lang="en-US" altLang="zh-CN" sz="2400">
                        <a:solidFill>
                          <a:srgbClr val="000000"/>
                        </a:solidFill>
                        <a:latin typeface="Cambria Math" panose="02040503050406030204" pitchFamily="18" charset="0"/>
                      </a:rPr>
                      <m:t>=1</m:t>
                    </m:r>
                    <m:r>
                      <a:rPr lang="zh-CN" altLang="zh-CN" sz="2400">
                        <a:solidFill>
                          <a:srgbClr val="000000"/>
                        </a:solidFill>
                        <a:latin typeface="Cambria Math" panose="02040503050406030204" pitchFamily="18" charset="0"/>
                      </a:rPr>
                      <m:t>，</m:t>
                    </m:r>
                    <m:r>
                      <a:rPr lang="en-US" altLang="zh-CN" sz="2400">
                        <a:solidFill>
                          <a:srgbClr val="000000"/>
                        </a:solidFill>
                        <a:latin typeface="Cambria Math" panose="02040503050406030204" pitchFamily="18" charset="0"/>
                      </a:rPr>
                      <m:t>2</m:t>
                    </m:r>
                    <m:r>
                      <a:rPr lang="zh-CN" altLang="zh-CN" sz="2400">
                        <a:solidFill>
                          <a:srgbClr val="000000"/>
                        </a:solidFill>
                        <a:latin typeface="Cambria Math" panose="02040503050406030204" pitchFamily="18" charset="0"/>
                      </a:rPr>
                      <m:t>，</m:t>
                    </m:r>
                    <m:r>
                      <a:rPr lang="en-US" altLang="zh-CN" sz="2400">
                        <a:solidFill>
                          <a:srgbClr val="000000"/>
                        </a:solidFill>
                        <a:latin typeface="Cambria Math" panose="02040503050406030204" pitchFamily="18" charset="0"/>
                      </a:rPr>
                      <m:t>⋯</m:t>
                    </m:r>
                    <m:r>
                      <a:rPr lang="zh-CN" altLang="zh-CN" sz="240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𝑚</m:t>
                    </m:r>
                  </m:oMath>
                </a14:m>
                <a:r>
                  <a:rPr lang="en-US" altLang="zh-CN" sz="2400" dirty="0">
                    <a:solidFill>
                      <a:srgbClr val="000000"/>
                    </a:solidFill>
                  </a:rPr>
                  <a:t>          (5.192)</a:t>
                </a:r>
                <a:endParaRPr lang="zh-CN" altLang="zh-CN" sz="2400" dirty="0">
                  <a:solidFill>
                    <a:srgbClr val="0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91932" y="1124744"/>
                <a:ext cx="8373028" cy="4175125"/>
              </a:xfrm>
              <a:blipFill>
                <a:blip r:embed="rId5"/>
                <a:stretch>
                  <a:fillRect l="-1020" t="-1170" r="-1092" b="-2675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83947983"/>
      </p:ext>
    </p:extLst>
  </p:cSld>
  <p:clrMapOvr>
    <a:masterClrMapping/>
  </p:clrMapOvr>
  <mc:AlternateContent xmlns:mc="http://schemas.openxmlformats.org/markup-compatibility/2006" xmlns:p14="http://schemas.microsoft.com/office/powerpoint/2010/main">
    <mc:Choice Requires="p14">
      <p:transition spd="slow" p14:dur="2000" advTm="3373"/>
    </mc:Choice>
    <mc:Fallback xmlns="">
      <p:transition spd="slow" advTm="3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最优化问题求解</a:t>
            </a:r>
            <a:endParaRPr lang="zh-CN" altLang="en-US" dirty="0"/>
          </a:p>
        </p:txBody>
      </p:sp>
      <p:sp>
        <p:nvSpPr>
          <p:cNvPr id="3" name="内容占位符 2"/>
          <p:cNvSpPr>
            <a:spLocks noGrp="1"/>
          </p:cNvSpPr>
          <p:nvPr>
            <p:ph idx="1"/>
          </p:nvPr>
        </p:nvSpPr>
        <p:spPr>
          <a:xfrm>
            <a:off x="519452" y="1268760"/>
            <a:ext cx="8373028" cy="4175125"/>
          </a:xfrm>
        </p:spPr>
        <p:txBody>
          <a:bodyPr/>
          <a:lstStyle/>
          <a:p>
            <a:r>
              <a:rPr lang="en-US" altLang="zh-CN" b="1" dirty="0"/>
              <a:t>1. </a:t>
            </a:r>
            <a:r>
              <a:rPr lang="zh-CN" altLang="zh-CN" b="1" dirty="0"/>
              <a:t>无约束优化求解：直接法和解析法</a:t>
            </a:r>
          </a:p>
          <a:p>
            <a:pPr indent="0"/>
            <a:r>
              <a:rPr lang="zh-CN" altLang="zh-CN" dirty="0">
                <a:solidFill>
                  <a:srgbClr val="000000"/>
                </a:solidFill>
              </a:rPr>
              <a:t>直接法通常用于当目标函数表达式十分复杂或写不出具体表达式时的情况。通过数值计算，经过一系列迭代过程产生点列，在其中搜索最优点。</a:t>
            </a:r>
          </a:p>
          <a:p>
            <a:pPr indent="0"/>
            <a:r>
              <a:rPr lang="zh-CN" altLang="zh-CN" dirty="0">
                <a:solidFill>
                  <a:srgbClr val="000000"/>
                </a:solidFill>
              </a:rPr>
              <a:t>解析法，即间接法，是根据无约束最优化问题的目标函数的解析表达式给出一种求最优解的方法，主要有梯度下降法、牛顿法、拟牛顿法、共轭方向法和共轭梯度法等。</a:t>
            </a:r>
          </a:p>
          <a:p>
            <a:endParaRPr lang="zh-CN" altLang="en-US" dirty="0"/>
          </a:p>
        </p:txBody>
      </p:sp>
    </p:spTree>
    <p:custDataLst>
      <p:tags r:id="rId1"/>
    </p:custDataLst>
    <p:extLst>
      <p:ext uri="{BB962C8B-B14F-4D97-AF65-F5344CB8AC3E}">
        <p14:creationId xmlns:p14="http://schemas.microsoft.com/office/powerpoint/2010/main" val="1822417616"/>
      </p:ext>
    </p:extLst>
  </p:cSld>
  <p:clrMapOvr>
    <a:masterClrMapping/>
  </p:clrMapOvr>
  <mc:AlternateContent xmlns:mc="http://schemas.openxmlformats.org/markup-compatibility/2006" xmlns:p14="http://schemas.microsoft.com/office/powerpoint/2010/main">
    <mc:Choice Requires="p14">
      <p:transition spd="slow" p14:dur="2000" advTm="42087"/>
    </mc:Choice>
    <mc:Fallback xmlns="">
      <p:transition spd="slow" advTm="42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最优化问题求解</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9452" y="1268760"/>
                <a:ext cx="8157004" cy="4175125"/>
              </a:xfrm>
            </p:spPr>
            <p:txBody>
              <a:bodyPr/>
              <a:lstStyle/>
              <a:p>
                <a:r>
                  <a:rPr lang="en-US" altLang="zh-CN" b="1" dirty="0"/>
                  <a:t>2. </a:t>
                </a:r>
                <a:r>
                  <a:rPr lang="zh-CN" altLang="zh-CN" b="1" dirty="0"/>
                  <a:t>约束最优化求解</a:t>
                </a:r>
              </a:p>
              <a:p>
                <a:pPr indent="0"/>
                <a:r>
                  <a:rPr lang="zh-CN" altLang="zh-CN" dirty="0">
                    <a:solidFill>
                      <a:srgbClr val="000000"/>
                    </a:solidFill>
                  </a:rPr>
                  <a:t>解决约束最优化问题最常用的方法是引用拉格朗日乘子法（等式约束）或者</a:t>
                </a:r>
                <a:r>
                  <a:rPr lang="en-US" altLang="zh-CN" dirty="0">
                    <a:solidFill>
                      <a:srgbClr val="000000"/>
                    </a:solidFill>
                  </a:rPr>
                  <a:t>KKT</a:t>
                </a:r>
                <a:r>
                  <a:rPr lang="zh-CN" altLang="zh-CN" dirty="0">
                    <a:solidFill>
                      <a:srgbClr val="000000"/>
                    </a:solidFill>
                  </a:rPr>
                  <a:t>（</a:t>
                </a:r>
                <a:r>
                  <a:rPr lang="en-US" altLang="zh-CN" dirty="0">
                    <a:solidFill>
                      <a:srgbClr val="000000"/>
                    </a:solidFill>
                  </a:rPr>
                  <a:t>Kuhn-Kuhn-Tucker</a:t>
                </a:r>
                <a:r>
                  <a:rPr lang="zh-CN" altLang="zh-CN" dirty="0">
                    <a:solidFill>
                      <a:srgbClr val="000000"/>
                    </a:solidFill>
                  </a:rPr>
                  <a:t>）条件（不等式约束）将含有</a:t>
                </a:r>
                <a14:m>
                  <m:oMath xmlns:m="http://schemas.openxmlformats.org/officeDocument/2006/math">
                    <m:r>
                      <a:rPr lang="en-US" altLang="zh-CN" i="1">
                        <a:solidFill>
                          <a:srgbClr val="000000"/>
                        </a:solidFill>
                        <a:latin typeface="Cambria Math" panose="02040503050406030204" pitchFamily="18" charset="0"/>
                      </a:rPr>
                      <m:t>𝑛</m:t>
                    </m:r>
                  </m:oMath>
                </a14:m>
                <a:r>
                  <a:rPr lang="zh-CN" altLang="zh-CN" dirty="0">
                    <a:solidFill>
                      <a:srgbClr val="000000"/>
                    </a:solidFill>
                  </a:rPr>
                  <a:t>个变量和</a:t>
                </a:r>
                <a14:m>
                  <m:oMath xmlns:m="http://schemas.openxmlformats.org/officeDocument/2006/math">
                    <m:r>
                      <a:rPr lang="en-US" altLang="zh-CN" i="1">
                        <a:solidFill>
                          <a:srgbClr val="000000"/>
                        </a:solidFill>
                        <a:latin typeface="Cambria Math" panose="02040503050406030204" pitchFamily="18" charset="0"/>
                      </a:rPr>
                      <m:t>𝑘</m:t>
                    </m:r>
                  </m:oMath>
                </a14:m>
                <a:r>
                  <a:rPr lang="zh-CN" altLang="zh-CN" dirty="0">
                    <a:solidFill>
                      <a:srgbClr val="000000"/>
                    </a:solidFill>
                  </a:rPr>
                  <a:t>个约束条件的约束优化问题转化为含有（</a:t>
                </a:r>
                <a14:m>
                  <m:oMath xmlns:m="http://schemas.openxmlformats.org/officeDocument/2006/math">
                    <m:r>
                      <a:rPr lang="en-US" altLang="zh-CN" i="1">
                        <a:solidFill>
                          <a:srgbClr val="000000"/>
                        </a:solidFill>
                        <a:latin typeface="Cambria Math" panose="02040503050406030204" pitchFamily="18" charset="0"/>
                      </a:rPr>
                      <m:t>𝑛</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𝑘</m:t>
                    </m:r>
                  </m:oMath>
                </a14:m>
                <a:r>
                  <a:rPr lang="zh-CN" altLang="zh-CN" dirty="0">
                    <a:solidFill>
                      <a:srgbClr val="000000"/>
                    </a:solidFill>
                  </a:rPr>
                  <a:t>）个变量的无约束优化问题进行求解。</a:t>
                </a:r>
              </a:p>
              <a:p>
                <a:pPr indent="0"/>
                <a:r>
                  <a:rPr lang="zh-CN" altLang="zh-CN" dirty="0">
                    <a:solidFill>
                      <a:srgbClr val="000000"/>
                    </a:solidFill>
                  </a:rPr>
                  <a:t>本书中我们重点讨论在深度学习最常用的无约束优化求解方法，即梯度下降算法。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9452" y="1268760"/>
                <a:ext cx="8157004" cy="4175125"/>
              </a:xfrm>
              <a:blipFill>
                <a:blip r:embed="rId4"/>
                <a:stretch>
                  <a:fillRect l="-1644" t="-1898" r="-3064" b="-16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9287546"/>
      </p:ext>
    </p:extLst>
  </p:cSld>
  <p:clrMapOvr>
    <a:masterClrMapping/>
  </p:clrMapOvr>
  <mc:AlternateContent xmlns:mc="http://schemas.openxmlformats.org/markup-compatibility/2006" xmlns:p14="http://schemas.microsoft.com/office/powerpoint/2010/main">
    <mc:Choice Requires="p14">
      <p:transition spd="slow" p14:dur="2000" advTm="33551"/>
    </mc:Choice>
    <mc:Fallback xmlns="">
      <p:transition spd="slow" advTm="33551"/>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BABC7-C9BE-4B63-A741-888858530E00}"/>
              </a:ext>
            </a:extLst>
          </p:cNvPr>
          <p:cNvSpPr>
            <a:spLocks noGrp="1"/>
          </p:cNvSpPr>
          <p:nvPr>
            <p:ph type="title"/>
          </p:nvPr>
        </p:nvSpPr>
        <p:spPr/>
        <p:txBody>
          <a:bodyPr/>
          <a:lstStyle/>
          <a:p>
            <a:r>
              <a:rPr lang="zh-CN" altLang="zh-CN" dirty="0"/>
              <a:t>梯度下降算法</a:t>
            </a:r>
            <a:endParaRPr lang="zh-CN" altLang="en-US" dirty="0"/>
          </a:p>
        </p:txBody>
      </p:sp>
      <p:sp>
        <p:nvSpPr>
          <p:cNvPr id="4" name="内容占位符 3">
            <a:extLst>
              <a:ext uri="{FF2B5EF4-FFF2-40B4-BE49-F238E27FC236}">
                <a16:creationId xmlns:a16="http://schemas.microsoft.com/office/drawing/2014/main" id="{018BDA30-B81C-4403-985F-065B0EEDFD0D}"/>
              </a:ext>
            </a:extLst>
          </p:cNvPr>
          <p:cNvSpPr>
            <a:spLocks noGrp="1"/>
          </p:cNvSpPr>
          <p:nvPr>
            <p:ph idx="1"/>
          </p:nvPr>
        </p:nvSpPr>
        <p:spPr>
          <a:xfrm>
            <a:off x="179512" y="980728"/>
            <a:ext cx="8964487" cy="4262064"/>
          </a:xfrm>
          <a:prstGeom prst="rect">
            <a:avLst/>
          </a:prstGeom>
        </p:spPr>
        <p:txBody>
          <a:bodyPr wrap="square">
            <a:spAutoFit/>
            <a:scene3d>
              <a:camera prst="orthographicFront"/>
              <a:lightRig rig="threePt" dir="t"/>
            </a:scene3d>
            <a:sp3d contourW="12700"/>
          </a:bodyPr>
          <a:lstStyle/>
          <a:p>
            <a:pPr>
              <a:lnSpc>
                <a:spcPct val="150000"/>
              </a:lnSpc>
              <a:buClrTx/>
            </a:pPr>
            <a:r>
              <a:rPr lang="zh-CN" altLang="en-US" sz="2400" b="1" dirty="0">
                <a:solidFill>
                  <a:srgbClr val="000000"/>
                </a:solidFill>
                <a:latin typeface="+mn-ea"/>
                <a:cs typeface="+mn-ea"/>
                <a:sym typeface="Microsoft YaHei" panose="020B0503020204020204" pitchFamily="34" charset="-122"/>
              </a:rPr>
              <a:t>如何从初始位置到函数极值点？</a:t>
            </a:r>
          </a:p>
          <a:p>
            <a:pPr marL="285750" indent="-285750">
              <a:lnSpc>
                <a:spcPct val="150000"/>
              </a:lnSpc>
              <a:spcAft>
                <a:spcPts val="2400"/>
              </a:spcAft>
              <a:buClrTx/>
              <a:buFont typeface="Arial" panose="020B0604020202020204" pitchFamily="34" charset="0"/>
              <a:buChar char="•"/>
            </a:pPr>
            <a:r>
              <a:rPr lang="zh-CN" altLang="en-US" sz="2400" dirty="0">
                <a:solidFill>
                  <a:srgbClr val="000000"/>
                </a:solidFill>
                <a:latin typeface="+mn-ea"/>
                <a:cs typeface="+mn-ea"/>
                <a:sym typeface="Microsoft YaHei" panose="020B0503020204020204" pitchFamily="34" charset="-122"/>
              </a:rPr>
              <a:t>每一步都朝着函数值下降最快的方向移动一段距离。</a:t>
            </a:r>
          </a:p>
          <a:p>
            <a:pPr>
              <a:lnSpc>
                <a:spcPct val="150000"/>
              </a:lnSpc>
              <a:buClrTx/>
            </a:pPr>
            <a:r>
              <a:rPr lang="zh-CN" altLang="en-US" sz="2400" b="1" dirty="0">
                <a:solidFill>
                  <a:srgbClr val="000000"/>
                </a:solidFill>
                <a:latin typeface="+mn-ea"/>
                <a:cs typeface="+mn-ea"/>
                <a:sym typeface="Microsoft YaHei" panose="020B0503020204020204" pitchFamily="34" charset="-122"/>
              </a:rPr>
              <a:t>函数下降（上升）最快的方向：函数值变化率最大的方向。</a:t>
            </a:r>
          </a:p>
          <a:p>
            <a:pPr marL="285750" indent="-285750">
              <a:lnSpc>
                <a:spcPct val="150000"/>
              </a:lnSpc>
              <a:spcAft>
                <a:spcPts val="2400"/>
              </a:spcAft>
              <a:buClrTx/>
              <a:buFont typeface="Arial" panose="020B0604020202020204" pitchFamily="34" charset="0"/>
              <a:buChar char="•"/>
            </a:pPr>
            <a:r>
              <a:rPr lang="zh-CN" altLang="en-US" sz="2400" dirty="0">
                <a:solidFill>
                  <a:srgbClr val="000000"/>
                </a:solidFill>
                <a:latin typeface="+mn-ea"/>
                <a:cs typeface="+mn-ea"/>
                <a:sym typeface="Microsoft YaHei" panose="020B0503020204020204" pitchFamily="34" charset="-122"/>
              </a:rPr>
              <a:t>最大方向导数：梯度。梯度方向即函数值变化率最大的方向，也就是我们需要沿着梯度方向寻找函数极值。</a:t>
            </a:r>
          </a:p>
          <a:p>
            <a:pPr>
              <a:lnSpc>
                <a:spcPct val="150000"/>
              </a:lnSpc>
              <a:buClrTx/>
            </a:pPr>
            <a:r>
              <a:rPr lang="zh-CN" altLang="en-US" sz="2400" b="1" dirty="0">
                <a:solidFill>
                  <a:srgbClr val="000000"/>
                </a:solidFill>
                <a:latin typeface="+mn-ea"/>
                <a:cs typeface="+mn-ea"/>
                <a:sym typeface="Microsoft YaHei" panose="020B0503020204020204" pitchFamily="34" charset="-122"/>
              </a:rPr>
              <a:t>一段距离：</a:t>
            </a:r>
            <a:r>
              <a:rPr lang="zh-CN" altLang="en-US" sz="2400" dirty="0">
                <a:solidFill>
                  <a:srgbClr val="000000"/>
                </a:solidFill>
                <a:latin typeface="+mn-ea"/>
                <a:cs typeface="+mn-ea"/>
                <a:sym typeface="Microsoft YaHei" panose="020B0503020204020204" pitchFamily="34" charset="-122"/>
              </a:rPr>
              <a:t>步长，由经验获取的，可以在尝试过程中不断调整。</a:t>
            </a:r>
          </a:p>
        </p:txBody>
      </p:sp>
    </p:spTree>
    <p:custDataLst>
      <p:tags r:id="rId1"/>
    </p:custDataLst>
    <p:extLst>
      <p:ext uri="{BB962C8B-B14F-4D97-AF65-F5344CB8AC3E}">
        <p14:creationId xmlns:p14="http://schemas.microsoft.com/office/powerpoint/2010/main" val="3995229148"/>
      </p:ext>
    </p:extLst>
  </p:cSld>
  <p:clrMapOvr>
    <a:masterClrMapping/>
  </p:clrMapOvr>
  <mc:AlternateContent xmlns:mc="http://schemas.openxmlformats.org/markup-compatibility/2006" xmlns:p14="http://schemas.microsoft.com/office/powerpoint/2010/main">
    <mc:Choice Requires="p14">
      <p:transition spd="slow" p14:dur="2000" advTm="37775"/>
    </mc:Choice>
    <mc:Fallback xmlns="">
      <p:transition spd="slow" advTm="377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039D6-078B-45F3-984E-035CB612C075}"/>
              </a:ext>
            </a:extLst>
          </p:cNvPr>
          <p:cNvSpPr>
            <a:spLocks noGrp="1"/>
          </p:cNvSpPr>
          <p:nvPr>
            <p:ph type="title"/>
          </p:nvPr>
        </p:nvSpPr>
        <p:spPr/>
        <p:txBody>
          <a:bodyPr/>
          <a:lstStyle/>
          <a:p>
            <a:r>
              <a:rPr lang="zh-CN" altLang="zh-CN" dirty="0"/>
              <a:t>梯度下降算法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B7F013-9AE2-4B8D-943A-D7AD901B739C}"/>
                  </a:ext>
                </a:extLst>
              </p:cNvPr>
              <p:cNvSpPr>
                <a:spLocks noGrp="1"/>
              </p:cNvSpPr>
              <p:nvPr>
                <p:ph idx="1"/>
              </p:nvPr>
            </p:nvSpPr>
            <p:spPr>
              <a:xfrm>
                <a:off x="519452" y="1268760"/>
                <a:ext cx="8373028" cy="4175125"/>
              </a:xfrm>
            </p:spPr>
            <p:txBody>
              <a:bodyPr/>
              <a:lstStyle/>
              <a:p>
                <a:pPr>
                  <a:lnSpc>
                    <a:spcPct val="150000"/>
                  </a:lnSpc>
                  <a:spcAft>
                    <a:spcPts val="2400"/>
                  </a:spcAft>
                  <a:buClrTx/>
                </a:pPr>
                <a:endParaRPr lang="en-US" altLang="zh-CN"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endParaRPr>
              </a:p>
              <a:p>
                <a:pPr>
                  <a:lnSpc>
                    <a:spcPct val="150000"/>
                  </a:lnSpc>
                  <a:buClrTx/>
                </a:pPr>
                <a:endParaRPr lang="en-US" altLang="zh-CN" sz="600"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endParaRPr>
              </a:p>
              <a:p>
                <a:pPr algn="ctr">
                  <a:lnSpc>
                    <a:spcPct val="150000"/>
                  </a:lnSpc>
                </a:pPr>
                <a14:m>
                  <m:oMath xmlns:m="http://schemas.openxmlformats.org/officeDocument/2006/math">
                    <m:sSup>
                      <m:sSupPr>
                        <m:ctrlP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ctrlPr>
                      </m:sSupPr>
                      <m:e>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𝑥</m:t>
                        </m:r>
                      </m:e>
                      <m:sup>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m:t>
                        </m:r>
                      </m:sup>
                    </m:sSup>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m:t>
                    </m:r>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𝑥</m:t>
                    </m:r>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m:t>
                    </m:r>
                    <m:r>
                      <a:rPr lang="zh-CN" altLang="en-US" i="1">
                        <a:solidFill>
                          <a:schemeClr val="tx1">
                            <a:lumMod val="75000"/>
                            <a:lumOff val="25000"/>
                          </a:schemeClr>
                        </a:solidFill>
                        <a:latin typeface="Cambria Math" panose="02040503050406030204" pitchFamily="18" charset="0"/>
                        <a:cs typeface="+mn-ea"/>
                        <a:sym typeface="Microsoft YaHei" panose="020B0503020204020204" pitchFamily="34" charset="-122"/>
                      </a:rPr>
                      <m:t>𝜀</m:t>
                    </m:r>
                    <m:sSub>
                      <m:sSubPr>
                        <m:ctrlP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ctrlPr>
                      </m:sSubPr>
                      <m:e>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m:t>
                        </m:r>
                      </m:e>
                      <m:sub>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𝑥</m:t>
                        </m:r>
                      </m:sub>
                    </m:sSub>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𝑓</m:t>
                    </m:r>
                    <m:d>
                      <m:dPr>
                        <m:ctrlP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ctrlPr>
                      </m:dPr>
                      <m:e>
                        <m:r>
                          <a:rPr lang="en-US" altLang="zh-CN" i="1">
                            <a:solidFill>
                              <a:schemeClr val="tx1">
                                <a:lumMod val="75000"/>
                                <a:lumOff val="25000"/>
                              </a:schemeClr>
                            </a:solidFill>
                            <a:latin typeface="Cambria Math" panose="02040503050406030204" pitchFamily="18" charset="0"/>
                            <a:cs typeface="+mn-ea"/>
                            <a:sym typeface="Microsoft YaHei" panose="020B0503020204020204" pitchFamily="34" charset="-122"/>
                          </a:rPr>
                          <m:t>𝑥</m:t>
                        </m:r>
                      </m:e>
                    </m:d>
                  </m:oMath>
                </a14:m>
                <a:endParaRPr lang="en-US" altLang="zh-CN" dirty="0">
                  <a:solidFill>
                    <a:schemeClr val="tx1">
                      <a:lumMod val="75000"/>
                      <a:lumOff val="25000"/>
                    </a:schemeClr>
                  </a:solidFill>
                  <a:latin typeface="方正兰亭黑简体" panose="02000000000000000000" pitchFamily="2" charset="-122"/>
                  <a:cs typeface="+mn-ea"/>
                  <a:sym typeface="Microsoft YaHei" panose="020B0503020204020204" pitchFamily="34" charset="-122"/>
                </a:endParaRPr>
              </a:p>
              <a:p>
                <a:pPr algn="ctr">
                  <a:lnSpc>
                    <a:spcPct val="150000"/>
                  </a:lnSpc>
                </a:pPr>
                <a:r>
                  <a:rPr lang="zh-CN" altLang="en-US"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rPr>
                  <a:t> 其中</a:t>
                </a:r>
                <a14:m>
                  <m:oMath xmlns:m="http://schemas.openxmlformats.org/officeDocument/2006/math">
                    <m:r>
                      <a:rPr lang="zh-CN" altLang="en-US" i="1">
                        <a:solidFill>
                          <a:schemeClr val="tx1">
                            <a:lumMod val="75000"/>
                            <a:lumOff val="25000"/>
                          </a:schemeClr>
                        </a:solidFill>
                        <a:latin typeface="Cambria Math" panose="02040503050406030204" pitchFamily="18" charset="0"/>
                        <a:cs typeface="+mn-ea"/>
                        <a:sym typeface="Microsoft YaHei" panose="020B0503020204020204" pitchFamily="34" charset="-122"/>
                      </a:rPr>
                      <m:t>𝜀</m:t>
                    </m:r>
                  </m:oMath>
                </a14:m>
                <a:r>
                  <a:rPr lang="zh-CN" altLang="en-US"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rPr>
                  <a:t>为学习率（</a:t>
                </a:r>
                <a:r>
                  <a:rPr lang="en-US" altLang="zh-CN"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rPr>
                  <a:t>learning rate</a:t>
                </a:r>
                <a:r>
                  <a:rPr lang="zh-CN" altLang="en-US"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rPr>
                  <a:t>），是一个确定步长的正标量。</a:t>
                </a:r>
                <a:endParaRPr lang="en-US" altLang="zh-CN" dirty="0">
                  <a:solidFill>
                    <a:schemeClr val="tx1">
                      <a:lumMod val="75000"/>
                      <a:lumOff val="25000"/>
                    </a:schemeClr>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endParaRPr>
              </a:p>
              <a:p>
                <a:pPr>
                  <a:lnSpc>
                    <a:spcPct val="150000"/>
                  </a:lnSpc>
                  <a:buClrTx/>
                </a:pPr>
                <a:r>
                  <a:rPr lang="zh-CN" altLang="en-US" b="1" dirty="0">
                    <a:solidFill>
                      <a:srgbClr val="0070C0"/>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rPr>
                  <a:t>迭代在梯度为零或趋近于零的时候收敛。</a:t>
                </a:r>
                <a:endParaRPr lang="en-US" altLang="zh-CN" b="1" dirty="0">
                  <a:solidFill>
                    <a:srgbClr val="0070C0"/>
                  </a:solidFill>
                  <a:latin typeface="方正兰亭黑简体" panose="02000000000000000000" pitchFamily="2" charset="-122"/>
                  <a:ea typeface="方正兰亭黑简体" panose="02000000000000000000" pitchFamily="2" charset="-122"/>
                  <a:cs typeface="+mn-ea"/>
                  <a:sym typeface="Microsoft YaHei" panose="020B0503020204020204" pitchFamily="34" charset="-122"/>
                </a:endParaRPr>
              </a:p>
              <a:p>
                <a:endParaRPr lang="zh-CN" altLang="en-US" dirty="0"/>
              </a:p>
            </p:txBody>
          </p:sp>
        </mc:Choice>
        <mc:Fallback xmlns="">
          <p:sp>
            <p:nvSpPr>
              <p:cNvPr id="3" name="内容占位符 2">
                <a:extLst>
                  <a:ext uri="{FF2B5EF4-FFF2-40B4-BE49-F238E27FC236}">
                    <a16:creationId xmlns:a16="http://schemas.microsoft.com/office/drawing/2014/main" id="{CAB7F013-9AE2-4B8D-943A-D7AD901B739C}"/>
                  </a:ext>
                </a:extLst>
              </p:cNvPr>
              <p:cNvSpPr>
                <a:spLocks noGrp="1" noRot="1" noChangeAspect="1" noMove="1" noResize="1" noEditPoints="1" noAdjustHandles="1" noChangeArrowheads="1" noChangeShapeType="1" noTextEdit="1"/>
              </p:cNvSpPr>
              <p:nvPr>
                <p:ph idx="1"/>
              </p:nvPr>
            </p:nvSpPr>
            <p:spPr>
              <a:xfrm>
                <a:off x="519452" y="1268760"/>
                <a:ext cx="8373028" cy="4175125"/>
              </a:xfrm>
              <a:blipFill>
                <a:blip r:embed="rId4"/>
                <a:stretch>
                  <a:fillRect l="-1601" r="-946" b="-10657"/>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93DCBEA-0149-4544-86CF-DD2EE635066F}"/>
              </a:ext>
            </a:extLst>
          </p:cNvPr>
          <p:cNvSpPr/>
          <p:nvPr/>
        </p:nvSpPr>
        <p:spPr>
          <a:xfrm>
            <a:off x="395536" y="1700808"/>
            <a:ext cx="8126164" cy="63318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dirty="0">
                <a:solidFill>
                  <a:srgbClr val="000000"/>
                </a:solidFill>
                <a:latin typeface="方正兰亭黑简体" panose="02000000000000000000" pitchFamily="2" charset="-122"/>
                <a:ea typeface="方正兰亭黑简体" panose="02000000000000000000" pitchFamily="2" charset="-122"/>
              </a:rPr>
              <a:t>   </a:t>
            </a:r>
            <a:r>
              <a:rPr lang="zh-CN" altLang="en-US" sz="3200" b="1" dirty="0">
                <a:solidFill>
                  <a:srgbClr val="000000"/>
                </a:solidFill>
                <a:latin typeface="方正兰亭黑简体" panose="02000000000000000000" pitchFamily="2" charset="-122"/>
                <a:ea typeface="方正兰亭黑简体" panose="02000000000000000000" pitchFamily="2" charset="-122"/>
              </a:rPr>
              <a:t>在梯度下降法中，每一步更新的方式为</a:t>
            </a:r>
            <a:r>
              <a:rPr lang="en-US" altLang="zh-CN" sz="3200" b="1" dirty="0">
                <a:solidFill>
                  <a:srgbClr val="000000"/>
                </a:solidFill>
                <a:latin typeface="方正兰亭黑简体" panose="02000000000000000000" pitchFamily="2" charset="-122"/>
                <a:ea typeface="方正兰亭黑简体" panose="02000000000000000000" pitchFamily="2" charset="-122"/>
              </a:rPr>
              <a:t>:</a:t>
            </a:r>
            <a:endParaRPr lang="zh-CN" altLang="en-US" sz="2800" b="1" dirty="0">
              <a:solidFill>
                <a:srgbClr val="000000"/>
              </a:solidFill>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2226155059"/>
      </p:ext>
    </p:extLst>
  </p:cSld>
  <p:clrMapOvr>
    <a:masterClrMapping/>
  </p:clrMapOvr>
  <mc:AlternateContent xmlns:mc="http://schemas.openxmlformats.org/markup-compatibility/2006" xmlns:p14="http://schemas.microsoft.com/office/powerpoint/2010/main">
    <mc:Choice Requires="p14">
      <p:transition spd="slow" p14:dur="2000" advTm="22069"/>
    </mc:Choice>
    <mc:Fallback xmlns="">
      <p:transition spd="slow" advTm="22069"/>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8"/>
          <p:cNvGrpSpPr>
            <a:grpSpLocks/>
          </p:cNvGrpSpPr>
          <p:nvPr/>
        </p:nvGrpSpPr>
        <p:grpSpPr bwMode="auto">
          <a:xfrm>
            <a:off x="8027988" y="6019800"/>
            <a:ext cx="838200" cy="838200"/>
            <a:chOff x="18" y="144"/>
            <a:chExt cx="510" cy="480"/>
          </a:xfrm>
        </p:grpSpPr>
        <p:sp>
          <p:nvSpPr>
            <p:cNvPr id="19463" name="AutoShape 9"/>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9464" name="AutoShape 10"/>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9465" name="AutoShape 11"/>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5123" name="Group 13"/>
          <p:cNvGrpSpPr>
            <a:grpSpLocks/>
          </p:cNvGrpSpPr>
          <p:nvPr/>
        </p:nvGrpSpPr>
        <p:grpSpPr bwMode="auto">
          <a:xfrm>
            <a:off x="7524750" y="188913"/>
            <a:ext cx="958850" cy="976312"/>
            <a:chOff x="4967" y="391"/>
            <a:chExt cx="604" cy="615"/>
          </a:xfrm>
        </p:grpSpPr>
        <p:sp>
          <p:nvSpPr>
            <p:cNvPr id="5125" name="Oval 14"/>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5126" name="Picture 15"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Box 9"/>
          <p:cNvSpPr txBox="1">
            <a:spLocks noChangeArrowheads="1"/>
          </p:cNvSpPr>
          <p:nvPr/>
        </p:nvSpPr>
        <p:spPr bwMode="auto">
          <a:xfrm>
            <a:off x="3419872" y="2852936"/>
            <a:ext cx="24929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6000" b="1"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4039517430"/>
      </p:ext>
    </p:extLst>
  </p:cSld>
  <p:clrMapOvr>
    <a:masterClrMapping/>
  </p:clrMapOvr>
  <mc:AlternateContent xmlns:mc="http://schemas.openxmlformats.org/markup-compatibility/2006" xmlns:p14="http://schemas.microsoft.com/office/powerpoint/2010/main">
    <mc:Choice Requires="p14">
      <p:transition spd="slow" p14:dur="2000" advTm="2114"/>
    </mc:Choice>
    <mc:Fallback xmlns="">
      <p:transition spd="slow" advTm="211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30.4"/>
</p:tagLst>
</file>

<file path=ppt/tags/tag11.xml><?xml version="1.0" encoding="utf-8"?>
<p:tagLst xmlns:a="http://schemas.openxmlformats.org/drawingml/2006/main" xmlns:r="http://schemas.openxmlformats.org/officeDocument/2006/relationships" xmlns:p="http://schemas.openxmlformats.org/presentationml/2006/main">
  <p:tag name="TIMING" val="|29.5"/>
</p:tagLst>
</file>

<file path=ppt/tags/tag12.xml><?xml version="1.0" encoding="utf-8"?>
<p:tagLst xmlns:a="http://schemas.openxmlformats.org/drawingml/2006/main" xmlns:r="http://schemas.openxmlformats.org/officeDocument/2006/relationships" xmlns:p="http://schemas.openxmlformats.org/presentationml/2006/main">
  <p:tag name="TIMING" val="|19.2|9"/>
</p:tagLst>
</file>

<file path=ppt/tags/tag13.xml><?xml version="1.0" encoding="utf-8"?>
<p:tagLst xmlns:a="http://schemas.openxmlformats.org/drawingml/2006/main" xmlns:r="http://schemas.openxmlformats.org/officeDocument/2006/relationships" xmlns:p="http://schemas.openxmlformats.org/presentationml/2006/main">
  <p:tag name="TIMING" val="|17.2"/>
</p:tagLst>
</file>

<file path=ppt/tags/tag14.xml><?xml version="1.0" encoding="utf-8"?>
<p:tagLst xmlns:a="http://schemas.openxmlformats.org/drawingml/2006/main" xmlns:r="http://schemas.openxmlformats.org/officeDocument/2006/relationships" xmlns:p="http://schemas.openxmlformats.org/presentationml/2006/main">
  <p:tag name="TIMING" val="|12.5"/>
</p:tagLst>
</file>

<file path=ppt/tags/tag15.xml><?xml version="1.0" encoding="utf-8"?>
<p:tagLst xmlns:a="http://schemas.openxmlformats.org/drawingml/2006/main" xmlns:r="http://schemas.openxmlformats.org/officeDocument/2006/relationships" xmlns:p="http://schemas.openxmlformats.org/presentationml/2006/main">
  <p:tag name="TIMING" val="|15.2"/>
</p:tagLst>
</file>

<file path=ppt/tags/tag16.xml><?xml version="1.0" encoding="utf-8"?>
<p:tagLst xmlns:a="http://schemas.openxmlformats.org/drawingml/2006/main" xmlns:r="http://schemas.openxmlformats.org/officeDocument/2006/relationships" xmlns:p="http://schemas.openxmlformats.org/presentationml/2006/main">
  <p:tag name="TIMING" val="|11"/>
</p:tagLst>
</file>

<file path=ppt/tags/tag17.xml><?xml version="1.0" encoding="utf-8"?>
<p:tagLst xmlns:a="http://schemas.openxmlformats.org/drawingml/2006/main" xmlns:r="http://schemas.openxmlformats.org/officeDocument/2006/relationships" xmlns:p="http://schemas.openxmlformats.org/presentationml/2006/main">
  <p:tag name="TIMING" val="|33.6|1.3|15.4"/>
</p:tagLst>
</file>

<file path=ppt/tags/tag18.xml><?xml version="1.0" encoding="utf-8"?>
<p:tagLst xmlns:a="http://schemas.openxmlformats.org/drawingml/2006/main" xmlns:r="http://schemas.openxmlformats.org/officeDocument/2006/relationships" xmlns:p="http://schemas.openxmlformats.org/presentationml/2006/main">
  <p:tag name="TIMING" val="|24.3"/>
</p:tagLst>
</file>

<file path=ppt/tags/tag19.xml><?xml version="1.0" encoding="utf-8"?>
<p:tagLst xmlns:a="http://schemas.openxmlformats.org/drawingml/2006/main" xmlns:r="http://schemas.openxmlformats.org/officeDocument/2006/relationships" xmlns:p="http://schemas.openxmlformats.org/presentationml/2006/main">
  <p:tag name="TIMING" val="|10.4|4.7|3.1|7.4|6.2|5.3|7.8|1.9|7.6|6.8|3.6"/>
</p:tagLst>
</file>

<file path=ppt/tags/tag2.xml><?xml version="1.0" encoding="utf-8"?>
<p:tagLst xmlns:a="http://schemas.openxmlformats.org/drawingml/2006/main" xmlns:r="http://schemas.openxmlformats.org/officeDocument/2006/relationships" xmlns:p="http://schemas.openxmlformats.org/presentationml/2006/main">
  <p:tag name="TIMING" val="|29.4|4|1.6|11.2|5.3|4.4|7.1"/>
</p:tagLst>
</file>

<file path=ppt/tags/tag20.xml><?xml version="1.0" encoding="utf-8"?>
<p:tagLst xmlns:a="http://schemas.openxmlformats.org/drawingml/2006/main" xmlns:r="http://schemas.openxmlformats.org/officeDocument/2006/relationships" xmlns:p="http://schemas.openxmlformats.org/presentationml/2006/main">
  <p:tag name="TIMING" val="|4.1"/>
</p:tagLst>
</file>

<file path=ppt/tags/tag21.xml><?xml version="1.0" encoding="utf-8"?>
<p:tagLst xmlns:a="http://schemas.openxmlformats.org/drawingml/2006/main" xmlns:r="http://schemas.openxmlformats.org/officeDocument/2006/relationships" xmlns:p="http://schemas.openxmlformats.org/presentationml/2006/main">
  <p:tag name="TIMING" val="|4.9|2.3|2.1|5.4|4.5|1.9|4"/>
</p:tagLst>
</file>

<file path=ppt/tags/tag22.xml><?xml version="1.0" encoding="utf-8"?>
<p:tagLst xmlns:a="http://schemas.openxmlformats.org/drawingml/2006/main" xmlns:r="http://schemas.openxmlformats.org/officeDocument/2006/relationships" xmlns:p="http://schemas.openxmlformats.org/presentationml/2006/main">
  <p:tag name="TIMING" val="|26.1|3.9|17|7.5"/>
</p:tagLst>
</file>

<file path=ppt/tags/tag23.xml><?xml version="1.0" encoding="utf-8"?>
<p:tagLst xmlns:a="http://schemas.openxmlformats.org/drawingml/2006/main" xmlns:r="http://schemas.openxmlformats.org/officeDocument/2006/relationships" xmlns:p="http://schemas.openxmlformats.org/presentationml/2006/main">
  <p:tag name="TIMING" val="|17.8|8.2|18.7|1.7|11.6|10.8|9.8|1.7|4.3"/>
</p:tagLst>
</file>

<file path=ppt/tags/tag24.xml><?xml version="1.0" encoding="utf-8"?>
<p:tagLst xmlns:a="http://schemas.openxmlformats.org/drawingml/2006/main" xmlns:r="http://schemas.openxmlformats.org/officeDocument/2006/relationships" xmlns:p="http://schemas.openxmlformats.org/presentationml/2006/main">
  <p:tag name="TIMING" val="|10"/>
</p:tagLst>
</file>

<file path=ppt/tags/tag25.xml><?xml version="1.0" encoding="utf-8"?>
<p:tagLst xmlns:a="http://schemas.openxmlformats.org/drawingml/2006/main" xmlns:r="http://schemas.openxmlformats.org/officeDocument/2006/relationships" xmlns:p="http://schemas.openxmlformats.org/presentationml/2006/main">
  <p:tag name="TIMING" val="|31.4"/>
</p:tagLst>
</file>

<file path=ppt/tags/tag26.xml><?xml version="1.0" encoding="utf-8"?>
<p:tagLst xmlns:a="http://schemas.openxmlformats.org/drawingml/2006/main" xmlns:r="http://schemas.openxmlformats.org/officeDocument/2006/relationships" xmlns:p="http://schemas.openxmlformats.org/presentationml/2006/main">
  <p:tag name="TIMING" val="|11"/>
</p:tagLst>
</file>

<file path=ppt/tags/tag27.xml><?xml version="1.0" encoding="utf-8"?>
<p:tagLst xmlns:a="http://schemas.openxmlformats.org/drawingml/2006/main" xmlns:r="http://schemas.openxmlformats.org/officeDocument/2006/relationships" xmlns:p="http://schemas.openxmlformats.org/presentationml/2006/main">
  <p:tag name="TIMING" val="|7.2"/>
</p:tagLst>
</file>

<file path=ppt/tags/tag28.xml><?xml version="1.0" encoding="utf-8"?>
<p:tagLst xmlns:a="http://schemas.openxmlformats.org/drawingml/2006/main" xmlns:r="http://schemas.openxmlformats.org/officeDocument/2006/relationships" xmlns:p="http://schemas.openxmlformats.org/presentationml/2006/main">
  <p:tag name="TIMING" val="|14"/>
</p:tagLst>
</file>

<file path=ppt/tags/tag29.xml><?xml version="1.0" encoding="utf-8"?>
<p:tagLst xmlns:a="http://schemas.openxmlformats.org/drawingml/2006/main" xmlns:r="http://schemas.openxmlformats.org/officeDocument/2006/relationships" xmlns:p="http://schemas.openxmlformats.org/presentationml/2006/main">
  <p:tag name="TIMING" val="|23.9"/>
</p:tagLst>
</file>

<file path=ppt/tags/tag3.xml><?xml version="1.0" encoding="utf-8"?>
<p:tagLst xmlns:a="http://schemas.openxmlformats.org/drawingml/2006/main" xmlns:r="http://schemas.openxmlformats.org/officeDocument/2006/relationships" xmlns:p="http://schemas.openxmlformats.org/presentationml/2006/main">
  <p:tag name="TIMING" val="|15.9|4.8"/>
</p:tagLst>
</file>

<file path=ppt/tags/tag30.xml><?xml version="1.0" encoding="utf-8"?>
<p:tagLst xmlns:a="http://schemas.openxmlformats.org/drawingml/2006/main" xmlns:r="http://schemas.openxmlformats.org/officeDocument/2006/relationships" xmlns:p="http://schemas.openxmlformats.org/presentationml/2006/main">
  <p:tag name="TIMING" val="|13.7|8.2|2.4|25.5|6.7|5.8|4"/>
</p:tagLst>
</file>

<file path=ppt/tags/tag31.xml><?xml version="1.0" encoding="utf-8"?>
<p:tagLst xmlns:a="http://schemas.openxmlformats.org/drawingml/2006/main" xmlns:r="http://schemas.openxmlformats.org/officeDocument/2006/relationships" xmlns:p="http://schemas.openxmlformats.org/presentationml/2006/main">
  <p:tag name="TIMING" val="|33"/>
</p:tagLst>
</file>

<file path=ppt/tags/tag32.xml><?xml version="1.0" encoding="utf-8"?>
<p:tagLst xmlns:a="http://schemas.openxmlformats.org/drawingml/2006/main" xmlns:r="http://schemas.openxmlformats.org/officeDocument/2006/relationships" xmlns:p="http://schemas.openxmlformats.org/presentationml/2006/main">
  <p:tag name="TIMING" val="|16.3|1.7|5.8|1.2|3"/>
</p:tagLst>
</file>

<file path=ppt/tags/tag33.xml><?xml version="1.0" encoding="utf-8"?>
<p:tagLst xmlns:a="http://schemas.openxmlformats.org/drawingml/2006/main" xmlns:r="http://schemas.openxmlformats.org/officeDocument/2006/relationships" xmlns:p="http://schemas.openxmlformats.org/presentationml/2006/main">
  <p:tag name="TIMING" val="|22.4"/>
</p:tagLst>
</file>

<file path=ppt/tags/tag34.xml><?xml version="1.0" encoding="utf-8"?>
<p:tagLst xmlns:a="http://schemas.openxmlformats.org/drawingml/2006/main" xmlns:r="http://schemas.openxmlformats.org/officeDocument/2006/relationships" xmlns:p="http://schemas.openxmlformats.org/presentationml/2006/main">
  <p:tag name="TIMING" val="|29.8"/>
</p:tagLst>
</file>

<file path=ppt/tags/tag35.xml><?xml version="1.0" encoding="utf-8"?>
<p:tagLst xmlns:a="http://schemas.openxmlformats.org/drawingml/2006/main" xmlns:r="http://schemas.openxmlformats.org/officeDocument/2006/relationships" xmlns:p="http://schemas.openxmlformats.org/presentationml/2006/main">
  <p:tag name="TIMING" val="|17.7|3.4|18.3"/>
</p:tagLst>
</file>

<file path=ppt/tags/tag36.xml><?xml version="1.0" encoding="utf-8"?>
<p:tagLst xmlns:a="http://schemas.openxmlformats.org/drawingml/2006/main" xmlns:r="http://schemas.openxmlformats.org/officeDocument/2006/relationships" xmlns:p="http://schemas.openxmlformats.org/presentationml/2006/main">
  <p:tag name="TIMING" val="|1.2"/>
</p:tagLst>
</file>

<file path=ppt/tags/tag37.xml><?xml version="1.0" encoding="utf-8"?>
<p:tagLst xmlns:a="http://schemas.openxmlformats.org/drawingml/2006/main" xmlns:r="http://schemas.openxmlformats.org/officeDocument/2006/relationships" xmlns:p="http://schemas.openxmlformats.org/presentationml/2006/main">
  <p:tag name="TIMING" val="|22.8"/>
</p:tagLst>
</file>

<file path=ppt/tags/tag38.xml><?xml version="1.0" encoding="utf-8"?>
<p:tagLst xmlns:a="http://schemas.openxmlformats.org/drawingml/2006/main" xmlns:r="http://schemas.openxmlformats.org/officeDocument/2006/relationships" xmlns:p="http://schemas.openxmlformats.org/presentationml/2006/main">
  <p:tag name="TIMING" val="|3.5|8.4|6.5|11"/>
</p:tagLst>
</file>

<file path=ppt/tags/tag4.xml><?xml version="1.0" encoding="utf-8"?>
<p:tagLst xmlns:a="http://schemas.openxmlformats.org/drawingml/2006/main" xmlns:r="http://schemas.openxmlformats.org/officeDocument/2006/relationships" xmlns:p="http://schemas.openxmlformats.org/presentationml/2006/main">
  <p:tag name="TIMING" val="|18.2|26.2"/>
</p:tagLst>
</file>

<file path=ppt/tags/tag5.xml><?xml version="1.0" encoding="utf-8"?>
<p:tagLst xmlns:a="http://schemas.openxmlformats.org/drawingml/2006/main" xmlns:r="http://schemas.openxmlformats.org/officeDocument/2006/relationships" xmlns:p="http://schemas.openxmlformats.org/presentationml/2006/main">
  <p:tag name="TIMING" val="|4.5|1.1"/>
</p:tagLst>
</file>

<file path=ppt/tags/tag6.xml><?xml version="1.0" encoding="utf-8"?>
<p:tagLst xmlns:a="http://schemas.openxmlformats.org/drawingml/2006/main" xmlns:r="http://schemas.openxmlformats.org/officeDocument/2006/relationships" xmlns:p="http://schemas.openxmlformats.org/presentationml/2006/main">
  <p:tag name="TIMING" val="|3.4"/>
</p:tagLst>
</file>

<file path=ppt/tags/tag7.xml><?xml version="1.0" encoding="utf-8"?>
<p:tagLst xmlns:a="http://schemas.openxmlformats.org/drawingml/2006/main" xmlns:r="http://schemas.openxmlformats.org/officeDocument/2006/relationships" xmlns:p="http://schemas.openxmlformats.org/presentationml/2006/main">
  <p:tag name="TIMING" val="|7.3"/>
</p:tagLst>
</file>

<file path=ppt/tags/tag8.xml><?xml version="1.0" encoding="utf-8"?>
<p:tagLst xmlns:a="http://schemas.openxmlformats.org/drawingml/2006/main" xmlns:r="http://schemas.openxmlformats.org/officeDocument/2006/relationships" xmlns:p="http://schemas.openxmlformats.org/presentationml/2006/main">
  <p:tag name="TIMING" val="|14.4"/>
</p:tagLst>
</file>

<file path=ppt/tags/tag9.xml><?xml version="1.0" encoding="utf-8"?>
<p:tagLst xmlns:a="http://schemas.openxmlformats.org/drawingml/2006/main" xmlns:r="http://schemas.openxmlformats.org/officeDocument/2006/relationships" xmlns:p="http://schemas.openxmlformats.org/presentationml/2006/main">
  <p:tag name="TIMING" val="|4.2|3.6|2.1|2|2.6|9.9|4.2|3.5|1.5|9.9|4.8|3.3|4.3|3.2|5|1.9"/>
</p:tagLst>
</file>

<file path=ppt/theme/theme1.xml><?xml version="1.0" encoding="utf-8"?>
<a:theme xmlns:a="http://schemas.openxmlformats.org/drawingml/2006/main" name="模板5">
  <a:themeElements>
    <a:clrScheme name="131TGp_report_diagram_v2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131TGp_report_diagram_v2">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1TGp_report_diagram_v2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31TGp_report_diagram_v2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31TGp_report_diagram_v2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模板5</Template>
  <TotalTime>176</TotalTime>
  <Words>24443</Words>
  <Application>Microsoft Office PowerPoint</Application>
  <PresentationFormat>全屏显示(4:3)</PresentationFormat>
  <Paragraphs>717</Paragraphs>
  <Slides>95</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12" baseType="lpstr">
      <vt:lpstr>MS Gothic</vt:lpstr>
      <vt:lpstr>等线</vt:lpstr>
      <vt:lpstr>方正兰亭黑简体</vt:lpstr>
      <vt:lpstr>黑体</vt:lpstr>
      <vt:lpstr>楷体</vt:lpstr>
      <vt:lpstr>宋体</vt:lpstr>
      <vt:lpstr>微软雅黑</vt:lpstr>
      <vt:lpstr>微软雅黑</vt:lpstr>
      <vt:lpstr>字魂59号-创粗黑</vt:lpstr>
      <vt:lpstr>Arial</vt:lpstr>
      <vt:lpstr>Cambria Math</vt:lpstr>
      <vt:lpstr>Courier New</vt:lpstr>
      <vt:lpstr>Times New Roman</vt:lpstr>
      <vt:lpstr>Verdana</vt:lpstr>
      <vt:lpstr>Wingdings</vt:lpstr>
      <vt:lpstr>模板5</vt:lpstr>
      <vt:lpstr>Equation</vt:lpstr>
      <vt:lpstr>第5章  人工智能数学基础</vt:lpstr>
      <vt:lpstr>§1、矩阵的运算</vt:lpstr>
      <vt:lpstr>矩阵的运算</vt:lpstr>
      <vt:lpstr>1. 矩阵的加法</vt:lpstr>
      <vt:lpstr>2. 矩阵的乘法</vt:lpstr>
      <vt:lpstr>3. 数量乘积</vt:lpstr>
      <vt:lpstr>4. 矩阵的转置</vt:lpstr>
      <vt:lpstr>§ 2、矩阵的应用</vt:lpstr>
      <vt:lpstr>1、存放原始数据</vt:lpstr>
      <vt:lpstr>1、存放原始数据</vt:lpstr>
      <vt:lpstr>1、存放原始数据</vt:lpstr>
      <vt:lpstr>2. 距离矩阵</vt:lpstr>
      <vt:lpstr>3. 参与计算</vt:lpstr>
      <vt:lpstr>3. 参与计算</vt:lpstr>
      <vt:lpstr>3. 参与计算</vt:lpstr>
      <vt:lpstr>4. 图像处理</vt:lpstr>
      <vt:lpstr>§ 3、线性变换</vt:lpstr>
      <vt:lpstr>线性变换</vt:lpstr>
      <vt:lpstr>线性变换</vt:lpstr>
      <vt:lpstr>线性变换</vt:lpstr>
      <vt:lpstr>线性变换</vt:lpstr>
      <vt:lpstr>§ 4、特殊矩阵</vt:lpstr>
      <vt:lpstr>1. 单位矩阵</vt:lpstr>
      <vt:lpstr>2. 正交矩阵</vt:lpstr>
      <vt:lpstr>3. 旋转矩阵</vt:lpstr>
      <vt:lpstr>4. 对角矩阵</vt:lpstr>
      <vt:lpstr>5. 对称矩阵</vt:lpstr>
      <vt:lpstr>5. 对称矩阵</vt:lpstr>
      <vt:lpstr>6. 逆矩阵</vt:lpstr>
      <vt:lpstr>7. 伴随矩阵</vt:lpstr>
      <vt:lpstr>8. 初等矩阵</vt:lpstr>
      <vt:lpstr>8. 初等矩阵</vt:lpstr>
      <vt:lpstr>§ 5、矩阵的分块</vt:lpstr>
      <vt:lpstr>矩阵的分块</vt:lpstr>
      <vt:lpstr>矩阵的分块</vt:lpstr>
      <vt:lpstr>矩阵的分块</vt:lpstr>
      <vt:lpstr>§ 6、行列式</vt:lpstr>
      <vt:lpstr>1. 行列式的计算</vt:lpstr>
      <vt:lpstr>1. 行列式的计算</vt:lpstr>
      <vt:lpstr>2. 行列式的性质</vt:lpstr>
      <vt:lpstr>2. 行列式的性质</vt:lpstr>
      <vt:lpstr>3. 行列式的一些定理和推论</vt:lpstr>
      <vt:lpstr>3. 行列式的一些定理和推论</vt:lpstr>
      <vt:lpstr>4.行列式按一行（列）展开</vt:lpstr>
      <vt:lpstr>4.行列式按一行（列）展开</vt:lpstr>
      <vt:lpstr>4.行列式按一行（列）展开</vt:lpstr>
      <vt:lpstr>§ 7、特征值与特征向量</vt:lpstr>
      <vt:lpstr>特征值与特征向量</vt:lpstr>
      <vt:lpstr>1. 特征值与特征向量的计算</vt:lpstr>
      <vt:lpstr>1. 特征值与特征向量的计算</vt:lpstr>
      <vt:lpstr>1. 特征值与特征向量的计算</vt:lpstr>
      <vt:lpstr>2. 特征值与特征向量的应用</vt:lpstr>
      <vt:lpstr>2. 特征值与特征向量的应用</vt:lpstr>
      <vt:lpstr>2. 特征值与特征向量的应用</vt:lpstr>
      <vt:lpstr>2. 特征值与特征向量的应用</vt:lpstr>
      <vt:lpstr>§ 8、奇异值分解</vt:lpstr>
      <vt:lpstr>1. 奇异值分解的方法</vt:lpstr>
      <vt:lpstr>1. 奇异值分解的方法</vt:lpstr>
      <vt:lpstr>2. 奇异值分解的应用</vt:lpstr>
      <vt:lpstr>2. 奇异值分解的应用</vt:lpstr>
      <vt:lpstr>2. 奇异值分解的应用</vt:lpstr>
      <vt:lpstr>2. 奇异值分解的应用</vt:lpstr>
      <vt:lpstr>2. 奇异值分解的应用</vt:lpstr>
      <vt:lpstr>§ 9、概率论基础知识</vt:lpstr>
      <vt:lpstr>概率论与人工智能</vt:lpstr>
      <vt:lpstr>随机试验</vt:lpstr>
      <vt:lpstr>样本空间、样本点、随机事件</vt:lpstr>
      <vt:lpstr>随机变量</vt:lpstr>
      <vt:lpstr>分布列</vt:lpstr>
      <vt:lpstr>§ 10、特殊离散分布</vt:lpstr>
      <vt:lpstr>1. 伯努利分布</vt:lpstr>
      <vt:lpstr>2、二项分布</vt:lpstr>
      <vt:lpstr>3、泊松分布</vt:lpstr>
      <vt:lpstr>§ 11、条件概率、贝叶斯公式</vt:lpstr>
      <vt:lpstr>条件概率</vt:lpstr>
      <vt:lpstr>贝叶斯公式</vt:lpstr>
      <vt:lpstr>贝叶斯定理应用</vt:lpstr>
      <vt:lpstr>§ 12、期望、方差</vt:lpstr>
      <vt:lpstr>期望</vt:lpstr>
      <vt:lpstr>期望</vt:lpstr>
      <vt:lpstr>方差</vt:lpstr>
      <vt:lpstr>离散随机变量的期望与方差</vt:lpstr>
      <vt:lpstr>连续随机变量的期望与方差</vt:lpstr>
      <vt:lpstr>§ 13、协方差、 相关系数、协方差矩阵</vt:lpstr>
      <vt:lpstr>协方差、相关系数</vt:lpstr>
      <vt:lpstr>协方差矩阵</vt:lpstr>
      <vt:lpstr>PowerPoint 演示文稿</vt:lpstr>
      <vt:lpstr>§ 14、最优化问题</vt:lpstr>
      <vt:lpstr>什么是最优化问题</vt:lpstr>
      <vt:lpstr>最优化问题的分类</vt:lpstr>
      <vt:lpstr>最优化问题求解</vt:lpstr>
      <vt:lpstr>最优化问题求解</vt:lpstr>
      <vt:lpstr>梯度下降算法</vt:lpstr>
      <vt:lpstr>梯度下降算法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梁爱华</dc:creator>
  <cp:lastModifiedBy>Liangah</cp:lastModifiedBy>
  <cp:revision>45</cp:revision>
  <dcterms:created xsi:type="dcterms:W3CDTF">2021-12-06T07:02:07Z</dcterms:created>
  <dcterms:modified xsi:type="dcterms:W3CDTF">2022-11-08T06:13:24Z</dcterms:modified>
</cp:coreProperties>
</file>