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59" r:id="rId12"/>
    <p:sldId id="257" r:id="rId13"/>
    <p:sldId id="260" r:id="rId14"/>
    <p:sldId id="261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501DEC-9E38-471A-AC95-8AB2B557BE4B}" type="doc">
      <dgm:prSet loTypeId="urn:microsoft.com/office/officeart/2008/layout/VerticalCurvedList" loCatId="list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es-CR"/>
        </a:p>
      </dgm:t>
    </dgm:pt>
    <dgm:pt modelId="{2D752060-C321-40C8-9D8D-63A2F690FE08}">
      <dgm:prSet phldrT="[Texto]"/>
      <dgm:spPr/>
      <dgm:t>
        <a:bodyPr/>
        <a:lstStyle/>
        <a:p>
          <a:r>
            <a:rPr lang="es-CR" dirty="0"/>
            <a:t>Real </a:t>
          </a:r>
          <a:r>
            <a:rPr lang="es-CR" dirty="0" err="1"/>
            <a:t>rate</a:t>
          </a:r>
          <a:endParaRPr lang="es-CR" dirty="0"/>
        </a:p>
      </dgm:t>
    </dgm:pt>
    <dgm:pt modelId="{4FE9F532-2631-455D-A55A-89B414D06BF0}" type="parTrans" cxnId="{4811FC31-EC30-4E2D-94F3-7EB9D1EF1D9E}">
      <dgm:prSet/>
      <dgm:spPr/>
      <dgm:t>
        <a:bodyPr/>
        <a:lstStyle/>
        <a:p>
          <a:endParaRPr lang="es-CR"/>
        </a:p>
      </dgm:t>
    </dgm:pt>
    <dgm:pt modelId="{0BB6CDCC-744F-4F2E-B67E-7899D6A3B5DA}" type="sibTrans" cxnId="{4811FC31-EC30-4E2D-94F3-7EB9D1EF1D9E}">
      <dgm:prSet/>
      <dgm:spPr/>
      <dgm:t>
        <a:bodyPr/>
        <a:lstStyle/>
        <a:p>
          <a:endParaRPr lang="es-CR"/>
        </a:p>
      </dgm:t>
    </dgm:pt>
    <dgm:pt modelId="{77931723-BF2E-4713-B9AF-C123F02AD6C7}">
      <dgm:prSet phldrT="[Texto]"/>
      <dgm:spPr/>
      <dgm:t>
        <a:bodyPr/>
        <a:lstStyle/>
        <a:p>
          <a:r>
            <a:rPr lang="es-CR" dirty="0" err="1"/>
            <a:t>Inflation</a:t>
          </a:r>
          <a:endParaRPr lang="es-CR" dirty="0"/>
        </a:p>
      </dgm:t>
    </dgm:pt>
    <dgm:pt modelId="{EA64135D-76FA-4815-85E4-8C28FB4F0025}" type="parTrans" cxnId="{ABF34FA2-89EE-4EEC-BDEF-0E1A66EB4142}">
      <dgm:prSet/>
      <dgm:spPr/>
      <dgm:t>
        <a:bodyPr/>
        <a:lstStyle/>
        <a:p>
          <a:endParaRPr lang="es-CR"/>
        </a:p>
      </dgm:t>
    </dgm:pt>
    <dgm:pt modelId="{FA948157-6C3B-488C-A794-1009A8E7FF3C}" type="sibTrans" cxnId="{ABF34FA2-89EE-4EEC-BDEF-0E1A66EB4142}">
      <dgm:prSet/>
      <dgm:spPr/>
      <dgm:t>
        <a:bodyPr/>
        <a:lstStyle/>
        <a:p>
          <a:endParaRPr lang="es-CR"/>
        </a:p>
      </dgm:t>
    </dgm:pt>
    <dgm:pt modelId="{F469B0B1-4BBF-49C5-818F-31C6D88CCA47}">
      <dgm:prSet phldrT="[Texto]"/>
      <dgm:spPr/>
      <dgm:t>
        <a:bodyPr/>
        <a:lstStyle/>
        <a:p>
          <a:r>
            <a:rPr lang="es-CR" dirty="0" err="1"/>
            <a:t>Risk</a:t>
          </a:r>
          <a:endParaRPr lang="es-CR" dirty="0"/>
        </a:p>
      </dgm:t>
    </dgm:pt>
    <dgm:pt modelId="{E30433B5-AA0B-46C4-B04C-67EB52D5EECF}" type="parTrans" cxnId="{FF5AD1F6-D522-4AF7-ACE0-4D21AE0AD26E}">
      <dgm:prSet/>
      <dgm:spPr/>
      <dgm:t>
        <a:bodyPr/>
        <a:lstStyle/>
        <a:p>
          <a:endParaRPr lang="es-CR"/>
        </a:p>
      </dgm:t>
    </dgm:pt>
    <dgm:pt modelId="{AF047693-8FF9-4589-B864-87C0933D12F6}" type="sibTrans" cxnId="{FF5AD1F6-D522-4AF7-ACE0-4D21AE0AD26E}">
      <dgm:prSet/>
      <dgm:spPr/>
      <dgm:t>
        <a:bodyPr/>
        <a:lstStyle/>
        <a:p>
          <a:endParaRPr lang="es-CR"/>
        </a:p>
      </dgm:t>
    </dgm:pt>
    <dgm:pt modelId="{5D2F19D4-2697-4806-BC70-06C80C39D94C}" type="pres">
      <dgm:prSet presAssocID="{74501DEC-9E38-471A-AC95-8AB2B557BE4B}" presName="Name0" presStyleCnt="0">
        <dgm:presLayoutVars>
          <dgm:chMax val="7"/>
          <dgm:chPref val="7"/>
          <dgm:dir/>
        </dgm:presLayoutVars>
      </dgm:prSet>
      <dgm:spPr/>
    </dgm:pt>
    <dgm:pt modelId="{3B1E7652-D3C5-4023-8D6B-E34660AFF14B}" type="pres">
      <dgm:prSet presAssocID="{74501DEC-9E38-471A-AC95-8AB2B557BE4B}" presName="Name1" presStyleCnt="0"/>
      <dgm:spPr/>
    </dgm:pt>
    <dgm:pt modelId="{671E6BCD-9549-418B-95AD-2CE99E449614}" type="pres">
      <dgm:prSet presAssocID="{74501DEC-9E38-471A-AC95-8AB2B557BE4B}" presName="cycle" presStyleCnt="0"/>
      <dgm:spPr/>
    </dgm:pt>
    <dgm:pt modelId="{8CECFB61-257E-41D4-95AF-64A8D1AE51F7}" type="pres">
      <dgm:prSet presAssocID="{74501DEC-9E38-471A-AC95-8AB2B557BE4B}" presName="srcNode" presStyleLbl="node1" presStyleIdx="0" presStyleCnt="3"/>
      <dgm:spPr/>
    </dgm:pt>
    <dgm:pt modelId="{5A1F2EB4-7688-4BB5-BC47-8589D74F4F1A}" type="pres">
      <dgm:prSet presAssocID="{74501DEC-9E38-471A-AC95-8AB2B557BE4B}" presName="conn" presStyleLbl="parChTrans1D2" presStyleIdx="0" presStyleCnt="1"/>
      <dgm:spPr/>
    </dgm:pt>
    <dgm:pt modelId="{440EFC97-94B8-4B25-B850-4C0C374F4B16}" type="pres">
      <dgm:prSet presAssocID="{74501DEC-9E38-471A-AC95-8AB2B557BE4B}" presName="extraNode" presStyleLbl="node1" presStyleIdx="0" presStyleCnt="3"/>
      <dgm:spPr/>
    </dgm:pt>
    <dgm:pt modelId="{711C890A-D9D2-45F1-A300-E5F1425CB6CD}" type="pres">
      <dgm:prSet presAssocID="{74501DEC-9E38-471A-AC95-8AB2B557BE4B}" presName="dstNode" presStyleLbl="node1" presStyleIdx="0" presStyleCnt="3"/>
      <dgm:spPr/>
    </dgm:pt>
    <dgm:pt modelId="{6173BEA6-B02A-47AC-8048-C6154982632B}" type="pres">
      <dgm:prSet presAssocID="{2D752060-C321-40C8-9D8D-63A2F690FE08}" presName="text_1" presStyleLbl="node1" presStyleIdx="0" presStyleCnt="3" custLinFactNeighborX="-340" custLinFactNeighborY="1558">
        <dgm:presLayoutVars>
          <dgm:bulletEnabled val="1"/>
        </dgm:presLayoutVars>
      </dgm:prSet>
      <dgm:spPr/>
    </dgm:pt>
    <dgm:pt modelId="{DE84AB84-B99A-4722-828A-46FED6DDA46A}" type="pres">
      <dgm:prSet presAssocID="{2D752060-C321-40C8-9D8D-63A2F690FE08}" presName="accent_1" presStyleCnt="0"/>
      <dgm:spPr/>
    </dgm:pt>
    <dgm:pt modelId="{1A75F784-B2B8-4964-9118-A1FEFA5A70DD}" type="pres">
      <dgm:prSet presAssocID="{2D752060-C321-40C8-9D8D-63A2F690FE08}" presName="accentRepeatNode" presStyleLbl="solidFgAcc1" presStyleIdx="0" presStyleCnt="3"/>
      <dgm:spPr/>
    </dgm:pt>
    <dgm:pt modelId="{480410AE-CCAF-49D4-8D2B-7889D86D9B6A}" type="pres">
      <dgm:prSet presAssocID="{77931723-BF2E-4713-B9AF-C123F02AD6C7}" presName="text_2" presStyleLbl="node1" presStyleIdx="1" presStyleCnt="3">
        <dgm:presLayoutVars>
          <dgm:bulletEnabled val="1"/>
        </dgm:presLayoutVars>
      </dgm:prSet>
      <dgm:spPr/>
    </dgm:pt>
    <dgm:pt modelId="{4FFBE9AC-2C4E-43E9-91A4-310953E8813B}" type="pres">
      <dgm:prSet presAssocID="{77931723-BF2E-4713-B9AF-C123F02AD6C7}" presName="accent_2" presStyleCnt="0"/>
      <dgm:spPr/>
    </dgm:pt>
    <dgm:pt modelId="{B1B14633-65CB-4A3C-9274-07813331A4E4}" type="pres">
      <dgm:prSet presAssocID="{77931723-BF2E-4713-B9AF-C123F02AD6C7}" presName="accentRepeatNode" presStyleLbl="solidFgAcc1" presStyleIdx="1" presStyleCnt="3"/>
      <dgm:spPr/>
    </dgm:pt>
    <dgm:pt modelId="{6053432D-5461-4478-888E-FA8380E1764C}" type="pres">
      <dgm:prSet presAssocID="{F469B0B1-4BBF-49C5-818F-31C6D88CCA47}" presName="text_3" presStyleLbl="node1" presStyleIdx="2" presStyleCnt="3">
        <dgm:presLayoutVars>
          <dgm:bulletEnabled val="1"/>
        </dgm:presLayoutVars>
      </dgm:prSet>
      <dgm:spPr/>
    </dgm:pt>
    <dgm:pt modelId="{F786D4B8-C94C-4A82-B874-168590AC73AC}" type="pres">
      <dgm:prSet presAssocID="{F469B0B1-4BBF-49C5-818F-31C6D88CCA47}" presName="accent_3" presStyleCnt="0"/>
      <dgm:spPr/>
    </dgm:pt>
    <dgm:pt modelId="{B7B4565D-0512-4530-ADEE-B38546390399}" type="pres">
      <dgm:prSet presAssocID="{F469B0B1-4BBF-49C5-818F-31C6D88CCA47}" presName="accentRepeatNode" presStyleLbl="solidFgAcc1" presStyleIdx="2" presStyleCnt="3"/>
      <dgm:spPr/>
    </dgm:pt>
  </dgm:ptLst>
  <dgm:cxnLst>
    <dgm:cxn modelId="{F7EF9E18-371C-40B5-8AAC-855150D0095E}" type="presOf" srcId="{2D752060-C321-40C8-9D8D-63A2F690FE08}" destId="{6173BEA6-B02A-47AC-8048-C6154982632B}" srcOrd="0" destOrd="0" presId="urn:microsoft.com/office/officeart/2008/layout/VerticalCurvedList"/>
    <dgm:cxn modelId="{4811FC31-EC30-4E2D-94F3-7EB9D1EF1D9E}" srcId="{74501DEC-9E38-471A-AC95-8AB2B557BE4B}" destId="{2D752060-C321-40C8-9D8D-63A2F690FE08}" srcOrd="0" destOrd="0" parTransId="{4FE9F532-2631-455D-A55A-89B414D06BF0}" sibTransId="{0BB6CDCC-744F-4F2E-B67E-7899D6A3B5DA}"/>
    <dgm:cxn modelId="{4886D545-F49F-458E-9665-7FCA6F802CA6}" type="presOf" srcId="{0BB6CDCC-744F-4F2E-B67E-7899D6A3B5DA}" destId="{5A1F2EB4-7688-4BB5-BC47-8589D74F4F1A}" srcOrd="0" destOrd="0" presId="urn:microsoft.com/office/officeart/2008/layout/VerticalCurvedList"/>
    <dgm:cxn modelId="{23F04E4F-3D92-4BA2-86FF-706D8CC1CB3D}" type="presOf" srcId="{74501DEC-9E38-471A-AC95-8AB2B557BE4B}" destId="{5D2F19D4-2697-4806-BC70-06C80C39D94C}" srcOrd="0" destOrd="0" presId="urn:microsoft.com/office/officeart/2008/layout/VerticalCurvedList"/>
    <dgm:cxn modelId="{B252F974-81B2-4141-BA14-F1C4FC594659}" type="presOf" srcId="{77931723-BF2E-4713-B9AF-C123F02AD6C7}" destId="{480410AE-CCAF-49D4-8D2B-7889D86D9B6A}" srcOrd="0" destOrd="0" presId="urn:microsoft.com/office/officeart/2008/layout/VerticalCurvedList"/>
    <dgm:cxn modelId="{798F0B7C-7678-4D29-B1F3-19C7EFD23D7A}" type="presOf" srcId="{F469B0B1-4BBF-49C5-818F-31C6D88CCA47}" destId="{6053432D-5461-4478-888E-FA8380E1764C}" srcOrd="0" destOrd="0" presId="urn:microsoft.com/office/officeart/2008/layout/VerticalCurvedList"/>
    <dgm:cxn modelId="{ABF34FA2-89EE-4EEC-BDEF-0E1A66EB4142}" srcId="{74501DEC-9E38-471A-AC95-8AB2B557BE4B}" destId="{77931723-BF2E-4713-B9AF-C123F02AD6C7}" srcOrd="1" destOrd="0" parTransId="{EA64135D-76FA-4815-85E4-8C28FB4F0025}" sibTransId="{FA948157-6C3B-488C-A794-1009A8E7FF3C}"/>
    <dgm:cxn modelId="{FF5AD1F6-D522-4AF7-ACE0-4D21AE0AD26E}" srcId="{74501DEC-9E38-471A-AC95-8AB2B557BE4B}" destId="{F469B0B1-4BBF-49C5-818F-31C6D88CCA47}" srcOrd="2" destOrd="0" parTransId="{E30433B5-AA0B-46C4-B04C-67EB52D5EECF}" sibTransId="{AF047693-8FF9-4589-B864-87C0933D12F6}"/>
    <dgm:cxn modelId="{576351A1-74A1-4CAC-B81B-17A28A9A686C}" type="presParOf" srcId="{5D2F19D4-2697-4806-BC70-06C80C39D94C}" destId="{3B1E7652-D3C5-4023-8D6B-E34660AFF14B}" srcOrd="0" destOrd="0" presId="urn:microsoft.com/office/officeart/2008/layout/VerticalCurvedList"/>
    <dgm:cxn modelId="{D7D00D14-9570-4C6F-B30B-030293590198}" type="presParOf" srcId="{3B1E7652-D3C5-4023-8D6B-E34660AFF14B}" destId="{671E6BCD-9549-418B-95AD-2CE99E449614}" srcOrd="0" destOrd="0" presId="urn:microsoft.com/office/officeart/2008/layout/VerticalCurvedList"/>
    <dgm:cxn modelId="{C859F912-3D23-4A7C-9F53-0FABF43C8D44}" type="presParOf" srcId="{671E6BCD-9549-418B-95AD-2CE99E449614}" destId="{8CECFB61-257E-41D4-95AF-64A8D1AE51F7}" srcOrd="0" destOrd="0" presId="urn:microsoft.com/office/officeart/2008/layout/VerticalCurvedList"/>
    <dgm:cxn modelId="{B73074B4-52EF-4251-A206-17A4B7713EDB}" type="presParOf" srcId="{671E6BCD-9549-418B-95AD-2CE99E449614}" destId="{5A1F2EB4-7688-4BB5-BC47-8589D74F4F1A}" srcOrd="1" destOrd="0" presId="urn:microsoft.com/office/officeart/2008/layout/VerticalCurvedList"/>
    <dgm:cxn modelId="{749620AF-0DBF-4CDB-B1E6-821216D7363D}" type="presParOf" srcId="{671E6BCD-9549-418B-95AD-2CE99E449614}" destId="{440EFC97-94B8-4B25-B850-4C0C374F4B16}" srcOrd="2" destOrd="0" presId="urn:microsoft.com/office/officeart/2008/layout/VerticalCurvedList"/>
    <dgm:cxn modelId="{BF65E4B1-8C2E-40F2-B9CF-EB1457245B32}" type="presParOf" srcId="{671E6BCD-9549-418B-95AD-2CE99E449614}" destId="{711C890A-D9D2-45F1-A300-E5F1425CB6CD}" srcOrd="3" destOrd="0" presId="urn:microsoft.com/office/officeart/2008/layout/VerticalCurvedList"/>
    <dgm:cxn modelId="{93674124-BD3F-4EDC-B6D4-3BAD852BBC97}" type="presParOf" srcId="{3B1E7652-D3C5-4023-8D6B-E34660AFF14B}" destId="{6173BEA6-B02A-47AC-8048-C6154982632B}" srcOrd="1" destOrd="0" presId="urn:microsoft.com/office/officeart/2008/layout/VerticalCurvedList"/>
    <dgm:cxn modelId="{8CE8C70F-ACA6-48A7-9295-D403CDF2BF2E}" type="presParOf" srcId="{3B1E7652-D3C5-4023-8D6B-E34660AFF14B}" destId="{DE84AB84-B99A-4722-828A-46FED6DDA46A}" srcOrd="2" destOrd="0" presId="urn:microsoft.com/office/officeart/2008/layout/VerticalCurvedList"/>
    <dgm:cxn modelId="{C49A4A75-C1E9-4641-9447-F2A39B00B89F}" type="presParOf" srcId="{DE84AB84-B99A-4722-828A-46FED6DDA46A}" destId="{1A75F784-B2B8-4964-9118-A1FEFA5A70DD}" srcOrd="0" destOrd="0" presId="urn:microsoft.com/office/officeart/2008/layout/VerticalCurvedList"/>
    <dgm:cxn modelId="{03625025-CD63-4B2C-AD4F-7977D8220D07}" type="presParOf" srcId="{3B1E7652-D3C5-4023-8D6B-E34660AFF14B}" destId="{480410AE-CCAF-49D4-8D2B-7889D86D9B6A}" srcOrd="3" destOrd="0" presId="urn:microsoft.com/office/officeart/2008/layout/VerticalCurvedList"/>
    <dgm:cxn modelId="{E161EDD6-CA91-4145-88FA-A21DAE2A2630}" type="presParOf" srcId="{3B1E7652-D3C5-4023-8D6B-E34660AFF14B}" destId="{4FFBE9AC-2C4E-43E9-91A4-310953E8813B}" srcOrd="4" destOrd="0" presId="urn:microsoft.com/office/officeart/2008/layout/VerticalCurvedList"/>
    <dgm:cxn modelId="{6C5A76A4-8DFD-4C7E-9860-2A4049D886CC}" type="presParOf" srcId="{4FFBE9AC-2C4E-43E9-91A4-310953E8813B}" destId="{B1B14633-65CB-4A3C-9274-07813331A4E4}" srcOrd="0" destOrd="0" presId="urn:microsoft.com/office/officeart/2008/layout/VerticalCurvedList"/>
    <dgm:cxn modelId="{72D6DAAB-5EEB-400E-850C-9C488A096B95}" type="presParOf" srcId="{3B1E7652-D3C5-4023-8D6B-E34660AFF14B}" destId="{6053432D-5461-4478-888E-FA8380E1764C}" srcOrd="5" destOrd="0" presId="urn:microsoft.com/office/officeart/2008/layout/VerticalCurvedList"/>
    <dgm:cxn modelId="{5A8D0C90-61BF-4DE5-B35F-C167E66D53BB}" type="presParOf" srcId="{3B1E7652-D3C5-4023-8D6B-E34660AFF14B}" destId="{F786D4B8-C94C-4A82-B874-168590AC73AC}" srcOrd="6" destOrd="0" presId="urn:microsoft.com/office/officeart/2008/layout/VerticalCurvedList"/>
    <dgm:cxn modelId="{E8A2B8D4-24EE-4D43-8A25-ADC462E78C4B}" type="presParOf" srcId="{F786D4B8-C94C-4A82-B874-168590AC73AC}" destId="{B7B4565D-0512-4530-ADEE-B3854639039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501DEC-9E38-471A-AC95-8AB2B557BE4B}" type="doc">
      <dgm:prSet loTypeId="urn:microsoft.com/office/officeart/2008/layout/VerticalCurvedList" loCatId="list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es-CR"/>
        </a:p>
      </dgm:t>
    </dgm:pt>
    <dgm:pt modelId="{2D752060-C321-40C8-9D8D-63A2F690FE08}">
      <dgm:prSet phldrT="[Texto]"/>
      <dgm:spPr/>
      <dgm:t>
        <a:bodyPr/>
        <a:lstStyle/>
        <a:p>
          <a:r>
            <a:rPr lang="es-CR" dirty="0" err="1"/>
            <a:t>Government</a:t>
          </a:r>
          <a:endParaRPr lang="es-CR" dirty="0"/>
        </a:p>
      </dgm:t>
    </dgm:pt>
    <dgm:pt modelId="{4FE9F532-2631-455D-A55A-89B414D06BF0}" type="parTrans" cxnId="{4811FC31-EC30-4E2D-94F3-7EB9D1EF1D9E}">
      <dgm:prSet/>
      <dgm:spPr/>
      <dgm:t>
        <a:bodyPr/>
        <a:lstStyle/>
        <a:p>
          <a:endParaRPr lang="es-CR"/>
        </a:p>
      </dgm:t>
    </dgm:pt>
    <dgm:pt modelId="{0BB6CDCC-744F-4F2E-B67E-7899D6A3B5DA}" type="sibTrans" cxnId="{4811FC31-EC30-4E2D-94F3-7EB9D1EF1D9E}">
      <dgm:prSet/>
      <dgm:spPr/>
      <dgm:t>
        <a:bodyPr/>
        <a:lstStyle/>
        <a:p>
          <a:endParaRPr lang="es-CR"/>
        </a:p>
      </dgm:t>
    </dgm:pt>
    <dgm:pt modelId="{77931723-BF2E-4713-B9AF-C123F02AD6C7}">
      <dgm:prSet phldrT="[Texto]"/>
      <dgm:spPr/>
      <dgm:t>
        <a:bodyPr/>
        <a:lstStyle/>
        <a:p>
          <a:r>
            <a:rPr lang="es-CR" dirty="0"/>
            <a:t>Municipal</a:t>
          </a:r>
        </a:p>
      </dgm:t>
    </dgm:pt>
    <dgm:pt modelId="{EA64135D-76FA-4815-85E4-8C28FB4F0025}" type="parTrans" cxnId="{ABF34FA2-89EE-4EEC-BDEF-0E1A66EB4142}">
      <dgm:prSet/>
      <dgm:spPr/>
      <dgm:t>
        <a:bodyPr/>
        <a:lstStyle/>
        <a:p>
          <a:endParaRPr lang="es-CR"/>
        </a:p>
      </dgm:t>
    </dgm:pt>
    <dgm:pt modelId="{FA948157-6C3B-488C-A794-1009A8E7FF3C}" type="sibTrans" cxnId="{ABF34FA2-89EE-4EEC-BDEF-0E1A66EB4142}">
      <dgm:prSet/>
      <dgm:spPr/>
      <dgm:t>
        <a:bodyPr/>
        <a:lstStyle/>
        <a:p>
          <a:endParaRPr lang="es-CR"/>
        </a:p>
      </dgm:t>
    </dgm:pt>
    <dgm:pt modelId="{F469B0B1-4BBF-49C5-818F-31C6D88CCA47}">
      <dgm:prSet phldrT="[Texto]"/>
      <dgm:spPr/>
      <dgm:t>
        <a:bodyPr/>
        <a:lstStyle/>
        <a:p>
          <a:r>
            <a:rPr lang="es-CR" dirty="0" err="1"/>
            <a:t>Corporate</a:t>
          </a:r>
          <a:endParaRPr lang="es-CR" dirty="0"/>
        </a:p>
      </dgm:t>
    </dgm:pt>
    <dgm:pt modelId="{E30433B5-AA0B-46C4-B04C-67EB52D5EECF}" type="parTrans" cxnId="{FF5AD1F6-D522-4AF7-ACE0-4D21AE0AD26E}">
      <dgm:prSet/>
      <dgm:spPr/>
      <dgm:t>
        <a:bodyPr/>
        <a:lstStyle/>
        <a:p>
          <a:endParaRPr lang="es-CR"/>
        </a:p>
      </dgm:t>
    </dgm:pt>
    <dgm:pt modelId="{AF047693-8FF9-4589-B864-87C0933D12F6}" type="sibTrans" cxnId="{FF5AD1F6-D522-4AF7-ACE0-4D21AE0AD26E}">
      <dgm:prSet/>
      <dgm:spPr/>
      <dgm:t>
        <a:bodyPr/>
        <a:lstStyle/>
        <a:p>
          <a:endParaRPr lang="es-CR"/>
        </a:p>
      </dgm:t>
    </dgm:pt>
    <dgm:pt modelId="{5D2F19D4-2697-4806-BC70-06C80C39D94C}" type="pres">
      <dgm:prSet presAssocID="{74501DEC-9E38-471A-AC95-8AB2B557BE4B}" presName="Name0" presStyleCnt="0">
        <dgm:presLayoutVars>
          <dgm:chMax val="7"/>
          <dgm:chPref val="7"/>
          <dgm:dir/>
        </dgm:presLayoutVars>
      </dgm:prSet>
      <dgm:spPr/>
    </dgm:pt>
    <dgm:pt modelId="{3B1E7652-D3C5-4023-8D6B-E34660AFF14B}" type="pres">
      <dgm:prSet presAssocID="{74501DEC-9E38-471A-AC95-8AB2B557BE4B}" presName="Name1" presStyleCnt="0"/>
      <dgm:spPr/>
    </dgm:pt>
    <dgm:pt modelId="{671E6BCD-9549-418B-95AD-2CE99E449614}" type="pres">
      <dgm:prSet presAssocID="{74501DEC-9E38-471A-AC95-8AB2B557BE4B}" presName="cycle" presStyleCnt="0"/>
      <dgm:spPr/>
    </dgm:pt>
    <dgm:pt modelId="{8CECFB61-257E-41D4-95AF-64A8D1AE51F7}" type="pres">
      <dgm:prSet presAssocID="{74501DEC-9E38-471A-AC95-8AB2B557BE4B}" presName="srcNode" presStyleLbl="node1" presStyleIdx="0" presStyleCnt="3"/>
      <dgm:spPr/>
    </dgm:pt>
    <dgm:pt modelId="{5A1F2EB4-7688-4BB5-BC47-8589D74F4F1A}" type="pres">
      <dgm:prSet presAssocID="{74501DEC-9E38-471A-AC95-8AB2B557BE4B}" presName="conn" presStyleLbl="parChTrans1D2" presStyleIdx="0" presStyleCnt="1"/>
      <dgm:spPr/>
    </dgm:pt>
    <dgm:pt modelId="{440EFC97-94B8-4B25-B850-4C0C374F4B16}" type="pres">
      <dgm:prSet presAssocID="{74501DEC-9E38-471A-AC95-8AB2B557BE4B}" presName="extraNode" presStyleLbl="node1" presStyleIdx="0" presStyleCnt="3"/>
      <dgm:spPr/>
    </dgm:pt>
    <dgm:pt modelId="{711C890A-D9D2-45F1-A300-E5F1425CB6CD}" type="pres">
      <dgm:prSet presAssocID="{74501DEC-9E38-471A-AC95-8AB2B557BE4B}" presName="dstNode" presStyleLbl="node1" presStyleIdx="0" presStyleCnt="3"/>
      <dgm:spPr/>
    </dgm:pt>
    <dgm:pt modelId="{6173BEA6-B02A-47AC-8048-C6154982632B}" type="pres">
      <dgm:prSet presAssocID="{2D752060-C321-40C8-9D8D-63A2F690FE08}" presName="text_1" presStyleLbl="node1" presStyleIdx="0" presStyleCnt="3">
        <dgm:presLayoutVars>
          <dgm:bulletEnabled val="1"/>
        </dgm:presLayoutVars>
      </dgm:prSet>
      <dgm:spPr/>
    </dgm:pt>
    <dgm:pt modelId="{DE84AB84-B99A-4722-828A-46FED6DDA46A}" type="pres">
      <dgm:prSet presAssocID="{2D752060-C321-40C8-9D8D-63A2F690FE08}" presName="accent_1" presStyleCnt="0"/>
      <dgm:spPr/>
    </dgm:pt>
    <dgm:pt modelId="{1A75F784-B2B8-4964-9118-A1FEFA5A70DD}" type="pres">
      <dgm:prSet presAssocID="{2D752060-C321-40C8-9D8D-63A2F690FE08}" presName="accentRepeatNode" presStyleLbl="solidFgAcc1" presStyleIdx="0" presStyleCnt="3"/>
      <dgm:spPr/>
    </dgm:pt>
    <dgm:pt modelId="{16CAD676-D4CB-4BF0-978A-A2808490323D}" type="pres">
      <dgm:prSet presAssocID="{77931723-BF2E-4713-B9AF-C123F02AD6C7}" presName="text_2" presStyleLbl="node1" presStyleIdx="1" presStyleCnt="3">
        <dgm:presLayoutVars>
          <dgm:bulletEnabled val="1"/>
        </dgm:presLayoutVars>
      </dgm:prSet>
      <dgm:spPr/>
    </dgm:pt>
    <dgm:pt modelId="{E285A5C7-F243-4D72-8876-EB078F4BB01C}" type="pres">
      <dgm:prSet presAssocID="{77931723-BF2E-4713-B9AF-C123F02AD6C7}" presName="accent_2" presStyleCnt="0"/>
      <dgm:spPr/>
    </dgm:pt>
    <dgm:pt modelId="{B1B14633-65CB-4A3C-9274-07813331A4E4}" type="pres">
      <dgm:prSet presAssocID="{77931723-BF2E-4713-B9AF-C123F02AD6C7}" presName="accentRepeatNode" presStyleLbl="solidFgAcc1" presStyleIdx="1" presStyleCnt="3"/>
      <dgm:spPr/>
    </dgm:pt>
    <dgm:pt modelId="{F0DE0FE1-FC6F-41BB-B438-37BFC868E0B9}" type="pres">
      <dgm:prSet presAssocID="{F469B0B1-4BBF-49C5-818F-31C6D88CCA47}" presName="text_3" presStyleLbl="node1" presStyleIdx="2" presStyleCnt="3">
        <dgm:presLayoutVars>
          <dgm:bulletEnabled val="1"/>
        </dgm:presLayoutVars>
      </dgm:prSet>
      <dgm:spPr/>
    </dgm:pt>
    <dgm:pt modelId="{D1ED99B0-9165-49F0-824D-4D01416702D5}" type="pres">
      <dgm:prSet presAssocID="{F469B0B1-4BBF-49C5-818F-31C6D88CCA47}" presName="accent_3" presStyleCnt="0"/>
      <dgm:spPr/>
    </dgm:pt>
    <dgm:pt modelId="{B7B4565D-0512-4530-ADEE-B38546390399}" type="pres">
      <dgm:prSet presAssocID="{F469B0B1-4BBF-49C5-818F-31C6D88CCA47}" presName="accentRepeatNode" presStyleLbl="solidFgAcc1" presStyleIdx="2" presStyleCnt="3"/>
      <dgm:spPr/>
    </dgm:pt>
  </dgm:ptLst>
  <dgm:cxnLst>
    <dgm:cxn modelId="{F7EF9E18-371C-40B5-8AAC-855150D0095E}" type="presOf" srcId="{2D752060-C321-40C8-9D8D-63A2F690FE08}" destId="{6173BEA6-B02A-47AC-8048-C6154982632B}" srcOrd="0" destOrd="0" presId="urn:microsoft.com/office/officeart/2008/layout/VerticalCurvedList"/>
    <dgm:cxn modelId="{4811FC31-EC30-4E2D-94F3-7EB9D1EF1D9E}" srcId="{74501DEC-9E38-471A-AC95-8AB2B557BE4B}" destId="{2D752060-C321-40C8-9D8D-63A2F690FE08}" srcOrd="0" destOrd="0" parTransId="{4FE9F532-2631-455D-A55A-89B414D06BF0}" sibTransId="{0BB6CDCC-744F-4F2E-B67E-7899D6A3B5DA}"/>
    <dgm:cxn modelId="{4886D545-F49F-458E-9665-7FCA6F802CA6}" type="presOf" srcId="{0BB6CDCC-744F-4F2E-B67E-7899D6A3B5DA}" destId="{5A1F2EB4-7688-4BB5-BC47-8589D74F4F1A}" srcOrd="0" destOrd="0" presId="urn:microsoft.com/office/officeart/2008/layout/VerticalCurvedList"/>
    <dgm:cxn modelId="{23F04E4F-3D92-4BA2-86FF-706D8CC1CB3D}" type="presOf" srcId="{74501DEC-9E38-471A-AC95-8AB2B557BE4B}" destId="{5D2F19D4-2697-4806-BC70-06C80C39D94C}" srcOrd="0" destOrd="0" presId="urn:microsoft.com/office/officeart/2008/layout/VerticalCurvedList"/>
    <dgm:cxn modelId="{5179659B-A6E9-411C-B625-8421CB7C7327}" type="presOf" srcId="{77931723-BF2E-4713-B9AF-C123F02AD6C7}" destId="{16CAD676-D4CB-4BF0-978A-A2808490323D}" srcOrd="0" destOrd="0" presId="urn:microsoft.com/office/officeart/2008/layout/VerticalCurvedList"/>
    <dgm:cxn modelId="{ABF34FA2-89EE-4EEC-BDEF-0E1A66EB4142}" srcId="{74501DEC-9E38-471A-AC95-8AB2B557BE4B}" destId="{77931723-BF2E-4713-B9AF-C123F02AD6C7}" srcOrd="1" destOrd="0" parTransId="{EA64135D-76FA-4815-85E4-8C28FB4F0025}" sibTransId="{FA948157-6C3B-488C-A794-1009A8E7FF3C}"/>
    <dgm:cxn modelId="{9E2017CD-C700-469F-90D0-01499D42BE98}" type="presOf" srcId="{F469B0B1-4BBF-49C5-818F-31C6D88CCA47}" destId="{F0DE0FE1-FC6F-41BB-B438-37BFC868E0B9}" srcOrd="0" destOrd="0" presId="urn:microsoft.com/office/officeart/2008/layout/VerticalCurvedList"/>
    <dgm:cxn modelId="{FF5AD1F6-D522-4AF7-ACE0-4D21AE0AD26E}" srcId="{74501DEC-9E38-471A-AC95-8AB2B557BE4B}" destId="{F469B0B1-4BBF-49C5-818F-31C6D88CCA47}" srcOrd="2" destOrd="0" parTransId="{E30433B5-AA0B-46C4-B04C-67EB52D5EECF}" sibTransId="{AF047693-8FF9-4589-B864-87C0933D12F6}"/>
    <dgm:cxn modelId="{576351A1-74A1-4CAC-B81B-17A28A9A686C}" type="presParOf" srcId="{5D2F19D4-2697-4806-BC70-06C80C39D94C}" destId="{3B1E7652-D3C5-4023-8D6B-E34660AFF14B}" srcOrd="0" destOrd="0" presId="urn:microsoft.com/office/officeart/2008/layout/VerticalCurvedList"/>
    <dgm:cxn modelId="{D7D00D14-9570-4C6F-B30B-030293590198}" type="presParOf" srcId="{3B1E7652-D3C5-4023-8D6B-E34660AFF14B}" destId="{671E6BCD-9549-418B-95AD-2CE99E449614}" srcOrd="0" destOrd="0" presId="urn:microsoft.com/office/officeart/2008/layout/VerticalCurvedList"/>
    <dgm:cxn modelId="{C859F912-3D23-4A7C-9F53-0FABF43C8D44}" type="presParOf" srcId="{671E6BCD-9549-418B-95AD-2CE99E449614}" destId="{8CECFB61-257E-41D4-95AF-64A8D1AE51F7}" srcOrd="0" destOrd="0" presId="urn:microsoft.com/office/officeart/2008/layout/VerticalCurvedList"/>
    <dgm:cxn modelId="{B73074B4-52EF-4251-A206-17A4B7713EDB}" type="presParOf" srcId="{671E6BCD-9549-418B-95AD-2CE99E449614}" destId="{5A1F2EB4-7688-4BB5-BC47-8589D74F4F1A}" srcOrd="1" destOrd="0" presId="urn:microsoft.com/office/officeart/2008/layout/VerticalCurvedList"/>
    <dgm:cxn modelId="{749620AF-0DBF-4CDB-B1E6-821216D7363D}" type="presParOf" srcId="{671E6BCD-9549-418B-95AD-2CE99E449614}" destId="{440EFC97-94B8-4B25-B850-4C0C374F4B16}" srcOrd="2" destOrd="0" presId="urn:microsoft.com/office/officeart/2008/layout/VerticalCurvedList"/>
    <dgm:cxn modelId="{BF65E4B1-8C2E-40F2-B9CF-EB1457245B32}" type="presParOf" srcId="{671E6BCD-9549-418B-95AD-2CE99E449614}" destId="{711C890A-D9D2-45F1-A300-E5F1425CB6CD}" srcOrd="3" destOrd="0" presId="urn:microsoft.com/office/officeart/2008/layout/VerticalCurvedList"/>
    <dgm:cxn modelId="{93674124-BD3F-4EDC-B6D4-3BAD852BBC97}" type="presParOf" srcId="{3B1E7652-D3C5-4023-8D6B-E34660AFF14B}" destId="{6173BEA6-B02A-47AC-8048-C6154982632B}" srcOrd="1" destOrd="0" presId="urn:microsoft.com/office/officeart/2008/layout/VerticalCurvedList"/>
    <dgm:cxn modelId="{8CE8C70F-ACA6-48A7-9295-D403CDF2BF2E}" type="presParOf" srcId="{3B1E7652-D3C5-4023-8D6B-E34660AFF14B}" destId="{DE84AB84-B99A-4722-828A-46FED6DDA46A}" srcOrd="2" destOrd="0" presId="urn:microsoft.com/office/officeart/2008/layout/VerticalCurvedList"/>
    <dgm:cxn modelId="{C49A4A75-C1E9-4641-9447-F2A39B00B89F}" type="presParOf" srcId="{DE84AB84-B99A-4722-828A-46FED6DDA46A}" destId="{1A75F784-B2B8-4964-9118-A1FEFA5A70DD}" srcOrd="0" destOrd="0" presId="urn:microsoft.com/office/officeart/2008/layout/VerticalCurvedList"/>
    <dgm:cxn modelId="{83C42DAE-8168-4853-BE69-0F42715EF42F}" type="presParOf" srcId="{3B1E7652-D3C5-4023-8D6B-E34660AFF14B}" destId="{16CAD676-D4CB-4BF0-978A-A2808490323D}" srcOrd="3" destOrd="0" presId="urn:microsoft.com/office/officeart/2008/layout/VerticalCurvedList"/>
    <dgm:cxn modelId="{2BAA29E3-51DD-4400-BB2C-23CD9A4D1FB0}" type="presParOf" srcId="{3B1E7652-D3C5-4023-8D6B-E34660AFF14B}" destId="{E285A5C7-F243-4D72-8876-EB078F4BB01C}" srcOrd="4" destOrd="0" presId="urn:microsoft.com/office/officeart/2008/layout/VerticalCurvedList"/>
    <dgm:cxn modelId="{046E8391-45C2-4824-A866-522C407FEC77}" type="presParOf" srcId="{E285A5C7-F243-4D72-8876-EB078F4BB01C}" destId="{B1B14633-65CB-4A3C-9274-07813331A4E4}" srcOrd="0" destOrd="0" presId="urn:microsoft.com/office/officeart/2008/layout/VerticalCurvedList"/>
    <dgm:cxn modelId="{644FD6B2-7A6A-4ACE-A6E2-EBB1CFE662E4}" type="presParOf" srcId="{3B1E7652-D3C5-4023-8D6B-E34660AFF14B}" destId="{F0DE0FE1-FC6F-41BB-B438-37BFC868E0B9}" srcOrd="5" destOrd="0" presId="urn:microsoft.com/office/officeart/2008/layout/VerticalCurvedList"/>
    <dgm:cxn modelId="{9DE7FE8E-3672-4CEF-9561-1C1CFFCAD57A}" type="presParOf" srcId="{3B1E7652-D3C5-4023-8D6B-E34660AFF14B}" destId="{D1ED99B0-9165-49F0-824D-4D01416702D5}" srcOrd="6" destOrd="0" presId="urn:microsoft.com/office/officeart/2008/layout/VerticalCurvedList"/>
    <dgm:cxn modelId="{17B2DDFB-0149-4978-BAE0-4C0F0AFD8D52}" type="presParOf" srcId="{D1ED99B0-9165-49F0-824D-4D01416702D5}" destId="{B7B4565D-0512-4530-ADEE-B3854639039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F2EB4-7688-4BB5-BC47-8589D74F4F1A}">
      <dsp:nvSpPr>
        <dsp:cNvPr id="0" name=""/>
        <dsp:cNvSpPr/>
      </dsp:nvSpPr>
      <dsp:spPr>
        <a:xfrm>
          <a:off x="-4808221" y="-736924"/>
          <a:ext cx="5726896" cy="5726896"/>
        </a:xfrm>
        <a:prstGeom prst="blockArc">
          <a:avLst>
            <a:gd name="adj1" fmla="val 18900000"/>
            <a:gd name="adj2" fmla="val 2700000"/>
            <a:gd name="adj3" fmla="val 377"/>
          </a:avLst>
        </a:prstGeom>
        <a:noFill/>
        <a:ln w="9525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3BEA6-B02A-47AC-8048-C6154982632B}">
      <dsp:nvSpPr>
        <dsp:cNvPr id="0" name=""/>
        <dsp:cNvSpPr/>
      </dsp:nvSpPr>
      <dsp:spPr>
        <a:xfrm>
          <a:off x="565414" y="438557"/>
          <a:ext cx="7478984" cy="850609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5171" tIns="116840" rIns="116840" bIns="11684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4600" kern="1200" dirty="0"/>
            <a:t>Real </a:t>
          </a:r>
          <a:r>
            <a:rPr lang="es-CR" sz="4600" kern="1200" dirty="0" err="1"/>
            <a:t>rate</a:t>
          </a:r>
          <a:endParaRPr lang="es-CR" sz="4600" kern="1200" dirty="0"/>
        </a:p>
      </dsp:txBody>
      <dsp:txXfrm>
        <a:off x="565414" y="438557"/>
        <a:ext cx="7478984" cy="850609"/>
      </dsp:txXfrm>
    </dsp:sp>
    <dsp:sp modelId="{1A75F784-B2B8-4964-9118-A1FEFA5A70DD}">
      <dsp:nvSpPr>
        <dsp:cNvPr id="0" name=""/>
        <dsp:cNvSpPr/>
      </dsp:nvSpPr>
      <dsp:spPr>
        <a:xfrm>
          <a:off x="59211" y="318978"/>
          <a:ext cx="1063262" cy="10632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410AE-CCAF-49D4-8D2B-7889D86D9B6A}">
      <dsp:nvSpPr>
        <dsp:cNvPr id="0" name=""/>
        <dsp:cNvSpPr/>
      </dsp:nvSpPr>
      <dsp:spPr>
        <a:xfrm>
          <a:off x="900039" y="1701219"/>
          <a:ext cx="7169788" cy="850609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326174"/>
                <a:satOff val="15409"/>
                <a:lumOff val="27365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326174"/>
                <a:satOff val="15409"/>
                <a:lumOff val="27365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326174"/>
                <a:satOff val="15409"/>
                <a:lumOff val="27365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5171" tIns="116840" rIns="116840" bIns="11684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4600" kern="1200" dirty="0" err="1"/>
            <a:t>Inflation</a:t>
          </a:r>
          <a:endParaRPr lang="es-CR" sz="4600" kern="1200" dirty="0"/>
        </a:p>
      </dsp:txBody>
      <dsp:txXfrm>
        <a:off x="900039" y="1701219"/>
        <a:ext cx="7169788" cy="850609"/>
      </dsp:txXfrm>
    </dsp:sp>
    <dsp:sp modelId="{B1B14633-65CB-4A3C-9274-07813331A4E4}">
      <dsp:nvSpPr>
        <dsp:cNvPr id="0" name=""/>
        <dsp:cNvSpPr/>
      </dsp:nvSpPr>
      <dsp:spPr>
        <a:xfrm>
          <a:off x="368408" y="1594893"/>
          <a:ext cx="1063262" cy="10632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326174"/>
              <a:satOff val="15409"/>
              <a:lumOff val="273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53432D-5461-4478-888E-FA8380E1764C}">
      <dsp:nvSpPr>
        <dsp:cNvPr id="0" name=""/>
        <dsp:cNvSpPr/>
      </dsp:nvSpPr>
      <dsp:spPr>
        <a:xfrm>
          <a:off x="590842" y="2977133"/>
          <a:ext cx="7478984" cy="850609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326174"/>
                <a:satOff val="15409"/>
                <a:lumOff val="27365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326174"/>
                <a:satOff val="15409"/>
                <a:lumOff val="27365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326174"/>
                <a:satOff val="15409"/>
                <a:lumOff val="27365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5171" tIns="116840" rIns="116840" bIns="11684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4600" kern="1200" dirty="0" err="1"/>
            <a:t>Risk</a:t>
          </a:r>
          <a:endParaRPr lang="es-CR" sz="4600" kern="1200" dirty="0"/>
        </a:p>
      </dsp:txBody>
      <dsp:txXfrm>
        <a:off x="590842" y="2977133"/>
        <a:ext cx="7478984" cy="850609"/>
      </dsp:txXfrm>
    </dsp:sp>
    <dsp:sp modelId="{B7B4565D-0512-4530-ADEE-B38546390399}">
      <dsp:nvSpPr>
        <dsp:cNvPr id="0" name=""/>
        <dsp:cNvSpPr/>
      </dsp:nvSpPr>
      <dsp:spPr>
        <a:xfrm>
          <a:off x="59211" y="2870807"/>
          <a:ext cx="1063262" cy="10632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326174"/>
              <a:satOff val="15409"/>
              <a:lumOff val="273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F2EB4-7688-4BB5-BC47-8589D74F4F1A}">
      <dsp:nvSpPr>
        <dsp:cNvPr id="0" name=""/>
        <dsp:cNvSpPr/>
      </dsp:nvSpPr>
      <dsp:spPr>
        <a:xfrm>
          <a:off x="-4808221" y="-736924"/>
          <a:ext cx="5726896" cy="5726896"/>
        </a:xfrm>
        <a:prstGeom prst="blockArc">
          <a:avLst>
            <a:gd name="adj1" fmla="val 18900000"/>
            <a:gd name="adj2" fmla="val 2700000"/>
            <a:gd name="adj3" fmla="val 377"/>
          </a:avLst>
        </a:prstGeom>
        <a:noFill/>
        <a:ln w="9525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3BEA6-B02A-47AC-8048-C6154982632B}">
      <dsp:nvSpPr>
        <dsp:cNvPr id="0" name=""/>
        <dsp:cNvSpPr/>
      </dsp:nvSpPr>
      <dsp:spPr>
        <a:xfrm>
          <a:off x="590842" y="425304"/>
          <a:ext cx="7478984" cy="850609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5171" tIns="116840" rIns="116840" bIns="11684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4600" kern="1200" dirty="0" err="1"/>
            <a:t>Government</a:t>
          </a:r>
          <a:endParaRPr lang="es-CR" sz="4600" kern="1200" dirty="0"/>
        </a:p>
      </dsp:txBody>
      <dsp:txXfrm>
        <a:off x="590842" y="425304"/>
        <a:ext cx="7478984" cy="850609"/>
      </dsp:txXfrm>
    </dsp:sp>
    <dsp:sp modelId="{1A75F784-B2B8-4964-9118-A1FEFA5A70DD}">
      <dsp:nvSpPr>
        <dsp:cNvPr id="0" name=""/>
        <dsp:cNvSpPr/>
      </dsp:nvSpPr>
      <dsp:spPr>
        <a:xfrm>
          <a:off x="59211" y="318978"/>
          <a:ext cx="1063262" cy="10632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AD676-D4CB-4BF0-978A-A2808490323D}">
      <dsp:nvSpPr>
        <dsp:cNvPr id="0" name=""/>
        <dsp:cNvSpPr/>
      </dsp:nvSpPr>
      <dsp:spPr>
        <a:xfrm>
          <a:off x="900039" y="1701219"/>
          <a:ext cx="7169788" cy="850609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326174"/>
                <a:satOff val="15409"/>
                <a:lumOff val="27365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326174"/>
                <a:satOff val="15409"/>
                <a:lumOff val="27365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326174"/>
                <a:satOff val="15409"/>
                <a:lumOff val="27365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5171" tIns="116840" rIns="116840" bIns="11684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4600" kern="1200" dirty="0"/>
            <a:t>Municipal</a:t>
          </a:r>
        </a:p>
      </dsp:txBody>
      <dsp:txXfrm>
        <a:off x="900039" y="1701219"/>
        <a:ext cx="7169788" cy="850609"/>
      </dsp:txXfrm>
    </dsp:sp>
    <dsp:sp modelId="{B1B14633-65CB-4A3C-9274-07813331A4E4}">
      <dsp:nvSpPr>
        <dsp:cNvPr id="0" name=""/>
        <dsp:cNvSpPr/>
      </dsp:nvSpPr>
      <dsp:spPr>
        <a:xfrm>
          <a:off x="368408" y="1594893"/>
          <a:ext cx="1063262" cy="10632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326174"/>
              <a:satOff val="15409"/>
              <a:lumOff val="273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DE0FE1-FC6F-41BB-B438-37BFC868E0B9}">
      <dsp:nvSpPr>
        <dsp:cNvPr id="0" name=""/>
        <dsp:cNvSpPr/>
      </dsp:nvSpPr>
      <dsp:spPr>
        <a:xfrm>
          <a:off x="590842" y="2977133"/>
          <a:ext cx="7478984" cy="850609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326174"/>
                <a:satOff val="15409"/>
                <a:lumOff val="27365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shade val="50000"/>
                <a:hueOff val="326174"/>
                <a:satOff val="15409"/>
                <a:lumOff val="27365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shade val="50000"/>
                <a:hueOff val="326174"/>
                <a:satOff val="15409"/>
                <a:lumOff val="27365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5171" tIns="116840" rIns="116840" bIns="11684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4600" kern="1200" dirty="0" err="1"/>
            <a:t>Corporate</a:t>
          </a:r>
          <a:endParaRPr lang="es-CR" sz="4600" kern="1200" dirty="0"/>
        </a:p>
      </dsp:txBody>
      <dsp:txXfrm>
        <a:off x="590842" y="2977133"/>
        <a:ext cx="7478984" cy="850609"/>
      </dsp:txXfrm>
    </dsp:sp>
    <dsp:sp modelId="{B7B4565D-0512-4530-ADEE-B38546390399}">
      <dsp:nvSpPr>
        <dsp:cNvPr id="0" name=""/>
        <dsp:cNvSpPr/>
      </dsp:nvSpPr>
      <dsp:spPr>
        <a:xfrm>
          <a:off x="59211" y="2870807"/>
          <a:ext cx="1063262" cy="10632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326174"/>
              <a:satOff val="15409"/>
              <a:lumOff val="273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B018D-DF67-4D18-9A1F-55480EA8A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err="1"/>
              <a:t>Financial</a:t>
            </a:r>
            <a:r>
              <a:rPr lang="es-CR" dirty="0"/>
              <a:t> </a:t>
            </a:r>
            <a:r>
              <a:rPr lang="es-CR" dirty="0" err="1"/>
              <a:t>Concepts</a:t>
            </a:r>
            <a:endParaRPr lang="es-C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C35001-3D22-410A-A70A-9F887EB5F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 err="1"/>
              <a:t>By</a:t>
            </a:r>
            <a:r>
              <a:rPr lang="es-CR" dirty="0"/>
              <a:t> Esteban Cambronero</a:t>
            </a:r>
          </a:p>
        </p:txBody>
      </p:sp>
    </p:spTree>
    <p:extLst>
      <p:ext uri="{BB962C8B-B14F-4D97-AF65-F5344CB8AC3E}">
        <p14:creationId xmlns:p14="http://schemas.microsoft.com/office/powerpoint/2010/main" val="4170515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45ADB9A-45FF-4315-BE27-CA36952C16A7}"/>
              </a:ext>
            </a:extLst>
          </p:cNvPr>
          <p:cNvSpPr txBox="1">
            <a:spLocks/>
          </p:cNvSpPr>
          <p:nvPr/>
        </p:nvSpPr>
        <p:spPr>
          <a:xfrm>
            <a:off x="2158967" y="647435"/>
            <a:ext cx="7956560" cy="1424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R" dirty="0" err="1"/>
              <a:t>Lets</a:t>
            </a:r>
            <a:r>
              <a:rPr lang="es-CR" dirty="0"/>
              <a:t> </a:t>
            </a:r>
            <a:r>
              <a:rPr lang="es-CR" dirty="0" err="1"/>
              <a:t>see</a:t>
            </a:r>
            <a:r>
              <a:rPr lang="es-CR" dirty="0"/>
              <a:t> a </a:t>
            </a:r>
            <a:r>
              <a:rPr lang="es-CR" dirty="0" err="1"/>
              <a:t>different</a:t>
            </a:r>
            <a:r>
              <a:rPr lang="es-CR" dirty="0"/>
              <a:t> </a:t>
            </a:r>
            <a:r>
              <a:rPr lang="es-CR" dirty="0" err="1"/>
              <a:t>example</a:t>
            </a:r>
            <a:r>
              <a:rPr lang="es-CR" dirty="0"/>
              <a:t>: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DA9F329-4CC1-4692-B641-0AD5F45638AA}"/>
              </a:ext>
            </a:extLst>
          </p:cNvPr>
          <p:cNvSpPr txBox="1">
            <a:spLocks/>
          </p:cNvSpPr>
          <p:nvPr/>
        </p:nvSpPr>
        <p:spPr>
          <a:xfrm>
            <a:off x="2311367" y="2711902"/>
            <a:ext cx="7956560" cy="1424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R" sz="2000" dirty="0"/>
              <a:t>So, </a:t>
            </a:r>
            <a:r>
              <a:rPr lang="es-CR" sz="2000" dirty="0" err="1"/>
              <a:t>the</a:t>
            </a:r>
            <a:r>
              <a:rPr lang="es-CR" sz="2000" dirty="0"/>
              <a:t> </a:t>
            </a:r>
            <a:r>
              <a:rPr lang="es-CR" sz="2000" dirty="0" err="1"/>
              <a:t>year</a:t>
            </a:r>
            <a:r>
              <a:rPr lang="es-CR" sz="2000" dirty="0"/>
              <a:t> has 52 </a:t>
            </a:r>
            <a:r>
              <a:rPr lang="es-CR" sz="2000" dirty="0" err="1"/>
              <a:t>weeks</a:t>
            </a:r>
            <a:r>
              <a:rPr lang="es-CR" sz="2000" dirty="0"/>
              <a:t>, </a:t>
            </a:r>
            <a:r>
              <a:rPr lang="es-CR" sz="2000" dirty="0" err="1"/>
              <a:t>that</a:t>
            </a:r>
            <a:r>
              <a:rPr lang="es-CR" sz="2000" dirty="0"/>
              <a:t> </a:t>
            </a:r>
            <a:r>
              <a:rPr lang="es-CR" sz="2000" dirty="0" err="1"/>
              <a:t>means</a:t>
            </a:r>
            <a:r>
              <a:rPr lang="es-CR" sz="2000" dirty="0"/>
              <a:t> m = 52</a:t>
            </a:r>
          </a:p>
          <a:p>
            <a:pPr algn="ctr"/>
            <a:r>
              <a:rPr lang="es-CR" sz="2000" dirty="0" err="1"/>
              <a:t>Then</a:t>
            </a:r>
            <a:r>
              <a:rPr lang="es-CR" sz="2000" dirty="0"/>
              <a:t>, </a:t>
            </a:r>
            <a:r>
              <a:rPr lang="es-CR" sz="2000" dirty="0" err="1"/>
              <a:t>the</a:t>
            </a:r>
            <a:r>
              <a:rPr lang="es-CR" sz="2000" dirty="0"/>
              <a:t> </a:t>
            </a:r>
            <a:r>
              <a:rPr lang="es-CR" sz="2000" dirty="0" err="1"/>
              <a:t>interest</a:t>
            </a:r>
            <a:r>
              <a:rPr lang="es-CR" sz="2000" dirty="0"/>
              <a:t> </a:t>
            </a:r>
            <a:r>
              <a:rPr lang="es-CR" sz="2000" dirty="0" err="1"/>
              <a:t>rate</a:t>
            </a:r>
            <a:r>
              <a:rPr lang="es-CR" sz="2000" dirty="0"/>
              <a:t> </a:t>
            </a:r>
            <a:r>
              <a:rPr lang="es-CR" sz="2000" dirty="0" err="1"/>
              <a:t>is</a:t>
            </a:r>
            <a:r>
              <a:rPr lang="es-CR" sz="2000" dirty="0"/>
              <a:t> </a:t>
            </a:r>
            <a:r>
              <a:rPr lang="es-CR" sz="2000" dirty="0" err="1"/>
              <a:t>equal</a:t>
            </a:r>
            <a:r>
              <a:rPr lang="es-CR" sz="2000" dirty="0"/>
              <a:t> </a:t>
            </a:r>
            <a:r>
              <a:rPr lang="es-CR" sz="2000" dirty="0" err="1"/>
              <a:t>to</a:t>
            </a:r>
            <a:r>
              <a:rPr lang="es-CR" sz="2000" dirty="0"/>
              <a:t>: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EAAC07B-22A3-411D-A79C-CE7A6A2DEBAE}"/>
              </a:ext>
            </a:extLst>
          </p:cNvPr>
          <p:cNvSpPr txBox="1"/>
          <p:nvPr/>
        </p:nvSpPr>
        <p:spPr>
          <a:xfrm>
            <a:off x="2863960" y="6112396"/>
            <a:ext cx="6546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This is how you can get </a:t>
            </a:r>
            <a:r>
              <a:rPr lang="en-US" dirty="0" err="1"/>
              <a:t>riped</a:t>
            </a:r>
            <a:r>
              <a:rPr lang="en-US" dirty="0"/>
              <a:t> off!!!!</a:t>
            </a:r>
            <a:endParaRPr lang="es-C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12B677-321D-47F3-9154-15CA34F5A78D}"/>
              </a:ext>
            </a:extLst>
          </p:cNvPr>
          <p:cNvSpPr txBox="1">
            <a:spLocks/>
          </p:cNvSpPr>
          <p:nvPr/>
        </p:nvSpPr>
        <p:spPr>
          <a:xfrm>
            <a:off x="2311367" y="1363198"/>
            <a:ext cx="7956560" cy="14247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R" sz="2400" dirty="0" err="1"/>
              <a:t>Someone</a:t>
            </a:r>
            <a:r>
              <a:rPr lang="es-CR" sz="2400" dirty="0"/>
              <a:t> </a:t>
            </a:r>
            <a:r>
              <a:rPr lang="es-CR" sz="2400" dirty="0" err="1"/>
              <a:t>offers</a:t>
            </a:r>
            <a:r>
              <a:rPr lang="es-CR" sz="2400" dirty="0"/>
              <a:t> </a:t>
            </a:r>
            <a:r>
              <a:rPr lang="es-CR" sz="2400" dirty="0" err="1"/>
              <a:t>you</a:t>
            </a:r>
            <a:r>
              <a:rPr lang="es-CR" sz="2400" dirty="0"/>
              <a:t> </a:t>
            </a:r>
            <a:r>
              <a:rPr lang="es-CR" sz="2400" dirty="0" err="1"/>
              <a:t>to</a:t>
            </a:r>
            <a:r>
              <a:rPr lang="es-CR" sz="2400" dirty="0"/>
              <a:t> </a:t>
            </a:r>
            <a:r>
              <a:rPr lang="es-CR" sz="2400" dirty="0" err="1"/>
              <a:t>lend</a:t>
            </a:r>
            <a:r>
              <a:rPr lang="es-CR" sz="2400" dirty="0"/>
              <a:t> </a:t>
            </a:r>
            <a:r>
              <a:rPr lang="es-CR" sz="2400" dirty="0" err="1"/>
              <a:t>you</a:t>
            </a:r>
            <a:r>
              <a:rPr lang="es-CR" sz="2400" dirty="0"/>
              <a:t> $100 </a:t>
            </a:r>
            <a:r>
              <a:rPr lang="es-CR" sz="2400" dirty="0" err="1"/>
              <a:t>for</a:t>
            </a:r>
            <a:r>
              <a:rPr lang="es-CR" sz="2400" dirty="0"/>
              <a:t> </a:t>
            </a:r>
            <a:r>
              <a:rPr lang="es-CR" sz="2400" dirty="0" err="1"/>
              <a:t>week</a:t>
            </a:r>
            <a:r>
              <a:rPr lang="es-CR" sz="2400" dirty="0"/>
              <a:t>, and </a:t>
            </a:r>
            <a:r>
              <a:rPr lang="es-CR" sz="2400" dirty="0" err="1"/>
              <a:t>you</a:t>
            </a:r>
            <a:r>
              <a:rPr lang="es-CR" sz="2400" dirty="0"/>
              <a:t> </a:t>
            </a:r>
            <a:r>
              <a:rPr lang="es-CR" sz="2400" dirty="0" err="1"/>
              <a:t>will</a:t>
            </a:r>
            <a:r>
              <a:rPr lang="es-CR" sz="2400" dirty="0"/>
              <a:t> </a:t>
            </a:r>
            <a:r>
              <a:rPr lang="es-CR" sz="2400" dirty="0" err="1"/>
              <a:t>only</a:t>
            </a:r>
            <a:r>
              <a:rPr lang="es-CR" sz="2400" dirty="0"/>
              <a:t> </a:t>
            </a:r>
            <a:r>
              <a:rPr lang="es-CR" sz="2400" dirty="0" err="1"/>
              <a:t>have</a:t>
            </a:r>
            <a:r>
              <a:rPr lang="es-CR" sz="2400" dirty="0"/>
              <a:t> </a:t>
            </a:r>
            <a:r>
              <a:rPr lang="es-CR" sz="2400" dirty="0" err="1"/>
              <a:t>to</a:t>
            </a:r>
            <a:r>
              <a:rPr lang="es-CR" sz="2400" dirty="0"/>
              <a:t> </a:t>
            </a:r>
            <a:r>
              <a:rPr lang="es-CR" sz="2400" dirty="0" err="1"/>
              <a:t>pay</a:t>
            </a:r>
            <a:r>
              <a:rPr lang="es-CR" sz="2400" dirty="0"/>
              <a:t> $5 per </a:t>
            </a:r>
            <a:r>
              <a:rPr lang="es-CR" sz="2400" dirty="0" err="1"/>
              <a:t>week</a:t>
            </a:r>
            <a:r>
              <a:rPr lang="es-CR" sz="2400" dirty="0"/>
              <a:t> </a:t>
            </a:r>
            <a:r>
              <a:rPr lang="es-CR" sz="2400" dirty="0" err="1"/>
              <a:t>for</a:t>
            </a:r>
            <a:r>
              <a:rPr lang="es-CR" sz="2400" dirty="0"/>
              <a:t> a total </a:t>
            </a:r>
            <a:r>
              <a:rPr lang="es-CR" sz="2400" dirty="0" err="1"/>
              <a:t>of</a:t>
            </a:r>
            <a:r>
              <a:rPr lang="es-CR" sz="2400" dirty="0"/>
              <a:t> $105 back </a:t>
            </a:r>
            <a:r>
              <a:rPr lang="es-CR" sz="2400" dirty="0" err="1"/>
              <a:t>to</a:t>
            </a:r>
            <a:r>
              <a:rPr lang="es-CR" sz="2400" dirty="0"/>
              <a:t> </a:t>
            </a:r>
            <a:r>
              <a:rPr lang="es-CR" sz="2400" dirty="0" err="1"/>
              <a:t>the</a:t>
            </a:r>
            <a:r>
              <a:rPr lang="es-CR" sz="2400" dirty="0"/>
              <a:t> </a:t>
            </a:r>
            <a:r>
              <a:rPr lang="es-CR" sz="2400" dirty="0" err="1"/>
              <a:t>lender</a:t>
            </a:r>
            <a:r>
              <a:rPr lang="es-CR" sz="2400" dirty="0"/>
              <a:t>. </a:t>
            </a:r>
            <a:r>
              <a:rPr lang="es-CR" sz="2400" dirty="0" err="1"/>
              <a:t>Sounds</a:t>
            </a:r>
            <a:r>
              <a:rPr lang="es-CR" sz="2400" dirty="0"/>
              <a:t> </a:t>
            </a:r>
            <a:r>
              <a:rPr lang="es-CR" sz="2400" dirty="0" err="1"/>
              <a:t>good</a:t>
            </a:r>
            <a:r>
              <a:rPr lang="es-CR" sz="2400" dirty="0"/>
              <a:t> </a:t>
            </a:r>
            <a:r>
              <a:rPr lang="es-CR" sz="2400" dirty="0" err="1"/>
              <a:t>right</a:t>
            </a:r>
            <a:r>
              <a:rPr lang="es-CR" sz="2400" dirty="0"/>
              <a:t>?</a:t>
            </a:r>
          </a:p>
          <a:p>
            <a:pPr algn="ctr"/>
            <a:endParaRPr lang="es-CR" sz="2400" dirty="0"/>
          </a:p>
          <a:p>
            <a:pPr algn="ctr"/>
            <a:r>
              <a:rPr lang="es-CR" sz="2400" dirty="0"/>
              <a:t>Look </a:t>
            </a:r>
            <a:r>
              <a:rPr lang="es-CR" sz="2400" dirty="0" err="1"/>
              <a:t>closely</a:t>
            </a:r>
            <a:r>
              <a:rPr lang="es-CR" sz="2400" dirty="0"/>
              <a:t>: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E9B8A886-F3AB-4C26-B256-C0CD42B6947B}"/>
              </a:ext>
            </a:extLst>
          </p:cNvPr>
          <p:cNvGrpSpPr/>
          <p:nvPr/>
        </p:nvGrpSpPr>
        <p:grpSpPr>
          <a:xfrm>
            <a:off x="3329277" y="3407269"/>
            <a:ext cx="5615940" cy="969782"/>
            <a:chOff x="3272191" y="3745223"/>
            <a:chExt cx="5615940" cy="969782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A14B2078-324C-4EE7-9C19-6BA8CAAE8170}"/>
                </a:ext>
              </a:extLst>
            </p:cNvPr>
            <p:cNvSpPr/>
            <p:nvPr/>
          </p:nvSpPr>
          <p:spPr>
            <a:xfrm>
              <a:off x="4598504" y="3745223"/>
              <a:ext cx="2915480" cy="96978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437050AA-2930-40A3-A224-D21F10A42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2191" y="3901330"/>
              <a:ext cx="5615940" cy="736600"/>
            </a:xfrm>
            <a:prstGeom prst="rect">
              <a:avLst/>
            </a:prstGeom>
          </p:spPr>
        </p:pic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488BD84-B25B-42E8-8CA6-F8F27E40B57C}"/>
              </a:ext>
            </a:extLst>
          </p:cNvPr>
          <p:cNvSpPr txBox="1"/>
          <p:nvPr/>
        </p:nvSpPr>
        <p:spPr>
          <a:xfrm>
            <a:off x="2806874" y="4434586"/>
            <a:ext cx="6546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Then, the effective annual rate is:</a:t>
            </a:r>
            <a:endParaRPr lang="es-CR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CF1520D6-5C83-479D-883C-7549BB0974C3}"/>
              </a:ext>
            </a:extLst>
          </p:cNvPr>
          <p:cNvGrpSpPr/>
          <p:nvPr/>
        </p:nvGrpSpPr>
        <p:grpSpPr>
          <a:xfrm>
            <a:off x="3305360" y="4905961"/>
            <a:ext cx="5615940" cy="969782"/>
            <a:chOff x="3305360" y="4905961"/>
            <a:chExt cx="5615940" cy="969782"/>
          </a:xfrm>
        </p:grpSpPr>
        <p:sp>
          <p:nvSpPr>
            <p:cNvPr id="22" name="Rectángulo: esquinas redondeadas 21">
              <a:extLst>
                <a:ext uri="{FF2B5EF4-FFF2-40B4-BE49-F238E27FC236}">
                  <a16:creationId xmlns:a16="http://schemas.microsoft.com/office/drawing/2014/main" id="{0F1EF932-EAE3-40DA-AA3E-E29A2E3F130A}"/>
                </a:ext>
              </a:extLst>
            </p:cNvPr>
            <p:cNvSpPr/>
            <p:nvPr/>
          </p:nvSpPr>
          <p:spPr>
            <a:xfrm>
              <a:off x="3953187" y="4905961"/>
              <a:ext cx="4253948" cy="96978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dirty="0"/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3A4244E8-6F67-43AB-86DB-B3BD1A33A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5360" y="5006042"/>
              <a:ext cx="5615940" cy="7696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020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DEB27F2-4540-48FC-AC5B-9F8B0E9EF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1162050"/>
            <a:ext cx="7000875" cy="4533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9AD58B0-D0E1-4F48-B9CF-E4A754ADE2AB}"/>
              </a:ext>
            </a:extLst>
          </p:cNvPr>
          <p:cNvSpPr txBox="1"/>
          <p:nvPr/>
        </p:nvSpPr>
        <p:spPr>
          <a:xfrm>
            <a:off x="3047999" y="590535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These are debt backed securities that an entity issues in order to fund projects, operations or expansions.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8667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907CFF-EC0D-48B8-8692-B280156E6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err="1"/>
              <a:t>Face</a:t>
            </a:r>
            <a:r>
              <a:rPr lang="es-CR" dirty="0"/>
              <a:t> </a:t>
            </a:r>
            <a:r>
              <a:rPr lang="es-CR" dirty="0" err="1"/>
              <a:t>Value</a:t>
            </a:r>
            <a:r>
              <a:rPr lang="es-CR" dirty="0"/>
              <a:t>: </a:t>
            </a:r>
            <a:r>
              <a:rPr lang="es-CR" dirty="0" err="1"/>
              <a:t>the</a:t>
            </a:r>
            <a:r>
              <a:rPr lang="es-CR" dirty="0"/>
              <a:t> </a:t>
            </a:r>
            <a:r>
              <a:rPr lang="es-CR" dirty="0" err="1"/>
              <a:t>amount</a:t>
            </a:r>
            <a:r>
              <a:rPr lang="es-CR" dirty="0"/>
              <a:t> </a:t>
            </a:r>
            <a:r>
              <a:rPr lang="es-CR" dirty="0" err="1"/>
              <a:t>of</a:t>
            </a:r>
            <a:r>
              <a:rPr lang="es-CR" dirty="0"/>
              <a:t> </a:t>
            </a:r>
            <a:r>
              <a:rPr lang="es-CR" dirty="0" err="1"/>
              <a:t>money</a:t>
            </a:r>
            <a:r>
              <a:rPr lang="es-CR" dirty="0"/>
              <a:t> </a:t>
            </a:r>
            <a:r>
              <a:rPr lang="es-CR" dirty="0" err="1"/>
              <a:t>the</a:t>
            </a:r>
            <a:r>
              <a:rPr lang="es-CR" dirty="0"/>
              <a:t> bond </a:t>
            </a:r>
            <a:r>
              <a:rPr lang="es-CR" dirty="0" err="1"/>
              <a:t>holder</a:t>
            </a:r>
            <a:r>
              <a:rPr lang="es-CR" dirty="0"/>
              <a:t> </a:t>
            </a:r>
            <a:r>
              <a:rPr lang="es-CR" dirty="0" err="1"/>
              <a:t>will</a:t>
            </a:r>
            <a:r>
              <a:rPr lang="es-CR" dirty="0"/>
              <a:t> </a:t>
            </a:r>
            <a:r>
              <a:rPr lang="es-CR" dirty="0" err="1"/>
              <a:t>receive</a:t>
            </a:r>
            <a:r>
              <a:rPr lang="es-CR" dirty="0"/>
              <a:t>.</a:t>
            </a:r>
          </a:p>
          <a:p>
            <a:r>
              <a:rPr lang="es-CR" dirty="0" err="1"/>
              <a:t>Coupon</a:t>
            </a:r>
            <a:r>
              <a:rPr lang="es-CR" dirty="0"/>
              <a:t> </a:t>
            </a:r>
            <a:r>
              <a:rPr lang="es-CR" dirty="0" err="1"/>
              <a:t>or</a:t>
            </a:r>
            <a:r>
              <a:rPr lang="es-CR" dirty="0"/>
              <a:t> </a:t>
            </a:r>
            <a:r>
              <a:rPr lang="es-CR" dirty="0" err="1"/>
              <a:t>Coupon</a:t>
            </a:r>
            <a:r>
              <a:rPr lang="es-CR" dirty="0"/>
              <a:t> </a:t>
            </a:r>
            <a:r>
              <a:rPr lang="es-CR" dirty="0" err="1"/>
              <a:t>Rate</a:t>
            </a:r>
            <a:r>
              <a:rPr lang="es-CR" dirty="0"/>
              <a:t>: </a:t>
            </a:r>
            <a:r>
              <a:rPr lang="es-CR" dirty="0" err="1"/>
              <a:t>The</a:t>
            </a:r>
            <a:r>
              <a:rPr lang="es-CR" dirty="0"/>
              <a:t> </a:t>
            </a:r>
            <a:r>
              <a:rPr lang="es-CR" dirty="0" err="1"/>
              <a:t>interest</a:t>
            </a:r>
            <a:r>
              <a:rPr lang="es-CR" dirty="0"/>
              <a:t> </a:t>
            </a:r>
            <a:r>
              <a:rPr lang="es-CR" dirty="0" err="1"/>
              <a:t>rate</a:t>
            </a:r>
            <a:r>
              <a:rPr lang="es-CR" dirty="0"/>
              <a:t> </a:t>
            </a:r>
            <a:r>
              <a:rPr lang="es-CR" dirty="0" err="1"/>
              <a:t>paid</a:t>
            </a:r>
            <a:r>
              <a:rPr lang="es-CR" dirty="0"/>
              <a:t> </a:t>
            </a:r>
            <a:r>
              <a:rPr lang="es-CR" dirty="0" err="1"/>
              <a:t>on</a:t>
            </a:r>
            <a:r>
              <a:rPr lang="es-CR" dirty="0"/>
              <a:t> </a:t>
            </a:r>
            <a:r>
              <a:rPr lang="es-CR" dirty="0" err="1"/>
              <a:t>the</a:t>
            </a:r>
            <a:r>
              <a:rPr lang="es-CR" dirty="0"/>
              <a:t> bond.</a:t>
            </a:r>
          </a:p>
          <a:p>
            <a:r>
              <a:rPr lang="es-CR" dirty="0" err="1"/>
              <a:t>Maturity</a:t>
            </a:r>
            <a:r>
              <a:rPr lang="es-CR" dirty="0"/>
              <a:t>: </a:t>
            </a:r>
            <a:r>
              <a:rPr lang="es-CR" dirty="0" err="1"/>
              <a:t>Is</a:t>
            </a:r>
            <a:r>
              <a:rPr lang="es-CR" dirty="0"/>
              <a:t> </a:t>
            </a:r>
            <a:r>
              <a:rPr lang="es-CR" dirty="0" err="1"/>
              <a:t>the</a:t>
            </a:r>
            <a:r>
              <a:rPr lang="es-CR" dirty="0"/>
              <a:t> </a:t>
            </a:r>
            <a:r>
              <a:rPr lang="es-CR" dirty="0" err="1"/>
              <a:t>period</a:t>
            </a:r>
            <a:r>
              <a:rPr lang="es-CR" dirty="0"/>
              <a:t> </a:t>
            </a:r>
            <a:r>
              <a:rPr lang="es-CR" dirty="0" err="1"/>
              <a:t>of</a:t>
            </a:r>
            <a:r>
              <a:rPr lang="es-CR" dirty="0"/>
              <a:t> </a:t>
            </a:r>
            <a:r>
              <a:rPr lang="es-CR" dirty="0" err="1"/>
              <a:t>the</a:t>
            </a:r>
            <a:r>
              <a:rPr lang="es-CR" dirty="0"/>
              <a:t> time in </a:t>
            </a:r>
            <a:r>
              <a:rPr lang="es-CR" dirty="0" err="1"/>
              <a:t>which</a:t>
            </a:r>
            <a:r>
              <a:rPr lang="es-CR" dirty="0"/>
              <a:t> </a:t>
            </a:r>
            <a:r>
              <a:rPr lang="es-CR" dirty="0" err="1"/>
              <a:t>the</a:t>
            </a:r>
            <a:r>
              <a:rPr lang="es-CR" dirty="0"/>
              <a:t> fase </a:t>
            </a:r>
            <a:r>
              <a:rPr lang="es-CR" dirty="0" err="1"/>
              <a:t>value</a:t>
            </a:r>
            <a:r>
              <a:rPr lang="es-CR" dirty="0"/>
              <a:t> Will be </a:t>
            </a:r>
            <a:r>
              <a:rPr lang="es-CR" dirty="0" err="1"/>
              <a:t>paid</a:t>
            </a:r>
            <a:r>
              <a:rPr lang="es-CR" dirty="0"/>
              <a:t> </a:t>
            </a:r>
            <a:r>
              <a:rPr lang="es-CR" dirty="0" err="1"/>
              <a:t>to</a:t>
            </a:r>
            <a:r>
              <a:rPr lang="es-CR" dirty="0"/>
              <a:t> </a:t>
            </a:r>
            <a:r>
              <a:rPr lang="es-CR" dirty="0" err="1"/>
              <a:t>the</a:t>
            </a:r>
            <a:r>
              <a:rPr lang="es-CR" dirty="0"/>
              <a:t> bond </a:t>
            </a:r>
            <a:r>
              <a:rPr lang="es-CR" dirty="0" err="1"/>
              <a:t>holder</a:t>
            </a:r>
            <a:r>
              <a:rPr lang="es-CR" dirty="0"/>
              <a:t>.</a:t>
            </a:r>
          </a:p>
          <a:p>
            <a:r>
              <a:rPr lang="es-CR" dirty="0" err="1"/>
              <a:t>Yield</a:t>
            </a:r>
            <a:r>
              <a:rPr lang="es-CR" dirty="0"/>
              <a:t> </a:t>
            </a:r>
            <a:r>
              <a:rPr lang="es-CR" dirty="0" err="1"/>
              <a:t>to</a:t>
            </a:r>
            <a:r>
              <a:rPr lang="es-CR" dirty="0"/>
              <a:t> </a:t>
            </a:r>
            <a:r>
              <a:rPr lang="es-CR" dirty="0" err="1"/>
              <a:t>Maturity</a:t>
            </a:r>
            <a:r>
              <a:rPr lang="es-CR" dirty="0"/>
              <a:t> (YTM): </a:t>
            </a:r>
            <a:r>
              <a:rPr lang="es-CR" dirty="0" err="1"/>
              <a:t>rate</a:t>
            </a:r>
            <a:r>
              <a:rPr lang="es-CR" dirty="0"/>
              <a:t> </a:t>
            </a:r>
            <a:r>
              <a:rPr lang="es-CR" dirty="0" err="1"/>
              <a:t>of</a:t>
            </a:r>
            <a:r>
              <a:rPr lang="es-CR" dirty="0"/>
              <a:t> </a:t>
            </a:r>
            <a:r>
              <a:rPr lang="es-CR" dirty="0" err="1"/>
              <a:t>return</a:t>
            </a:r>
            <a:r>
              <a:rPr lang="es-CR" dirty="0"/>
              <a:t> </a:t>
            </a:r>
            <a:r>
              <a:rPr lang="es-CR" dirty="0" err="1"/>
              <a:t>that</a:t>
            </a:r>
            <a:r>
              <a:rPr lang="es-CR" dirty="0"/>
              <a:t> </a:t>
            </a:r>
            <a:r>
              <a:rPr lang="es-CR" dirty="0" err="1"/>
              <a:t>incorporates</a:t>
            </a:r>
            <a:r>
              <a:rPr lang="es-CR" dirty="0"/>
              <a:t> </a:t>
            </a:r>
            <a:r>
              <a:rPr lang="es-CR" dirty="0" err="1"/>
              <a:t>the</a:t>
            </a:r>
            <a:r>
              <a:rPr lang="es-CR" dirty="0"/>
              <a:t> time </a:t>
            </a:r>
            <a:r>
              <a:rPr lang="es-CR" dirty="0" err="1"/>
              <a:t>value</a:t>
            </a:r>
            <a:r>
              <a:rPr lang="es-CR" dirty="0"/>
              <a:t> </a:t>
            </a:r>
            <a:r>
              <a:rPr lang="es-CR" dirty="0" err="1"/>
              <a:t>of</a:t>
            </a:r>
            <a:r>
              <a:rPr lang="es-CR" dirty="0"/>
              <a:t> </a:t>
            </a:r>
            <a:r>
              <a:rPr lang="es-CR" dirty="0" err="1"/>
              <a:t>money</a:t>
            </a:r>
            <a:r>
              <a:rPr lang="es-CR" dirty="0"/>
              <a:t>. </a:t>
            </a:r>
            <a:r>
              <a:rPr lang="es-CR" dirty="0" err="1"/>
              <a:t>It</a:t>
            </a:r>
            <a:r>
              <a:rPr lang="es-CR" dirty="0"/>
              <a:t> </a:t>
            </a:r>
            <a:r>
              <a:rPr lang="es-CR" dirty="0" err="1"/>
              <a:t>is</a:t>
            </a:r>
            <a:r>
              <a:rPr lang="es-CR" dirty="0"/>
              <a:t> </a:t>
            </a:r>
            <a:r>
              <a:rPr lang="es-CR" dirty="0" err="1"/>
              <a:t>determined</a:t>
            </a:r>
            <a:r>
              <a:rPr lang="es-CR" dirty="0"/>
              <a:t> </a:t>
            </a:r>
            <a:r>
              <a:rPr lang="es-CR" dirty="0" err="1"/>
              <a:t>by</a:t>
            </a:r>
            <a:r>
              <a:rPr lang="es-CR" dirty="0"/>
              <a:t> </a:t>
            </a:r>
            <a:r>
              <a:rPr lang="es-CR" dirty="0" err="1"/>
              <a:t>the</a:t>
            </a:r>
            <a:r>
              <a:rPr lang="es-CR" dirty="0"/>
              <a:t> </a:t>
            </a:r>
            <a:r>
              <a:rPr lang="es-CR" dirty="0" err="1"/>
              <a:t>market</a:t>
            </a:r>
            <a:r>
              <a:rPr lang="es-CR" dirty="0"/>
              <a:t>.</a:t>
            </a:r>
          </a:p>
          <a:p>
            <a:r>
              <a:rPr lang="es-CR" dirty="0"/>
              <a:t> </a:t>
            </a:r>
            <a:r>
              <a:rPr lang="es-CR" dirty="0" err="1"/>
              <a:t>Frequency</a:t>
            </a:r>
            <a:r>
              <a:rPr lang="es-CR" dirty="0"/>
              <a:t>: </a:t>
            </a:r>
            <a:r>
              <a:rPr lang="es-CR" dirty="0" err="1"/>
              <a:t>It</a:t>
            </a:r>
            <a:r>
              <a:rPr lang="es-CR" dirty="0"/>
              <a:t> </a:t>
            </a:r>
            <a:r>
              <a:rPr lang="es-CR" dirty="0" err="1"/>
              <a:t>states</a:t>
            </a:r>
            <a:r>
              <a:rPr lang="es-CR" dirty="0"/>
              <a:t> </a:t>
            </a:r>
            <a:r>
              <a:rPr lang="es-CR" dirty="0" err="1"/>
              <a:t>how</a:t>
            </a:r>
            <a:r>
              <a:rPr lang="es-CR" dirty="0"/>
              <a:t> </a:t>
            </a:r>
            <a:r>
              <a:rPr lang="es-CR" dirty="0" err="1"/>
              <a:t>frequently</a:t>
            </a:r>
            <a:r>
              <a:rPr lang="es-CR" dirty="0"/>
              <a:t> in </a:t>
            </a:r>
            <a:r>
              <a:rPr lang="es-CR" dirty="0" err="1"/>
              <a:t>the</a:t>
            </a:r>
            <a:r>
              <a:rPr lang="es-CR" dirty="0"/>
              <a:t> </a:t>
            </a:r>
            <a:r>
              <a:rPr lang="es-CR" dirty="0" err="1"/>
              <a:t>year</a:t>
            </a:r>
            <a:r>
              <a:rPr lang="es-CR" dirty="0"/>
              <a:t> </a:t>
            </a:r>
            <a:r>
              <a:rPr lang="es-CR" dirty="0" err="1"/>
              <a:t>interest</a:t>
            </a:r>
            <a:r>
              <a:rPr lang="es-CR" dirty="0"/>
              <a:t> Will be </a:t>
            </a:r>
            <a:r>
              <a:rPr lang="es-CR" dirty="0" err="1"/>
              <a:t>charged</a:t>
            </a:r>
            <a:r>
              <a:rPr lang="es-CR" dirty="0"/>
              <a:t>.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449CC85-C114-4E25-8338-960E3754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Bonds </a:t>
            </a:r>
            <a:r>
              <a:rPr lang="es-CR" dirty="0" err="1"/>
              <a:t>components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41555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49CC85-C114-4E25-8338-960E3754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Bond </a:t>
            </a:r>
            <a:r>
              <a:rPr lang="es-CR" dirty="0" err="1"/>
              <a:t>Types</a:t>
            </a:r>
            <a:endParaRPr lang="es-CR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875FE447-59BD-45BE-8C22-430B16FC9A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4893391"/>
              </p:ext>
            </p:extLst>
          </p:nvPr>
        </p:nvGraphicFramePr>
        <p:xfrm>
          <a:off x="2032000" y="1796896"/>
          <a:ext cx="8128000" cy="4253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Explosión: 14 puntos 8">
            <a:extLst>
              <a:ext uri="{FF2B5EF4-FFF2-40B4-BE49-F238E27FC236}">
                <a16:creationId xmlns:a16="http://schemas.microsoft.com/office/drawing/2014/main" id="{94F328B7-8696-426A-8CF5-7DD7C5088502}"/>
              </a:ext>
            </a:extLst>
          </p:cNvPr>
          <p:cNvSpPr/>
          <p:nvPr/>
        </p:nvSpPr>
        <p:spPr>
          <a:xfrm>
            <a:off x="2894521" y="1579462"/>
            <a:ext cx="6982766" cy="4253048"/>
          </a:xfrm>
          <a:prstGeom prst="irregularSeal2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2800" dirty="0"/>
              <a:t>Bonds can be </a:t>
            </a:r>
            <a:r>
              <a:rPr lang="es-CR" sz="2800" dirty="0" err="1"/>
              <a:t>traded</a:t>
            </a:r>
            <a:r>
              <a:rPr lang="es-CR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0838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11228-2B87-48CE-B5C2-0899FC29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555" y="675534"/>
            <a:ext cx="7958331" cy="1077229"/>
          </a:xfrm>
        </p:spPr>
        <p:txBody>
          <a:bodyPr/>
          <a:lstStyle/>
          <a:p>
            <a:r>
              <a:rPr lang="es-CR" dirty="0" err="1"/>
              <a:t>Example</a:t>
            </a:r>
            <a:endParaRPr lang="es-CR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8F9AF8F-CC41-4A7C-AF90-5084BF27AB34}"/>
              </a:ext>
            </a:extLst>
          </p:cNvPr>
          <p:cNvSpPr/>
          <p:nvPr/>
        </p:nvSpPr>
        <p:spPr>
          <a:xfrm>
            <a:off x="3061252" y="5698435"/>
            <a:ext cx="1391478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PV (</a:t>
            </a:r>
            <a:r>
              <a:rPr lang="es-CR" dirty="0" err="1"/>
              <a:t>year</a:t>
            </a:r>
            <a:r>
              <a:rPr lang="es-CR" dirty="0"/>
              <a:t> 0) = </a:t>
            </a:r>
          </a:p>
          <a:p>
            <a:pPr algn="ctr"/>
            <a:r>
              <a:rPr lang="es-CR" dirty="0"/>
              <a:t>$885.3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1D202F6-6C1E-4A3C-BAE0-F2EC4DB59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7" y="1533525"/>
            <a:ext cx="5991225" cy="3790950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9B8A053A-FE6E-4724-8150-BEDCD1EB2CE6}"/>
              </a:ext>
            </a:extLst>
          </p:cNvPr>
          <p:cNvSpPr/>
          <p:nvPr/>
        </p:nvSpPr>
        <p:spPr>
          <a:xfrm>
            <a:off x="5400260" y="5698435"/>
            <a:ext cx="1391478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PV (</a:t>
            </a:r>
            <a:r>
              <a:rPr lang="es-CR" dirty="0" err="1"/>
              <a:t>year</a:t>
            </a:r>
            <a:r>
              <a:rPr lang="es-CR" dirty="0"/>
              <a:t> 5) = </a:t>
            </a:r>
          </a:p>
          <a:p>
            <a:pPr algn="ctr"/>
            <a:r>
              <a:rPr lang="es-CR" dirty="0"/>
              <a:t>$926.4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7C1E953-D011-4272-B796-6DD505370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387" y="1533525"/>
            <a:ext cx="5991225" cy="3790950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0B961D05-D883-42E9-A0C0-05F9011C5B98}"/>
              </a:ext>
            </a:extLst>
          </p:cNvPr>
          <p:cNvSpPr/>
          <p:nvPr/>
        </p:nvSpPr>
        <p:spPr>
          <a:xfrm>
            <a:off x="9289773" y="5698435"/>
            <a:ext cx="1391478" cy="79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PV (</a:t>
            </a:r>
            <a:r>
              <a:rPr lang="es-CR" dirty="0" err="1"/>
              <a:t>year</a:t>
            </a:r>
            <a:r>
              <a:rPr lang="es-CR" dirty="0"/>
              <a:t> 5) = </a:t>
            </a:r>
          </a:p>
          <a:p>
            <a:pPr algn="ctr"/>
            <a:r>
              <a:rPr lang="es-CR" dirty="0"/>
              <a:t>$1,081.1</a:t>
            </a:r>
          </a:p>
        </p:txBody>
      </p:sp>
      <p:sp>
        <p:nvSpPr>
          <p:cNvPr id="19" name="Signo de multiplicación 18">
            <a:extLst>
              <a:ext uri="{FF2B5EF4-FFF2-40B4-BE49-F238E27FC236}">
                <a16:creationId xmlns:a16="http://schemas.microsoft.com/office/drawing/2014/main" id="{F2FB0D3C-E93D-4277-BEF1-EA46A8E69095}"/>
              </a:ext>
            </a:extLst>
          </p:cNvPr>
          <p:cNvSpPr/>
          <p:nvPr/>
        </p:nvSpPr>
        <p:spPr>
          <a:xfrm>
            <a:off x="5400260" y="5450821"/>
            <a:ext cx="1391478" cy="1318591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C356CE3-3D02-40FE-86E8-B7C0E0A8D8BF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6791738" y="6096000"/>
            <a:ext cx="24980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2B8B162-B220-45DC-A6A1-B6CEE56000AA}"/>
              </a:ext>
            </a:extLst>
          </p:cNvPr>
          <p:cNvSpPr txBox="1"/>
          <p:nvPr/>
        </p:nvSpPr>
        <p:spPr>
          <a:xfrm>
            <a:off x="7013712" y="5740785"/>
            <a:ext cx="233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err="1">
                <a:solidFill>
                  <a:schemeClr val="tx2">
                    <a:lumMod val="75000"/>
                  </a:schemeClr>
                </a:solidFill>
              </a:rPr>
              <a:t>What</a:t>
            </a:r>
            <a:r>
              <a:rPr lang="es-CR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CR" dirty="0" err="1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s-CR" dirty="0">
                <a:solidFill>
                  <a:schemeClr val="tx2">
                    <a:lumMod val="75000"/>
                  </a:schemeClr>
                </a:solidFill>
              </a:rPr>
              <a:t> YTM = 8%?</a:t>
            </a:r>
          </a:p>
        </p:txBody>
      </p:sp>
      <p:cxnSp>
        <p:nvCxnSpPr>
          <p:cNvPr id="4" name="Conector: curvado 3">
            <a:extLst>
              <a:ext uri="{FF2B5EF4-FFF2-40B4-BE49-F238E27FC236}">
                <a16:creationId xmlns:a16="http://schemas.microsoft.com/office/drawing/2014/main" id="{27618F39-009F-433F-8B36-D248DE52CED3}"/>
              </a:ext>
            </a:extLst>
          </p:cNvPr>
          <p:cNvCxnSpPr>
            <a:cxnSpLocks/>
          </p:cNvCxnSpPr>
          <p:nvPr/>
        </p:nvCxnSpPr>
        <p:spPr>
          <a:xfrm flipV="1">
            <a:off x="8322365" y="4928872"/>
            <a:ext cx="967408" cy="7836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D4FAC3FB-FEB7-4974-99C5-0ECAEB49E9ED}"/>
              </a:ext>
            </a:extLst>
          </p:cNvPr>
          <p:cNvSpPr txBox="1"/>
          <p:nvPr/>
        </p:nvSpPr>
        <p:spPr>
          <a:xfrm>
            <a:off x="9352720" y="4289951"/>
            <a:ext cx="164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 err="1"/>
              <a:t>Yield</a:t>
            </a:r>
            <a:r>
              <a:rPr lang="es-CR" dirty="0"/>
              <a:t> </a:t>
            </a:r>
            <a:r>
              <a:rPr lang="es-CR" dirty="0" err="1"/>
              <a:t>to</a:t>
            </a:r>
            <a:r>
              <a:rPr lang="es-CR" dirty="0"/>
              <a:t> </a:t>
            </a:r>
            <a:r>
              <a:rPr lang="es-CR" dirty="0" err="1"/>
              <a:t>maturity</a:t>
            </a:r>
            <a:r>
              <a:rPr lang="es-CR" dirty="0"/>
              <a:t> </a:t>
            </a:r>
            <a:r>
              <a:rPr lang="es-CR" dirty="0" err="1"/>
              <a:t>is</a:t>
            </a:r>
            <a:r>
              <a:rPr lang="es-CR" dirty="0"/>
              <a:t> a </a:t>
            </a:r>
            <a:r>
              <a:rPr lang="es-CR" dirty="0" err="1"/>
              <a:t>market</a:t>
            </a:r>
            <a:r>
              <a:rPr lang="es-CR" dirty="0"/>
              <a:t> </a:t>
            </a:r>
            <a:r>
              <a:rPr lang="es-CR" dirty="0" err="1"/>
              <a:t>interest</a:t>
            </a:r>
            <a:r>
              <a:rPr lang="es-CR" dirty="0"/>
              <a:t> </a:t>
            </a:r>
            <a:r>
              <a:rPr lang="es-CR" dirty="0" err="1"/>
              <a:t>rate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137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8" grpId="0" animBg="1"/>
      <p:bldP spid="19" grpId="0" animBg="1"/>
      <p:bldP spid="23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A9AD58B0-D0E1-4F48-B9CF-E4A754ADE2AB}"/>
              </a:ext>
            </a:extLst>
          </p:cNvPr>
          <p:cNvSpPr txBox="1"/>
          <p:nvPr/>
        </p:nvSpPr>
        <p:spPr>
          <a:xfrm>
            <a:off x="3047998" y="565551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Stock prices also have a calculation that includes an interest rate! When this rate increases, the stock price will decrease and </a:t>
            </a:r>
            <a:r>
              <a:rPr lang="en-US" dirty="0" err="1"/>
              <a:t>viceversa</a:t>
            </a:r>
            <a:r>
              <a:rPr lang="en-US" dirty="0"/>
              <a:t>.</a:t>
            </a:r>
            <a:endParaRPr lang="es-CR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F51327D-C312-4A55-96F4-26F8799D0C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47998" y="1805354"/>
            <a:ext cx="6238047" cy="35089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ECA01A1-C2E0-4E03-A081-81F622F6ECED}"/>
              </a:ext>
            </a:extLst>
          </p:cNvPr>
          <p:cNvSpPr txBox="1"/>
          <p:nvPr/>
        </p:nvSpPr>
        <p:spPr>
          <a:xfrm>
            <a:off x="3922642" y="879319"/>
            <a:ext cx="4346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STOCKS</a:t>
            </a:r>
          </a:p>
        </p:txBody>
      </p:sp>
    </p:spTree>
    <p:extLst>
      <p:ext uri="{BB962C8B-B14F-4D97-AF65-F5344CB8AC3E}">
        <p14:creationId xmlns:p14="http://schemas.microsoft.com/office/powerpoint/2010/main" val="216544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3AB47-4A2C-414C-B1DB-32E56CA2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See</a:t>
            </a:r>
            <a:r>
              <a:rPr lang="es-CR" dirty="0"/>
              <a:t> </a:t>
            </a:r>
            <a:r>
              <a:rPr lang="es-CR" dirty="0" err="1"/>
              <a:t>how</a:t>
            </a:r>
            <a:r>
              <a:rPr lang="es-CR" dirty="0"/>
              <a:t> </a:t>
            </a:r>
            <a:r>
              <a:rPr lang="es-CR" dirty="0" err="1"/>
              <a:t>important</a:t>
            </a:r>
            <a:r>
              <a:rPr lang="es-CR" dirty="0"/>
              <a:t> </a:t>
            </a:r>
            <a:r>
              <a:rPr lang="es-CR" dirty="0" err="1"/>
              <a:t>interest</a:t>
            </a:r>
            <a:r>
              <a:rPr lang="es-CR" dirty="0"/>
              <a:t> </a:t>
            </a:r>
            <a:r>
              <a:rPr lang="es-CR" dirty="0" err="1"/>
              <a:t>rates</a:t>
            </a:r>
            <a:r>
              <a:rPr lang="es-CR" dirty="0"/>
              <a:t> are?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16BC09-784D-4143-93F6-D0186C558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56753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B018D-DF67-4D18-9A1F-55480EA8A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err="1"/>
              <a:t>Financial</a:t>
            </a:r>
            <a:r>
              <a:rPr lang="es-CR" dirty="0"/>
              <a:t> </a:t>
            </a:r>
            <a:r>
              <a:rPr lang="es-CR" dirty="0" err="1"/>
              <a:t>Concepts</a:t>
            </a:r>
            <a:endParaRPr lang="es-C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C35001-3D22-410A-A70A-9F887EB5F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 err="1"/>
              <a:t>By</a:t>
            </a:r>
            <a:r>
              <a:rPr lang="es-CR" dirty="0"/>
              <a:t> Esteban Cambronero</a:t>
            </a:r>
          </a:p>
        </p:txBody>
      </p:sp>
    </p:spTree>
    <p:extLst>
      <p:ext uri="{BB962C8B-B14F-4D97-AF65-F5344CB8AC3E}">
        <p14:creationId xmlns:p14="http://schemas.microsoft.com/office/powerpoint/2010/main" val="233820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34F50597-74C5-4BED-93A3-D1C2771A791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8331" t="-12205" r="15667" b="-12322"/>
          <a:stretch/>
        </p:blipFill>
        <p:spPr>
          <a:xfrm>
            <a:off x="6747062" y="3229"/>
            <a:ext cx="4629734" cy="685800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3DC4CAB-89B4-493D-9822-B1323801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Markets</a:t>
            </a:r>
            <a:endParaRPr lang="es-CR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53A098-8B36-4155-87EB-66AAEB4DF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 err="1"/>
              <a:t>Interest</a:t>
            </a:r>
            <a:r>
              <a:rPr lang="es-CR" dirty="0"/>
              <a:t> </a:t>
            </a:r>
            <a:r>
              <a:rPr lang="es-CR" dirty="0" err="1"/>
              <a:t>rates</a:t>
            </a:r>
            <a:r>
              <a:rPr lang="es-CR" dirty="0"/>
              <a:t> (</a:t>
            </a:r>
            <a:r>
              <a:rPr lang="es-CR" dirty="0" err="1"/>
              <a:t>main</a:t>
            </a:r>
            <a:r>
              <a:rPr lang="es-CR" dirty="0"/>
              <a:t> </a:t>
            </a:r>
            <a:r>
              <a:rPr lang="es-CR" dirty="0" err="1"/>
              <a:t>topic</a:t>
            </a:r>
            <a:r>
              <a:rPr lang="es-CR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/>
              <a:t>Bonds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R" dirty="0"/>
              <a:t>Stocks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8777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A9AD58B0-D0E1-4F48-B9CF-E4A754ADE2AB}"/>
              </a:ext>
            </a:extLst>
          </p:cNvPr>
          <p:cNvSpPr txBox="1"/>
          <p:nvPr/>
        </p:nvSpPr>
        <p:spPr>
          <a:xfrm>
            <a:off x="3047999" y="59053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Wherever there is money, an interest rate is also present.</a:t>
            </a:r>
            <a:endParaRPr lang="es-CR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F51327D-C312-4A55-96F4-26F8799D0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952" y="698493"/>
            <a:ext cx="6238047" cy="510707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ECA01A1-C2E0-4E03-A081-81F622F6ECED}"/>
              </a:ext>
            </a:extLst>
          </p:cNvPr>
          <p:cNvSpPr txBox="1"/>
          <p:nvPr/>
        </p:nvSpPr>
        <p:spPr>
          <a:xfrm>
            <a:off x="3922642" y="879319"/>
            <a:ext cx="4346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3200" dirty="0">
                <a:solidFill>
                  <a:schemeClr val="bg1"/>
                </a:solidFill>
                <a:latin typeface="Arial Black" panose="020B0A04020102020204" pitchFamily="34" charset="0"/>
              </a:rPr>
              <a:t>INTEREST RATES</a:t>
            </a:r>
          </a:p>
        </p:txBody>
      </p:sp>
    </p:spTree>
    <p:extLst>
      <p:ext uri="{BB962C8B-B14F-4D97-AF65-F5344CB8AC3E}">
        <p14:creationId xmlns:p14="http://schemas.microsoft.com/office/powerpoint/2010/main" val="52631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49CC85-C114-4E25-8338-960E3754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Interest</a:t>
            </a:r>
            <a:r>
              <a:rPr lang="es-CR" dirty="0"/>
              <a:t> </a:t>
            </a:r>
            <a:r>
              <a:rPr lang="es-CR" dirty="0" err="1"/>
              <a:t>rate</a:t>
            </a:r>
            <a:r>
              <a:rPr lang="es-CR" dirty="0"/>
              <a:t> </a:t>
            </a:r>
            <a:r>
              <a:rPr lang="es-CR" dirty="0" err="1"/>
              <a:t>components</a:t>
            </a:r>
            <a:endParaRPr lang="es-CR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875FE447-59BD-45BE-8C22-430B16FC9A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8118989"/>
              </p:ext>
            </p:extLst>
          </p:nvPr>
        </p:nvGraphicFramePr>
        <p:xfrm>
          <a:off x="2032000" y="1796896"/>
          <a:ext cx="8128000" cy="4253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D3BB3697-128F-4576-B013-E1B7FF70E970}"/>
              </a:ext>
            </a:extLst>
          </p:cNvPr>
          <p:cNvSpPr txBox="1"/>
          <p:nvPr/>
        </p:nvSpPr>
        <p:spPr>
          <a:xfrm>
            <a:off x="3048000" y="60499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If any of them increase, the interest rate will do the same.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3428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3AB47-4A2C-414C-B1DB-32E56CA2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How</a:t>
            </a:r>
            <a:r>
              <a:rPr lang="es-CR" dirty="0"/>
              <a:t> </a:t>
            </a:r>
            <a:r>
              <a:rPr lang="es-CR" dirty="0" err="1"/>
              <a:t>interest</a:t>
            </a:r>
            <a:r>
              <a:rPr lang="es-CR" dirty="0"/>
              <a:t> </a:t>
            </a:r>
            <a:r>
              <a:rPr lang="es-CR" dirty="0" err="1"/>
              <a:t>rates</a:t>
            </a:r>
            <a:r>
              <a:rPr lang="es-CR" dirty="0"/>
              <a:t> </a:t>
            </a:r>
            <a:r>
              <a:rPr lang="es-CR" dirty="0" err="1"/>
              <a:t>affect</a:t>
            </a:r>
            <a:r>
              <a:rPr lang="es-CR" dirty="0"/>
              <a:t> </a:t>
            </a:r>
            <a:r>
              <a:rPr lang="es-CR" dirty="0" err="1"/>
              <a:t>our</a:t>
            </a:r>
            <a:r>
              <a:rPr lang="es-CR" dirty="0"/>
              <a:t> </a:t>
            </a:r>
            <a:r>
              <a:rPr lang="es-CR" dirty="0" err="1"/>
              <a:t>lifes</a:t>
            </a:r>
            <a:r>
              <a:rPr lang="es-CR" dirty="0"/>
              <a:t>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16BC09-784D-4143-93F6-D0186C558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166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49CC85-C114-4E25-8338-960E3754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Compounded</a:t>
            </a:r>
            <a:r>
              <a:rPr lang="es-CR" dirty="0"/>
              <a:t> </a:t>
            </a:r>
            <a:r>
              <a:rPr lang="es-CR" dirty="0" err="1"/>
              <a:t>interest</a:t>
            </a:r>
            <a:r>
              <a:rPr lang="es-CR" dirty="0"/>
              <a:t> </a:t>
            </a:r>
            <a:r>
              <a:rPr lang="es-CR" dirty="0" err="1"/>
              <a:t>rates</a:t>
            </a:r>
            <a:endParaRPr lang="es-C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2D748DB-082C-4F4C-885B-5A01A5EEDBE4}"/>
              </a:ext>
            </a:extLst>
          </p:cNvPr>
          <p:cNvSpPr txBox="1"/>
          <p:nvPr/>
        </p:nvSpPr>
        <p:spPr>
          <a:xfrm>
            <a:off x="4474139" y="141470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This means the interest is earned on interest.</a:t>
            </a:r>
          </a:p>
          <a:p>
            <a:pPr algn="r"/>
            <a:r>
              <a:rPr lang="en-US" dirty="0"/>
              <a:t>Lets see an example:</a:t>
            </a:r>
            <a:endParaRPr lang="es-C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45ADB9A-45FF-4315-BE27-CA36952C16A7}"/>
              </a:ext>
            </a:extLst>
          </p:cNvPr>
          <p:cNvSpPr txBox="1">
            <a:spLocks/>
          </p:cNvSpPr>
          <p:nvPr/>
        </p:nvSpPr>
        <p:spPr>
          <a:xfrm>
            <a:off x="1964223" y="3266204"/>
            <a:ext cx="7956560" cy="142474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R" dirty="0" err="1"/>
              <a:t>How</a:t>
            </a:r>
            <a:r>
              <a:rPr lang="es-CR" dirty="0"/>
              <a:t> </a:t>
            </a:r>
            <a:r>
              <a:rPr lang="es-CR" dirty="0" err="1"/>
              <a:t>much</a:t>
            </a:r>
            <a:r>
              <a:rPr lang="es-CR" dirty="0"/>
              <a:t> </a:t>
            </a:r>
            <a:r>
              <a:rPr lang="es-CR" dirty="0" err="1"/>
              <a:t>money</a:t>
            </a:r>
            <a:r>
              <a:rPr lang="es-CR" dirty="0"/>
              <a:t> </a:t>
            </a:r>
            <a:r>
              <a:rPr lang="es-CR" dirty="0" err="1"/>
              <a:t>would</a:t>
            </a:r>
            <a:r>
              <a:rPr lang="es-CR" dirty="0"/>
              <a:t> </a:t>
            </a:r>
            <a:r>
              <a:rPr lang="es-CR" dirty="0" err="1"/>
              <a:t>you</a:t>
            </a:r>
            <a:r>
              <a:rPr lang="es-CR" dirty="0"/>
              <a:t> </a:t>
            </a:r>
            <a:r>
              <a:rPr lang="es-CR" dirty="0" err="1"/>
              <a:t>earn</a:t>
            </a:r>
            <a:r>
              <a:rPr lang="es-CR" dirty="0"/>
              <a:t> at </a:t>
            </a:r>
            <a:r>
              <a:rPr lang="es-CR" dirty="0" err="1"/>
              <a:t>the</a:t>
            </a:r>
            <a:r>
              <a:rPr lang="es-CR" dirty="0"/>
              <a:t> </a:t>
            </a:r>
            <a:r>
              <a:rPr lang="es-CR" dirty="0" err="1"/>
              <a:t>end</a:t>
            </a:r>
            <a:r>
              <a:rPr lang="es-CR" dirty="0"/>
              <a:t> </a:t>
            </a:r>
            <a:r>
              <a:rPr lang="es-CR" dirty="0" err="1"/>
              <a:t>of</a:t>
            </a:r>
            <a:r>
              <a:rPr lang="es-CR" dirty="0"/>
              <a:t> 3 </a:t>
            </a:r>
            <a:r>
              <a:rPr lang="es-CR" dirty="0" err="1"/>
              <a:t>years</a:t>
            </a:r>
            <a:r>
              <a:rPr lang="es-CR" dirty="0"/>
              <a:t> </a:t>
            </a:r>
            <a:r>
              <a:rPr lang="es-CR" dirty="0" err="1"/>
              <a:t>if</a:t>
            </a:r>
            <a:r>
              <a:rPr lang="es-CR" dirty="0"/>
              <a:t> </a:t>
            </a:r>
            <a:r>
              <a:rPr lang="es-CR" dirty="0" err="1"/>
              <a:t>you</a:t>
            </a:r>
            <a:r>
              <a:rPr lang="es-CR" dirty="0"/>
              <a:t> </a:t>
            </a:r>
            <a:r>
              <a:rPr lang="es-CR" dirty="0" err="1"/>
              <a:t>invest</a:t>
            </a:r>
            <a:r>
              <a:rPr lang="es-CR" dirty="0"/>
              <a:t> $100 </a:t>
            </a:r>
            <a:r>
              <a:rPr lang="es-CR" dirty="0" err="1"/>
              <a:t>today</a:t>
            </a:r>
            <a:r>
              <a:rPr lang="es-CR" dirty="0"/>
              <a:t>, </a:t>
            </a:r>
            <a:r>
              <a:rPr lang="es-CR" dirty="0" err="1"/>
              <a:t>with</a:t>
            </a:r>
            <a:r>
              <a:rPr lang="es-CR" dirty="0"/>
              <a:t> a 10% </a:t>
            </a:r>
            <a:r>
              <a:rPr lang="es-CR" dirty="0" err="1"/>
              <a:t>interest</a:t>
            </a:r>
            <a:r>
              <a:rPr lang="es-CR" dirty="0"/>
              <a:t> </a:t>
            </a:r>
            <a:r>
              <a:rPr lang="es-CR" dirty="0" err="1"/>
              <a:t>rate</a:t>
            </a:r>
            <a:r>
              <a:rPr lang="es-C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3333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49CC85-C114-4E25-8338-960E3754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Compounded</a:t>
            </a:r>
            <a:r>
              <a:rPr lang="es-CR" dirty="0"/>
              <a:t> </a:t>
            </a:r>
            <a:r>
              <a:rPr lang="es-CR" dirty="0" err="1"/>
              <a:t>interest</a:t>
            </a:r>
            <a:r>
              <a:rPr lang="es-CR" dirty="0"/>
              <a:t> </a:t>
            </a:r>
            <a:r>
              <a:rPr lang="es-CR" dirty="0" err="1"/>
              <a:t>rates</a:t>
            </a:r>
            <a:endParaRPr lang="es-CR" dirty="0"/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0A7FCE04-2998-4BED-BFF1-9D5726823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442812"/>
              </p:ext>
            </p:extLst>
          </p:nvPr>
        </p:nvGraphicFramePr>
        <p:xfrm>
          <a:off x="2032000" y="236926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151448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94821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152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R" dirty="0" err="1"/>
                        <a:t>Year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err="1"/>
                        <a:t>Calculation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 err="1"/>
                        <a:t>Result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1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82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100*1,10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72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110*1,10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53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121*1,10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133,1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799657"/>
                  </a:ext>
                </a:extLst>
              </a:tr>
            </a:tbl>
          </a:graphicData>
        </a:graphic>
      </p:graphicFrame>
      <p:grpSp>
        <p:nvGrpSpPr>
          <p:cNvPr id="11" name="Grupo 10">
            <a:extLst>
              <a:ext uri="{FF2B5EF4-FFF2-40B4-BE49-F238E27FC236}">
                <a16:creationId xmlns:a16="http://schemas.microsoft.com/office/drawing/2014/main" id="{882B6612-48D8-4A80-B321-463F1C7E3AB8}"/>
              </a:ext>
            </a:extLst>
          </p:cNvPr>
          <p:cNvGrpSpPr/>
          <p:nvPr/>
        </p:nvGrpSpPr>
        <p:grpSpPr>
          <a:xfrm>
            <a:off x="3142256" y="4916557"/>
            <a:ext cx="5615940" cy="496956"/>
            <a:chOff x="3142256" y="4916557"/>
            <a:chExt cx="5615940" cy="496956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568F7C1F-E1FB-45DF-923C-07A8CDF66C48}"/>
                </a:ext>
              </a:extLst>
            </p:cNvPr>
            <p:cNvSpPr/>
            <p:nvPr/>
          </p:nvSpPr>
          <p:spPr>
            <a:xfrm>
              <a:off x="4664765" y="4916557"/>
              <a:ext cx="2425148" cy="45057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358139A8-F974-45DE-B282-7EB9CF785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2256" y="4986793"/>
              <a:ext cx="5615940" cy="426720"/>
            </a:xfrm>
            <a:prstGeom prst="rect">
              <a:avLst/>
            </a:prstGeom>
          </p:spPr>
        </p:pic>
      </p:grp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3951077-4CD6-4C38-9430-AEFFA2C0E88B}"/>
              </a:ext>
            </a:extLst>
          </p:cNvPr>
          <p:cNvSpPr/>
          <p:nvPr/>
        </p:nvSpPr>
        <p:spPr>
          <a:xfrm>
            <a:off x="4181060" y="5824657"/>
            <a:ext cx="3538331" cy="45057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bg1"/>
                </a:solidFill>
              </a:rPr>
              <a:t>FV = 100 * (1+0,10)^3 = $133,1</a:t>
            </a:r>
          </a:p>
        </p:txBody>
      </p:sp>
    </p:spTree>
    <p:extLst>
      <p:ext uri="{BB962C8B-B14F-4D97-AF65-F5344CB8AC3E}">
        <p14:creationId xmlns:p14="http://schemas.microsoft.com/office/powerpoint/2010/main" val="131512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49CC85-C114-4E25-8338-960E3754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Compounded</a:t>
            </a:r>
            <a:r>
              <a:rPr lang="es-CR" dirty="0"/>
              <a:t> </a:t>
            </a:r>
            <a:r>
              <a:rPr lang="es-CR" dirty="0" err="1"/>
              <a:t>interest</a:t>
            </a:r>
            <a:r>
              <a:rPr lang="es-CR" dirty="0"/>
              <a:t> </a:t>
            </a:r>
            <a:r>
              <a:rPr lang="es-CR" dirty="0" err="1"/>
              <a:t>rates</a:t>
            </a:r>
            <a:endParaRPr lang="es-C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45ADB9A-45FF-4315-BE27-CA36952C16A7}"/>
              </a:ext>
            </a:extLst>
          </p:cNvPr>
          <p:cNvSpPr txBox="1">
            <a:spLocks/>
          </p:cNvSpPr>
          <p:nvPr/>
        </p:nvSpPr>
        <p:spPr>
          <a:xfrm>
            <a:off x="2117720" y="1936327"/>
            <a:ext cx="7956560" cy="1424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R" dirty="0" err="1"/>
              <a:t>What</a:t>
            </a:r>
            <a:r>
              <a:rPr lang="es-CR" dirty="0"/>
              <a:t> </a:t>
            </a:r>
            <a:r>
              <a:rPr lang="es-CR" dirty="0" err="1"/>
              <a:t>if</a:t>
            </a:r>
            <a:r>
              <a:rPr lang="es-CR" dirty="0"/>
              <a:t> </a:t>
            </a:r>
            <a:r>
              <a:rPr lang="es-CR" dirty="0" err="1"/>
              <a:t>the</a:t>
            </a:r>
            <a:r>
              <a:rPr lang="es-CR" dirty="0"/>
              <a:t> </a:t>
            </a:r>
            <a:r>
              <a:rPr lang="es-CR" dirty="0" err="1"/>
              <a:t>frequency</a:t>
            </a:r>
            <a:r>
              <a:rPr lang="es-CR" dirty="0"/>
              <a:t> </a:t>
            </a:r>
            <a:r>
              <a:rPr lang="es-CR" dirty="0" err="1"/>
              <a:t>of</a:t>
            </a:r>
            <a:r>
              <a:rPr lang="es-CR" dirty="0"/>
              <a:t> </a:t>
            </a:r>
            <a:r>
              <a:rPr lang="es-CR" dirty="0" err="1"/>
              <a:t>the</a:t>
            </a:r>
            <a:r>
              <a:rPr lang="es-CR" dirty="0"/>
              <a:t> </a:t>
            </a:r>
            <a:r>
              <a:rPr lang="es-CR" dirty="0" err="1"/>
              <a:t>interest</a:t>
            </a:r>
            <a:r>
              <a:rPr lang="es-CR" dirty="0"/>
              <a:t> </a:t>
            </a:r>
            <a:r>
              <a:rPr lang="es-CR" dirty="0" err="1"/>
              <a:t>rate</a:t>
            </a:r>
            <a:r>
              <a:rPr lang="es-CR" dirty="0"/>
              <a:t> </a:t>
            </a:r>
            <a:r>
              <a:rPr lang="es-CR" dirty="0" err="1"/>
              <a:t>changes</a:t>
            </a:r>
            <a:r>
              <a:rPr lang="es-CR" dirty="0"/>
              <a:t>? </a:t>
            </a:r>
            <a:r>
              <a:rPr lang="es-CR" dirty="0" err="1"/>
              <a:t>Lets</a:t>
            </a:r>
            <a:r>
              <a:rPr lang="es-CR" dirty="0"/>
              <a:t> </a:t>
            </a:r>
            <a:r>
              <a:rPr lang="es-CR" dirty="0" err="1"/>
              <a:t>say</a:t>
            </a:r>
            <a:r>
              <a:rPr lang="es-CR" dirty="0"/>
              <a:t>, </a:t>
            </a:r>
            <a:r>
              <a:rPr lang="es-CR" dirty="0" err="1"/>
              <a:t>every</a:t>
            </a:r>
            <a:r>
              <a:rPr lang="es-CR" dirty="0"/>
              <a:t> </a:t>
            </a:r>
            <a:r>
              <a:rPr lang="es-CR" dirty="0" err="1"/>
              <a:t>month</a:t>
            </a:r>
            <a:endParaRPr lang="es-CR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A5ADB0B4-A94C-47F5-88FF-632CBA0BC319}"/>
              </a:ext>
            </a:extLst>
          </p:cNvPr>
          <p:cNvGrpSpPr/>
          <p:nvPr/>
        </p:nvGrpSpPr>
        <p:grpSpPr>
          <a:xfrm>
            <a:off x="3329277" y="3361073"/>
            <a:ext cx="5615940" cy="969782"/>
            <a:chOff x="3187542" y="4651513"/>
            <a:chExt cx="5615940" cy="969782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B332C195-BE82-4400-9C86-A6835E168215}"/>
                </a:ext>
              </a:extLst>
            </p:cNvPr>
            <p:cNvSpPr/>
            <p:nvPr/>
          </p:nvSpPr>
          <p:spPr>
            <a:xfrm>
              <a:off x="4293704" y="4651513"/>
              <a:ext cx="3207026" cy="96978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128E4857-D76B-48E5-B84A-DB40E856C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7542" y="4853167"/>
              <a:ext cx="5615940" cy="650240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95DDA1E-8BE1-4FCD-87CE-C72CCE95C974}"/>
              </a:ext>
            </a:extLst>
          </p:cNvPr>
          <p:cNvSpPr txBox="1"/>
          <p:nvPr/>
        </p:nvSpPr>
        <p:spPr>
          <a:xfrm>
            <a:off x="2990952" y="478581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Where “m” is the frequency, in this case, 12 (monthly)</a:t>
            </a:r>
          </a:p>
          <a:p>
            <a:pPr algn="ctr"/>
            <a:r>
              <a:rPr lang="en-US" dirty="0"/>
              <a:t>The new result is:</a:t>
            </a:r>
            <a:endParaRPr lang="es-CR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548A3A2-E1ED-47C7-8CB5-4EBFCEC6E33E}"/>
              </a:ext>
            </a:extLst>
          </p:cNvPr>
          <p:cNvGrpSpPr/>
          <p:nvPr/>
        </p:nvGrpSpPr>
        <p:grpSpPr>
          <a:xfrm>
            <a:off x="3288030" y="5565053"/>
            <a:ext cx="5615940" cy="969782"/>
            <a:chOff x="3230982" y="5576481"/>
            <a:chExt cx="5615940" cy="969782"/>
          </a:xfrm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E22F59D0-9F27-4FF3-9918-324013B4D658}"/>
                </a:ext>
              </a:extLst>
            </p:cNvPr>
            <p:cNvSpPr/>
            <p:nvPr/>
          </p:nvSpPr>
          <p:spPr>
            <a:xfrm>
              <a:off x="3896139" y="5576481"/>
              <a:ext cx="4253948" cy="96978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49B23D6C-6B15-4279-9366-A473DD217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0982" y="5677832"/>
              <a:ext cx="5615940" cy="767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200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45ADB9A-45FF-4315-BE27-CA36952C16A7}"/>
              </a:ext>
            </a:extLst>
          </p:cNvPr>
          <p:cNvSpPr txBox="1">
            <a:spLocks/>
          </p:cNvSpPr>
          <p:nvPr/>
        </p:nvSpPr>
        <p:spPr>
          <a:xfrm>
            <a:off x="2158967" y="647435"/>
            <a:ext cx="7956560" cy="1424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R" dirty="0" err="1"/>
              <a:t>Why</a:t>
            </a:r>
            <a:r>
              <a:rPr lang="es-CR" dirty="0"/>
              <a:t> </a:t>
            </a:r>
            <a:r>
              <a:rPr lang="es-CR" dirty="0" err="1"/>
              <a:t>this</a:t>
            </a:r>
            <a:r>
              <a:rPr lang="es-CR" dirty="0"/>
              <a:t> </a:t>
            </a:r>
            <a:r>
              <a:rPr lang="es-CR" dirty="0" err="1"/>
              <a:t>calculations</a:t>
            </a:r>
            <a:r>
              <a:rPr lang="es-CR" dirty="0"/>
              <a:t> are </a:t>
            </a:r>
            <a:r>
              <a:rPr lang="es-CR" dirty="0" err="1"/>
              <a:t>useful</a:t>
            </a:r>
            <a:r>
              <a:rPr lang="es-CR" dirty="0"/>
              <a:t>? </a:t>
            </a:r>
            <a:r>
              <a:rPr lang="es-CR" dirty="0" err="1"/>
              <a:t>Lets</a:t>
            </a:r>
            <a:r>
              <a:rPr lang="es-CR" dirty="0"/>
              <a:t> </a:t>
            </a:r>
            <a:r>
              <a:rPr lang="es-CR" dirty="0" err="1"/>
              <a:t>see</a:t>
            </a:r>
            <a:r>
              <a:rPr lang="es-CR" dirty="0"/>
              <a:t> </a:t>
            </a:r>
            <a:r>
              <a:rPr lang="es-CR" dirty="0" err="1"/>
              <a:t>this</a:t>
            </a:r>
            <a:r>
              <a:rPr lang="es-CR" dirty="0"/>
              <a:t> in </a:t>
            </a:r>
            <a:r>
              <a:rPr lang="es-CR" dirty="0" err="1"/>
              <a:t>terms</a:t>
            </a:r>
            <a:r>
              <a:rPr lang="es-CR" dirty="0"/>
              <a:t> </a:t>
            </a:r>
            <a:r>
              <a:rPr lang="es-CR" dirty="0" err="1"/>
              <a:t>of</a:t>
            </a:r>
            <a:r>
              <a:rPr lang="es-CR" dirty="0"/>
              <a:t> </a:t>
            </a:r>
            <a:r>
              <a:rPr lang="es-CR" dirty="0" err="1"/>
              <a:t>debt</a:t>
            </a:r>
            <a:endParaRPr lang="es-C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DA9F329-4CC1-4692-B641-0AD5F45638AA}"/>
              </a:ext>
            </a:extLst>
          </p:cNvPr>
          <p:cNvSpPr txBox="1">
            <a:spLocks/>
          </p:cNvSpPr>
          <p:nvPr/>
        </p:nvSpPr>
        <p:spPr>
          <a:xfrm>
            <a:off x="2117720" y="2232534"/>
            <a:ext cx="7956560" cy="1424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R" sz="2400" dirty="0" err="1"/>
              <a:t>Assuming</a:t>
            </a:r>
            <a:r>
              <a:rPr lang="es-CR" sz="2400" dirty="0"/>
              <a:t> </a:t>
            </a:r>
            <a:r>
              <a:rPr lang="es-CR" sz="2400" dirty="0" err="1"/>
              <a:t>your</a:t>
            </a:r>
            <a:r>
              <a:rPr lang="es-CR" sz="2400" dirty="0"/>
              <a:t> </a:t>
            </a:r>
            <a:r>
              <a:rPr lang="es-CR" sz="2400" dirty="0" err="1"/>
              <a:t>credit</a:t>
            </a:r>
            <a:r>
              <a:rPr lang="es-CR" sz="2400" dirty="0"/>
              <a:t> </a:t>
            </a:r>
            <a:r>
              <a:rPr lang="es-CR" sz="2400" dirty="0" err="1"/>
              <a:t>card</a:t>
            </a:r>
            <a:r>
              <a:rPr lang="es-CR" sz="2400" dirty="0"/>
              <a:t> has </a:t>
            </a:r>
            <a:r>
              <a:rPr lang="es-CR" sz="2400" dirty="0" err="1"/>
              <a:t>an</a:t>
            </a:r>
            <a:r>
              <a:rPr lang="es-CR" sz="2400" dirty="0"/>
              <a:t> anual </a:t>
            </a:r>
            <a:r>
              <a:rPr lang="es-CR" sz="2400" dirty="0" err="1"/>
              <a:t>rate</a:t>
            </a:r>
            <a:r>
              <a:rPr lang="es-CR" sz="2400" dirty="0"/>
              <a:t> </a:t>
            </a:r>
            <a:r>
              <a:rPr lang="es-CR" sz="2400" dirty="0" err="1"/>
              <a:t>of</a:t>
            </a:r>
            <a:r>
              <a:rPr lang="es-CR" sz="2400" dirty="0"/>
              <a:t> %18,5 </a:t>
            </a:r>
            <a:r>
              <a:rPr lang="es-CR" sz="2400" dirty="0" err="1"/>
              <a:t>compounded</a:t>
            </a:r>
            <a:r>
              <a:rPr lang="es-CR" sz="2400" dirty="0"/>
              <a:t> </a:t>
            </a:r>
            <a:r>
              <a:rPr lang="es-CR" sz="2400" dirty="0" err="1"/>
              <a:t>daily</a:t>
            </a:r>
            <a:r>
              <a:rPr lang="es-CR" sz="2400" dirty="0"/>
              <a:t> (m=12); </a:t>
            </a:r>
            <a:r>
              <a:rPr lang="es-CR" sz="2400" dirty="0" err="1"/>
              <a:t>what</a:t>
            </a:r>
            <a:r>
              <a:rPr lang="es-CR" sz="2400" dirty="0"/>
              <a:t> </a:t>
            </a:r>
            <a:r>
              <a:rPr lang="es-CR" sz="2400" dirty="0" err="1"/>
              <a:t>is</a:t>
            </a:r>
            <a:r>
              <a:rPr lang="es-CR" sz="2400" dirty="0"/>
              <a:t> </a:t>
            </a:r>
            <a:r>
              <a:rPr lang="es-CR" sz="2400" dirty="0" err="1"/>
              <a:t>the</a:t>
            </a:r>
            <a:r>
              <a:rPr lang="es-CR" sz="2400" dirty="0"/>
              <a:t> </a:t>
            </a:r>
            <a:r>
              <a:rPr lang="es-CR" sz="2400" dirty="0" err="1"/>
              <a:t>Effective</a:t>
            </a:r>
            <a:r>
              <a:rPr lang="es-CR" sz="2400" dirty="0"/>
              <a:t> Anual </a:t>
            </a:r>
            <a:r>
              <a:rPr lang="es-CR" sz="2400" dirty="0" err="1"/>
              <a:t>Rate</a:t>
            </a:r>
            <a:r>
              <a:rPr lang="es-CR" sz="2400" dirty="0"/>
              <a:t> (EFR)?</a:t>
            </a: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DC5733BD-FB38-42B2-91EE-A5FCD0398E03}"/>
              </a:ext>
            </a:extLst>
          </p:cNvPr>
          <p:cNvGrpSpPr/>
          <p:nvPr/>
        </p:nvGrpSpPr>
        <p:grpSpPr>
          <a:xfrm>
            <a:off x="3230982" y="3361073"/>
            <a:ext cx="5615940" cy="969782"/>
            <a:chOff x="3230982" y="3361073"/>
            <a:chExt cx="5615940" cy="969782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1FB8326B-904C-4930-A6AC-FE77FA774788}"/>
                </a:ext>
              </a:extLst>
            </p:cNvPr>
            <p:cNvSpPr/>
            <p:nvPr/>
          </p:nvSpPr>
          <p:spPr>
            <a:xfrm>
              <a:off x="4435439" y="3361073"/>
              <a:ext cx="3207026" cy="96978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FE275776-C893-4DF1-A528-DCDA399F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0982" y="3504334"/>
              <a:ext cx="5615940" cy="683260"/>
            </a:xfrm>
            <a:prstGeom prst="rect">
              <a:avLst/>
            </a:prstGeom>
          </p:spPr>
        </p:pic>
      </p:grp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F1E53CFF-300F-4B82-B089-9F783FA03805}"/>
              </a:ext>
            </a:extLst>
          </p:cNvPr>
          <p:cNvSpPr/>
          <p:nvPr/>
        </p:nvSpPr>
        <p:spPr>
          <a:xfrm>
            <a:off x="5862067" y="4330855"/>
            <a:ext cx="467865" cy="454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DEED9822-0BBC-4980-89BD-A31D03B6423A}"/>
              </a:ext>
            </a:extLst>
          </p:cNvPr>
          <p:cNvGrpSpPr/>
          <p:nvPr/>
        </p:nvGrpSpPr>
        <p:grpSpPr>
          <a:xfrm>
            <a:off x="3288030" y="4773559"/>
            <a:ext cx="5615940" cy="969782"/>
            <a:chOff x="3288030" y="5128591"/>
            <a:chExt cx="5615940" cy="969782"/>
          </a:xfrm>
        </p:grpSpPr>
        <p:sp>
          <p:nvSpPr>
            <p:cNvPr id="22" name="Rectángulo: esquinas redondeadas 21">
              <a:extLst>
                <a:ext uri="{FF2B5EF4-FFF2-40B4-BE49-F238E27FC236}">
                  <a16:creationId xmlns:a16="http://schemas.microsoft.com/office/drawing/2014/main" id="{0F1EF932-EAE3-40DA-AA3E-E29A2E3F130A}"/>
                </a:ext>
              </a:extLst>
            </p:cNvPr>
            <p:cNvSpPr/>
            <p:nvPr/>
          </p:nvSpPr>
          <p:spPr>
            <a:xfrm>
              <a:off x="3953187" y="5128591"/>
              <a:ext cx="4253948" cy="96978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2481FC64-D8AF-4305-BCB2-CFAE149C9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8030" y="5224862"/>
              <a:ext cx="5615940" cy="777240"/>
            </a:xfrm>
            <a:prstGeom prst="rect">
              <a:avLst/>
            </a:prstGeom>
          </p:spPr>
        </p:pic>
      </p:grp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EAAC07B-22A3-411D-A79C-CE7A6A2DEBAE}"/>
              </a:ext>
            </a:extLst>
          </p:cNvPr>
          <p:cNvSpPr txBox="1"/>
          <p:nvPr/>
        </p:nvSpPr>
        <p:spPr>
          <a:xfrm>
            <a:off x="2902226" y="5887399"/>
            <a:ext cx="65465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So, this means that annually you are actually paying %20,32 of interest rate instead of %18,5. Not such a big change huh?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2450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297</TotalTime>
  <Words>513</Words>
  <Application>Microsoft Office PowerPoint</Application>
  <PresentationFormat>Panorámica</PresentationFormat>
  <Paragraphs>76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MS Shell Dlg 2</vt:lpstr>
      <vt:lpstr>Wingdings</vt:lpstr>
      <vt:lpstr>Wingdings 3</vt:lpstr>
      <vt:lpstr>Madison</vt:lpstr>
      <vt:lpstr>Financial Concepts</vt:lpstr>
      <vt:lpstr>Markets</vt:lpstr>
      <vt:lpstr>Presentación de PowerPoint</vt:lpstr>
      <vt:lpstr>Interest rate components</vt:lpstr>
      <vt:lpstr>How interest rates affect our lifes?</vt:lpstr>
      <vt:lpstr>Compounded interest rates</vt:lpstr>
      <vt:lpstr>Compounded interest rates</vt:lpstr>
      <vt:lpstr>Compounded interest rates</vt:lpstr>
      <vt:lpstr>Presentación de PowerPoint</vt:lpstr>
      <vt:lpstr>Presentación de PowerPoint</vt:lpstr>
      <vt:lpstr>Presentación de PowerPoint</vt:lpstr>
      <vt:lpstr>Bonds components</vt:lpstr>
      <vt:lpstr>Bond Types</vt:lpstr>
      <vt:lpstr>Example</vt:lpstr>
      <vt:lpstr>Presentación de PowerPoint</vt:lpstr>
      <vt:lpstr>See how important interest rates are?</vt:lpstr>
      <vt:lpstr>Financial Concepts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Concepts</dc:title>
  <dc:creator>Esteban Cambronero</dc:creator>
  <cp:lastModifiedBy>Esteban Cambronero</cp:lastModifiedBy>
  <cp:revision>19</cp:revision>
  <dcterms:created xsi:type="dcterms:W3CDTF">2020-08-13T02:09:37Z</dcterms:created>
  <dcterms:modified xsi:type="dcterms:W3CDTF">2020-08-14T04:46:32Z</dcterms:modified>
</cp:coreProperties>
</file>