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38"/>
    <p:restoredTop sz="94668"/>
  </p:normalViewPr>
  <p:slideViewPr>
    <p:cSldViewPr snapToGrid="0">
      <p:cViewPr varScale="1">
        <p:scale>
          <a:sx n="113" d="100"/>
          <a:sy n="113" d="100"/>
        </p:scale>
        <p:origin x="2208"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6/29/25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6/29/25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6/29/25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6/29/25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6/29/25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6/29/25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6/29/25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6/29/25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6/29/25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8F9F3-2614-7747-7FE2-43B06EF0C860}"/>
              </a:ext>
            </a:extLst>
          </p:cNvPr>
          <p:cNvSpPr>
            <a:spLocks noGrp="1"/>
          </p:cNvSpPr>
          <p:nvPr>
            <p:ph type="ctrTitle"/>
          </p:nvPr>
        </p:nvSpPr>
        <p:spPr/>
        <p:txBody>
          <a:bodyPr/>
          <a:lstStyle/>
          <a:p>
            <a:pPr algn="ctr"/>
            <a:r>
              <a:rPr lang="en-US" dirty="0" err="1"/>
              <a:t>DriverPass</a:t>
            </a:r>
            <a:r>
              <a:rPr lang="en-US" dirty="0"/>
              <a:t> System Overview</a:t>
            </a:r>
          </a:p>
        </p:txBody>
      </p:sp>
      <p:sp>
        <p:nvSpPr>
          <p:cNvPr id="3" name="Subtitle 2">
            <a:extLst>
              <a:ext uri="{FF2B5EF4-FFF2-40B4-BE49-F238E27FC236}">
                <a16:creationId xmlns:a16="http://schemas.microsoft.com/office/drawing/2014/main" id="{36EE6035-D9E1-B0FB-AA78-F99FB1C09692}"/>
              </a:ext>
            </a:extLst>
          </p:cNvPr>
          <p:cNvSpPr>
            <a:spLocks noGrp="1"/>
          </p:cNvSpPr>
          <p:nvPr>
            <p:ph type="subTitle" idx="1"/>
          </p:nvPr>
        </p:nvSpPr>
        <p:spPr/>
        <p:txBody>
          <a:bodyPr/>
          <a:lstStyle/>
          <a:p>
            <a:r>
              <a:rPr lang="en-US" dirty="0"/>
              <a:t>Cameron Chenault</a:t>
            </a:r>
          </a:p>
          <a:p>
            <a:r>
              <a:rPr lang="en-US" dirty="0"/>
              <a:t>06/29/25</a:t>
            </a:r>
          </a:p>
        </p:txBody>
      </p:sp>
    </p:spTree>
    <p:extLst>
      <p:ext uri="{BB962C8B-B14F-4D97-AF65-F5344CB8AC3E}">
        <p14:creationId xmlns:p14="http://schemas.microsoft.com/office/powerpoint/2010/main" val="284002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4098-6258-EC77-29CD-311305B5EDF9}"/>
              </a:ext>
            </a:extLst>
          </p:cNvPr>
          <p:cNvSpPr>
            <a:spLocks noGrp="1"/>
          </p:cNvSpPr>
          <p:nvPr>
            <p:ph type="title"/>
          </p:nvPr>
        </p:nvSpPr>
        <p:spPr/>
        <p:txBody>
          <a:bodyPr>
            <a:normAutofit/>
          </a:bodyPr>
          <a:lstStyle/>
          <a:p>
            <a:r>
              <a:rPr lang="en-US" sz="4000" dirty="0"/>
              <a:t>System Requirements</a:t>
            </a:r>
          </a:p>
        </p:txBody>
      </p:sp>
      <p:sp>
        <p:nvSpPr>
          <p:cNvPr id="3" name="Content Placeholder 2">
            <a:extLst>
              <a:ext uri="{FF2B5EF4-FFF2-40B4-BE49-F238E27FC236}">
                <a16:creationId xmlns:a16="http://schemas.microsoft.com/office/drawing/2014/main" id="{8D3854A7-0B58-6EC7-1521-2B44F9BC6227}"/>
              </a:ext>
            </a:extLst>
          </p:cNvPr>
          <p:cNvSpPr>
            <a:spLocks noGrp="1"/>
          </p:cNvSpPr>
          <p:nvPr>
            <p:ph idx="1"/>
          </p:nvPr>
        </p:nvSpPr>
        <p:spPr>
          <a:xfrm>
            <a:off x="680321" y="2120304"/>
            <a:ext cx="11026405" cy="4388780"/>
          </a:xfrm>
        </p:spPr>
        <p:txBody>
          <a:bodyPr/>
          <a:lstStyle/>
          <a:p>
            <a:r>
              <a:rPr lang="en-US" dirty="0"/>
              <a:t>Functional Requirements:</a:t>
            </a:r>
          </a:p>
          <a:p>
            <a:pPr lvl="1"/>
            <a:r>
              <a:rPr lang="en-US" dirty="0"/>
              <a:t>Online driving lesson scheduling system</a:t>
            </a:r>
          </a:p>
          <a:p>
            <a:pPr lvl="1"/>
            <a:r>
              <a:rPr lang="en-US" dirty="0"/>
              <a:t>Practice test platform with progress tracking</a:t>
            </a:r>
          </a:p>
          <a:p>
            <a:pPr lvl="1"/>
            <a:r>
              <a:rPr lang="en-US" dirty="0"/>
              <a:t>Customer/Staff account management</a:t>
            </a:r>
          </a:p>
          <a:p>
            <a:pPr lvl="1"/>
            <a:r>
              <a:rPr lang="en-US" dirty="0"/>
              <a:t>Allow for DMV updates</a:t>
            </a:r>
          </a:p>
          <a:p>
            <a:pPr lvl="1"/>
            <a:r>
              <a:rPr lang="en-US" dirty="0"/>
              <a:t>Generate activity reports</a:t>
            </a:r>
          </a:p>
          <a:p>
            <a:pPr marL="457200" lvl="1" indent="0">
              <a:buNone/>
            </a:pPr>
            <a:endParaRPr lang="en-US" dirty="0"/>
          </a:p>
          <a:p>
            <a:r>
              <a:rPr lang="en-US" dirty="0"/>
              <a:t>Non-functional Requirements:</a:t>
            </a:r>
          </a:p>
          <a:p>
            <a:pPr lvl="1"/>
            <a:r>
              <a:rPr lang="en-US" dirty="0"/>
              <a:t>Cloud-based for accessibility from any device</a:t>
            </a:r>
          </a:p>
          <a:p>
            <a:pPr lvl="1"/>
            <a:r>
              <a:rPr lang="en-US" dirty="0"/>
              <a:t>Secure payment processing and data protection</a:t>
            </a:r>
          </a:p>
          <a:p>
            <a:pPr lvl="1"/>
            <a:r>
              <a:rPr lang="en-US" dirty="0"/>
              <a:t>Should have relatively quick response time</a:t>
            </a:r>
          </a:p>
          <a:p>
            <a:pPr lvl="1"/>
            <a:endParaRPr lang="en-US" dirty="0"/>
          </a:p>
          <a:p>
            <a:pPr lvl="1"/>
            <a:endParaRPr lang="en-US" dirty="0"/>
          </a:p>
        </p:txBody>
      </p:sp>
    </p:spTree>
    <p:extLst>
      <p:ext uri="{BB962C8B-B14F-4D97-AF65-F5344CB8AC3E}">
        <p14:creationId xmlns:p14="http://schemas.microsoft.com/office/powerpoint/2010/main" val="1649589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C8545-C6BC-7D0C-3354-F3A6B1DC15C7}"/>
              </a:ext>
            </a:extLst>
          </p:cNvPr>
          <p:cNvSpPr>
            <a:spLocks noGrp="1"/>
          </p:cNvSpPr>
          <p:nvPr>
            <p:ph type="title"/>
          </p:nvPr>
        </p:nvSpPr>
        <p:spPr/>
        <p:txBody>
          <a:bodyPr>
            <a:normAutofit/>
          </a:bodyPr>
          <a:lstStyle/>
          <a:p>
            <a:r>
              <a:rPr lang="en-US" sz="4000" dirty="0"/>
              <a:t>Use Case Diagram</a:t>
            </a:r>
          </a:p>
        </p:txBody>
      </p:sp>
      <p:pic>
        <p:nvPicPr>
          <p:cNvPr id="5" name="Content Placeholder 4">
            <a:extLst>
              <a:ext uri="{FF2B5EF4-FFF2-40B4-BE49-F238E27FC236}">
                <a16:creationId xmlns:a16="http://schemas.microsoft.com/office/drawing/2014/main" id="{8E6C9023-6E2A-5D29-E8FB-96815052CF5F}"/>
              </a:ext>
            </a:extLst>
          </p:cNvPr>
          <p:cNvPicPr>
            <a:picLocks noGrp="1" noChangeAspect="1"/>
          </p:cNvPicPr>
          <p:nvPr>
            <p:ph idx="1"/>
          </p:nvPr>
        </p:nvPicPr>
        <p:blipFill>
          <a:blip r:embed="rId2"/>
          <a:stretch>
            <a:fillRect/>
          </a:stretch>
        </p:blipFill>
        <p:spPr>
          <a:xfrm>
            <a:off x="0" y="2077155"/>
            <a:ext cx="7525927" cy="4515556"/>
          </a:xfrm>
        </p:spPr>
      </p:pic>
      <p:sp>
        <p:nvSpPr>
          <p:cNvPr id="6" name="TextBox 5">
            <a:extLst>
              <a:ext uri="{FF2B5EF4-FFF2-40B4-BE49-F238E27FC236}">
                <a16:creationId xmlns:a16="http://schemas.microsoft.com/office/drawing/2014/main" id="{078A5711-5C1B-98BE-93A4-DD4FE653F2D9}"/>
              </a:ext>
            </a:extLst>
          </p:cNvPr>
          <p:cNvSpPr txBox="1"/>
          <p:nvPr/>
        </p:nvSpPr>
        <p:spPr>
          <a:xfrm>
            <a:off x="7913511" y="2246488"/>
            <a:ext cx="3736622" cy="2862322"/>
          </a:xfrm>
          <a:prstGeom prst="rect">
            <a:avLst/>
          </a:prstGeom>
          <a:noFill/>
        </p:spPr>
        <p:txBody>
          <a:bodyPr wrap="square" rtlCol="0">
            <a:spAutoFit/>
          </a:bodyPr>
          <a:lstStyle/>
          <a:p>
            <a:r>
              <a:rPr lang="en-US" sz="2000" dirty="0"/>
              <a:t>This diagram goes over the different ways that users might interact with the system. For example; managing packages for the owner, appointment scheduling for the Students and Secretaries and account management for all users.</a:t>
            </a:r>
          </a:p>
        </p:txBody>
      </p:sp>
    </p:spTree>
    <p:extLst>
      <p:ext uri="{BB962C8B-B14F-4D97-AF65-F5344CB8AC3E}">
        <p14:creationId xmlns:p14="http://schemas.microsoft.com/office/powerpoint/2010/main" val="4337098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72A52-3260-D462-252A-CABBF99A9653}"/>
              </a:ext>
            </a:extLst>
          </p:cNvPr>
          <p:cNvSpPr>
            <a:spLocks noGrp="1"/>
          </p:cNvSpPr>
          <p:nvPr>
            <p:ph type="title"/>
          </p:nvPr>
        </p:nvSpPr>
        <p:spPr/>
        <p:txBody>
          <a:bodyPr>
            <a:normAutofit/>
          </a:bodyPr>
          <a:lstStyle/>
          <a:p>
            <a:r>
              <a:rPr lang="en-US" sz="4000" dirty="0"/>
              <a:t>Activity Diagrams</a:t>
            </a:r>
          </a:p>
        </p:txBody>
      </p:sp>
      <p:pic>
        <p:nvPicPr>
          <p:cNvPr id="5" name="Content Placeholder 4">
            <a:extLst>
              <a:ext uri="{FF2B5EF4-FFF2-40B4-BE49-F238E27FC236}">
                <a16:creationId xmlns:a16="http://schemas.microsoft.com/office/drawing/2014/main" id="{2039AA86-2AF8-F5A4-453A-37AAB5675CF4}"/>
              </a:ext>
            </a:extLst>
          </p:cNvPr>
          <p:cNvPicPr>
            <a:picLocks noGrp="1" noChangeAspect="1"/>
          </p:cNvPicPr>
          <p:nvPr>
            <p:ph idx="1"/>
          </p:nvPr>
        </p:nvPicPr>
        <p:blipFill>
          <a:blip r:embed="rId2"/>
          <a:stretch>
            <a:fillRect/>
          </a:stretch>
        </p:blipFill>
        <p:spPr>
          <a:xfrm>
            <a:off x="214489" y="2088446"/>
            <a:ext cx="3598863" cy="3598863"/>
          </a:xfrm>
        </p:spPr>
      </p:pic>
      <p:pic>
        <p:nvPicPr>
          <p:cNvPr id="7" name="Picture 6">
            <a:extLst>
              <a:ext uri="{FF2B5EF4-FFF2-40B4-BE49-F238E27FC236}">
                <a16:creationId xmlns:a16="http://schemas.microsoft.com/office/drawing/2014/main" id="{DDC8DC4F-433F-96DD-885D-3A120F00E666}"/>
              </a:ext>
            </a:extLst>
          </p:cNvPr>
          <p:cNvPicPr>
            <a:picLocks noChangeAspect="1"/>
          </p:cNvPicPr>
          <p:nvPr/>
        </p:nvPicPr>
        <p:blipFill>
          <a:blip r:embed="rId3"/>
          <a:stretch>
            <a:fillRect/>
          </a:stretch>
        </p:blipFill>
        <p:spPr>
          <a:xfrm>
            <a:off x="4176888" y="2088446"/>
            <a:ext cx="3598863" cy="4498579"/>
          </a:xfrm>
          <a:prstGeom prst="rect">
            <a:avLst/>
          </a:prstGeom>
        </p:spPr>
      </p:pic>
      <p:sp>
        <p:nvSpPr>
          <p:cNvPr id="9" name="TextBox 8">
            <a:extLst>
              <a:ext uri="{FF2B5EF4-FFF2-40B4-BE49-F238E27FC236}">
                <a16:creationId xmlns:a16="http://schemas.microsoft.com/office/drawing/2014/main" id="{D45C7F29-C7D2-A173-D963-6954E65E168A}"/>
              </a:ext>
            </a:extLst>
          </p:cNvPr>
          <p:cNvSpPr txBox="1"/>
          <p:nvPr/>
        </p:nvSpPr>
        <p:spPr>
          <a:xfrm>
            <a:off x="8003822" y="2223911"/>
            <a:ext cx="3804356" cy="2554545"/>
          </a:xfrm>
          <a:prstGeom prst="rect">
            <a:avLst/>
          </a:prstGeom>
          <a:noFill/>
        </p:spPr>
        <p:txBody>
          <a:bodyPr wrap="square" rtlCol="0">
            <a:spAutoFit/>
          </a:bodyPr>
          <a:lstStyle/>
          <a:p>
            <a:r>
              <a:rPr lang="en-US" sz="2000" dirty="0"/>
              <a:t>These two activity diagrams show the step by step process for scheduling a driving appointment and taking an online practice test. These diagrams are visual representations of the actions of the systems.</a:t>
            </a:r>
          </a:p>
        </p:txBody>
      </p:sp>
    </p:spTree>
    <p:extLst>
      <p:ext uri="{BB962C8B-B14F-4D97-AF65-F5344CB8AC3E}">
        <p14:creationId xmlns:p14="http://schemas.microsoft.com/office/powerpoint/2010/main" val="2054407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228B5-5FBE-5ECE-29BD-E97948432C7D}"/>
              </a:ext>
            </a:extLst>
          </p:cNvPr>
          <p:cNvSpPr>
            <a:spLocks noGrp="1"/>
          </p:cNvSpPr>
          <p:nvPr>
            <p:ph type="title"/>
          </p:nvPr>
        </p:nvSpPr>
        <p:spPr/>
        <p:txBody>
          <a:bodyPr>
            <a:normAutofit/>
          </a:bodyPr>
          <a:lstStyle/>
          <a:p>
            <a:r>
              <a:rPr lang="en-US" sz="4000" dirty="0"/>
              <a:t>Security</a:t>
            </a:r>
          </a:p>
        </p:txBody>
      </p:sp>
      <p:sp>
        <p:nvSpPr>
          <p:cNvPr id="3" name="Content Placeholder 2">
            <a:extLst>
              <a:ext uri="{FF2B5EF4-FFF2-40B4-BE49-F238E27FC236}">
                <a16:creationId xmlns:a16="http://schemas.microsoft.com/office/drawing/2014/main" id="{C15564E4-8918-A278-D297-BF5E96EC9972}"/>
              </a:ext>
            </a:extLst>
          </p:cNvPr>
          <p:cNvSpPr>
            <a:spLocks noGrp="1"/>
          </p:cNvSpPr>
          <p:nvPr>
            <p:ph idx="1"/>
          </p:nvPr>
        </p:nvSpPr>
        <p:spPr>
          <a:xfrm>
            <a:off x="680321" y="2336873"/>
            <a:ext cx="9613861" cy="1930327"/>
          </a:xfrm>
        </p:spPr>
        <p:txBody>
          <a:bodyPr/>
          <a:lstStyle/>
          <a:p>
            <a:r>
              <a:rPr lang="en-US" dirty="0"/>
              <a:t>Different permissions for students, staff and admins</a:t>
            </a:r>
          </a:p>
          <a:p>
            <a:r>
              <a:rPr lang="en-US" dirty="0"/>
              <a:t>Secure payment services</a:t>
            </a:r>
          </a:p>
          <a:p>
            <a:r>
              <a:rPr lang="en-US" dirty="0"/>
              <a:t>Password recovery</a:t>
            </a:r>
          </a:p>
          <a:p>
            <a:r>
              <a:rPr lang="en-US" dirty="0"/>
              <a:t>Activity tracking for accountability</a:t>
            </a:r>
          </a:p>
        </p:txBody>
      </p:sp>
      <p:sp>
        <p:nvSpPr>
          <p:cNvPr id="4" name="TextBox 3">
            <a:extLst>
              <a:ext uri="{FF2B5EF4-FFF2-40B4-BE49-F238E27FC236}">
                <a16:creationId xmlns:a16="http://schemas.microsoft.com/office/drawing/2014/main" id="{9EC6E08E-8F67-22DD-2D76-1CE410EDF1E0}"/>
              </a:ext>
            </a:extLst>
          </p:cNvPr>
          <p:cNvSpPr txBox="1"/>
          <p:nvPr/>
        </p:nvSpPr>
        <p:spPr>
          <a:xfrm>
            <a:off x="680321" y="4651022"/>
            <a:ext cx="8553990" cy="1015663"/>
          </a:xfrm>
          <a:prstGeom prst="rect">
            <a:avLst/>
          </a:prstGeom>
          <a:noFill/>
        </p:spPr>
        <p:txBody>
          <a:bodyPr wrap="square" rtlCol="0">
            <a:spAutoFit/>
          </a:bodyPr>
          <a:lstStyle/>
          <a:p>
            <a:r>
              <a:rPr lang="en-US" sz="2000" dirty="0"/>
              <a:t>The listed measures above will be implemented for protecting customer data and business information while also making it easier to securely use the system.</a:t>
            </a:r>
          </a:p>
        </p:txBody>
      </p:sp>
    </p:spTree>
    <p:extLst>
      <p:ext uri="{BB962C8B-B14F-4D97-AF65-F5344CB8AC3E}">
        <p14:creationId xmlns:p14="http://schemas.microsoft.com/office/powerpoint/2010/main" val="75830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7B68B-32BB-4D70-B978-F9BE48B23E90}"/>
              </a:ext>
            </a:extLst>
          </p:cNvPr>
          <p:cNvSpPr>
            <a:spLocks noGrp="1"/>
          </p:cNvSpPr>
          <p:nvPr>
            <p:ph type="title"/>
          </p:nvPr>
        </p:nvSpPr>
        <p:spPr/>
        <p:txBody>
          <a:bodyPr>
            <a:normAutofit/>
          </a:bodyPr>
          <a:lstStyle/>
          <a:p>
            <a:r>
              <a:rPr lang="en-US" sz="4000" dirty="0"/>
              <a:t>System Limitations</a:t>
            </a:r>
          </a:p>
        </p:txBody>
      </p:sp>
      <p:sp>
        <p:nvSpPr>
          <p:cNvPr id="3" name="Content Placeholder 2">
            <a:extLst>
              <a:ext uri="{FF2B5EF4-FFF2-40B4-BE49-F238E27FC236}">
                <a16:creationId xmlns:a16="http://schemas.microsoft.com/office/drawing/2014/main" id="{29A0653D-6F48-A9F9-A216-C6C746FFF3C9}"/>
              </a:ext>
            </a:extLst>
          </p:cNvPr>
          <p:cNvSpPr>
            <a:spLocks noGrp="1"/>
          </p:cNvSpPr>
          <p:nvPr>
            <p:ph idx="1"/>
          </p:nvPr>
        </p:nvSpPr>
        <p:spPr>
          <a:xfrm>
            <a:off x="680321" y="2336873"/>
            <a:ext cx="9613861" cy="2043216"/>
          </a:xfrm>
        </p:spPr>
        <p:txBody>
          <a:bodyPr/>
          <a:lstStyle/>
          <a:p>
            <a:r>
              <a:rPr lang="en-US" dirty="0"/>
              <a:t>Data cannot be modified offline to prevent conflicts</a:t>
            </a:r>
          </a:p>
          <a:p>
            <a:r>
              <a:rPr lang="en-US" dirty="0"/>
              <a:t>Package customization needs developers for assistance</a:t>
            </a:r>
          </a:p>
          <a:p>
            <a:r>
              <a:rPr lang="en-US" dirty="0"/>
              <a:t>DMV updates may be slow to push through because of the need for reviewing</a:t>
            </a:r>
          </a:p>
        </p:txBody>
      </p:sp>
      <p:sp>
        <p:nvSpPr>
          <p:cNvPr id="4" name="TextBox 3">
            <a:extLst>
              <a:ext uri="{FF2B5EF4-FFF2-40B4-BE49-F238E27FC236}">
                <a16:creationId xmlns:a16="http://schemas.microsoft.com/office/drawing/2014/main" id="{9D5B721A-3CA6-E497-4DE8-DADD55B15B0B}"/>
              </a:ext>
            </a:extLst>
          </p:cNvPr>
          <p:cNvSpPr txBox="1"/>
          <p:nvPr/>
        </p:nvSpPr>
        <p:spPr>
          <a:xfrm>
            <a:off x="680321" y="4380088"/>
            <a:ext cx="8204035" cy="1200329"/>
          </a:xfrm>
          <a:prstGeom prst="rect">
            <a:avLst/>
          </a:prstGeom>
          <a:noFill/>
        </p:spPr>
        <p:txBody>
          <a:bodyPr wrap="square" rtlCol="0">
            <a:spAutoFit/>
          </a:bodyPr>
          <a:lstStyle/>
          <a:p>
            <a:r>
              <a:rPr lang="en-US" dirty="0"/>
              <a:t>System limitations are in place to allow the system to function reliably while also leaving room for system enhancements. Aspects like the inability to modify data offline will prevent the occurrence of redundant data in the system.</a:t>
            </a:r>
          </a:p>
        </p:txBody>
      </p:sp>
    </p:spTree>
    <p:extLst>
      <p:ext uri="{BB962C8B-B14F-4D97-AF65-F5344CB8AC3E}">
        <p14:creationId xmlns:p14="http://schemas.microsoft.com/office/powerpoint/2010/main" val="47962837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Berlin</Template>
  <TotalTime>88</TotalTime>
  <Words>244</Words>
  <Application>Microsoft Macintosh PowerPoint</Application>
  <PresentationFormat>Widescreen</PresentationFormat>
  <Paragraphs>30</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Trebuchet MS</vt:lpstr>
      <vt:lpstr>Berlin</vt:lpstr>
      <vt:lpstr>DriverPass System Overview</vt:lpstr>
      <vt:lpstr>System Requirements</vt:lpstr>
      <vt:lpstr>Use Case Diagram</vt:lpstr>
      <vt:lpstr>Activity Diagrams</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Cameron Chenault</dc:creator>
  <cp:lastModifiedBy>Cameron Chenault</cp:lastModifiedBy>
  <cp:revision>1</cp:revision>
  <dcterms:created xsi:type="dcterms:W3CDTF">2025-06-30T01:16:46Z</dcterms:created>
  <dcterms:modified xsi:type="dcterms:W3CDTF">2025-06-30T02:44:47Z</dcterms:modified>
</cp:coreProperties>
</file>