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68" r:id="rId5"/>
    <p:sldId id="276" r:id="rId6"/>
    <p:sldId id="269" r:id="rId7"/>
    <p:sldId id="270" r:id="rId8"/>
    <p:sldId id="278" r:id="rId9"/>
    <p:sldId id="259" r:id="rId10"/>
    <p:sldId id="260" r:id="rId11"/>
    <p:sldId id="262" r:id="rId12"/>
    <p:sldId id="261" r:id="rId13"/>
    <p:sldId id="271" r:id="rId14"/>
    <p:sldId id="275" r:id="rId15"/>
    <p:sldId id="273" r:id="rId16"/>
    <p:sldId id="274" r:id="rId17"/>
    <p:sldId id="272" r:id="rId18"/>
    <p:sldId id="265" r:id="rId19"/>
    <p:sldId id="266" r:id="rId20"/>
  </p:sldIdLst>
  <p:sldSz cx="9144000" cy="5143500" type="screen16x9"/>
  <p:notesSz cx="6858000" cy="9144000"/>
  <p:embeddedFontLst>
    <p:embeddedFont>
      <p:font typeface="Average" panose="020B0604020202020204" charset="0"/>
      <p:regular r:id="rId22"/>
    </p:embeddedFont>
    <p:embeddedFont>
      <p:font typeface="Oswald" panose="00000500000000000000" pitchFamily="2"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38e2b641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38e2b6413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3b43c762a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3b43c762a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3b43c76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3b43c76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8e2b64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438e2b64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3b43c762a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3b43c762a2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c6f980f91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c6f980f91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Diabetes Risk Prediction</a:t>
            </a:r>
            <a:endParaRPr/>
          </a:p>
          <a:p>
            <a:pPr marL="0" lvl="0" indent="0" algn="ctr" rtl="0">
              <a:spcBef>
                <a:spcPts val="0"/>
              </a:spcBef>
              <a:spcAft>
                <a:spcPts val="0"/>
              </a:spcAft>
              <a:buNone/>
            </a:pPr>
            <a:r>
              <a:rPr lang="en" sz="2200"/>
              <a:t>Empowering Early Detection and Management Within Children </a:t>
            </a:r>
            <a:endParaRPr sz="2200"/>
          </a:p>
        </p:txBody>
      </p:sp>
      <p:sp>
        <p:nvSpPr>
          <p:cNvPr id="60" name="Google Shape;60;p13"/>
          <p:cNvSpPr txBox="1">
            <a:spLocks noGrp="1"/>
          </p:cNvSpPr>
          <p:nvPr>
            <p:ph type="subTitle" idx="1"/>
          </p:nvPr>
        </p:nvSpPr>
        <p:spPr>
          <a:xfrm>
            <a:off x="4388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a:t>Camden Beck, Alexander Gerwer, Sarah Gutierrez, Sylvester Gold  </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265974" y="193575"/>
            <a:ext cx="386870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Random Forest </a:t>
            </a:r>
            <a:r>
              <a:rPr lang="en-US" sz="2600" dirty="0"/>
              <a:t>(Version 10): </a:t>
            </a:r>
            <a:r>
              <a:rPr lang="en" sz="2600" dirty="0"/>
              <a:t>  </a:t>
            </a:r>
            <a:endParaRPr sz="2600" dirty="0"/>
          </a:p>
        </p:txBody>
      </p:sp>
      <p:sp>
        <p:nvSpPr>
          <p:cNvPr id="84" name="Google Shape;84;p17"/>
          <p:cNvSpPr/>
          <p:nvPr/>
        </p:nvSpPr>
        <p:spPr>
          <a:xfrm>
            <a:off x="139325" y="159825"/>
            <a:ext cx="3723684"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 name="Google Shape;72;p15">
            <a:extLst>
              <a:ext uri="{FF2B5EF4-FFF2-40B4-BE49-F238E27FC236}">
                <a16:creationId xmlns:a16="http://schemas.microsoft.com/office/drawing/2014/main" id="{0348BC04-2120-1BBF-2675-25C9BC032DD6}"/>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Random Forest model was introduced to capture non-linearities. Optimization using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(balancing thoroughness and efficiency) provided improved performance over the baseline Logistic Regression (AUC-ROC ~0.803), demonstrating the value of tree-based ensembles.</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Efficient Random Forest Optimization: The core change is using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instead of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for the Random Forest.  Instead of trying every combination of hyperparameters (like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a:t>
            </a:r>
            <a:r>
              <a:rPr lang="en-US" sz="1200" dirty="0" err="1">
                <a:solidFill>
                  <a:schemeClr val="accent3"/>
                </a:solidFill>
                <a:latin typeface="Average"/>
                <a:sym typeface="Oswald"/>
              </a:rPr>
              <a:t>RandomizedSearchCV</a:t>
            </a:r>
            <a:r>
              <a:rPr lang="en-US" sz="1200" dirty="0">
                <a:solidFill>
                  <a:schemeClr val="accent3"/>
                </a:solidFill>
                <a:latin typeface="Average"/>
                <a:sym typeface="Oswald"/>
              </a:rPr>
              <a:t> samples a specified number of combinations (</a:t>
            </a:r>
            <a:r>
              <a:rPr lang="en-US" sz="1200" dirty="0" err="1">
                <a:solidFill>
                  <a:schemeClr val="accent3"/>
                </a:solidFill>
                <a:latin typeface="Average"/>
                <a:sym typeface="Oswald"/>
              </a:rPr>
              <a:t>n_iter</a:t>
            </a:r>
            <a:r>
              <a:rPr lang="en-US" sz="1200" dirty="0">
                <a:solidFill>
                  <a:schemeClr val="accent3"/>
                </a:solidFill>
                <a:latin typeface="Average"/>
                <a:sym typeface="Oswald"/>
              </a:rPr>
              <a:t>) randomly from the provided distributions. This is much faster, especially with large search spaces.</a:t>
            </a:r>
          </a:p>
          <a:p>
            <a:pPr>
              <a:lnSpc>
                <a:spcPct val="95000"/>
              </a:lnSpc>
              <a:buClr>
                <a:schemeClr val="accent3"/>
              </a:buClr>
              <a:buSzPts val="1800"/>
            </a:pPr>
            <a:endParaRPr lang="en-US" sz="1200" dirty="0">
              <a:solidFill>
                <a:schemeClr val="accent3"/>
              </a:solidFill>
              <a:latin typeface="Average"/>
              <a:sym typeface="Oswald"/>
            </a:endParaRPr>
          </a:p>
          <a:p>
            <a:pPr marL="171450" lvl="5" indent="-171450">
              <a:lnSpc>
                <a:spcPct val="95000"/>
              </a:lnSpc>
              <a:buClr>
                <a:schemeClr val="accent3"/>
              </a:buClr>
              <a:buSzPts val="1800"/>
              <a:buFont typeface="Arial"/>
              <a:buChar char="●"/>
            </a:pPr>
            <a:r>
              <a:rPr lang="en-US" sz="1200" dirty="0">
                <a:solidFill>
                  <a:schemeClr val="accent3"/>
                </a:solidFill>
                <a:latin typeface="Average"/>
                <a:sym typeface="Oswald"/>
              </a:rPr>
              <a:t>Balanced </a:t>
            </a:r>
            <a:r>
              <a:rPr lang="en-US" sz="1200" dirty="0" err="1">
                <a:solidFill>
                  <a:schemeClr val="accent3"/>
                </a:solidFill>
                <a:latin typeface="Average"/>
                <a:sym typeface="Oswald"/>
              </a:rPr>
              <a:t>n_iter</a:t>
            </a:r>
            <a:r>
              <a:rPr lang="en-US" sz="1200" dirty="0">
                <a:solidFill>
                  <a:schemeClr val="accent3"/>
                </a:solidFill>
                <a:latin typeface="Average"/>
                <a:sym typeface="Oswald"/>
              </a:rPr>
              <a:t>: The </a:t>
            </a:r>
            <a:r>
              <a:rPr lang="en-US" sz="1200" dirty="0" err="1">
                <a:solidFill>
                  <a:schemeClr val="accent3"/>
                </a:solidFill>
                <a:latin typeface="Average"/>
                <a:sym typeface="Oswald"/>
              </a:rPr>
              <a:t>n_iter</a:t>
            </a:r>
            <a:r>
              <a:rPr lang="en-US" sz="1200" dirty="0">
                <a:solidFill>
                  <a:schemeClr val="accent3"/>
                </a:solidFill>
                <a:latin typeface="Average"/>
                <a:sym typeface="Oswald"/>
              </a:rPr>
              <a:t> parameter is the primary control over the trade-off between search thoroughness and computation time. 20 iterations is a good starting point; you can adjust it based on your available time and the specific problem.</a:t>
            </a:r>
          </a:p>
          <a:p>
            <a:pPr marL="171450" lvl="5" indent="-171450">
              <a:lnSpc>
                <a:spcPct val="95000"/>
              </a:lnSpc>
              <a:buClr>
                <a:schemeClr val="accent3"/>
              </a:buClr>
              <a:buSzPts val="1800"/>
              <a:buFont typeface="Arial"/>
              <a:buChar char="●"/>
            </a:pPr>
            <a:endParaRPr lang="en-US" sz="1200" dirty="0">
              <a:solidFill>
                <a:schemeClr val="accent3"/>
              </a:solidFill>
              <a:latin typeface="Average"/>
              <a:sym typeface="Oswald"/>
            </a:endParaRPr>
          </a:p>
          <a:p>
            <a:pPr marL="171450" lvl="4" indent="-171450">
              <a:lnSpc>
                <a:spcPct val="95000"/>
              </a:lnSpc>
              <a:buClr>
                <a:schemeClr val="accent3"/>
              </a:buClr>
              <a:buSzPts val="1800"/>
              <a:buFont typeface="Arial"/>
              <a:buChar char="●"/>
            </a:pPr>
            <a:r>
              <a:rPr lang="en-US" sz="1200" dirty="0">
                <a:solidFill>
                  <a:schemeClr val="accent3"/>
                </a:solidFill>
                <a:latin typeface="Average"/>
                <a:sym typeface="Oswald"/>
              </a:rPr>
              <a:t>Strategic Parameter Grid: Even with randomized search, a well-chosen </a:t>
            </a:r>
            <a:r>
              <a:rPr lang="en-US" sz="1200" dirty="0" err="1">
                <a:solidFill>
                  <a:schemeClr val="accent3"/>
                </a:solidFill>
                <a:latin typeface="Average"/>
                <a:sym typeface="Oswald"/>
              </a:rPr>
              <a:t>param_grid_rf</a:t>
            </a:r>
            <a:r>
              <a:rPr lang="en-US" sz="1200" dirty="0">
                <a:solidFill>
                  <a:schemeClr val="accent3"/>
                </a:solidFill>
                <a:latin typeface="Average"/>
                <a:sym typeface="Oswald"/>
              </a:rPr>
              <a:t> is important. The ranges provided cover the most important hyperparameters and typical values that work well.</a:t>
            </a:r>
          </a:p>
          <a:p>
            <a:pPr marL="171450" lvl="4" indent="-171450">
              <a:lnSpc>
                <a:spcPct val="95000"/>
              </a:lnSpc>
              <a:buClr>
                <a:schemeClr val="accent3"/>
              </a:buClr>
              <a:buSzPts val="1800"/>
              <a:buFont typeface="Arial"/>
              <a:buChar char="●"/>
            </a:pPr>
            <a:endParaRPr lang="en-US" sz="1200" dirty="0">
              <a:solidFill>
                <a:schemeClr val="accent3"/>
              </a:solidFill>
              <a:latin typeface="Average"/>
              <a:sym typeface="Oswald"/>
            </a:endParaRPr>
          </a:p>
          <a:p>
            <a:pPr marL="171450" lvl="4" indent="-171450">
              <a:lnSpc>
                <a:spcPct val="95000"/>
              </a:lnSpc>
              <a:buClr>
                <a:schemeClr val="accent3"/>
              </a:buClr>
              <a:buSzPts val="1800"/>
              <a:buFont typeface="Arial"/>
              <a:buChar char="●"/>
            </a:pPr>
            <a:r>
              <a:rPr lang="en-US" sz="1200" dirty="0">
                <a:solidFill>
                  <a:schemeClr val="accent3"/>
                </a:solidFill>
                <a:latin typeface="Average"/>
                <a:sym typeface="Oswald"/>
              </a:rPr>
              <a:t>Reduced CV Folds: Using cv=5 for the Random Forest further speeds up the process without sacrificing too much accuracy in the performance estimate.</a:t>
            </a:r>
          </a:p>
          <a:p>
            <a:endParaRPr lang="en-US" sz="1200" dirty="0">
              <a:solidFill>
                <a:schemeClr val="dk1"/>
              </a:solidFill>
              <a:latin typeface="Oswald"/>
              <a:ea typeface="Oswald"/>
              <a:cs typeface="Oswald"/>
              <a:sym typeface="Oswald"/>
            </a:endParaRPr>
          </a:p>
          <a:p>
            <a:endParaRPr lang="en-US" sz="1200" dirty="0">
              <a:solidFill>
                <a:schemeClr val="dk1"/>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174550" y="193575"/>
            <a:ext cx="5762424" cy="572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Gradient Boosting </a:t>
            </a:r>
            <a:r>
              <a:rPr lang="en-US" sz="2600" dirty="0"/>
              <a:t>(Versions 9 [initial], 11-12): </a:t>
            </a:r>
            <a:endParaRPr sz="2600" dirty="0"/>
          </a:p>
        </p:txBody>
      </p:sp>
      <p:sp>
        <p:nvSpPr>
          <p:cNvPr id="96" name="Google Shape;96;p19"/>
          <p:cNvSpPr txBox="1"/>
          <p:nvPr/>
        </p:nvSpPr>
        <p:spPr>
          <a:xfrm>
            <a:off x="369300" y="879400"/>
            <a:ext cx="8405400" cy="909000"/>
          </a:xfrm>
          <a:prstGeom prst="rect">
            <a:avLst/>
          </a:prstGeom>
          <a:noFill/>
          <a:ln>
            <a:noFill/>
          </a:ln>
        </p:spPr>
        <p:txBody>
          <a:bodyPr spcFirstLastPara="1" wrap="square" lIns="91425" tIns="91425" rIns="91425" bIns="91425" anchor="t" anchorCtr="0">
            <a:noAutofit/>
          </a:bodyPr>
          <a:lstStyle/>
          <a:p>
            <a:pPr marL="0" lvl="0" indent="0">
              <a:lnSpc>
                <a:spcPct val="95000"/>
              </a:lnSpc>
              <a:buClr>
                <a:schemeClr val="accent3"/>
              </a:buClr>
              <a:buSzPts val="1800"/>
              <a:buFont typeface="Arial"/>
              <a:buNone/>
            </a:pPr>
            <a:r>
              <a:rPr lang="en" sz="1200" dirty="0">
                <a:solidFill>
                  <a:schemeClr val="accent3"/>
                </a:solidFill>
                <a:latin typeface="Average"/>
                <a:sym typeface="Oswald"/>
              </a:rPr>
              <a:t>This is a machine learning technique for regression and classification problems, which produces a prediction model in the form of an ensemble of weak prediction models, typically decision trees. </a:t>
            </a:r>
            <a:r>
              <a:rPr lang="en-US" sz="1200" dirty="0">
                <a:solidFill>
                  <a:schemeClr val="accent3"/>
                </a:solidFill>
                <a:latin typeface="Average"/>
                <a:sym typeface="Oswald"/>
              </a:rPr>
              <a:t>This model emerged as a top performer. Initial exploration (Version 9 baseline) showed promise. Systematic optimization using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(Version 11) and further refinement incorporating subsample, </a:t>
            </a:r>
            <a:r>
              <a:rPr lang="en-US" sz="1200" dirty="0" err="1">
                <a:solidFill>
                  <a:schemeClr val="accent3"/>
                </a:solidFill>
                <a:latin typeface="Average"/>
                <a:sym typeface="Oswald"/>
              </a:rPr>
              <a:t>max_features</a:t>
            </a:r>
            <a:r>
              <a:rPr lang="en-US" sz="1200" dirty="0">
                <a:solidFill>
                  <a:schemeClr val="accent3"/>
                </a:solidFill>
                <a:latin typeface="Average"/>
                <a:sym typeface="Oswald"/>
              </a:rPr>
              <a:t>, and crucially, early stopping (Version 12, detailed in Notes), proved highly effective. Version 11 achieved the highest AUC-ROC (0.828541) and F1-Score (0.837105), indicating a strong ability to discriminate and balance precision/recall. Version 12 maintained strong performance while potentially improving generalization and efficiency through early stopping.  </a:t>
            </a:r>
            <a:r>
              <a:rPr lang="en" sz="1200" dirty="0">
                <a:solidFill>
                  <a:schemeClr val="accent3"/>
                </a:solidFill>
                <a:latin typeface="Average"/>
                <a:sym typeface="Oswald"/>
              </a:rPr>
              <a:t>The optimization process took around two hours, with very little improvement.</a:t>
            </a:r>
            <a:endParaRPr sz="1200" dirty="0">
              <a:solidFill>
                <a:schemeClr val="accent3"/>
              </a:solidFill>
              <a:latin typeface="Average"/>
              <a:sym typeface="Oswald"/>
            </a:endParaRPr>
          </a:p>
        </p:txBody>
      </p:sp>
      <p:pic>
        <p:nvPicPr>
          <p:cNvPr id="97" name="Google Shape;97;p19" title="gradient_boosting_evaluation.PNG"/>
          <p:cNvPicPr preferRelativeResize="0"/>
          <p:nvPr/>
        </p:nvPicPr>
        <p:blipFill>
          <a:blip r:embed="rId3">
            <a:alphaModFix/>
          </a:blip>
          <a:stretch>
            <a:fillRect/>
          </a:stretch>
        </p:blipFill>
        <p:spPr>
          <a:xfrm>
            <a:off x="447675" y="2577756"/>
            <a:ext cx="4067175" cy="2219325"/>
          </a:xfrm>
          <a:prstGeom prst="rect">
            <a:avLst/>
          </a:prstGeom>
          <a:noFill/>
          <a:ln>
            <a:noFill/>
          </a:ln>
        </p:spPr>
      </p:pic>
      <p:pic>
        <p:nvPicPr>
          <p:cNvPr id="98" name="Google Shape;98;p19" title="optimized_gradient_boosting_evaluation.PNG"/>
          <p:cNvPicPr preferRelativeResize="0"/>
          <p:nvPr/>
        </p:nvPicPr>
        <p:blipFill>
          <a:blip r:embed="rId4">
            <a:alphaModFix/>
          </a:blip>
          <a:stretch>
            <a:fillRect/>
          </a:stretch>
        </p:blipFill>
        <p:spPr>
          <a:xfrm>
            <a:off x="4667250" y="2571130"/>
            <a:ext cx="4029075" cy="2238375"/>
          </a:xfrm>
          <a:prstGeom prst="rect">
            <a:avLst/>
          </a:prstGeom>
          <a:noFill/>
          <a:ln>
            <a:noFill/>
          </a:ln>
        </p:spPr>
      </p:pic>
      <p:sp>
        <p:nvSpPr>
          <p:cNvPr id="99" name="Google Shape;99;p19"/>
          <p:cNvSpPr txBox="1"/>
          <p:nvPr/>
        </p:nvSpPr>
        <p:spPr>
          <a:xfrm>
            <a:off x="428075" y="2159456"/>
            <a:ext cx="41064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dk1"/>
                </a:solidFill>
                <a:latin typeface="Oswald"/>
                <a:ea typeface="Oswald"/>
                <a:cs typeface="Oswald"/>
                <a:sym typeface="Oswald"/>
              </a:rPr>
              <a:t>Base Model</a:t>
            </a:r>
            <a:endParaRPr sz="1200" dirty="0">
              <a:solidFill>
                <a:schemeClr val="dk1"/>
              </a:solidFill>
              <a:latin typeface="Oswald"/>
              <a:ea typeface="Oswald"/>
              <a:cs typeface="Oswald"/>
              <a:sym typeface="Oswald"/>
            </a:endParaRPr>
          </a:p>
        </p:txBody>
      </p:sp>
      <p:sp>
        <p:nvSpPr>
          <p:cNvPr id="100" name="Google Shape;100;p19"/>
          <p:cNvSpPr txBox="1"/>
          <p:nvPr/>
        </p:nvSpPr>
        <p:spPr>
          <a:xfrm>
            <a:off x="4667250" y="2152830"/>
            <a:ext cx="4106400" cy="38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Oswald"/>
                <a:ea typeface="Oswald"/>
                <a:cs typeface="Oswald"/>
                <a:sym typeface="Oswald"/>
              </a:rPr>
              <a:t>Optimized Model</a:t>
            </a:r>
            <a:endParaRPr sz="1200">
              <a:solidFill>
                <a:schemeClr val="dk1"/>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174550" y="193575"/>
            <a:ext cx="519258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Neural Network </a:t>
            </a:r>
            <a:r>
              <a:rPr lang="en-US" sz="2600" dirty="0"/>
              <a:t>(Versions 12 [initial], 13): </a:t>
            </a:r>
            <a:endParaRPr sz="2600" dirty="0"/>
          </a:p>
        </p:txBody>
      </p:sp>
      <p:sp>
        <p:nvSpPr>
          <p:cNvPr id="90" name="Google Shape;90;p18"/>
          <p:cNvSpPr/>
          <p:nvPr/>
        </p:nvSpPr>
        <p:spPr>
          <a:xfrm>
            <a:off x="81200" y="159825"/>
            <a:ext cx="5285930"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2" name="Google Shape;72;p15">
            <a:extLst>
              <a:ext uri="{FF2B5EF4-FFF2-40B4-BE49-F238E27FC236}">
                <a16:creationId xmlns:a16="http://schemas.microsoft.com/office/drawing/2014/main" id="{76642F39-0603-FABC-A7C7-EA41F7AADDA3}"/>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Neural Network model allowed for the exploration of the potential of deep learning. Optimization using </a:t>
            </a:r>
            <a:r>
              <a:rPr lang="en-US" sz="1200" dirty="0" err="1">
                <a:solidFill>
                  <a:schemeClr val="accent3"/>
                </a:solidFill>
                <a:latin typeface="Average"/>
                <a:sym typeface="Oswald"/>
              </a:rPr>
              <a:t>Keras</a:t>
            </a:r>
            <a:r>
              <a:rPr lang="en-US" sz="1200" dirty="0">
                <a:solidFill>
                  <a:schemeClr val="accent3"/>
                </a:solidFill>
                <a:latin typeface="Average"/>
                <a:sym typeface="Oswald"/>
              </a:rPr>
              <a:t> Tuner (</a:t>
            </a:r>
            <a:r>
              <a:rPr lang="en-US" sz="1200" dirty="0" err="1">
                <a:solidFill>
                  <a:schemeClr val="accent3"/>
                </a:solidFill>
                <a:latin typeface="Average"/>
                <a:sym typeface="Oswald"/>
              </a:rPr>
              <a:t>RandomSearch</a:t>
            </a:r>
            <a:r>
              <a:rPr lang="en-US" sz="1200" dirty="0">
                <a:solidFill>
                  <a:schemeClr val="accent3"/>
                </a:solidFill>
                <a:latin typeface="Average"/>
                <a:sym typeface="Oswald"/>
              </a:rPr>
              <a:t>) with L2 regularization and early stopping (Version 13, detailed in Notes) was implemented. While achieving respectable results (AUC-ROC ~0.8246), it did not surpass the optimized Gradient Boosting models in this instance, potentially requiring further architectural tuning or larger data scales to unlock its full potential relative to the highly effective boosting methods.</a:t>
            </a:r>
          </a:p>
          <a:p>
            <a:pPr>
              <a:lnSpc>
                <a:spcPct val="95000"/>
              </a:lnSpc>
              <a:buClr>
                <a:schemeClr val="accent3"/>
              </a:buClr>
              <a:buSzPts val="1800"/>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keras</a:t>
            </a:r>
            <a:r>
              <a:rPr lang="en-US" sz="1200" b="1" dirty="0">
                <a:solidFill>
                  <a:schemeClr val="accent3"/>
                </a:solidFill>
                <a:latin typeface="Average"/>
                <a:sym typeface="Oswald"/>
              </a:rPr>
              <a:t>-tuner Integration: </a:t>
            </a:r>
            <a:r>
              <a:rPr lang="en-US" sz="1200" dirty="0">
                <a:solidFill>
                  <a:schemeClr val="accent3"/>
                </a:solidFill>
                <a:latin typeface="Average"/>
                <a:sym typeface="Oswald"/>
              </a:rPr>
              <a:t>The core addition is the use of </a:t>
            </a:r>
            <a:r>
              <a:rPr lang="en-US" sz="1200" dirty="0" err="1">
                <a:solidFill>
                  <a:schemeClr val="accent3"/>
                </a:solidFill>
                <a:latin typeface="Average"/>
                <a:sym typeface="Oswald"/>
              </a:rPr>
              <a:t>keras</a:t>
            </a:r>
            <a:r>
              <a:rPr lang="en-US" sz="1200" dirty="0">
                <a:solidFill>
                  <a:schemeClr val="accent3"/>
                </a:solidFill>
                <a:latin typeface="Average"/>
                <a:sym typeface="Oswald"/>
              </a:rPr>
              <a:t>-tuner's </a:t>
            </a:r>
            <a:r>
              <a:rPr lang="en-US" sz="1200" dirty="0" err="1">
                <a:solidFill>
                  <a:schemeClr val="accent3"/>
                </a:solidFill>
                <a:latin typeface="Average"/>
                <a:sym typeface="Oswald"/>
              </a:rPr>
              <a:t>RandomSearch</a:t>
            </a:r>
            <a:r>
              <a:rPr lang="en-US" sz="1200" dirty="0">
                <a:solidFill>
                  <a:schemeClr val="accent3"/>
                </a:solidFill>
                <a:latin typeface="Average"/>
                <a:sym typeface="Oswald"/>
              </a:rPr>
              <a:t> to optimize the Neural Network's hyperparameters. This is much more efficient than manually trying different combinations.</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build_nn_model</a:t>
            </a:r>
            <a:r>
              <a:rPr lang="en-US" sz="1200" b="1" dirty="0">
                <a:solidFill>
                  <a:schemeClr val="accent3"/>
                </a:solidFill>
                <a:latin typeface="Average"/>
                <a:sym typeface="Oswald"/>
              </a:rPr>
              <a:t>(hp) Function: </a:t>
            </a:r>
            <a:r>
              <a:rPr lang="en-US" sz="1200" dirty="0">
                <a:solidFill>
                  <a:schemeClr val="accent3"/>
                </a:solidFill>
                <a:latin typeface="Average"/>
                <a:sym typeface="Oswald"/>
              </a:rPr>
              <a:t>This function defines the model architecture, but parameterized by the hp object (hyperparameter space) provided by </a:t>
            </a:r>
            <a:r>
              <a:rPr lang="en-US" sz="1200" dirty="0" err="1">
                <a:solidFill>
                  <a:schemeClr val="accent3"/>
                </a:solidFill>
                <a:latin typeface="Average"/>
                <a:sym typeface="Oswald"/>
              </a:rPr>
              <a:t>keras</a:t>
            </a:r>
            <a:r>
              <a:rPr lang="en-US" sz="1200" dirty="0">
                <a:solidFill>
                  <a:schemeClr val="accent3"/>
                </a:solidFill>
                <a:latin typeface="Average"/>
                <a:sym typeface="Oswald"/>
              </a:rPr>
              <a:t>-tuner. This is how </a:t>
            </a:r>
            <a:r>
              <a:rPr lang="en-US" sz="1200" dirty="0" err="1">
                <a:solidFill>
                  <a:schemeClr val="accent3"/>
                </a:solidFill>
                <a:latin typeface="Average"/>
                <a:sym typeface="Oswald"/>
              </a:rPr>
              <a:t>keras</a:t>
            </a:r>
            <a:r>
              <a:rPr lang="en-US" sz="1200" dirty="0">
                <a:solidFill>
                  <a:schemeClr val="accent3"/>
                </a:solidFill>
                <a:latin typeface="Average"/>
                <a:sym typeface="Oswald"/>
              </a:rPr>
              <a:t>-tuner explores different configurations.</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L2 Regularization: </a:t>
            </a:r>
            <a:r>
              <a:rPr lang="en-US" sz="1200" dirty="0">
                <a:solidFill>
                  <a:schemeClr val="accent3"/>
                </a:solidFill>
                <a:latin typeface="Average"/>
                <a:sym typeface="Oswald"/>
              </a:rPr>
              <a:t>Added </a:t>
            </a:r>
            <a:r>
              <a:rPr lang="en-US" sz="1200" dirty="0" err="1">
                <a:solidFill>
                  <a:schemeClr val="accent3"/>
                </a:solidFill>
                <a:latin typeface="Average"/>
                <a:sym typeface="Oswald"/>
              </a:rPr>
              <a:t>kernel_regularizer</a:t>
            </a:r>
            <a:r>
              <a:rPr lang="en-US" sz="1200" dirty="0">
                <a:solidFill>
                  <a:schemeClr val="accent3"/>
                </a:solidFill>
                <a:latin typeface="Average"/>
                <a:sym typeface="Oswald"/>
              </a:rPr>
              <a:t>=l2(0.01) to the Dense layers to help prevent overfitting.</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Output Layer: </a:t>
            </a:r>
            <a:r>
              <a:rPr lang="en-US" sz="1200" dirty="0">
                <a:solidFill>
                  <a:schemeClr val="accent3"/>
                </a:solidFill>
                <a:latin typeface="Average"/>
                <a:sym typeface="Oswald"/>
              </a:rPr>
              <a:t>activation='</a:t>
            </a:r>
            <a:r>
              <a:rPr lang="en-US" sz="1200" dirty="0" err="1">
                <a:solidFill>
                  <a:schemeClr val="accent3"/>
                </a:solidFill>
                <a:latin typeface="Average"/>
                <a:sym typeface="Oswald"/>
              </a:rPr>
              <a:t>softmax</a:t>
            </a:r>
            <a:r>
              <a:rPr lang="en-US" sz="1200" dirty="0">
                <a:solidFill>
                  <a:schemeClr val="accent3"/>
                </a:solidFill>
                <a:latin typeface="Average"/>
                <a:sym typeface="Oswald"/>
              </a:rPr>
              <a:t>' is used for multi-class classification. The number of units is </a:t>
            </a:r>
            <a:r>
              <a:rPr lang="en-US" sz="1200" dirty="0" err="1">
                <a:solidFill>
                  <a:schemeClr val="accent3"/>
                </a:solidFill>
                <a:latin typeface="Average"/>
                <a:sym typeface="Oswald"/>
              </a:rPr>
              <a:t>y_train.shape</a:t>
            </a:r>
            <a:r>
              <a:rPr lang="en-US" sz="1200" dirty="0">
                <a:solidFill>
                  <a:schemeClr val="accent3"/>
                </a:solidFill>
                <a:latin typeface="Average"/>
                <a:sym typeface="Oswald"/>
              </a:rPr>
              <a:t>[1], which corresponds to the number of classes </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r>
              <a:rPr lang="en-US" sz="1200" b="1" dirty="0">
                <a:solidFill>
                  <a:schemeClr val="accent3"/>
                </a:solidFill>
                <a:latin typeface="Average"/>
                <a:sym typeface="Oswald"/>
              </a:rPr>
              <a:t>Compilation: </a:t>
            </a:r>
            <a:r>
              <a:rPr lang="en-US" sz="1200" dirty="0">
                <a:solidFill>
                  <a:schemeClr val="accent3"/>
                </a:solidFill>
                <a:latin typeface="Average"/>
                <a:sym typeface="Oswald"/>
              </a:rPr>
              <a:t>loss='</a:t>
            </a:r>
            <a:r>
              <a:rPr lang="en-US" sz="1200" dirty="0" err="1">
                <a:solidFill>
                  <a:schemeClr val="accent3"/>
                </a:solidFill>
                <a:latin typeface="Average"/>
                <a:sym typeface="Oswald"/>
              </a:rPr>
              <a:t>categorical_crossentropy</a:t>
            </a:r>
            <a:r>
              <a:rPr lang="en-US" sz="1200" dirty="0">
                <a:solidFill>
                  <a:schemeClr val="accent3"/>
                </a:solidFill>
                <a:latin typeface="Average"/>
                <a:sym typeface="Oswald"/>
              </a:rPr>
              <a:t>' is used for multi-class classification.</a:t>
            </a:r>
          </a:p>
          <a:p>
            <a:pPr marL="171450" lvl="1"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a:p>
            <a:pPr marL="171450" lvl="3" indent="-171450">
              <a:lnSpc>
                <a:spcPct val="95000"/>
              </a:lnSpc>
              <a:buClr>
                <a:schemeClr val="accent3"/>
              </a:buClr>
              <a:buSzPts val="1800"/>
              <a:buFont typeface="Arial" panose="020B0604020202020204" pitchFamily="34" charset="0"/>
              <a:buChar char="•"/>
            </a:pPr>
            <a:r>
              <a:rPr lang="en-US" sz="1200" b="1" dirty="0" err="1">
                <a:solidFill>
                  <a:schemeClr val="accent3"/>
                </a:solidFill>
                <a:latin typeface="Average"/>
                <a:sym typeface="Oswald"/>
              </a:rPr>
              <a:t>RandomSearch</a:t>
            </a:r>
            <a:endParaRPr lang="en-US" sz="1200" b="1" dirty="0">
              <a:solidFill>
                <a:schemeClr val="accent3"/>
              </a:solidFill>
              <a:latin typeface="Average"/>
              <a:sym typeface="Oswald"/>
            </a:endParaRPr>
          </a:p>
          <a:p>
            <a:pPr marL="171450" lvl="4" indent="-171450">
              <a:lnSpc>
                <a:spcPct val="95000"/>
              </a:lnSpc>
              <a:buClr>
                <a:schemeClr val="accent3"/>
              </a:buClr>
              <a:buSzPts val="1800"/>
              <a:buFont typeface="Arial" panose="020B0604020202020204" pitchFamily="34" charset="0"/>
              <a:buChar char="•"/>
            </a:pPr>
            <a:endParaRPr lang="en-US" sz="1200" b="1" dirty="0">
              <a:solidFill>
                <a:schemeClr val="accent3"/>
              </a:solidFill>
              <a:latin typeface="Average"/>
              <a:sym typeface="Oswald"/>
            </a:endParaRPr>
          </a:p>
          <a:p>
            <a:pPr marL="171450" lvl="1" indent="-171450">
              <a:lnSpc>
                <a:spcPct val="95000"/>
              </a:lnSpc>
              <a:buClr>
                <a:schemeClr val="accent3"/>
              </a:buClr>
              <a:buSzPts val="1800"/>
              <a:buFont typeface="Arial" panose="020B0604020202020204" pitchFamily="34" charset="0"/>
              <a:buChar char="•"/>
            </a:pPr>
            <a:endParaRPr lang="en-US" sz="1200" b="1" dirty="0">
              <a:solidFill>
                <a:schemeClr val="accent3"/>
              </a:solidFill>
              <a:latin typeface="Average"/>
              <a:sym typeface="Oswald"/>
            </a:endParaRPr>
          </a:p>
          <a:p>
            <a:pPr marL="171450" indent="-171450">
              <a:lnSpc>
                <a:spcPct val="95000"/>
              </a:lnSpc>
              <a:buClr>
                <a:schemeClr val="accent3"/>
              </a:buClr>
              <a:buSzPts val="1800"/>
              <a:buFont typeface="Arial" panose="020B0604020202020204" pitchFamily="34" charset="0"/>
              <a:buChar char="•"/>
            </a:pPr>
            <a:endParaRPr lang="en-US" sz="1200" dirty="0">
              <a:solidFill>
                <a:schemeClr val="accent3"/>
              </a:solidFill>
              <a:latin typeface="Average"/>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BB0DB3-6989-18DA-981D-97742E912D61}"/>
              </a:ext>
            </a:extLst>
          </p:cNvPr>
          <p:cNvPicPr>
            <a:picLocks noChangeAspect="1"/>
          </p:cNvPicPr>
          <p:nvPr/>
        </p:nvPicPr>
        <p:blipFill>
          <a:blip r:embed="rId2"/>
          <a:stretch>
            <a:fillRect/>
          </a:stretch>
        </p:blipFill>
        <p:spPr>
          <a:xfrm>
            <a:off x="694874" y="0"/>
            <a:ext cx="7754251" cy="5143500"/>
          </a:xfrm>
          <a:prstGeom prst="rect">
            <a:avLst/>
          </a:prstGeom>
        </p:spPr>
      </p:pic>
    </p:spTree>
    <p:extLst>
      <p:ext uri="{BB962C8B-B14F-4D97-AF65-F5344CB8AC3E}">
        <p14:creationId xmlns:p14="http://schemas.microsoft.com/office/powerpoint/2010/main" val="3849133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ACFC7C-198B-8AB4-12F6-CC5C134A6058}"/>
              </a:ext>
            </a:extLst>
          </p:cNvPr>
          <p:cNvPicPr>
            <a:picLocks noChangeAspect="1"/>
          </p:cNvPicPr>
          <p:nvPr/>
        </p:nvPicPr>
        <p:blipFill>
          <a:blip r:embed="rId2"/>
          <a:stretch>
            <a:fillRect/>
          </a:stretch>
        </p:blipFill>
        <p:spPr>
          <a:xfrm>
            <a:off x="531004" y="0"/>
            <a:ext cx="8081991" cy="5143500"/>
          </a:xfrm>
          <a:prstGeom prst="rect">
            <a:avLst/>
          </a:prstGeom>
        </p:spPr>
      </p:pic>
    </p:spTree>
    <p:extLst>
      <p:ext uri="{BB962C8B-B14F-4D97-AF65-F5344CB8AC3E}">
        <p14:creationId xmlns:p14="http://schemas.microsoft.com/office/powerpoint/2010/main" val="3757289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49D65-EE73-019C-AF66-EED6397DA8D2}"/>
              </a:ext>
            </a:extLst>
          </p:cNvPr>
          <p:cNvPicPr>
            <a:picLocks noChangeAspect="1"/>
          </p:cNvPicPr>
          <p:nvPr/>
        </p:nvPicPr>
        <p:blipFill>
          <a:blip r:embed="rId2"/>
          <a:stretch>
            <a:fillRect/>
          </a:stretch>
        </p:blipFill>
        <p:spPr>
          <a:xfrm>
            <a:off x="147316" y="0"/>
            <a:ext cx="8096335" cy="5143500"/>
          </a:xfrm>
          <a:prstGeom prst="rect">
            <a:avLst/>
          </a:prstGeom>
        </p:spPr>
      </p:pic>
    </p:spTree>
    <p:extLst>
      <p:ext uri="{BB962C8B-B14F-4D97-AF65-F5344CB8AC3E}">
        <p14:creationId xmlns:p14="http://schemas.microsoft.com/office/powerpoint/2010/main" val="2301659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3C087-7DAF-6AB3-43A8-6E93009F5774}"/>
              </a:ext>
            </a:extLst>
          </p:cNvPr>
          <p:cNvPicPr>
            <a:picLocks noChangeAspect="1"/>
          </p:cNvPicPr>
          <p:nvPr/>
        </p:nvPicPr>
        <p:blipFill>
          <a:blip r:embed="rId2"/>
          <a:stretch>
            <a:fillRect/>
          </a:stretch>
        </p:blipFill>
        <p:spPr>
          <a:xfrm>
            <a:off x="1673352" y="0"/>
            <a:ext cx="5797296" cy="5143500"/>
          </a:xfrm>
          <a:prstGeom prst="rect">
            <a:avLst/>
          </a:prstGeom>
        </p:spPr>
      </p:pic>
      <p:pic>
        <p:nvPicPr>
          <p:cNvPr id="2" name="Picture 1">
            <a:extLst>
              <a:ext uri="{FF2B5EF4-FFF2-40B4-BE49-F238E27FC236}">
                <a16:creationId xmlns:a16="http://schemas.microsoft.com/office/drawing/2014/main" id="{468F75F1-3363-7ECF-BCF9-7521348934BB}"/>
              </a:ext>
            </a:extLst>
          </p:cNvPr>
          <p:cNvPicPr>
            <a:picLocks noChangeAspect="1"/>
          </p:cNvPicPr>
          <p:nvPr/>
        </p:nvPicPr>
        <p:blipFill>
          <a:blip r:embed="rId3"/>
          <a:stretch>
            <a:fillRect/>
          </a:stretch>
        </p:blipFill>
        <p:spPr>
          <a:xfrm>
            <a:off x="6597679" y="1702354"/>
            <a:ext cx="2486456" cy="1571044"/>
          </a:xfrm>
          <a:prstGeom prst="rect">
            <a:avLst/>
          </a:prstGeom>
        </p:spPr>
      </p:pic>
    </p:spTree>
    <p:extLst>
      <p:ext uri="{BB962C8B-B14F-4D97-AF65-F5344CB8AC3E}">
        <p14:creationId xmlns:p14="http://schemas.microsoft.com/office/powerpoint/2010/main" val="2728476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803461E-395F-6878-E9B7-CDBAA85A5B65}"/>
              </a:ext>
            </a:extLst>
          </p:cNvPr>
          <p:cNvPicPr>
            <a:picLocks noChangeAspect="1"/>
          </p:cNvPicPr>
          <p:nvPr/>
        </p:nvPicPr>
        <p:blipFill>
          <a:blip r:embed="rId2"/>
          <a:stretch>
            <a:fillRect/>
          </a:stretch>
        </p:blipFill>
        <p:spPr>
          <a:xfrm>
            <a:off x="1481328" y="0"/>
            <a:ext cx="6181344" cy="5143500"/>
          </a:xfrm>
          <a:prstGeom prst="rect">
            <a:avLst/>
          </a:prstGeom>
        </p:spPr>
      </p:pic>
    </p:spTree>
    <p:extLst>
      <p:ext uri="{BB962C8B-B14F-4D97-AF65-F5344CB8AC3E}">
        <p14:creationId xmlns:p14="http://schemas.microsoft.com/office/powerpoint/2010/main" val="2567374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60543"/>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Conclusions</a:t>
            </a:r>
            <a:endParaRPr dirty="0"/>
          </a:p>
        </p:txBody>
      </p:sp>
      <p:grpSp>
        <p:nvGrpSpPr>
          <p:cNvPr id="117" name="Google Shape;117;p22"/>
          <p:cNvGrpSpPr/>
          <p:nvPr/>
        </p:nvGrpSpPr>
        <p:grpSpPr>
          <a:xfrm>
            <a:off x="424825" y="810031"/>
            <a:ext cx="8294372" cy="799416"/>
            <a:chOff x="424813" y="1177875"/>
            <a:chExt cx="8294372" cy="849900"/>
          </a:xfrm>
        </p:grpSpPr>
        <p:sp>
          <p:nvSpPr>
            <p:cNvPr id="118" name="Google Shape;118;p22"/>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2"/>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22"/>
          <p:cNvSpPr txBox="1">
            <a:spLocks noGrp="1"/>
          </p:cNvSpPr>
          <p:nvPr>
            <p:ph type="body" idx="4294967295"/>
          </p:nvPr>
        </p:nvSpPr>
        <p:spPr>
          <a:xfrm>
            <a:off x="539675" y="810258"/>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solidFill>
                  <a:schemeClr val="lt1"/>
                </a:solidFill>
              </a:rPr>
              <a:t>Top Performer</a:t>
            </a:r>
            <a:endParaRPr dirty="0">
              <a:solidFill>
                <a:schemeClr val="lt1"/>
              </a:solidFill>
            </a:endParaRPr>
          </a:p>
        </p:txBody>
      </p:sp>
      <p:sp>
        <p:nvSpPr>
          <p:cNvPr id="121" name="Google Shape;121;p22"/>
          <p:cNvSpPr txBox="1">
            <a:spLocks noGrp="1"/>
          </p:cNvSpPr>
          <p:nvPr>
            <p:ph type="body" idx="4294967295"/>
          </p:nvPr>
        </p:nvSpPr>
        <p:spPr>
          <a:xfrm>
            <a:off x="3480453" y="810216"/>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sz="1000" dirty="0">
                <a:solidFill>
                  <a:schemeClr val="lt1"/>
                </a:solidFill>
              </a:rPr>
              <a:t>Gradient Boosting Was the Top Performer: Across various evaluation metrics (AUC-ROC, F1-Score, Accuracy, Precision, Recall), the optimized Gradient Boosting model consistently demonstrated the strongest predictive performance (AUC ≈ 0.828, F1 ≈ 0.838).</a:t>
            </a:r>
            <a:endParaRPr sz="1000" dirty="0">
              <a:solidFill>
                <a:schemeClr val="lt1"/>
              </a:solidFill>
            </a:endParaRPr>
          </a:p>
        </p:txBody>
      </p:sp>
      <p:grpSp>
        <p:nvGrpSpPr>
          <p:cNvPr id="122" name="Google Shape;122;p22"/>
          <p:cNvGrpSpPr/>
          <p:nvPr/>
        </p:nvGrpSpPr>
        <p:grpSpPr>
          <a:xfrm>
            <a:off x="424825" y="3379666"/>
            <a:ext cx="8294360" cy="799416"/>
            <a:chOff x="424813" y="2075689"/>
            <a:chExt cx="8294360" cy="849900"/>
          </a:xfrm>
        </p:grpSpPr>
        <p:sp>
          <p:nvSpPr>
            <p:cNvPr id="123" name="Google Shape;123;p22"/>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2"/>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22"/>
          <p:cNvSpPr txBox="1">
            <a:spLocks noGrp="1"/>
          </p:cNvSpPr>
          <p:nvPr>
            <p:ph type="body" idx="4294967295"/>
          </p:nvPr>
        </p:nvSpPr>
        <p:spPr>
          <a:xfrm>
            <a:off x="539675" y="3379777"/>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dirty="0">
                <a:solidFill>
                  <a:schemeClr val="lt1"/>
                </a:solidFill>
              </a:rPr>
              <a:t>Model Calibration</a:t>
            </a:r>
            <a:endParaRPr dirty="0">
              <a:solidFill>
                <a:schemeClr val="lt1"/>
              </a:solidFill>
            </a:endParaRPr>
          </a:p>
        </p:txBody>
      </p:sp>
      <p:sp>
        <p:nvSpPr>
          <p:cNvPr id="126" name="Google Shape;126;p22"/>
          <p:cNvSpPr txBox="1">
            <a:spLocks noGrp="1"/>
          </p:cNvSpPr>
          <p:nvPr>
            <p:ph type="body" idx="4294967295"/>
          </p:nvPr>
        </p:nvSpPr>
        <p:spPr>
          <a:xfrm>
            <a:off x="3480453" y="3379792"/>
            <a:ext cx="5111700" cy="799200"/>
          </a:xfrm>
          <a:prstGeom prst="rect">
            <a:avLst/>
          </a:prstGeom>
        </p:spPr>
        <p:txBody>
          <a:bodyPr spcFirstLastPara="1" wrap="square" lIns="91425" tIns="91425" rIns="91425" bIns="91425" anchor="ctr" anchorCtr="0">
            <a:noAutofit/>
          </a:bodyPr>
          <a:lstStyle/>
          <a:p>
            <a:pPr>
              <a:buClr>
                <a:schemeClr val="lt1"/>
              </a:buClr>
            </a:pPr>
            <a:r>
              <a:rPr lang="en-US" sz="1000" dirty="0">
                <a:solidFill>
                  <a:schemeClr val="lt1"/>
                </a:solidFill>
              </a:rPr>
              <a:t>Gradient Boosting, Logistic Regression, and Neural Network models demonstrated relatively good calibration, meaning their predicted probabilities align reasonably well with actual observed risk.</a:t>
            </a:r>
            <a:endParaRPr sz="1000" dirty="0">
              <a:solidFill>
                <a:schemeClr val="lt1"/>
              </a:solidFill>
            </a:endParaRPr>
          </a:p>
        </p:txBody>
      </p:sp>
      <p:grpSp>
        <p:nvGrpSpPr>
          <p:cNvPr id="127" name="Google Shape;127;p22"/>
          <p:cNvGrpSpPr/>
          <p:nvPr/>
        </p:nvGrpSpPr>
        <p:grpSpPr>
          <a:xfrm>
            <a:off x="424825" y="4253032"/>
            <a:ext cx="8294360" cy="799447"/>
            <a:chOff x="424813" y="2974405"/>
            <a:chExt cx="8294360" cy="849933"/>
          </a:xfrm>
        </p:grpSpPr>
        <p:sp>
          <p:nvSpPr>
            <p:cNvPr id="128" name="Google Shape;128;p22"/>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2"/>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22"/>
          <p:cNvSpPr txBox="1">
            <a:spLocks noGrp="1"/>
          </p:cNvSpPr>
          <p:nvPr>
            <p:ph type="body" idx="4294967295"/>
          </p:nvPr>
        </p:nvSpPr>
        <p:spPr>
          <a:xfrm>
            <a:off x="539675" y="4253102"/>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dirty="0">
                <a:solidFill>
                  <a:schemeClr val="lt1"/>
                </a:solidFill>
              </a:rPr>
              <a:t>Key Risk Factors Identified</a:t>
            </a:r>
            <a:endParaRPr dirty="0">
              <a:solidFill>
                <a:schemeClr val="lt1"/>
              </a:solidFill>
            </a:endParaRPr>
          </a:p>
        </p:txBody>
      </p:sp>
      <p:sp>
        <p:nvSpPr>
          <p:cNvPr id="131" name="Google Shape;131;p22"/>
          <p:cNvSpPr txBox="1">
            <a:spLocks noGrp="1"/>
          </p:cNvSpPr>
          <p:nvPr>
            <p:ph type="body" idx="4294967295"/>
          </p:nvPr>
        </p:nvSpPr>
        <p:spPr>
          <a:xfrm>
            <a:off x="3480453" y="4256644"/>
            <a:ext cx="5111700" cy="7992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Clr>
                <a:schemeClr val="lt1"/>
              </a:buClr>
              <a:buSzPts val="1800"/>
              <a:buChar char="●"/>
            </a:pPr>
            <a:r>
              <a:rPr lang="en-US" sz="1000" dirty="0">
                <a:solidFill>
                  <a:schemeClr val="lt1"/>
                </a:solidFill>
              </a:rPr>
              <a:t>Feature importance analysis consistently highlighted High Blood Pressure (</a:t>
            </a:r>
            <a:r>
              <a:rPr lang="en-US" sz="1000" dirty="0" err="1">
                <a:solidFill>
                  <a:schemeClr val="lt1"/>
                </a:solidFill>
              </a:rPr>
              <a:t>HighBP</a:t>
            </a:r>
            <a:r>
              <a:rPr lang="en-US" sz="1000" dirty="0">
                <a:solidFill>
                  <a:schemeClr val="lt1"/>
                </a:solidFill>
              </a:rPr>
              <a:t>), General Health perception (</a:t>
            </a:r>
            <a:r>
              <a:rPr lang="en-US" sz="1000" dirty="0" err="1">
                <a:solidFill>
                  <a:schemeClr val="lt1"/>
                </a:solidFill>
              </a:rPr>
              <a:t>GenHlth</a:t>
            </a:r>
            <a:r>
              <a:rPr lang="en-US" sz="1000" dirty="0">
                <a:solidFill>
                  <a:schemeClr val="lt1"/>
                </a:solidFill>
              </a:rPr>
              <a:t>), BMI, Age, and High Cholesterol (</a:t>
            </a:r>
            <a:r>
              <a:rPr lang="en-US" sz="1000" dirty="0" err="1">
                <a:solidFill>
                  <a:schemeClr val="lt1"/>
                </a:solidFill>
              </a:rPr>
              <a:t>HighChol</a:t>
            </a:r>
            <a:r>
              <a:rPr lang="en-US" sz="1000" dirty="0">
                <a:solidFill>
                  <a:schemeClr val="lt1"/>
                </a:solidFill>
              </a:rPr>
              <a:t>) as significant predictors across multiple models. Income and potentially engineered features (like </a:t>
            </a:r>
            <a:r>
              <a:rPr lang="en-US" sz="1000" dirty="0" err="1">
                <a:solidFill>
                  <a:schemeClr val="lt1"/>
                </a:solidFill>
              </a:rPr>
              <a:t>BMI_Age_Interaction</a:t>
            </a:r>
            <a:r>
              <a:rPr lang="en-US" sz="1000" dirty="0">
                <a:solidFill>
                  <a:schemeClr val="lt1"/>
                </a:solidFill>
              </a:rPr>
              <a:t>) also showed relevance.</a:t>
            </a:r>
            <a:endParaRPr sz="1000" dirty="0">
              <a:solidFill>
                <a:schemeClr val="lt1"/>
              </a:solidFill>
            </a:endParaRPr>
          </a:p>
        </p:txBody>
      </p:sp>
      <p:grpSp>
        <p:nvGrpSpPr>
          <p:cNvPr id="5" name="Google Shape;132;p22"/>
          <p:cNvGrpSpPr/>
          <p:nvPr/>
        </p:nvGrpSpPr>
        <p:grpSpPr>
          <a:xfrm>
            <a:off x="424825" y="1683366"/>
            <a:ext cx="8294360" cy="1622319"/>
            <a:chOff x="424813" y="3871259"/>
            <a:chExt cx="8294360" cy="849933"/>
          </a:xfrm>
        </p:grpSpPr>
        <p:sp>
          <p:nvSpPr>
            <p:cNvPr id="6" name="Google Shape;133;p22"/>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34;p22"/>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135;p22"/>
          <p:cNvSpPr txBox="1">
            <a:spLocks/>
          </p:cNvSpPr>
          <p:nvPr/>
        </p:nvSpPr>
        <p:spPr>
          <a:xfrm>
            <a:off x="539675" y="2151322"/>
            <a:ext cx="2422500" cy="7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marL="0" indent="0">
              <a:lnSpc>
                <a:spcPct val="100000"/>
              </a:lnSpc>
              <a:buFont typeface="Average"/>
              <a:buNone/>
            </a:pPr>
            <a:r>
              <a:rPr lang="en-US" dirty="0">
                <a:solidFill>
                  <a:schemeClr val="lt1"/>
                </a:solidFill>
              </a:rPr>
              <a:t>Other Model Performances</a:t>
            </a:r>
          </a:p>
        </p:txBody>
      </p:sp>
      <p:sp>
        <p:nvSpPr>
          <p:cNvPr id="10" name="Google Shape;121;p22">
            <a:extLst>
              <a:ext uri="{FF2B5EF4-FFF2-40B4-BE49-F238E27FC236}">
                <a16:creationId xmlns:a16="http://schemas.microsoft.com/office/drawing/2014/main" id="{274827EC-816F-B8DC-CEA8-4A80C860A9A0}"/>
              </a:ext>
            </a:extLst>
          </p:cNvPr>
          <p:cNvSpPr txBox="1">
            <a:spLocks/>
          </p:cNvSpPr>
          <p:nvPr/>
        </p:nvSpPr>
        <p:spPr>
          <a:xfrm>
            <a:off x="3487081" y="2115547"/>
            <a:ext cx="5111700" cy="799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160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1600"/>
              </a:spcBef>
              <a:spcAft>
                <a:spcPts val="160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pPr>
              <a:buClr>
                <a:schemeClr val="lt1"/>
              </a:buClr>
            </a:pPr>
            <a:r>
              <a:rPr lang="en-US" sz="1000" dirty="0">
                <a:solidFill>
                  <a:schemeClr val="lt1"/>
                </a:solidFill>
              </a:rPr>
              <a:t>Logistic Regression provided a solid, interpretable baseline (AUC ≈ 0.823) but was slightly outperformed by non-linear models.</a:t>
            </a:r>
          </a:p>
          <a:p>
            <a:pPr>
              <a:buClr>
                <a:schemeClr val="lt1"/>
              </a:buClr>
            </a:pPr>
            <a:r>
              <a:rPr lang="en-US" sz="1000" dirty="0">
                <a:solidFill>
                  <a:schemeClr val="lt1"/>
                </a:solidFill>
              </a:rPr>
              <a:t>Neural Networks achieved competitive performance (AUC ≈ 0.825), comparable to Logistic Regression, but didn't surpass Gradient Boosting, potentially needing more data or complex architecture.</a:t>
            </a:r>
          </a:p>
          <a:p>
            <a:pPr>
              <a:buClr>
                <a:schemeClr val="lt1"/>
              </a:buClr>
            </a:pPr>
            <a:r>
              <a:rPr lang="en-US" sz="1000" dirty="0">
                <a:solidFill>
                  <a:schemeClr val="lt1"/>
                </a:solidFill>
              </a:rPr>
              <a:t>Random Forest showed decent performance but lagged behind GB, NN, and LR in AUC (≈ 0.803).</a:t>
            </a:r>
          </a:p>
          <a:p>
            <a:pPr>
              <a:buClr>
                <a:schemeClr val="lt1"/>
              </a:buClr>
            </a:pPr>
            <a:r>
              <a:rPr lang="en-US" sz="1000" dirty="0">
                <a:solidFill>
                  <a:schemeClr val="lt1"/>
                </a:solidFill>
              </a:rPr>
              <a:t>A single Decision Tree performed poorly (AUC ≈ 0.602), highlighting the benefit of ensemble methods like RF and GB.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3"/>
          <p:cNvSpPr txBox="1">
            <a:spLocks noGrp="1"/>
          </p:cNvSpPr>
          <p:nvPr>
            <p:ph type="title" idx="4294967295"/>
          </p:nvPr>
        </p:nvSpPr>
        <p:spPr>
          <a:xfrm>
            <a:off x="106000" y="1298350"/>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300" dirty="0">
                <a:solidFill>
                  <a:schemeClr val="lt1"/>
                </a:solidFill>
              </a:rPr>
              <a:t>Questions?</a:t>
            </a:r>
            <a:endParaRPr sz="33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700" dirty="0"/>
              <a:t>This groundbreaking project confronts the escalating global health crisis of diabetes by harnessing the power of advanced machine learning. We have developed sophisticated predictive models specifically designed for the early identification of diabetes risk, with a crucial focus on safeguarding the health of younger generations. By intelligently analyzing readily accessible health indicators—such as age, BMI, blood pressure, lifestyle choices, and relevant medical history—our approach provides a powerful tool for proactive healthcare. This isn't just about prediction; it's about empowerment. Our rigorously validated models enable timely, personalized interventions and foster effective preventative strategies long before the disease manifests fully. This initiative represents a significant leap forward, aiming to shift the paradigm from reactive treatment to proactive prevention, ultimately securing better long-term health outcomes and enhancing the well-being of our youth.</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dk1"/>
                </a:solidFill>
                <a:latin typeface="Oswald"/>
                <a:ea typeface="Oswald"/>
                <a:cs typeface="Oswald"/>
                <a:sym typeface="Oswald"/>
              </a:rPr>
              <a:t>Methodology: From Vision to Validation</a:t>
            </a:r>
          </a:p>
        </p:txBody>
      </p:sp>
      <p:sp>
        <p:nvSpPr>
          <p:cNvPr id="72" name="Google Shape;72;p15"/>
          <p:cNvSpPr txBox="1">
            <a:spLocks noGrp="1"/>
          </p:cNvSpPr>
          <p:nvPr>
            <p:ph type="body" idx="1"/>
          </p:nvPr>
        </p:nvSpPr>
        <p:spPr>
          <a:xfrm>
            <a:off x="311700" y="1152474"/>
            <a:ext cx="8520600" cy="3889977"/>
          </a:xfrm>
          <a:prstGeom prst="rect">
            <a:avLst/>
          </a:prstGeom>
        </p:spPr>
        <p:txBody>
          <a:bodyPr spcFirstLastPara="1" wrap="square" lIns="91425" tIns="91425" rIns="91425" bIns="91425" anchor="t" anchorCtr="0">
            <a:normAutofit fontScale="70000" lnSpcReduction="20000"/>
          </a:bodyPr>
          <a:lstStyle/>
          <a:p>
            <a:pPr marL="0" indent="0">
              <a:buNone/>
            </a:pPr>
            <a:r>
              <a:rPr lang="en-US" sz="1700" dirty="0">
                <a:sym typeface="Oswald"/>
              </a:rPr>
              <a:t>Our project progressed through a rigorous, iterative methodology, translating strategic planning into demonstrable results. Each phase built systematically on the previous, driven by empirical evidence and analytical refinement.</a:t>
            </a:r>
          </a:p>
          <a:p>
            <a:pPr marL="0" indent="0">
              <a:buNone/>
            </a:pPr>
            <a:endParaRPr lang="en-US" sz="1700" dirty="0">
              <a:sym typeface="Oswald"/>
            </a:endParaRPr>
          </a:p>
          <a:p>
            <a:pPr marL="0" indent="0">
              <a:buNone/>
            </a:pPr>
            <a:r>
              <a:rPr lang="en-US" sz="1700" b="1" dirty="0">
                <a:sym typeface="Oswald"/>
              </a:rPr>
              <a:t>Laying a Robust Data Foundation: </a:t>
            </a:r>
            <a:r>
              <a:rPr lang="en-US" sz="1700" dirty="0">
                <a:sym typeface="Oswald"/>
              </a:rPr>
              <a:t>We began by evaluating three distinct dataset variations provided. After careful analysis comparing ternary vs. binary target encodings and dataset completeness, we strategically selected the most comprehensive file (binary target, full dataset) as the optimal foundation. Following this selection, meticulous data preparation prioritized integrity, employing sophisticated KNN imputation to address outliers without discarding valuable information, and establishing crucial performance baselines.</a:t>
            </a:r>
          </a:p>
          <a:p>
            <a:pPr marL="0" indent="0">
              <a:buNone/>
            </a:pPr>
            <a:endParaRPr lang="en-US" sz="1700" dirty="0">
              <a:sym typeface="Oswald"/>
            </a:endParaRPr>
          </a:p>
          <a:p>
            <a:pPr marL="0" indent="0">
              <a:buNone/>
            </a:pPr>
            <a:r>
              <a:rPr lang="en-US" sz="1700" b="1" dirty="0">
                <a:sym typeface="Oswald"/>
              </a:rPr>
              <a:t>Harnessing EDA for Strategic Refinement: </a:t>
            </a:r>
            <a:r>
              <a:rPr lang="en-US" sz="1700" dirty="0">
                <a:sym typeface="Oswald"/>
              </a:rPr>
              <a:t>Exploratory Data Analysis was central, moving beyond visualization to actively guide strategy using the chosen dataset. Insights from EDA directly informed targeted feature engineering and a disciplined feature selection process, including rigorous VIF analysis to mitigate multicollinearity and enhance model efficiency.</a:t>
            </a:r>
          </a:p>
          <a:p>
            <a:pPr marL="0" indent="0">
              <a:buNone/>
            </a:pPr>
            <a:endParaRPr lang="en-US" sz="1700" dirty="0">
              <a:sym typeface="Oswald"/>
            </a:endParaRPr>
          </a:p>
          <a:p>
            <a:pPr marL="0" indent="0">
              <a:buNone/>
            </a:pPr>
            <a:r>
              <a:rPr lang="en-US" sz="1700" b="1" dirty="0">
                <a:sym typeface="Oswald"/>
              </a:rPr>
              <a:t>Systematic Model Development &amp; Optimization: </a:t>
            </a:r>
            <a:r>
              <a:rPr lang="en-US" sz="1700" dirty="0">
                <a:sym typeface="Oswald"/>
              </a:rPr>
              <a:t>Building on this solid groundwork, we systematically explored and evaluated a diverse range of machine learning algorithms. This comparative approach, coupled with iterative optimization, ensured the identification of models offering the highest predictive accuracy and reliability for identifying diabetes risk within the selected data context.</a:t>
            </a:r>
          </a:p>
          <a:p>
            <a:pPr marL="0" indent="0">
              <a:buNone/>
            </a:pPr>
            <a:endParaRPr lang="en-US" sz="1700" dirty="0">
              <a:sym typeface="Oswald"/>
            </a:endParaRPr>
          </a:p>
          <a:p>
            <a:pPr marL="0" indent="0">
              <a:buNone/>
            </a:pPr>
            <a:r>
              <a:rPr lang="en-US" sz="1700" dirty="0">
                <a:sym typeface="Oswald"/>
              </a:rPr>
              <a:t>This disciplined, data-centric journey, starting with deliberate dataset selection, culminated in the development of demonstrably effective and impactful predictive models, showcasing our commitment to delivering robust, actionable healthcare insights.</a:t>
            </a:r>
            <a:endParaRPr sz="1700" dirty="0">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029FCE9-01BB-64E4-FF87-4EBA767AC2D9}"/>
              </a:ext>
            </a:extLst>
          </p:cNvPr>
          <p:cNvPicPr>
            <a:picLocks noChangeAspect="1"/>
          </p:cNvPicPr>
          <p:nvPr/>
        </p:nvPicPr>
        <p:blipFill>
          <a:blip r:embed="rId2"/>
          <a:stretch>
            <a:fillRect/>
          </a:stretch>
        </p:blipFill>
        <p:spPr>
          <a:xfrm>
            <a:off x="870" y="729984"/>
            <a:ext cx="5942408" cy="4401206"/>
          </a:xfrm>
          <a:prstGeom prst="rect">
            <a:avLst/>
          </a:prstGeom>
        </p:spPr>
      </p:pic>
      <p:pic>
        <p:nvPicPr>
          <p:cNvPr id="5" name="Picture 4">
            <a:extLst>
              <a:ext uri="{FF2B5EF4-FFF2-40B4-BE49-F238E27FC236}">
                <a16:creationId xmlns:a16="http://schemas.microsoft.com/office/drawing/2014/main" id="{0BE3A6F0-00BD-8086-DD43-38E3D74A27A5}"/>
              </a:ext>
            </a:extLst>
          </p:cNvPr>
          <p:cNvPicPr>
            <a:picLocks noChangeAspect="1"/>
          </p:cNvPicPr>
          <p:nvPr/>
        </p:nvPicPr>
        <p:blipFill>
          <a:blip r:embed="rId3"/>
          <a:stretch>
            <a:fillRect/>
          </a:stretch>
        </p:blipFill>
        <p:spPr>
          <a:xfrm>
            <a:off x="5956613" y="733098"/>
            <a:ext cx="3182556" cy="3767854"/>
          </a:xfrm>
          <a:prstGeom prst="rect">
            <a:avLst/>
          </a:prstGeom>
        </p:spPr>
      </p:pic>
      <p:sp>
        <p:nvSpPr>
          <p:cNvPr id="2" name="Google Shape;71;p15">
            <a:extLst>
              <a:ext uri="{FF2B5EF4-FFF2-40B4-BE49-F238E27FC236}">
                <a16:creationId xmlns:a16="http://schemas.microsoft.com/office/drawing/2014/main" id="{A222D337-6912-2E61-B8F0-468F74B72791}"/>
              </a:ext>
            </a:extLst>
          </p:cNvPr>
          <p:cNvSpPr txBox="1">
            <a:spLocks noGrp="1"/>
          </p:cNvSpPr>
          <p:nvPr>
            <p:ph type="title"/>
          </p:nvPr>
        </p:nvSpPr>
        <p:spPr>
          <a:xfrm>
            <a:off x="311700" y="91561"/>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dirty="0">
                <a:solidFill>
                  <a:schemeClr val="dk1"/>
                </a:solidFill>
                <a:latin typeface="Oswald"/>
                <a:ea typeface="Oswald"/>
                <a:cs typeface="Oswald"/>
                <a:sym typeface="Oswald"/>
              </a:rPr>
              <a:t>Raw Data Set:</a:t>
            </a:r>
          </a:p>
        </p:txBody>
      </p:sp>
    </p:spTree>
    <p:extLst>
      <p:ext uri="{BB962C8B-B14F-4D97-AF65-F5344CB8AC3E}">
        <p14:creationId xmlns:p14="http://schemas.microsoft.com/office/powerpoint/2010/main" val="903093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7C943-AF96-0C53-1B6A-B0BA2DA57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DB008-E88B-6D6F-06D3-7C43EEF5E9BF}"/>
              </a:ext>
            </a:extLst>
          </p:cNvPr>
          <p:cNvSpPr>
            <a:spLocks noGrp="1"/>
          </p:cNvSpPr>
          <p:nvPr>
            <p:ph type="title"/>
          </p:nvPr>
        </p:nvSpPr>
        <p:spPr/>
        <p:txBody>
          <a:bodyPr/>
          <a:lstStyle/>
          <a:p>
            <a:r>
              <a:rPr lang="en-US" dirty="0"/>
              <a:t>Data Preparation</a:t>
            </a:r>
          </a:p>
        </p:txBody>
      </p:sp>
      <p:sp>
        <p:nvSpPr>
          <p:cNvPr id="3" name="Text Placeholder 2">
            <a:extLst>
              <a:ext uri="{FF2B5EF4-FFF2-40B4-BE49-F238E27FC236}">
                <a16:creationId xmlns:a16="http://schemas.microsoft.com/office/drawing/2014/main" id="{E58A5031-642B-E202-0EC6-95D3C7428C96}"/>
              </a:ext>
            </a:extLst>
          </p:cNvPr>
          <p:cNvSpPr>
            <a:spLocks noGrp="1"/>
          </p:cNvSpPr>
          <p:nvPr>
            <p:ph type="body" idx="1"/>
          </p:nvPr>
        </p:nvSpPr>
        <p:spPr>
          <a:xfrm>
            <a:off x="311700" y="1152474"/>
            <a:ext cx="8520600" cy="3991025"/>
          </a:xfrm>
        </p:spPr>
        <p:txBody>
          <a:bodyPr tIns="91440">
            <a:normAutofit fontScale="70000" lnSpcReduction="20000"/>
          </a:bodyPr>
          <a:lstStyle/>
          <a:p>
            <a:pPr marL="171450" indent="-171450">
              <a:lnSpc>
                <a:spcPct val="95000"/>
              </a:lnSpc>
            </a:pPr>
            <a:r>
              <a:rPr lang="en-US" sz="1300" b="1" dirty="0"/>
              <a:t>Outlier Management (Focus: Data Preservation; Version 1):</a:t>
            </a:r>
          </a:p>
          <a:p>
            <a:pPr marL="742950" lvl="1" indent="-285750">
              <a:spcBef>
                <a:spcPts val="600"/>
              </a:spcBef>
            </a:pPr>
            <a:r>
              <a:rPr lang="en-US" sz="1300" dirty="0"/>
              <a:t>Evaluated various methods (Capping, Removal, Imputation).</a:t>
            </a:r>
          </a:p>
          <a:p>
            <a:pPr marL="742950" lvl="1" indent="-285750">
              <a:spcBef>
                <a:spcPts val="600"/>
              </a:spcBef>
            </a:pPr>
            <a:r>
              <a:rPr lang="en-US" sz="1300" dirty="0"/>
              <a:t>Selected K-Nearest Neighbors (KNN) Imputation: Replace outliers with values based on the average of the nearest neighbors of the outlier data to address outliers in numerical features (like BMI, Age).</a:t>
            </a:r>
          </a:p>
          <a:p>
            <a:pPr marL="742950" lvl="1" indent="-285750">
              <a:spcBef>
                <a:spcPts val="600"/>
              </a:spcBef>
            </a:pPr>
            <a:r>
              <a:rPr lang="en-US" sz="1300" dirty="0"/>
              <a:t>Contextual Handling: Ordinal features (e.g., </a:t>
            </a:r>
            <a:r>
              <a:rPr lang="en-US" sz="1300" dirty="0" err="1"/>
              <a:t>GenHlth</a:t>
            </a:r>
            <a:r>
              <a:rPr lang="en-US" sz="1300" dirty="0"/>
              <a:t>, Education) were excluded from numerical outlier techniques as IQR/KNN are inappropriate for their scale.</a:t>
            </a:r>
          </a:p>
          <a:p>
            <a:pPr marL="596900" lvl="1" indent="0">
              <a:lnSpc>
                <a:spcPct val="135000"/>
              </a:lnSpc>
              <a:spcBef>
                <a:spcPts val="0"/>
              </a:spcBef>
              <a:buSzPts val="1800"/>
              <a:buFont typeface="Average"/>
              <a:buNone/>
            </a:pPr>
            <a:endParaRPr lang="en-US" sz="1300" dirty="0">
              <a:solidFill>
                <a:schemeClr val="dk1"/>
              </a:solidFill>
              <a:latin typeface="Oswald"/>
            </a:endParaRPr>
          </a:p>
          <a:p>
            <a:pPr marL="171450" indent="-171450">
              <a:lnSpc>
                <a:spcPct val="95000"/>
              </a:lnSpc>
            </a:pPr>
            <a:r>
              <a:rPr lang="en-US" sz="1300" b="1" dirty="0"/>
              <a:t>Feature Selection and Engineering (Version 2):</a:t>
            </a:r>
          </a:p>
          <a:p>
            <a:pPr marL="628650" lvl="1" indent="-171450">
              <a:lnSpc>
                <a:spcPct val="95000"/>
              </a:lnSpc>
              <a:spcBef>
                <a:spcPts val="600"/>
              </a:spcBef>
            </a:pPr>
            <a:r>
              <a:rPr lang="en-US" sz="1300" b="1" dirty="0"/>
              <a:t>   </a:t>
            </a:r>
            <a:r>
              <a:rPr lang="en-US" sz="1300" dirty="0"/>
              <a:t>Used pair plots with Kernel Density Estimate plots off-diagonal and histograms on diagonal for feature selection and engineering.</a:t>
            </a:r>
          </a:p>
          <a:p>
            <a:pPr marL="457200" lvl="1" indent="0">
              <a:lnSpc>
                <a:spcPct val="95000"/>
              </a:lnSpc>
              <a:spcBef>
                <a:spcPts val="600"/>
              </a:spcBef>
              <a:buNone/>
            </a:pPr>
            <a:endParaRPr lang="en-US" sz="1300" dirty="0"/>
          </a:p>
          <a:p>
            <a:pPr marL="171450" marR="0" lvl="0" indent="-171450" algn="l" defTabSz="914400" rtl="0" eaLnBrk="1" fontAlgn="auto" latinLnBrk="0" hangingPunct="1">
              <a:lnSpc>
                <a:spcPct val="95000"/>
              </a:lnSpc>
              <a:spcAft>
                <a:spcPts val="0"/>
              </a:spcAft>
              <a:buClr>
                <a:srgbClr val="CACACA"/>
              </a:buClr>
              <a:buSzPts val="1800"/>
              <a:buFont typeface="Average"/>
              <a:buChar char="●"/>
              <a:tabLst/>
              <a:defRPr/>
            </a:pPr>
            <a:r>
              <a:rPr kumimoji="0" lang="en-US" sz="1300" b="1" i="0" u="none" strike="noStrike" kern="0" cap="none" spc="0" normalizeH="0" baseline="0" noProof="0" dirty="0">
                <a:ln>
                  <a:noFill/>
                </a:ln>
                <a:solidFill>
                  <a:srgbClr val="CACACA"/>
                </a:solidFill>
                <a:effectLst/>
                <a:uLnTx/>
                <a:uFillTx/>
                <a:latin typeface="Average"/>
                <a:sym typeface="Average"/>
              </a:rPr>
              <a:t>Feature Density Handling (Version 3):</a:t>
            </a:r>
          </a:p>
          <a:p>
            <a:pPr marL="628650" lvl="1" indent="-171450">
              <a:lnSpc>
                <a:spcPct val="95000"/>
              </a:lnSpc>
              <a:spcBef>
                <a:spcPts val="600"/>
              </a:spcBef>
            </a:pPr>
            <a:r>
              <a:rPr lang="en-US" sz="1300" dirty="0"/>
              <a:t>   Used violin plots to further understand feature distributions (modality and </a:t>
            </a:r>
            <a:r>
              <a:rPr lang="en-US" sz="1300" dirty="0" err="1"/>
              <a:t>denisties</a:t>
            </a:r>
            <a:r>
              <a:rPr lang="en-US" sz="1300" dirty="0"/>
              <a:t>) and identify outliers.</a:t>
            </a:r>
          </a:p>
          <a:p>
            <a:pPr marL="628650" lvl="1" indent="-171450">
              <a:lnSpc>
                <a:spcPct val="95000"/>
              </a:lnSpc>
              <a:spcBef>
                <a:spcPts val="600"/>
              </a:spcBef>
            </a:pPr>
            <a:r>
              <a:rPr lang="en-US" sz="1300" dirty="0"/>
              <a:t>   Indicated need for the use of One Hot Encoding.</a:t>
            </a:r>
          </a:p>
          <a:p>
            <a:pPr marL="0" indent="0">
              <a:lnSpc>
                <a:spcPct val="95000"/>
              </a:lnSpc>
              <a:spcBef>
                <a:spcPts val="600"/>
              </a:spcBef>
              <a:buNone/>
            </a:pPr>
            <a:endParaRPr lang="en-US" sz="1300" dirty="0"/>
          </a:p>
          <a:p>
            <a:pPr marL="171450" indent="-171450">
              <a:lnSpc>
                <a:spcPct val="95000"/>
              </a:lnSpc>
            </a:pPr>
            <a:r>
              <a:rPr lang="en-US" sz="1300" b="1" dirty="0"/>
              <a:t>Feature Scaling (Focus: Consistency &amp; Compatibility):</a:t>
            </a:r>
          </a:p>
          <a:p>
            <a:pPr marL="742950" lvl="1" indent="-285750">
              <a:spcBef>
                <a:spcPts val="600"/>
              </a:spcBef>
            </a:pPr>
            <a:r>
              <a:rPr lang="en-US" sz="1300" dirty="0"/>
              <a:t>Experimented with </a:t>
            </a:r>
            <a:r>
              <a:rPr lang="en-US" sz="1300" dirty="0" err="1"/>
              <a:t>RobustScaler</a:t>
            </a:r>
            <a:r>
              <a:rPr lang="en-US" sz="1300" dirty="0"/>
              <a:t> vs. </a:t>
            </a:r>
            <a:r>
              <a:rPr lang="en-US" sz="1300" dirty="0" err="1"/>
              <a:t>StandardScaler</a:t>
            </a:r>
            <a:r>
              <a:rPr lang="en-US" sz="1300" dirty="0"/>
              <a:t> (Version 4).</a:t>
            </a:r>
          </a:p>
          <a:p>
            <a:pPr marL="742950" lvl="1" indent="-285750">
              <a:spcBef>
                <a:spcPts val="600"/>
              </a:spcBef>
            </a:pPr>
            <a:r>
              <a:rPr lang="en-US" sz="1300" dirty="0"/>
              <a:t>Adopted </a:t>
            </a:r>
            <a:r>
              <a:rPr lang="en-US" sz="1300" dirty="0" err="1"/>
              <a:t>StandardScaler</a:t>
            </a:r>
            <a:r>
              <a:rPr lang="en-US" sz="1300" dirty="0"/>
              <a:t> for feature normalization.</a:t>
            </a:r>
          </a:p>
          <a:p>
            <a:pPr marL="596900" lvl="1" indent="0">
              <a:lnSpc>
                <a:spcPct val="135000"/>
              </a:lnSpc>
              <a:spcBef>
                <a:spcPts val="0"/>
              </a:spcBef>
              <a:buSzPts val="1800"/>
              <a:buFont typeface="Average"/>
              <a:buNone/>
            </a:pPr>
            <a:endParaRPr lang="en-US" sz="1300" dirty="0">
              <a:solidFill>
                <a:schemeClr val="dk1"/>
              </a:solidFill>
              <a:latin typeface="Oswald"/>
            </a:endParaRPr>
          </a:p>
          <a:p>
            <a:pPr marL="171450" indent="-171450">
              <a:lnSpc>
                <a:spcPct val="95000"/>
              </a:lnSpc>
            </a:pPr>
            <a:r>
              <a:rPr lang="en-US" sz="1300" b="1" dirty="0"/>
              <a:t>Multicollinearity Reduction (Focus: Model Stability):</a:t>
            </a:r>
          </a:p>
          <a:p>
            <a:pPr marL="742950" lvl="1" indent="-285750">
              <a:spcBef>
                <a:spcPts val="600"/>
              </a:spcBef>
            </a:pPr>
            <a:r>
              <a:rPr lang="en-US" sz="1300" dirty="0"/>
              <a:t>Initial correlation analysis considered (Version 5).</a:t>
            </a:r>
          </a:p>
          <a:p>
            <a:pPr marL="742950" lvl="1" indent="-285750">
              <a:spcBef>
                <a:spcPts val="600"/>
              </a:spcBef>
            </a:pPr>
            <a:r>
              <a:rPr lang="en-US" sz="1300" dirty="0"/>
              <a:t>Primarily used Variance Inflation Factor (VIF) analysis for diagnosis.</a:t>
            </a:r>
          </a:p>
          <a:p>
            <a:pPr marL="742950" lvl="1" indent="-285750">
              <a:spcBef>
                <a:spcPts val="600"/>
              </a:spcBef>
            </a:pPr>
            <a:r>
              <a:rPr lang="en-US" sz="1300" dirty="0"/>
              <a:t>Performed an iterative feature removal process based on high VIF scores (Versions 5, onwards).</a:t>
            </a:r>
          </a:p>
          <a:p>
            <a:pPr marL="628650" lvl="1" indent="-171450">
              <a:lnSpc>
                <a:spcPct val="95000"/>
              </a:lnSpc>
            </a:pPr>
            <a:endParaRPr lang="en-US" sz="1300" dirty="0"/>
          </a:p>
          <a:p>
            <a:pPr marL="628650" lvl="1" indent="-171450">
              <a:lnSpc>
                <a:spcPct val="95000"/>
              </a:lnSpc>
            </a:pPr>
            <a:endParaRPr lang="en-US" sz="1300" dirty="0"/>
          </a:p>
          <a:p>
            <a:pPr marL="628650" lvl="1" indent="-171450">
              <a:lnSpc>
                <a:spcPct val="95000"/>
              </a:lnSpc>
            </a:pPr>
            <a:endParaRPr lang="en-US" sz="1300" dirty="0"/>
          </a:p>
        </p:txBody>
      </p:sp>
    </p:spTree>
    <p:extLst>
      <p:ext uri="{BB962C8B-B14F-4D97-AF65-F5344CB8AC3E}">
        <p14:creationId xmlns:p14="http://schemas.microsoft.com/office/powerpoint/2010/main" val="3767570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18C6B-1F66-99B4-CBC1-6E26A131A32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4ABF367-CF80-F93E-70C9-57D636675D10}"/>
              </a:ext>
            </a:extLst>
          </p:cNvPr>
          <p:cNvPicPr>
            <a:picLocks noChangeAspect="1"/>
          </p:cNvPicPr>
          <p:nvPr/>
        </p:nvPicPr>
        <p:blipFill>
          <a:blip r:embed="rId2"/>
          <a:stretch>
            <a:fillRect/>
          </a:stretch>
        </p:blipFill>
        <p:spPr>
          <a:xfrm>
            <a:off x="1562505" y="0"/>
            <a:ext cx="6018989" cy="5143500"/>
          </a:xfrm>
          <a:prstGeom prst="rect">
            <a:avLst/>
          </a:prstGeom>
        </p:spPr>
      </p:pic>
    </p:spTree>
    <p:extLst>
      <p:ext uri="{BB962C8B-B14F-4D97-AF65-F5344CB8AC3E}">
        <p14:creationId xmlns:p14="http://schemas.microsoft.com/office/powerpoint/2010/main" val="300303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82175-5535-82E6-2E49-5F64C2A2E7F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4117DCA-3E5A-8F7E-97D6-F7AC560CB308}"/>
              </a:ext>
            </a:extLst>
          </p:cNvPr>
          <p:cNvPicPr>
            <a:picLocks noChangeAspect="1"/>
          </p:cNvPicPr>
          <p:nvPr/>
        </p:nvPicPr>
        <p:blipFill>
          <a:blip r:embed="rId2"/>
          <a:stretch>
            <a:fillRect/>
          </a:stretch>
        </p:blipFill>
        <p:spPr>
          <a:xfrm>
            <a:off x="1854335" y="0"/>
            <a:ext cx="5435330" cy="5143500"/>
          </a:xfrm>
          <a:prstGeom prst="rect">
            <a:avLst/>
          </a:prstGeom>
        </p:spPr>
      </p:pic>
    </p:spTree>
    <p:extLst>
      <p:ext uri="{BB962C8B-B14F-4D97-AF65-F5344CB8AC3E}">
        <p14:creationId xmlns:p14="http://schemas.microsoft.com/office/powerpoint/2010/main" val="25717552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2FB03-CA7A-249C-B1DA-75EE7F6517F1}"/>
              </a:ext>
            </a:extLst>
          </p:cNvPr>
          <p:cNvSpPr>
            <a:spLocks noGrp="1"/>
          </p:cNvSpPr>
          <p:nvPr>
            <p:ph type="title"/>
          </p:nvPr>
        </p:nvSpPr>
        <p:spPr/>
        <p:txBody>
          <a:bodyPr/>
          <a:lstStyle/>
          <a:p>
            <a:r>
              <a:rPr lang="en-US" dirty="0"/>
              <a:t>Feature Selection and Feature Engineering Using Pair Plots</a:t>
            </a:r>
          </a:p>
        </p:txBody>
      </p:sp>
      <p:sp>
        <p:nvSpPr>
          <p:cNvPr id="3" name="Text Placeholder 2">
            <a:extLst>
              <a:ext uri="{FF2B5EF4-FFF2-40B4-BE49-F238E27FC236}">
                <a16:creationId xmlns:a16="http://schemas.microsoft.com/office/drawing/2014/main" id="{792BC7C0-A437-B5CE-FB4D-B44D0CA8799A}"/>
              </a:ext>
            </a:extLst>
          </p:cNvPr>
          <p:cNvSpPr>
            <a:spLocks noGrp="1"/>
          </p:cNvSpPr>
          <p:nvPr>
            <p:ph type="body" idx="1"/>
          </p:nvPr>
        </p:nvSpPr>
        <p:spPr>
          <a:xfrm>
            <a:off x="311700" y="1017726"/>
            <a:ext cx="8520600" cy="4004848"/>
          </a:xfrm>
        </p:spPr>
        <p:txBody>
          <a:bodyPr>
            <a:normAutofit fontScale="70000" lnSpcReduction="20000"/>
          </a:bodyPr>
          <a:lstStyle/>
          <a:p>
            <a:pPr marL="114300" indent="0">
              <a:buNone/>
            </a:pPr>
            <a:r>
              <a:rPr lang="en-US" b="1" dirty="0"/>
              <a:t>Diagonal:</a:t>
            </a:r>
          </a:p>
          <a:p>
            <a:r>
              <a:rPr lang="en-US" b="1" dirty="0"/>
              <a:t>BMI: </a:t>
            </a:r>
            <a:r>
              <a:rPr lang="en-US" dirty="0"/>
              <a:t>Shows a right-skewed distribution indicating higher BMI values are more common in diabetic individuals. There's a clear visual separation.</a:t>
            </a:r>
          </a:p>
          <a:p>
            <a:r>
              <a:rPr lang="en-US" b="1" dirty="0"/>
              <a:t>Age: </a:t>
            </a:r>
            <a:r>
              <a:rPr lang="en-US" dirty="0"/>
              <a:t>Also shows a right-skewed distribution the separation isn't as pronounced as BMI, but shows distinct age groups.</a:t>
            </a:r>
          </a:p>
          <a:p>
            <a:r>
              <a:rPr lang="en-US" b="1" dirty="0" err="1"/>
              <a:t>GenHlth</a:t>
            </a:r>
            <a:r>
              <a:rPr lang="en-US" b="1" dirty="0"/>
              <a:t>: </a:t>
            </a:r>
            <a:r>
              <a:rPr lang="en-US" dirty="0"/>
              <a:t>The non-diabetic group is heavily concentrated in the "Excellent" and "Very Good" categories (lower numerical values), while the diabetic group has a much higher proportion in "Fair" and "Poor" categories (higher numerical values). This feature shows strong discriminatory power.</a:t>
            </a:r>
          </a:p>
          <a:p>
            <a:r>
              <a:rPr lang="en-US" b="1" dirty="0"/>
              <a:t>Income: </a:t>
            </a:r>
            <a:r>
              <a:rPr lang="en-US" dirty="0"/>
              <a:t>Similar to </a:t>
            </a:r>
            <a:r>
              <a:rPr lang="en-US" dirty="0" err="1"/>
              <a:t>GenHlth</a:t>
            </a:r>
            <a:r>
              <a:rPr lang="en-US" dirty="0"/>
              <a:t>, Non-diabetic individuals are more prevalent in higher income brackets, and diabetic individuals are more represented in lower income brackets. This feature also seems informative.</a:t>
            </a:r>
          </a:p>
          <a:p>
            <a:r>
              <a:rPr lang="en-US" b="1" dirty="0" err="1"/>
              <a:t>HighBP</a:t>
            </a:r>
            <a:r>
              <a:rPr lang="en-US" b="1" dirty="0"/>
              <a:t>: </a:t>
            </a:r>
            <a:r>
              <a:rPr lang="en-US" dirty="0"/>
              <a:t>Non-diabetic group is heavily skewed towards </a:t>
            </a:r>
            <a:r>
              <a:rPr lang="en-US" dirty="0" err="1"/>
              <a:t>HighBP</a:t>
            </a:r>
            <a:r>
              <a:rPr lang="en-US" dirty="0"/>
              <a:t>=0 (no high blood pressure), while the diabetic group has a significant proportion with </a:t>
            </a:r>
            <a:r>
              <a:rPr lang="en-US" dirty="0" err="1"/>
              <a:t>HighBP</a:t>
            </a:r>
            <a:r>
              <a:rPr lang="en-US" dirty="0"/>
              <a:t>=1 (high blood pressure). This is a strong indicator.</a:t>
            </a:r>
          </a:p>
          <a:p>
            <a:pPr marL="114300" indent="0">
              <a:buNone/>
            </a:pPr>
            <a:r>
              <a:rPr lang="en-US" b="1" dirty="0"/>
              <a:t>Off-Diagonal:</a:t>
            </a:r>
          </a:p>
          <a:p>
            <a:r>
              <a:rPr lang="en-US" b="1" dirty="0"/>
              <a:t>BMI vs. Age: </a:t>
            </a:r>
            <a:r>
              <a:rPr lang="en-US" dirty="0"/>
              <a:t>The KDE plot shows that the highest density for non-diabetic individuals is at lower BMI and younger ages (bottom left), indicating that the combination of higher BMI and older age significantly increases diabetes likelihood.</a:t>
            </a:r>
          </a:p>
          <a:p>
            <a:r>
              <a:rPr lang="en-US" b="1" dirty="0"/>
              <a:t>BMI vs. </a:t>
            </a:r>
            <a:r>
              <a:rPr lang="en-US" b="1" dirty="0" err="1"/>
              <a:t>GenHlth</a:t>
            </a:r>
            <a:r>
              <a:rPr lang="en-US" b="1" dirty="0"/>
              <a:t>: </a:t>
            </a:r>
            <a:r>
              <a:rPr lang="en-US" dirty="0"/>
              <a:t>Non-diabetic individuals are concentrated at lower BMI and better general health (lower </a:t>
            </a:r>
            <a:r>
              <a:rPr lang="en-US" dirty="0" err="1"/>
              <a:t>GenHlth</a:t>
            </a:r>
            <a:r>
              <a:rPr lang="en-US" dirty="0"/>
              <a:t> numerical values), confirming the combined influence of these factors.</a:t>
            </a:r>
          </a:p>
          <a:p>
            <a:r>
              <a:rPr lang="en-US" b="1" dirty="0" err="1"/>
              <a:t>GenHlth</a:t>
            </a:r>
            <a:r>
              <a:rPr lang="en-US" b="1" dirty="0"/>
              <a:t> vs. </a:t>
            </a:r>
            <a:r>
              <a:rPr lang="en-US" b="1" dirty="0" err="1"/>
              <a:t>HighBP</a:t>
            </a:r>
            <a:r>
              <a:rPr lang="en-US" b="1" dirty="0"/>
              <a:t>: </a:t>
            </a:r>
            <a:r>
              <a:rPr lang="en-US" dirty="0"/>
              <a:t>Strong separation. Excellent/Very Good health is strongly associated with no </a:t>
            </a:r>
            <a:r>
              <a:rPr lang="en-US" dirty="0" err="1"/>
              <a:t>HighBP</a:t>
            </a:r>
            <a:r>
              <a:rPr lang="en-US" dirty="0"/>
              <a:t>, while Fair/Poor health is strongly associated with </a:t>
            </a:r>
            <a:r>
              <a:rPr lang="en-US" dirty="0" err="1"/>
              <a:t>HighBP</a:t>
            </a:r>
            <a:r>
              <a:rPr lang="en-US" dirty="0"/>
              <a:t>, especially for the diabetic group.</a:t>
            </a:r>
          </a:p>
        </p:txBody>
      </p:sp>
    </p:spTree>
    <p:extLst>
      <p:ext uri="{BB962C8B-B14F-4D97-AF65-F5344CB8AC3E}">
        <p14:creationId xmlns:p14="http://schemas.microsoft.com/office/powerpoint/2010/main" val="1284772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174549" y="193575"/>
            <a:ext cx="566965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dirty="0"/>
              <a:t>Logistic Regression  </a:t>
            </a:r>
            <a:r>
              <a:rPr lang="en-US" sz="2600" dirty="0"/>
              <a:t>(Versions 6-9): </a:t>
            </a:r>
            <a:endParaRPr sz="2600" dirty="0"/>
          </a:p>
        </p:txBody>
      </p:sp>
      <p:sp>
        <p:nvSpPr>
          <p:cNvPr id="78" name="Google Shape;78;p16"/>
          <p:cNvSpPr/>
          <p:nvPr/>
        </p:nvSpPr>
        <p:spPr>
          <a:xfrm>
            <a:off x="71674" y="159825"/>
            <a:ext cx="4500325" cy="6402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verage"/>
              <a:ea typeface="Average"/>
              <a:cs typeface="Average"/>
              <a:sym typeface="Average"/>
            </a:endParaRPr>
          </a:p>
        </p:txBody>
      </p:sp>
      <p:sp>
        <p:nvSpPr>
          <p:cNvPr id="5" name="Google Shape;72;p15">
            <a:extLst>
              <a:ext uri="{FF2B5EF4-FFF2-40B4-BE49-F238E27FC236}">
                <a16:creationId xmlns:a16="http://schemas.microsoft.com/office/drawing/2014/main" id="{31EB1C38-61B3-984A-E8DC-31361FDD0965}"/>
              </a:ext>
            </a:extLst>
          </p:cNvPr>
          <p:cNvSpPr txBox="1">
            <a:spLocks/>
          </p:cNvSpPr>
          <p:nvPr/>
        </p:nvSpPr>
        <p:spPr>
          <a:xfrm>
            <a:off x="311700" y="1152474"/>
            <a:ext cx="8520600" cy="388997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95000"/>
              </a:lnSpc>
              <a:buClr>
                <a:schemeClr val="accent3"/>
              </a:buClr>
              <a:buSzPts val="1800"/>
            </a:pPr>
            <a:r>
              <a:rPr lang="en-US" sz="1200" dirty="0">
                <a:solidFill>
                  <a:schemeClr val="accent3"/>
                </a:solidFill>
                <a:latin typeface="Average"/>
                <a:sym typeface="Oswald"/>
              </a:rPr>
              <a:t>The Logistic Regression model served as an interpretable baseline. Initial optimization via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(Versions 6-7) showed limited gains, suggesting inherent limitations of the linear model for this dataset. Feature importances were directly extracted from coefficients (Version 8), and further analysis using Calibration Curves and Odds Ratios (Version 9) provided deeper insights into its probabilistic predictions and feature influence, though its predictive ceiling was apparent (AUC-ROC ~0.824).</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To make the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optimization for Logistic Regression as thorough as practically possible within the code, we expanded the </a:t>
            </a:r>
            <a:r>
              <a:rPr lang="en-US" sz="1200" dirty="0" err="1">
                <a:solidFill>
                  <a:schemeClr val="accent3"/>
                </a:solidFill>
                <a:latin typeface="Average"/>
                <a:sym typeface="Oswald"/>
              </a:rPr>
              <a:t>param_grid_lr</a:t>
            </a:r>
            <a:r>
              <a:rPr lang="en-US" sz="1200" dirty="0">
                <a:solidFill>
                  <a:schemeClr val="accent3"/>
                </a:solidFill>
                <a:latin typeface="Average"/>
                <a:sym typeface="Oswald"/>
              </a:rPr>
              <a:t> to explore a wider and finer range of hyperparameter values. The focus was on the C parameter (regularization strength) and also included different penalty options for </a:t>
            </a:r>
            <a:r>
              <a:rPr lang="en-US" sz="1200" dirty="0" err="1">
                <a:solidFill>
                  <a:schemeClr val="accent3"/>
                </a:solidFill>
                <a:latin typeface="Average"/>
                <a:sym typeface="Oswald"/>
              </a:rPr>
              <a:t>LogisticRegression</a:t>
            </a:r>
            <a:r>
              <a:rPr lang="en-US" sz="1200" dirty="0">
                <a:solidFill>
                  <a:schemeClr val="accent3"/>
                </a:solidFill>
                <a:latin typeface="Average"/>
                <a:sym typeface="Oswald"/>
              </a:rPr>
              <a:t> with the '</a:t>
            </a:r>
            <a:r>
              <a:rPr lang="en-US" sz="1200" dirty="0" err="1">
                <a:solidFill>
                  <a:schemeClr val="accent3"/>
                </a:solidFill>
                <a:latin typeface="Average"/>
                <a:sym typeface="Oswald"/>
              </a:rPr>
              <a:t>liblinear</a:t>
            </a:r>
            <a:r>
              <a:rPr lang="en-US" sz="1200" dirty="0">
                <a:solidFill>
                  <a:schemeClr val="accent3"/>
                </a:solidFill>
                <a:latin typeface="Average"/>
                <a:sym typeface="Oswald"/>
              </a:rPr>
              <a:t>' solver.</a:t>
            </a:r>
          </a:p>
          <a:p>
            <a:pPr>
              <a:lnSpc>
                <a:spcPct val="95000"/>
              </a:lnSpc>
              <a:buClr>
                <a:schemeClr val="accent3"/>
              </a:buClr>
              <a:buSzPts val="1800"/>
            </a:pPr>
            <a:endParaRPr lang="en-US" sz="1200" dirty="0">
              <a:solidFill>
                <a:schemeClr val="accent3"/>
              </a:solidFill>
              <a:latin typeface="Average"/>
              <a:sym typeface="Oswald"/>
            </a:endParaRPr>
          </a:p>
          <a:p>
            <a:pPr>
              <a:lnSpc>
                <a:spcPct val="95000"/>
              </a:lnSpc>
              <a:buClr>
                <a:schemeClr val="accent3"/>
              </a:buClr>
              <a:buSzPts val="1800"/>
            </a:pPr>
            <a:r>
              <a:rPr lang="en-US" sz="1200" dirty="0">
                <a:solidFill>
                  <a:schemeClr val="accent3"/>
                </a:solidFill>
                <a:latin typeface="Average"/>
                <a:sym typeface="Oswald"/>
              </a:rPr>
              <a:t>Hyperparameter tuning was performed using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and, while thorough, </a:t>
            </a:r>
            <a:r>
              <a:rPr lang="en-US" sz="1200" dirty="0" err="1">
                <a:solidFill>
                  <a:schemeClr val="accent3"/>
                </a:solidFill>
                <a:latin typeface="Average"/>
                <a:sym typeface="Oswald"/>
              </a:rPr>
              <a:t>GridSearchCV</a:t>
            </a:r>
            <a:r>
              <a:rPr lang="en-US" sz="1200" dirty="0">
                <a:solidFill>
                  <a:schemeClr val="accent3"/>
                </a:solidFill>
                <a:latin typeface="Average"/>
                <a:sym typeface="Oswald"/>
              </a:rPr>
              <a:t> didn't significantly boost the metrics for Logistic Regression. This suggests that further optimization of the Logistic Regression model itself might be limited, and the issue might lie elsewhere.</a:t>
            </a:r>
          </a:p>
          <a:p>
            <a:endParaRPr lang="en-US" sz="1200" dirty="0">
              <a:solidFill>
                <a:schemeClr val="dk1"/>
              </a:solidFill>
              <a:latin typeface="Oswald"/>
              <a:ea typeface="Oswald"/>
              <a:cs typeface="Oswald"/>
              <a:sym typeface="Oswald"/>
            </a:endParaRPr>
          </a:p>
          <a:p>
            <a:endParaRPr lang="en-US" sz="1200" dirty="0">
              <a:solidFill>
                <a:schemeClr val="dk1"/>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1955</Words>
  <Application>Microsoft Office PowerPoint</Application>
  <PresentationFormat>On-screen Show (16:9)</PresentationFormat>
  <Paragraphs>97</Paragraphs>
  <Slides>19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Oswald</vt:lpstr>
      <vt:lpstr>Average</vt:lpstr>
      <vt:lpstr>Arial</vt:lpstr>
      <vt:lpstr>Slate</vt:lpstr>
      <vt:lpstr>Diabetes Risk Prediction Empowering Early Detection and Management Within Children </vt:lpstr>
      <vt:lpstr>Overview</vt:lpstr>
      <vt:lpstr>Methodology: From Vision to Validation</vt:lpstr>
      <vt:lpstr>Raw Data Set:</vt:lpstr>
      <vt:lpstr>Data Preparation</vt:lpstr>
      <vt:lpstr>PowerPoint Presentation</vt:lpstr>
      <vt:lpstr>PowerPoint Presentation</vt:lpstr>
      <vt:lpstr>Feature Selection and Feature Engineering Using Pair Plots</vt:lpstr>
      <vt:lpstr>Logistic Regression  (Versions 6-9): </vt:lpstr>
      <vt:lpstr>Random Forest (Version 10):   </vt:lpstr>
      <vt:lpstr>Gradient Boosting (Versions 9 [initial], 11-12): </vt:lpstr>
      <vt:lpstr>Neural Network (Versions 12 [initial], 13): </vt:lpstr>
      <vt:lpstr>PowerPoint Presentation</vt:lpstr>
      <vt:lpstr>PowerPoint Presentation</vt:lpstr>
      <vt:lpstr>PowerPoint Presentation</vt:lpstr>
      <vt:lpstr>PowerPoint Presentation</vt:lpstr>
      <vt:lpstr>PowerPoint Presentation</vt:lpstr>
      <vt:lpstr>Conclusions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Alex Gerwer</cp:lastModifiedBy>
  <cp:revision>36</cp:revision>
  <cp:lastPrinted>2025-03-27T01:34:30Z</cp:lastPrinted>
  <dcterms:modified xsi:type="dcterms:W3CDTF">2025-03-27T19:28:02Z</dcterms:modified>
</cp:coreProperties>
</file>