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01baaa4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01baaa4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23c5f1e41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23c5f1e41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23c5f1e41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23c5f1e41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32a4c9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32a4c9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01baaa4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01baaa4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01baaa4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01baaa4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01baaa4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01baaa4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rgbClr val="E5E5E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solidFill>
            <a:srgbClr val="00355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</a:rPr>
              <a:t>Bank of Revature</a:t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28225" y="3310990"/>
            <a:ext cx="4242600" cy="14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80">
                <a:solidFill>
                  <a:srgbClr val="F47820"/>
                </a:solidFill>
                <a:latin typeface="Merriweather"/>
                <a:ea typeface="Merriweather"/>
                <a:cs typeface="Merriweather"/>
                <a:sym typeface="Merriweather"/>
              </a:rPr>
              <a:t>Camden Snyder</a:t>
            </a:r>
            <a:r>
              <a:rPr b="1" lang="en" sz="1580">
                <a:solidFill>
                  <a:srgbClr val="F47820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b="1" lang="en" sz="1580">
                <a:solidFill>
                  <a:srgbClr val="F4782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</a:t>
            </a:r>
            <a:endParaRPr b="1" sz="1580">
              <a:solidFill>
                <a:srgbClr val="F4782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13716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80">
                <a:solidFill>
                  <a:srgbClr val="F4782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</a:t>
            </a:r>
            <a:r>
              <a:rPr b="1" lang="en" sz="1580">
                <a:solidFill>
                  <a:srgbClr val="F47820"/>
                </a:solidFill>
                <a:latin typeface="Merriweather"/>
                <a:ea typeface="Merriweather"/>
                <a:cs typeface="Merriweather"/>
                <a:sym typeface="Merriweather"/>
              </a:rPr>
              <a:t>Nisarg Patel</a:t>
            </a:r>
            <a:endParaRPr b="1" sz="1580">
              <a:solidFill>
                <a:srgbClr val="F4782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80">
                <a:solidFill>
                  <a:srgbClr val="F47820"/>
                </a:solidFill>
                <a:latin typeface="Merriweather"/>
                <a:ea typeface="Merriweather"/>
                <a:cs typeface="Merriweather"/>
                <a:sym typeface="Merriweather"/>
              </a:rPr>
              <a:t>Jeremy Davis</a:t>
            </a:r>
            <a:endParaRPr b="1" sz="1580">
              <a:solidFill>
                <a:srgbClr val="F4782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80">
                <a:solidFill>
                  <a:srgbClr val="F47820"/>
                </a:solidFill>
                <a:latin typeface="Merriweather"/>
                <a:ea typeface="Merriweather"/>
                <a:cs typeface="Merriweather"/>
                <a:sym typeface="Merriweather"/>
              </a:rPr>
              <a:t>Jason Campbell</a:t>
            </a:r>
            <a:endParaRPr b="1" sz="1580">
              <a:solidFill>
                <a:srgbClr val="F4782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80">
                <a:solidFill>
                  <a:srgbClr val="F47820"/>
                </a:solidFill>
                <a:latin typeface="Merriweather"/>
                <a:ea typeface="Merriweather"/>
                <a:cs typeface="Merriweather"/>
                <a:sym typeface="Merriweather"/>
              </a:rPr>
              <a:t>Markus Metli</a:t>
            </a:r>
            <a:endParaRPr b="1" sz="1580">
              <a:solidFill>
                <a:srgbClr val="F4782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80">
                <a:solidFill>
                  <a:srgbClr val="F47820"/>
                </a:solidFill>
                <a:latin typeface="Merriweather"/>
                <a:ea typeface="Merriweather"/>
                <a:cs typeface="Merriweather"/>
                <a:sym typeface="Merriweather"/>
              </a:rPr>
              <a:t> Anthony Renwick</a:t>
            </a:r>
            <a:endParaRPr b="1" sz="1580">
              <a:solidFill>
                <a:srgbClr val="F4782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81425" y="71000"/>
            <a:ext cx="8961900" cy="1095900"/>
          </a:xfrm>
          <a:prstGeom prst="rect">
            <a:avLst/>
          </a:prstGeom>
          <a:solidFill>
            <a:srgbClr val="00355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900625" y="1814350"/>
            <a:ext cx="7342800" cy="2227500"/>
          </a:xfrm>
          <a:prstGeom prst="rect">
            <a:avLst/>
          </a:prstGeom>
          <a:solidFill>
            <a:srgbClr val="F4782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Bank of Revature is a full-stack single-page banking application </a:t>
            </a:r>
            <a:r>
              <a:rPr lang="en" sz="1300"/>
              <a:t>where customers can manage their accounts, employees can create new accounts and make deposits into customer accounts. </a:t>
            </a:r>
            <a:endParaRPr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Authentication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new bank account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 user details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Dashboard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Reset Password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Transactions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900625" y="1814350"/>
            <a:ext cx="7342800" cy="2555100"/>
          </a:xfrm>
          <a:prstGeom prst="rect">
            <a:avLst/>
          </a:prstGeom>
          <a:solidFill>
            <a:srgbClr val="F4782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Technologies &amp; Frameworks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Spring Boot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PostgreSQL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Angular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Mailing </a:t>
            </a:r>
            <a:r>
              <a:rPr lang="en"/>
              <a:t>Library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Postman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Studio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pgAdmin4</a:t>
            </a:r>
            <a:endParaRPr/>
          </a:p>
        </p:txBody>
      </p:sp>
      <p:sp>
        <p:nvSpPr>
          <p:cNvPr id="77" name="Google Shape;77;p15"/>
          <p:cNvSpPr txBox="1"/>
          <p:nvPr>
            <p:ph idx="4294967295" type="title"/>
          </p:nvPr>
        </p:nvSpPr>
        <p:spPr>
          <a:xfrm>
            <a:off x="81425" y="71000"/>
            <a:ext cx="8961900" cy="1095900"/>
          </a:xfrm>
          <a:prstGeom prst="rect">
            <a:avLst/>
          </a:prstGeom>
          <a:solidFill>
            <a:srgbClr val="00355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Technologies </a:t>
            </a:r>
            <a:endParaRPr>
              <a:solidFill>
                <a:srgbClr val="E5E5E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81425" y="71000"/>
            <a:ext cx="8961900" cy="1095900"/>
          </a:xfrm>
          <a:prstGeom prst="rect">
            <a:avLst/>
          </a:prstGeom>
          <a:solidFill>
            <a:srgbClr val="00355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r>
              <a:rPr lang="en" sz="5200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338153" y="2167757"/>
            <a:ext cx="1285200" cy="2385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</a:t>
            </a:r>
            <a:endParaRPr sz="1000"/>
          </a:p>
        </p:txBody>
      </p:sp>
      <p:sp>
        <p:nvSpPr>
          <p:cNvPr id="84" name="Google Shape;84;p16"/>
          <p:cNvSpPr/>
          <p:nvPr/>
        </p:nvSpPr>
        <p:spPr>
          <a:xfrm>
            <a:off x="3809587" y="2437979"/>
            <a:ext cx="1325400" cy="286500"/>
          </a:xfrm>
          <a:prstGeom prst="ellipse">
            <a:avLst/>
          </a:prstGeom>
          <a:solidFill>
            <a:srgbClr val="BF9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USER ID</a:t>
            </a:r>
            <a:endParaRPr sz="1000" u="sng"/>
          </a:p>
        </p:txBody>
      </p:sp>
      <p:sp>
        <p:nvSpPr>
          <p:cNvPr id="85" name="Google Shape;85;p16"/>
          <p:cNvSpPr/>
          <p:nvPr/>
        </p:nvSpPr>
        <p:spPr>
          <a:xfrm>
            <a:off x="3786380" y="4749555"/>
            <a:ext cx="2165100" cy="286500"/>
          </a:xfrm>
          <a:prstGeom prst="ellipse">
            <a:avLst/>
          </a:prstGeom>
          <a:solidFill>
            <a:srgbClr val="BF9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TRANSACTION</a:t>
            </a:r>
            <a:endParaRPr sz="1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ID</a:t>
            </a:r>
            <a:endParaRPr sz="1000" u="sng"/>
          </a:p>
        </p:txBody>
      </p:sp>
      <p:sp>
        <p:nvSpPr>
          <p:cNvPr id="86" name="Google Shape;86;p16"/>
          <p:cNvSpPr/>
          <p:nvPr/>
        </p:nvSpPr>
        <p:spPr>
          <a:xfrm>
            <a:off x="5321138" y="2203733"/>
            <a:ext cx="14739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ADDRESS</a:t>
            </a:r>
            <a:endParaRPr sz="1000"/>
          </a:p>
        </p:txBody>
      </p:sp>
      <p:sp>
        <p:nvSpPr>
          <p:cNvPr id="87" name="Google Shape;87;p16"/>
          <p:cNvSpPr/>
          <p:nvPr/>
        </p:nvSpPr>
        <p:spPr>
          <a:xfrm>
            <a:off x="4831360" y="1855797"/>
            <a:ext cx="18132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PASSWORD</a:t>
            </a:r>
            <a:endParaRPr sz="1000"/>
          </a:p>
        </p:txBody>
      </p:sp>
      <p:sp>
        <p:nvSpPr>
          <p:cNvPr id="88" name="Google Shape;88;p16"/>
          <p:cNvSpPr/>
          <p:nvPr/>
        </p:nvSpPr>
        <p:spPr>
          <a:xfrm>
            <a:off x="6259588" y="2610969"/>
            <a:ext cx="14739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BALANCE</a:t>
            </a:r>
            <a:endParaRPr sz="1000"/>
          </a:p>
        </p:txBody>
      </p:sp>
      <p:sp>
        <p:nvSpPr>
          <p:cNvPr id="89" name="Google Shape;89;p16"/>
          <p:cNvSpPr/>
          <p:nvPr/>
        </p:nvSpPr>
        <p:spPr>
          <a:xfrm>
            <a:off x="7530605" y="2954561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TYPE</a:t>
            </a:r>
            <a:endParaRPr sz="1000"/>
          </a:p>
        </p:txBody>
      </p:sp>
      <p:sp>
        <p:nvSpPr>
          <p:cNvPr id="90" name="Google Shape;90;p16"/>
          <p:cNvSpPr/>
          <p:nvPr/>
        </p:nvSpPr>
        <p:spPr>
          <a:xfrm>
            <a:off x="7456353" y="3848668"/>
            <a:ext cx="14739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OPENING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</p:txBody>
      </p:sp>
      <p:sp>
        <p:nvSpPr>
          <p:cNvPr id="91" name="Google Shape;91;p16"/>
          <p:cNvSpPr/>
          <p:nvPr/>
        </p:nvSpPr>
        <p:spPr>
          <a:xfrm>
            <a:off x="6194745" y="4038659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BRANCH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</a:t>
            </a:r>
            <a:endParaRPr sz="1000"/>
          </a:p>
        </p:txBody>
      </p:sp>
      <p:sp>
        <p:nvSpPr>
          <p:cNvPr id="92" name="Google Shape;92;p16"/>
          <p:cNvSpPr/>
          <p:nvPr/>
        </p:nvSpPr>
        <p:spPr>
          <a:xfrm>
            <a:off x="4698657" y="3668962"/>
            <a:ext cx="1813200" cy="286500"/>
          </a:xfrm>
          <a:prstGeom prst="ellipse">
            <a:avLst/>
          </a:prstGeom>
          <a:solidFill>
            <a:srgbClr val="BF9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ACCOUNT</a:t>
            </a:r>
            <a:endParaRPr sz="1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ID</a:t>
            </a:r>
            <a:endParaRPr sz="1000" u="sng"/>
          </a:p>
        </p:txBody>
      </p:sp>
      <p:sp>
        <p:nvSpPr>
          <p:cNvPr id="93" name="Google Shape;93;p16"/>
          <p:cNvSpPr/>
          <p:nvPr/>
        </p:nvSpPr>
        <p:spPr>
          <a:xfrm>
            <a:off x="7262135" y="1755619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STATE</a:t>
            </a:r>
            <a:endParaRPr sz="1000"/>
          </a:p>
        </p:txBody>
      </p:sp>
      <p:sp>
        <p:nvSpPr>
          <p:cNvPr id="94" name="Google Shape;94;p16"/>
          <p:cNvSpPr/>
          <p:nvPr/>
        </p:nvSpPr>
        <p:spPr>
          <a:xfrm>
            <a:off x="7618076" y="2203962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CITY</a:t>
            </a:r>
            <a:endParaRPr sz="1000"/>
          </a:p>
        </p:txBody>
      </p:sp>
      <p:sp>
        <p:nvSpPr>
          <p:cNvPr id="95" name="Google Shape;95;p16"/>
          <p:cNvSpPr/>
          <p:nvPr/>
        </p:nvSpPr>
        <p:spPr>
          <a:xfrm>
            <a:off x="4392482" y="1569369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ROLE</a:t>
            </a:r>
            <a:endParaRPr sz="1000"/>
          </a:p>
        </p:txBody>
      </p:sp>
      <p:sp>
        <p:nvSpPr>
          <p:cNvPr id="96" name="Google Shape;96;p16"/>
          <p:cNvSpPr/>
          <p:nvPr/>
        </p:nvSpPr>
        <p:spPr>
          <a:xfrm>
            <a:off x="306404" y="2143931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</a:t>
            </a:r>
            <a:endParaRPr sz="1000"/>
          </a:p>
        </p:txBody>
      </p:sp>
      <p:sp>
        <p:nvSpPr>
          <p:cNvPr id="97" name="Google Shape;97;p16"/>
          <p:cNvSpPr/>
          <p:nvPr/>
        </p:nvSpPr>
        <p:spPr>
          <a:xfrm>
            <a:off x="3373121" y="1315855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PHONE NO</a:t>
            </a:r>
            <a:endParaRPr sz="1000"/>
          </a:p>
        </p:txBody>
      </p:sp>
      <p:sp>
        <p:nvSpPr>
          <p:cNvPr id="98" name="Google Shape;98;p16"/>
          <p:cNvSpPr/>
          <p:nvPr/>
        </p:nvSpPr>
        <p:spPr>
          <a:xfrm>
            <a:off x="2331664" y="1641521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 OF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BIRTH</a:t>
            </a:r>
            <a:endParaRPr sz="1000"/>
          </a:p>
        </p:txBody>
      </p:sp>
      <p:sp>
        <p:nvSpPr>
          <p:cNvPr id="99" name="Google Shape;99;p16"/>
          <p:cNvSpPr/>
          <p:nvPr/>
        </p:nvSpPr>
        <p:spPr>
          <a:xfrm>
            <a:off x="1741411" y="1282940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sp>
        <p:nvSpPr>
          <p:cNvPr id="100" name="Google Shape;100;p16"/>
          <p:cNvSpPr/>
          <p:nvPr/>
        </p:nvSpPr>
        <p:spPr>
          <a:xfrm>
            <a:off x="200550" y="1259000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sp>
        <p:nvSpPr>
          <p:cNvPr id="101" name="Google Shape;101;p16"/>
          <p:cNvSpPr/>
          <p:nvPr/>
        </p:nvSpPr>
        <p:spPr>
          <a:xfrm>
            <a:off x="772469" y="1755619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cxnSp>
        <p:nvCxnSpPr>
          <p:cNvPr id="102" name="Google Shape;102;p16"/>
          <p:cNvCxnSpPr>
            <a:stCxn id="84" idx="0"/>
            <a:endCxn id="83" idx="3"/>
          </p:cNvCxnSpPr>
          <p:nvPr/>
        </p:nvCxnSpPr>
        <p:spPr>
          <a:xfrm rot="10800000">
            <a:off x="3623287" y="2287079"/>
            <a:ext cx="849000" cy="15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>
            <a:stCxn id="101" idx="5"/>
            <a:endCxn id="83" idx="1"/>
          </p:cNvCxnSpPr>
          <p:nvPr/>
        </p:nvCxnSpPr>
        <p:spPr>
          <a:xfrm>
            <a:off x="1903768" y="2000162"/>
            <a:ext cx="434400" cy="28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stCxn id="101" idx="0"/>
            <a:endCxn id="100" idx="4"/>
          </p:cNvCxnSpPr>
          <p:nvPr/>
        </p:nvCxnSpPr>
        <p:spPr>
          <a:xfrm rot="10800000">
            <a:off x="863369" y="1545619"/>
            <a:ext cx="571800" cy="2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stCxn id="101" idx="0"/>
            <a:endCxn id="99" idx="4"/>
          </p:cNvCxnSpPr>
          <p:nvPr/>
        </p:nvCxnSpPr>
        <p:spPr>
          <a:xfrm flipH="1" rot="10800000">
            <a:off x="1435169" y="1569319"/>
            <a:ext cx="969000" cy="18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>
            <a:stCxn id="83" idx="0"/>
            <a:endCxn id="98" idx="4"/>
          </p:cNvCxnSpPr>
          <p:nvPr/>
        </p:nvCxnSpPr>
        <p:spPr>
          <a:xfrm flipH="1" rot="10800000">
            <a:off x="2980753" y="1928057"/>
            <a:ext cx="13500" cy="2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>
            <a:stCxn id="83" idx="3"/>
            <a:endCxn id="97" idx="4"/>
          </p:cNvCxnSpPr>
          <p:nvPr/>
        </p:nvCxnSpPr>
        <p:spPr>
          <a:xfrm flipH="1" rot="10800000">
            <a:off x="3623353" y="1602407"/>
            <a:ext cx="412500" cy="68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stCxn id="83" idx="3"/>
            <a:endCxn id="95" idx="3"/>
          </p:cNvCxnSpPr>
          <p:nvPr/>
        </p:nvCxnSpPr>
        <p:spPr>
          <a:xfrm flipH="1" rot="10800000">
            <a:off x="3623353" y="1813907"/>
            <a:ext cx="963300" cy="47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stCxn id="83" idx="3"/>
            <a:endCxn id="86" idx="2"/>
          </p:cNvCxnSpPr>
          <p:nvPr/>
        </p:nvCxnSpPr>
        <p:spPr>
          <a:xfrm>
            <a:off x="3623353" y="2287007"/>
            <a:ext cx="1697700" cy="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94" idx="2"/>
            <a:endCxn id="86" idx="6"/>
          </p:cNvCxnSpPr>
          <p:nvPr/>
        </p:nvCxnSpPr>
        <p:spPr>
          <a:xfrm rot="10800000">
            <a:off x="6795176" y="2346912"/>
            <a:ext cx="8229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>
            <a:stCxn id="86" idx="6"/>
            <a:endCxn id="93" idx="3"/>
          </p:cNvCxnSpPr>
          <p:nvPr/>
        </p:nvCxnSpPr>
        <p:spPr>
          <a:xfrm flipH="1" rot="10800000">
            <a:off x="6795038" y="2000183"/>
            <a:ext cx="661200" cy="34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87" idx="2"/>
            <a:endCxn id="83" idx="3"/>
          </p:cNvCxnSpPr>
          <p:nvPr/>
        </p:nvCxnSpPr>
        <p:spPr>
          <a:xfrm flipH="1">
            <a:off x="3623260" y="1999047"/>
            <a:ext cx="1208100" cy="28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/>
          <p:nvPr/>
        </p:nvSpPr>
        <p:spPr>
          <a:xfrm>
            <a:off x="7135607" y="3466319"/>
            <a:ext cx="1285200" cy="2385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</a:t>
            </a:r>
            <a:endParaRPr/>
          </a:p>
        </p:txBody>
      </p:sp>
      <p:cxnSp>
        <p:nvCxnSpPr>
          <p:cNvPr id="114" name="Google Shape;114;p16"/>
          <p:cNvCxnSpPr>
            <a:stCxn id="96" idx="6"/>
            <a:endCxn id="83" idx="1"/>
          </p:cNvCxnSpPr>
          <p:nvPr/>
        </p:nvCxnSpPr>
        <p:spPr>
          <a:xfrm flipH="1" rot="10800000">
            <a:off x="1631804" y="2286881"/>
            <a:ext cx="7062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>
            <a:stCxn id="116" idx="0"/>
            <a:endCxn id="83" idx="2"/>
          </p:cNvCxnSpPr>
          <p:nvPr/>
        </p:nvCxnSpPr>
        <p:spPr>
          <a:xfrm rot="10800000">
            <a:off x="2980867" y="2406369"/>
            <a:ext cx="1551000" cy="61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/>
          <p:nvPr/>
        </p:nvSpPr>
        <p:spPr>
          <a:xfrm>
            <a:off x="3889267" y="3020169"/>
            <a:ext cx="1285200" cy="452400"/>
          </a:xfrm>
          <a:prstGeom prst="diamond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</a:t>
            </a:r>
            <a:endParaRPr/>
          </a:p>
        </p:txBody>
      </p:sp>
      <p:cxnSp>
        <p:nvCxnSpPr>
          <p:cNvPr id="117" name="Google Shape;117;p16"/>
          <p:cNvCxnSpPr>
            <a:stCxn id="113" idx="1"/>
            <a:endCxn id="116" idx="2"/>
          </p:cNvCxnSpPr>
          <p:nvPr/>
        </p:nvCxnSpPr>
        <p:spPr>
          <a:xfrm rot="10800000">
            <a:off x="4531907" y="3472469"/>
            <a:ext cx="2603700" cy="1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>
            <a:stCxn id="88" idx="4"/>
            <a:endCxn id="113" idx="1"/>
          </p:cNvCxnSpPr>
          <p:nvPr/>
        </p:nvCxnSpPr>
        <p:spPr>
          <a:xfrm>
            <a:off x="6996538" y="2897469"/>
            <a:ext cx="139200" cy="68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>
            <a:stCxn id="91" idx="0"/>
            <a:endCxn id="113" idx="2"/>
          </p:cNvCxnSpPr>
          <p:nvPr/>
        </p:nvCxnSpPr>
        <p:spPr>
          <a:xfrm flipH="1" rot="10800000">
            <a:off x="6857445" y="3704759"/>
            <a:ext cx="920700" cy="33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>
            <a:stCxn id="90" idx="0"/>
            <a:endCxn id="113" idx="2"/>
          </p:cNvCxnSpPr>
          <p:nvPr/>
        </p:nvCxnSpPr>
        <p:spPr>
          <a:xfrm rot="10800000">
            <a:off x="7778103" y="3704968"/>
            <a:ext cx="415200" cy="14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>
            <a:stCxn id="84" idx="6"/>
            <a:endCxn id="122" idx="1"/>
          </p:cNvCxnSpPr>
          <p:nvPr/>
        </p:nvCxnSpPr>
        <p:spPr>
          <a:xfrm>
            <a:off x="5134987" y="2581229"/>
            <a:ext cx="335100" cy="39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6"/>
          <p:cNvSpPr/>
          <p:nvPr/>
        </p:nvSpPr>
        <p:spPr>
          <a:xfrm>
            <a:off x="1717746" y="4236722"/>
            <a:ext cx="1698000" cy="346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TRANSACTION</a:t>
            </a:r>
            <a:endParaRPr sz="1000"/>
          </a:p>
        </p:txBody>
      </p:sp>
      <p:cxnSp>
        <p:nvCxnSpPr>
          <p:cNvPr id="124" name="Google Shape;124;p16"/>
          <p:cNvCxnSpPr>
            <a:stCxn id="92" idx="6"/>
            <a:endCxn id="113" idx="1"/>
          </p:cNvCxnSpPr>
          <p:nvPr/>
        </p:nvCxnSpPr>
        <p:spPr>
          <a:xfrm flipH="1" rot="10800000">
            <a:off x="6511857" y="3585712"/>
            <a:ext cx="623700" cy="22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>
            <a:stCxn id="113" idx="0"/>
            <a:endCxn id="89" idx="4"/>
          </p:cNvCxnSpPr>
          <p:nvPr/>
        </p:nvCxnSpPr>
        <p:spPr>
          <a:xfrm flipH="1" rot="10800000">
            <a:off x="7778207" y="3241019"/>
            <a:ext cx="415200" cy="22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>
            <a:stCxn id="116" idx="1"/>
            <a:endCxn id="123" idx="3"/>
          </p:cNvCxnSpPr>
          <p:nvPr/>
        </p:nvCxnSpPr>
        <p:spPr>
          <a:xfrm flipH="1">
            <a:off x="3415867" y="3246369"/>
            <a:ext cx="473400" cy="116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6"/>
          <p:cNvSpPr/>
          <p:nvPr/>
        </p:nvSpPr>
        <p:spPr>
          <a:xfrm>
            <a:off x="200550" y="4266390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AMOUNT</a:t>
            </a:r>
            <a:endParaRPr sz="1000"/>
          </a:p>
        </p:txBody>
      </p:sp>
      <p:sp>
        <p:nvSpPr>
          <p:cNvPr id="128" name="Google Shape;128;p16"/>
          <p:cNvSpPr/>
          <p:nvPr/>
        </p:nvSpPr>
        <p:spPr>
          <a:xfrm>
            <a:off x="1903883" y="4764873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</p:txBody>
      </p:sp>
      <p:sp>
        <p:nvSpPr>
          <p:cNvPr id="129" name="Google Shape;129;p16"/>
          <p:cNvSpPr/>
          <p:nvPr/>
        </p:nvSpPr>
        <p:spPr>
          <a:xfrm>
            <a:off x="1280738" y="3728663"/>
            <a:ext cx="1325400" cy="28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TYPE</a:t>
            </a:r>
            <a:endParaRPr sz="1000"/>
          </a:p>
        </p:txBody>
      </p:sp>
      <p:cxnSp>
        <p:nvCxnSpPr>
          <p:cNvPr id="130" name="Google Shape;130;p16"/>
          <p:cNvCxnSpPr>
            <a:stCxn id="123" idx="0"/>
            <a:endCxn id="129" idx="4"/>
          </p:cNvCxnSpPr>
          <p:nvPr/>
        </p:nvCxnSpPr>
        <p:spPr>
          <a:xfrm rot="10800000">
            <a:off x="1943346" y="4015022"/>
            <a:ext cx="623400" cy="22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>
            <a:stCxn id="127" idx="6"/>
            <a:endCxn id="123" idx="1"/>
          </p:cNvCxnSpPr>
          <p:nvPr/>
        </p:nvCxnSpPr>
        <p:spPr>
          <a:xfrm>
            <a:off x="1525950" y="4409640"/>
            <a:ext cx="1917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stCxn id="128" idx="0"/>
            <a:endCxn id="123" idx="2"/>
          </p:cNvCxnSpPr>
          <p:nvPr/>
        </p:nvCxnSpPr>
        <p:spPr>
          <a:xfrm flipH="1" rot="10800000">
            <a:off x="2566583" y="4582773"/>
            <a:ext cx="300" cy="18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>
            <a:stCxn id="123" idx="3"/>
            <a:endCxn id="85" idx="2"/>
          </p:cNvCxnSpPr>
          <p:nvPr/>
        </p:nvCxnSpPr>
        <p:spPr>
          <a:xfrm>
            <a:off x="3415746" y="4409822"/>
            <a:ext cx="370500" cy="48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>
            <a:stCxn id="92" idx="2"/>
            <a:endCxn id="135" idx="0"/>
          </p:cNvCxnSpPr>
          <p:nvPr/>
        </p:nvCxnSpPr>
        <p:spPr>
          <a:xfrm flipH="1">
            <a:off x="4692957" y="3812212"/>
            <a:ext cx="5700" cy="33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6"/>
          <p:cNvSpPr/>
          <p:nvPr/>
        </p:nvSpPr>
        <p:spPr>
          <a:xfrm>
            <a:off x="5276027" y="2936347"/>
            <a:ext cx="1325400" cy="2865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USER_ID</a:t>
            </a:r>
            <a:endParaRPr sz="1000"/>
          </a:p>
        </p:txBody>
      </p:sp>
      <p:sp>
        <p:nvSpPr>
          <p:cNvPr id="135" name="Google Shape;135;p16"/>
          <p:cNvSpPr/>
          <p:nvPr/>
        </p:nvSpPr>
        <p:spPr>
          <a:xfrm>
            <a:off x="3786380" y="4152098"/>
            <a:ext cx="1813200" cy="2865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ACCOUNT</a:t>
            </a:r>
            <a:endParaRPr sz="1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ID</a:t>
            </a:r>
            <a:endParaRPr sz="1000" u="sng"/>
          </a:p>
        </p:txBody>
      </p:sp>
      <p:cxnSp>
        <p:nvCxnSpPr>
          <p:cNvPr id="136" name="Google Shape;136;p16"/>
          <p:cNvCxnSpPr>
            <a:stCxn id="122" idx="4"/>
            <a:endCxn id="113" idx="1"/>
          </p:cNvCxnSpPr>
          <p:nvPr/>
        </p:nvCxnSpPr>
        <p:spPr>
          <a:xfrm>
            <a:off x="5938727" y="3222847"/>
            <a:ext cx="1197000" cy="36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>
            <a:stCxn id="123" idx="3"/>
            <a:endCxn id="135" idx="2"/>
          </p:cNvCxnSpPr>
          <p:nvPr/>
        </p:nvCxnSpPr>
        <p:spPr>
          <a:xfrm flipH="1" rot="10800000">
            <a:off x="3415746" y="4295222"/>
            <a:ext cx="370500" cy="1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idx="4294967295" type="title"/>
          </p:nvPr>
        </p:nvSpPr>
        <p:spPr>
          <a:xfrm>
            <a:off x="81425" y="71000"/>
            <a:ext cx="8961900" cy="1095900"/>
          </a:xfrm>
          <a:prstGeom prst="rect">
            <a:avLst/>
          </a:prstGeom>
          <a:solidFill>
            <a:srgbClr val="00355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lang="en" sz="5200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Diagram </a:t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1371958" y="2705911"/>
            <a:ext cx="482700" cy="293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7"/>
          <p:cNvCxnSpPr>
            <a:stCxn id="143" idx="4"/>
          </p:cNvCxnSpPr>
          <p:nvPr/>
        </p:nvCxnSpPr>
        <p:spPr>
          <a:xfrm>
            <a:off x="1613308" y="2999011"/>
            <a:ext cx="2100" cy="27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 flipH="1">
            <a:off x="1328743" y="3269601"/>
            <a:ext cx="289800" cy="24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1614967" y="3272022"/>
            <a:ext cx="285900" cy="24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1413025" y="3103879"/>
            <a:ext cx="399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7"/>
          <p:cNvSpPr/>
          <p:nvPr/>
        </p:nvSpPr>
        <p:spPr>
          <a:xfrm>
            <a:off x="2801075" y="1259453"/>
            <a:ext cx="3939300" cy="333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4204275" y="3995492"/>
            <a:ext cx="1269600" cy="267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 profile</a:t>
            </a:r>
            <a:endParaRPr sz="900"/>
          </a:p>
        </p:txBody>
      </p:sp>
      <p:sp>
        <p:nvSpPr>
          <p:cNvPr id="150" name="Google Shape;150;p17"/>
          <p:cNvSpPr/>
          <p:nvPr/>
        </p:nvSpPr>
        <p:spPr>
          <a:xfrm>
            <a:off x="5183200" y="1444935"/>
            <a:ext cx="1269600" cy="267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 Bank account</a:t>
            </a:r>
            <a:endParaRPr sz="1000"/>
          </a:p>
        </p:txBody>
      </p:sp>
      <p:sp>
        <p:nvSpPr>
          <p:cNvPr id="151" name="Google Shape;151;p17"/>
          <p:cNvSpPr/>
          <p:nvPr/>
        </p:nvSpPr>
        <p:spPr>
          <a:xfrm>
            <a:off x="4163625" y="3610668"/>
            <a:ext cx="1269600" cy="267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out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5219600" y="4263440"/>
            <a:ext cx="1350900" cy="267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Transactions</a:t>
            </a:r>
            <a:endParaRPr sz="900"/>
          </a:p>
        </p:txBody>
      </p:sp>
      <p:sp>
        <p:nvSpPr>
          <p:cNvPr id="153" name="Google Shape;153;p17"/>
          <p:cNvSpPr/>
          <p:nvPr/>
        </p:nvSpPr>
        <p:spPr>
          <a:xfrm>
            <a:off x="4135925" y="3287807"/>
            <a:ext cx="1269600" cy="267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3024525" y="1358827"/>
            <a:ext cx="1269600" cy="267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3072000" y="1770123"/>
            <a:ext cx="1269600" cy="267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View Account</a:t>
            </a:r>
            <a:endParaRPr sz="900"/>
          </a:p>
        </p:txBody>
      </p:sp>
      <p:sp>
        <p:nvSpPr>
          <p:cNvPr id="156" name="Google Shape;156;p17"/>
          <p:cNvSpPr/>
          <p:nvPr/>
        </p:nvSpPr>
        <p:spPr>
          <a:xfrm>
            <a:off x="2934663" y="2133710"/>
            <a:ext cx="1269600" cy="267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transactions</a:t>
            </a:r>
            <a:endParaRPr sz="1000"/>
          </a:p>
        </p:txBody>
      </p:sp>
      <p:sp>
        <p:nvSpPr>
          <p:cNvPr id="157" name="Google Shape;157;p17"/>
          <p:cNvSpPr/>
          <p:nvPr/>
        </p:nvSpPr>
        <p:spPr>
          <a:xfrm>
            <a:off x="4127600" y="2363322"/>
            <a:ext cx="1269600" cy="267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Reset Password</a:t>
            </a:r>
            <a:endParaRPr sz="1000"/>
          </a:p>
        </p:txBody>
      </p:sp>
      <p:sp>
        <p:nvSpPr>
          <p:cNvPr id="158" name="Google Shape;158;p17"/>
          <p:cNvSpPr/>
          <p:nvPr/>
        </p:nvSpPr>
        <p:spPr>
          <a:xfrm>
            <a:off x="8322331" y="2816156"/>
            <a:ext cx="412800" cy="218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17"/>
          <p:cNvCxnSpPr>
            <a:stCxn id="158" idx="4"/>
          </p:cNvCxnSpPr>
          <p:nvPr/>
        </p:nvCxnSpPr>
        <p:spPr>
          <a:xfrm>
            <a:off x="8528731" y="3034556"/>
            <a:ext cx="1800" cy="20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/>
          <p:nvPr/>
        </p:nvCxnSpPr>
        <p:spPr>
          <a:xfrm flipH="1">
            <a:off x="8285692" y="3235530"/>
            <a:ext cx="247500" cy="18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/>
          <p:nvPr/>
        </p:nvCxnSpPr>
        <p:spPr>
          <a:xfrm>
            <a:off x="8530133" y="3237331"/>
            <a:ext cx="244500" cy="17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/>
          <p:nvPr/>
        </p:nvCxnSpPr>
        <p:spPr>
          <a:xfrm>
            <a:off x="8357449" y="3112236"/>
            <a:ext cx="34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7"/>
          <p:cNvSpPr/>
          <p:nvPr/>
        </p:nvSpPr>
        <p:spPr>
          <a:xfrm>
            <a:off x="1778398" y="3094458"/>
            <a:ext cx="34800" cy="18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8374915" y="3105227"/>
            <a:ext cx="29700" cy="14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7"/>
          <p:cNvCxnSpPr>
            <a:endCxn id="154" idx="2"/>
          </p:cNvCxnSpPr>
          <p:nvPr/>
        </p:nvCxnSpPr>
        <p:spPr>
          <a:xfrm flipH="1" rot="10800000">
            <a:off x="1813125" y="1492777"/>
            <a:ext cx="1211400" cy="161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>
            <a:endCxn id="155" idx="2"/>
          </p:cNvCxnSpPr>
          <p:nvPr/>
        </p:nvCxnSpPr>
        <p:spPr>
          <a:xfrm flipH="1" rot="10800000">
            <a:off x="1783500" y="1904073"/>
            <a:ext cx="1288500" cy="120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7"/>
          <p:cNvCxnSpPr>
            <a:stCxn id="163" idx="6"/>
            <a:endCxn id="156" idx="2"/>
          </p:cNvCxnSpPr>
          <p:nvPr/>
        </p:nvCxnSpPr>
        <p:spPr>
          <a:xfrm flipH="1" rot="10800000">
            <a:off x="1813198" y="2267808"/>
            <a:ext cx="1121400" cy="83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>
            <a:endCxn id="157" idx="2"/>
          </p:cNvCxnSpPr>
          <p:nvPr/>
        </p:nvCxnSpPr>
        <p:spPr>
          <a:xfrm flipH="1" rot="10800000">
            <a:off x="1827200" y="2497272"/>
            <a:ext cx="23004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7"/>
          <p:cNvCxnSpPr>
            <a:stCxn id="163" idx="7"/>
            <a:endCxn id="153" idx="2"/>
          </p:cNvCxnSpPr>
          <p:nvPr/>
        </p:nvCxnSpPr>
        <p:spPr>
          <a:xfrm>
            <a:off x="1808101" y="3097225"/>
            <a:ext cx="2327700" cy="3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>
            <a:endCxn id="151" idx="2"/>
          </p:cNvCxnSpPr>
          <p:nvPr/>
        </p:nvCxnSpPr>
        <p:spPr>
          <a:xfrm>
            <a:off x="1838925" y="3094218"/>
            <a:ext cx="2324700" cy="65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>
            <a:stCxn id="163" idx="6"/>
            <a:endCxn id="149" idx="2"/>
          </p:cNvCxnSpPr>
          <p:nvPr/>
        </p:nvCxnSpPr>
        <p:spPr>
          <a:xfrm>
            <a:off x="1813198" y="3103908"/>
            <a:ext cx="2391000" cy="102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>
            <a:stCxn id="150" idx="6"/>
            <a:endCxn id="164" idx="3"/>
          </p:cNvCxnSpPr>
          <p:nvPr/>
        </p:nvCxnSpPr>
        <p:spPr>
          <a:xfrm>
            <a:off x="6452800" y="1578885"/>
            <a:ext cx="1926600" cy="153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>
            <a:stCxn id="164" idx="6"/>
            <a:endCxn id="157" idx="6"/>
          </p:cNvCxnSpPr>
          <p:nvPr/>
        </p:nvCxnSpPr>
        <p:spPr>
          <a:xfrm rot="10800000">
            <a:off x="5397115" y="2497277"/>
            <a:ext cx="3007500" cy="61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>
            <a:stCxn id="164" idx="7"/>
            <a:endCxn id="153" idx="6"/>
          </p:cNvCxnSpPr>
          <p:nvPr/>
        </p:nvCxnSpPr>
        <p:spPr>
          <a:xfrm flipH="1">
            <a:off x="5405665" y="3107292"/>
            <a:ext cx="2994600" cy="3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7"/>
          <p:cNvCxnSpPr>
            <a:stCxn id="164" idx="6"/>
            <a:endCxn id="151" idx="6"/>
          </p:cNvCxnSpPr>
          <p:nvPr/>
        </p:nvCxnSpPr>
        <p:spPr>
          <a:xfrm flipH="1">
            <a:off x="5433115" y="3112277"/>
            <a:ext cx="2971500" cy="63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7"/>
          <p:cNvCxnSpPr>
            <a:endCxn id="149" idx="6"/>
          </p:cNvCxnSpPr>
          <p:nvPr/>
        </p:nvCxnSpPr>
        <p:spPr>
          <a:xfrm flipH="1">
            <a:off x="5473875" y="3119342"/>
            <a:ext cx="2916000" cy="101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7"/>
          <p:cNvCxnSpPr>
            <a:endCxn id="152" idx="6"/>
          </p:cNvCxnSpPr>
          <p:nvPr/>
        </p:nvCxnSpPr>
        <p:spPr>
          <a:xfrm flipH="1">
            <a:off x="6570500" y="3133190"/>
            <a:ext cx="1806300" cy="126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7"/>
          <p:cNvSpPr txBox="1"/>
          <p:nvPr/>
        </p:nvSpPr>
        <p:spPr>
          <a:xfrm>
            <a:off x="1008650" y="3547329"/>
            <a:ext cx="12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7922900" y="3417224"/>
            <a:ext cx="12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 rot="-3062166">
            <a:off x="1742512" y="2080654"/>
            <a:ext cx="1103477" cy="277619"/>
          </a:xfrm>
          <a:prstGeom prst="bracePair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user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 rot="2420837">
            <a:off x="6809332" y="2099123"/>
            <a:ext cx="1328506" cy="227575"/>
          </a:xfrm>
          <a:prstGeom prst="bracePair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</a:t>
            </a:r>
            <a:r>
              <a:rPr lang="en" sz="1000"/>
              <a:t> user  exists</a:t>
            </a:r>
            <a:endParaRPr sz="1000"/>
          </a:p>
        </p:txBody>
      </p:sp>
      <p:sp>
        <p:nvSpPr>
          <p:cNvPr id="182" name="Google Shape;182;p17"/>
          <p:cNvSpPr/>
          <p:nvPr/>
        </p:nvSpPr>
        <p:spPr>
          <a:xfrm flipH="1">
            <a:off x="4502063" y="1783626"/>
            <a:ext cx="1099542" cy="246638"/>
          </a:xfrm>
          <a:prstGeom prst="flowChartPunchedCard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Enter email address for send mail </a:t>
            </a:r>
            <a:endParaRPr sz="700"/>
          </a:p>
        </p:txBody>
      </p:sp>
      <p:sp>
        <p:nvSpPr>
          <p:cNvPr id="183" name="Google Shape;183;p17"/>
          <p:cNvSpPr/>
          <p:nvPr/>
        </p:nvSpPr>
        <p:spPr>
          <a:xfrm>
            <a:off x="5379333" y="1783626"/>
            <a:ext cx="222300" cy="50100"/>
          </a:xfrm>
          <a:prstGeom prst="rtTriangl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 flipH="1">
            <a:off x="4740413" y="2751963"/>
            <a:ext cx="1099542" cy="246638"/>
          </a:xfrm>
          <a:prstGeom prst="flowChartPunchedCard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Provide email address and password</a:t>
            </a:r>
            <a:endParaRPr sz="600"/>
          </a:p>
        </p:txBody>
      </p:sp>
      <p:sp>
        <p:nvSpPr>
          <p:cNvPr id="185" name="Google Shape;185;p17"/>
          <p:cNvSpPr/>
          <p:nvPr/>
        </p:nvSpPr>
        <p:spPr>
          <a:xfrm>
            <a:off x="5617683" y="2751963"/>
            <a:ext cx="222300" cy="50100"/>
          </a:xfrm>
          <a:prstGeom prst="rtTriangl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17"/>
          <p:cNvCxnSpPr>
            <a:stCxn id="153" idx="7"/>
            <a:endCxn id="184" idx="2"/>
          </p:cNvCxnSpPr>
          <p:nvPr/>
        </p:nvCxnSpPr>
        <p:spPr>
          <a:xfrm flipH="1" rot="10800000">
            <a:off x="5219596" y="2998540"/>
            <a:ext cx="70500" cy="32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7"/>
          <p:cNvCxnSpPr>
            <a:stCxn id="182" idx="2"/>
            <a:endCxn id="157" idx="7"/>
          </p:cNvCxnSpPr>
          <p:nvPr/>
        </p:nvCxnSpPr>
        <p:spPr>
          <a:xfrm>
            <a:off x="5051834" y="2030263"/>
            <a:ext cx="159300" cy="37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88" name="Google Shape;188;p17"/>
          <p:cNvSpPr txBox="1"/>
          <p:nvPr/>
        </p:nvSpPr>
        <p:spPr>
          <a:xfrm>
            <a:off x="4355025" y="4563083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idx="4294967295" type="title"/>
          </p:nvPr>
        </p:nvSpPr>
        <p:spPr>
          <a:xfrm>
            <a:off x="81425" y="71000"/>
            <a:ext cx="8961900" cy="1095900"/>
          </a:xfrm>
          <a:prstGeom prst="rect">
            <a:avLst/>
          </a:prstGeom>
          <a:solidFill>
            <a:srgbClr val="00355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Weekly Sprint</a:t>
            </a:r>
            <a:endParaRPr>
              <a:solidFill>
                <a:srgbClr val="E5E5E5"/>
              </a:solidFill>
            </a:endParaRPr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9300"/>
            <a:ext cx="8524348" cy="36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idx="4294967295" type="title"/>
          </p:nvPr>
        </p:nvSpPr>
        <p:spPr>
          <a:xfrm>
            <a:off x="81425" y="71000"/>
            <a:ext cx="8961900" cy="1095900"/>
          </a:xfrm>
          <a:prstGeom prst="rect">
            <a:avLst/>
          </a:prstGeom>
          <a:solidFill>
            <a:srgbClr val="00355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Demonstration</a:t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2005350" y="2032600"/>
            <a:ext cx="5133300" cy="1477500"/>
          </a:xfrm>
          <a:prstGeom prst="rect">
            <a:avLst/>
          </a:prstGeom>
          <a:solidFill>
            <a:srgbClr val="F4782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Assumption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 validation(i.e.Password length and </a:t>
            </a:r>
            <a:r>
              <a:rPr lang="en"/>
              <a:t>pattern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account </a:t>
            </a:r>
            <a:r>
              <a:rPr lang="en"/>
              <a:t>verification</a:t>
            </a:r>
            <a:r>
              <a:rPr lang="en"/>
              <a:t> using 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Sending email while creating bank  account and customer profile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</a:t>
            </a:r>
            <a:r>
              <a:rPr lang="en"/>
              <a:t>separate</a:t>
            </a:r>
            <a:r>
              <a:rPr lang="en"/>
              <a:t> portal for admin and customer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4294967295" type="title"/>
          </p:nvPr>
        </p:nvSpPr>
        <p:spPr>
          <a:xfrm>
            <a:off x="81425" y="71000"/>
            <a:ext cx="8961900" cy="1095900"/>
          </a:xfrm>
          <a:prstGeom prst="rect">
            <a:avLst/>
          </a:prstGeom>
          <a:solidFill>
            <a:srgbClr val="00355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Future Goals and milestones</a:t>
            </a:r>
            <a:endParaRPr>
              <a:solidFill>
                <a:srgbClr val="E5E5E5"/>
              </a:solidFill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2148500" y="2365400"/>
            <a:ext cx="4996500" cy="1477500"/>
          </a:xfrm>
          <a:prstGeom prst="rect">
            <a:avLst/>
          </a:prstGeom>
          <a:solidFill>
            <a:srgbClr val="F4782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Remote logout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Online transfer 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Chatbot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Nearest services on website map (branches/ATM/etc)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Loan approval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Enhance</a:t>
            </a:r>
            <a:r>
              <a:rPr lang="en"/>
              <a:t> </a:t>
            </a:r>
            <a:r>
              <a:rPr lang="en"/>
              <a:t>security</a:t>
            </a:r>
            <a:r>
              <a:rPr lang="en"/>
              <a:t> of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