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TGW+GU8nV586FU+DGlANmHqs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E42E0-B3C1-4116-B6D5-12110F55237B}">
  <a:tblStyle styleId="{FC0E42E0-B3C1-4116-B6D5-12110F552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9D2E5FCB-AE88-40F5-895D-C8F54770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>
            <a:extLst>
              <a:ext uri="{FF2B5EF4-FFF2-40B4-BE49-F238E27FC236}">
                <a16:creationId xmlns:a16="http://schemas.microsoft.com/office/drawing/2014/main" id="{0A700141-9CD4-B6A7-758C-FDF259630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>
            <a:extLst>
              <a:ext uri="{FF2B5EF4-FFF2-40B4-BE49-F238E27FC236}">
                <a16:creationId xmlns:a16="http://schemas.microsoft.com/office/drawing/2014/main" id="{765CFBD1-D59D-7A93-1785-792AFB014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6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BED85621-5D00-A47B-8B45-D461EC09B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>
            <a:extLst>
              <a:ext uri="{FF2B5EF4-FFF2-40B4-BE49-F238E27FC236}">
                <a16:creationId xmlns:a16="http://schemas.microsoft.com/office/drawing/2014/main" id="{D1F0AED4-29FC-4D0D-2EC7-81F2167CE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>
            <a:extLst>
              <a:ext uri="{FF2B5EF4-FFF2-40B4-BE49-F238E27FC236}">
                <a16:creationId xmlns:a16="http://schemas.microsoft.com/office/drawing/2014/main" id="{3DCF9D16-D17F-E37A-BB40-9E26A636B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9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6188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25956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653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2626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30407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95567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44824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2838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65279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8392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6656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18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jp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CaballeroMarket</a:t>
            </a: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AAD4B066-1760-F220-3B2D-FCE7F976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5A9F1184-A9CB-2BF5-EB77-84F18B4894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>
            <a:extLst>
              <a:ext uri="{FF2B5EF4-FFF2-40B4-BE49-F238E27FC236}">
                <a16:creationId xmlns:a16="http://schemas.microsoft.com/office/drawing/2014/main" id="{79F259D6-49B9-CA50-1F08-C4E91820007F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83" name="Google Shape;183;p8">
            <a:extLst>
              <a:ext uri="{FF2B5EF4-FFF2-40B4-BE49-F238E27FC236}">
                <a16:creationId xmlns:a16="http://schemas.microsoft.com/office/drawing/2014/main" id="{35190C99-0507-9995-550B-AE2C76CE6785}"/>
              </a:ext>
            </a:extLst>
          </p:cNvPr>
          <p:cNvSpPr txBox="1"/>
          <p:nvPr/>
        </p:nvSpPr>
        <p:spPr>
          <a:xfrm>
            <a:off x="-1175592" y="992902"/>
            <a:ext cx="6436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4" name="Google Shape;184;p8">
            <a:extLst>
              <a:ext uri="{FF2B5EF4-FFF2-40B4-BE49-F238E27FC236}">
                <a16:creationId xmlns:a16="http://schemas.microsoft.com/office/drawing/2014/main" id="{AF7ECEB1-1AA5-4866-1F9E-2B8394EEE7B9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56AE863-4C8F-8087-70D6-A938B7EBCA9F}"/>
              </a:ext>
            </a:extLst>
          </p:cNvPr>
          <p:cNvSpPr txBox="1"/>
          <p:nvPr/>
        </p:nvSpPr>
        <p:spPr>
          <a:xfrm>
            <a:off x="616456" y="1916191"/>
            <a:ext cx="285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Vista dueño de Pyme</a:t>
            </a:r>
            <a:endParaRPr lang="es-CL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069AB01-D8AD-FF1C-7E94-64814C11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837" y="1133475"/>
            <a:ext cx="6229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489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3" name="Google Shape;19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61F426-5362-5030-CD80-F2FA5BE80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39" y="1741843"/>
            <a:ext cx="5348895" cy="424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2" name="Google Shape;20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10"/>
          <p:cNvSpPr txBox="1"/>
          <p:nvPr/>
        </p:nvSpPr>
        <p:spPr>
          <a:xfrm>
            <a:off x="2465044" y="2112529"/>
            <a:ext cx="1620573" cy="53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100" dirty="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7367549" y="2177316"/>
            <a:ext cx="2615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 y Librerías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C35DEEBA-A0DF-65A5-4391-541DB7BB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22" y="2773381"/>
            <a:ext cx="1330480" cy="1330480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2C52BCE1-A1A3-689C-ACB4-08C29903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502" y="2478866"/>
            <a:ext cx="2783841" cy="1919510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EE85F4-2D9C-4BC6-82CE-1E42C3B63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740" y="4398376"/>
            <a:ext cx="1330480" cy="133048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CA2585A-43ED-CA3E-91C4-1101BAB6A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2455" y="4397204"/>
            <a:ext cx="1453804" cy="1453804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6726B50-26F8-CD5B-3561-06EF79FCC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7705" y="2656532"/>
            <a:ext cx="1620689" cy="1620689"/>
          </a:xfrm>
          <a:prstGeom prst="rect">
            <a:avLst/>
          </a:prstGeom>
        </p:spPr>
      </p:pic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C891E40C-87BA-9010-2A19-48EA8E852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2946" y="2823647"/>
            <a:ext cx="1576898" cy="1453574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620712A9-4010-9221-11D6-126C45999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946" y="4463385"/>
            <a:ext cx="1576898" cy="1369573"/>
          </a:xfrm>
          <a:prstGeom prst="rect">
            <a:avLst/>
          </a:prstGeom>
        </p:spPr>
      </p:pic>
      <p:pic>
        <p:nvPicPr>
          <p:cNvPr id="17" name="Imagen 16" descr="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3D08BA7B-78D4-B367-A916-259B4AA735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1149" y="4439318"/>
            <a:ext cx="1453805" cy="14538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0" y="976991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656A50A-E85B-75E0-483F-0DFF778953DF}"/>
              </a:ext>
            </a:extLst>
          </p:cNvPr>
          <p:cNvGrpSpPr/>
          <p:nvPr/>
        </p:nvGrpSpPr>
        <p:grpSpPr>
          <a:xfrm>
            <a:off x="2064279" y="1940083"/>
            <a:ext cx="8063438" cy="3711188"/>
            <a:chOff x="2064279" y="1940083"/>
            <a:chExt cx="8063438" cy="3711188"/>
          </a:xfrm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76E090E4-11A6-011D-0AA5-6BBEF01EA2E2}"/>
                </a:ext>
              </a:extLst>
            </p:cNvPr>
            <p:cNvSpPr/>
            <p:nvPr/>
          </p:nvSpPr>
          <p:spPr>
            <a:xfrm>
              <a:off x="2064279" y="1940083"/>
              <a:ext cx="2099088" cy="839635"/>
            </a:xfrm>
            <a:custGeom>
              <a:avLst/>
              <a:gdLst>
                <a:gd name="connsiteX0" fmla="*/ 0 w 2099088"/>
                <a:gd name="connsiteY0" fmla="*/ 0 h 839635"/>
                <a:gd name="connsiteX1" fmla="*/ 1679271 w 2099088"/>
                <a:gd name="connsiteY1" fmla="*/ 0 h 839635"/>
                <a:gd name="connsiteX2" fmla="*/ 2099088 w 2099088"/>
                <a:gd name="connsiteY2" fmla="*/ 419818 h 839635"/>
                <a:gd name="connsiteX3" fmla="*/ 1679271 w 2099088"/>
                <a:gd name="connsiteY3" fmla="*/ 839635 h 839635"/>
                <a:gd name="connsiteX4" fmla="*/ 0 w 2099088"/>
                <a:gd name="connsiteY4" fmla="*/ 839635 h 839635"/>
                <a:gd name="connsiteX5" fmla="*/ 419818 w 2099088"/>
                <a:gd name="connsiteY5" fmla="*/ 419818 h 839635"/>
                <a:gd name="connsiteX6" fmla="*/ 0 w 2099088"/>
                <a:gd name="connsiteY6" fmla="*/ 0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9088" h="839635">
                  <a:moveTo>
                    <a:pt x="0" y="0"/>
                  </a:moveTo>
                  <a:lnTo>
                    <a:pt x="1679271" y="0"/>
                  </a:lnTo>
                  <a:lnTo>
                    <a:pt x="2099088" y="419818"/>
                  </a:lnTo>
                  <a:lnTo>
                    <a:pt x="1679271" y="839635"/>
                  </a:lnTo>
                  <a:lnTo>
                    <a:pt x="0" y="839635"/>
                  </a:lnTo>
                  <a:lnTo>
                    <a:pt x="419818" y="419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6488" tIns="13335" rIns="419817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100" kern="1200" dirty="0"/>
                <a:t>Cliente</a:t>
              </a:r>
              <a:endParaRPr lang="es-CL" sz="2100" kern="1200" dirty="0"/>
            </a:p>
          </p:txBody>
        </p:sp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6EBD025C-B867-C1F5-65D7-4D99B8F2E48F}"/>
                </a:ext>
              </a:extLst>
            </p:cNvPr>
            <p:cNvSpPr/>
            <p:nvPr/>
          </p:nvSpPr>
          <p:spPr>
            <a:xfrm>
              <a:off x="3890486" y="2011452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Ir a local</a:t>
              </a:r>
              <a:endParaRPr lang="es-CL" sz="1000" kern="1200" dirty="0"/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28243D9A-AE3F-A5CE-9B5A-58A9A1656CB9}"/>
                </a:ext>
              </a:extLst>
            </p:cNvPr>
            <p:cNvSpPr/>
            <p:nvPr/>
          </p:nvSpPr>
          <p:spPr>
            <a:xfrm>
              <a:off x="5388815" y="2011452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No encontrar producto</a:t>
              </a:r>
              <a:endParaRPr lang="es-CL" sz="1000" kern="1200" dirty="0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F8315F41-BA49-F1D5-5BB8-9458A38E9342}"/>
                </a:ext>
              </a:extLst>
            </p:cNvPr>
            <p:cNvSpPr/>
            <p:nvPr/>
          </p:nvSpPr>
          <p:spPr>
            <a:xfrm>
              <a:off x="6887144" y="2011452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Disconformidad</a:t>
              </a:r>
              <a:endParaRPr lang="es-CL" sz="1000" kern="1200" dirty="0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90DDACBF-4A3E-CF26-2D52-8B4A35EF116D}"/>
                </a:ext>
              </a:extLst>
            </p:cNvPr>
            <p:cNvSpPr/>
            <p:nvPr/>
          </p:nvSpPr>
          <p:spPr>
            <a:xfrm>
              <a:off x="2064279" y="2897267"/>
              <a:ext cx="2099088" cy="839635"/>
            </a:xfrm>
            <a:custGeom>
              <a:avLst/>
              <a:gdLst>
                <a:gd name="connsiteX0" fmla="*/ 0 w 2099088"/>
                <a:gd name="connsiteY0" fmla="*/ 0 h 839635"/>
                <a:gd name="connsiteX1" fmla="*/ 1679271 w 2099088"/>
                <a:gd name="connsiteY1" fmla="*/ 0 h 839635"/>
                <a:gd name="connsiteX2" fmla="*/ 2099088 w 2099088"/>
                <a:gd name="connsiteY2" fmla="*/ 419818 h 839635"/>
                <a:gd name="connsiteX3" fmla="*/ 1679271 w 2099088"/>
                <a:gd name="connsiteY3" fmla="*/ 839635 h 839635"/>
                <a:gd name="connsiteX4" fmla="*/ 0 w 2099088"/>
                <a:gd name="connsiteY4" fmla="*/ 839635 h 839635"/>
                <a:gd name="connsiteX5" fmla="*/ 419818 w 2099088"/>
                <a:gd name="connsiteY5" fmla="*/ 419818 h 839635"/>
                <a:gd name="connsiteX6" fmla="*/ 0 w 2099088"/>
                <a:gd name="connsiteY6" fmla="*/ 0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9088" h="839635">
                  <a:moveTo>
                    <a:pt x="0" y="0"/>
                  </a:moveTo>
                  <a:lnTo>
                    <a:pt x="1679271" y="0"/>
                  </a:lnTo>
                  <a:lnTo>
                    <a:pt x="2099088" y="419818"/>
                  </a:lnTo>
                  <a:lnTo>
                    <a:pt x="1679271" y="839635"/>
                  </a:lnTo>
                  <a:lnTo>
                    <a:pt x="0" y="839635"/>
                  </a:lnTo>
                  <a:lnTo>
                    <a:pt x="419818" y="419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6488" tIns="13335" rIns="419817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100" kern="1200" dirty="0"/>
                <a:t>Cliente</a:t>
              </a:r>
              <a:endParaRPr lang="es-CL" sz="2100" kern="1200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4132FE2-8D9F-0338-FECB-3D66B13AD0DE}"/>
                </a:ext>
              </a:extLst>
            </p:cNvPr>
            <p:cNvSpPr/>
            <p:nvPr/>
          </p:nvSpPr>
          <p:spPr>
            <a:xfrm>
              <a:off x="3890486" y="2968636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Accede a APP</a:t>
              </a:r>
              <a:endParaRPr lang="es-CL" sz="1000" kern="1200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ECC073CB-8C42-3158-D652-5BEAC7682E27}"/>
                </a:ext>
              </a:extLst>
            </p:cNvPr>
            <p:cNvSpPr/>
            <p:nvPr/>
          </p:nvSpPr>
          <p:spPr>
            <a:xfrm>
              <a:off x="5388815" y="2968636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Reserva sus productos</a:t>
              </a:r>
              <a:endParaRPr lang="es-CL" sz="1000" kern="1200" dirty="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068FD156-DE4B-D480-53F4-41B872D43FC1}"/>
                </a:ext>
              </a:extLst>
            </p:cNvPr>
            <p:cNvSpPr/>
            <p:nvPr/>
          </p:nvSpPr>
          <p:spPr>
            <a:xfrm>
              <a:off x="6887144" y="2968636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Llega a local a retirar su pedido</a:t>
              </a:r>
              <a:endParaRPr lang="es-CL" sz="1000" kern="1200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3675BBFB-FBA2-83A6-9293-91351FB8F74B}"/>
                </a:ext>
              </a:extLst>
            </p:cNvPr>
            <p:cNvSpPr/>
            <p:nvPr/>
          </p:nvSpPr>
          <p:spPr>
            <a:xfrm>
              <a:off x="8385474" y="2968636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Comodidad y seguridad de que sus productos están</a:t>
              </a:r>
              <a:endParaRPr lang="es-CL" sz="1000" kern="1200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A1FBBCA9-B10A-3B47-CFE2-57817C97C9B5}"/>
                </a:ext>
              </a:extLst>
            </p:cNvPr>
            <p:cNvSpPr/>
            <p:nvPr/>
          </p:nvSpPr>
          <p:spPr>
            <a:xfrm>
              <a:off x="2064279" y="3854451"/>
              <a:ext cx="2099088" cy="839635"/>
            </a:xfrm>
            <a:custGeom>
              <a:avLst/>
              <a:gdLst>
                <a:gd name="connsiteX0" fmla="*/ 0 w 2099088"/>
                <a:gd name="connsiteY0" fmla="*/ 0 h 839635"/>
                <a:gd name="connsiteX1" fmla="*/ 1679271 w 2099088"/>
                <a:gd name="connsiteY1" fmla="*/ 0 h 839635"/>
                <a:gd name="connsiteX2" fmla="*/ 2099088 w 2099088"/>
                <a:gd name="connsiteY2" fmla="*/ 419818 h 839635"/>
                <a:gd name="connsiteX3" fmla="*/ 1679271 w 2099088"/>
                <a:gd name="connsiteY3" fmla="*/ 839635 h 839635"/>
                <a:gd name="connsiteX4" fmla="*/ 0 w 2099088"/>
                <a:gd name="connsiteY4" fmla="*/ 839635 h 839635"/>
                <a:gd name="connsiteX5" fmla="*/ 419818 w 2099088"/>
                <a:gd name="connsiteY5" fmla="*/ 419818 h 839635"/>
                <a:gd name="connsiteX6" fmla="*/ 0 w 2099088"/>
                <a:gd name="connsiteY6" fmla="*/ 0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9088" h="839635">
                  <a:moveTo>
                    <a:pt x="0" y="0"/>
                  </a:moveTo>
                  <a:lnTo>
                    <a:pt x="1679271" y="0"/>
                  </a:lnTo>
                  <a:lnTo>
                    <a:pt x="2099088" y="419818"/>
                  </a:lnTo>
                  <a:lnTo>
                    <a:pt x="1679271" y="839635"/>
                  </a:lnTo>
                  <a:lnTo>
                    <a:pt x="0" y="839635"/>
                  </a:lnTo>
                  <a:lnTo>
                    <a:pt x="419818" y="419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6488" tIns="13335" rIns="419817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100" kern="1200" dirty="0"/>
                <a:t>Dueño de pyme</a:t>
              </a:r>
              <a:endParaRPr lang="es-CL" sz="2100" kern="1200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31279EF3-247A-C439-6737-86358D6C89A3}"/>
                </a:ext>
              </a:extLst>
            </p:cNvPr>
            <p:cNvSpPr/>
            <p:nvPr/>
          </p:nvSpPr>
          <p:spPr>
            <a:xfrm>
              <a:off x="3890486" y="3925820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Difícil gestión de su pyme</a:t>
              </a:r>
              <a:endParaRPr lang="es-CL" sz="1000" kern="1200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36A5A0BC-2F2A-8D10-F71A-CDB90C60E837}"/>
                </a:ext>
              </a:extLst>
            </p:cNvPr>
            <p:cNvSpPr/>
            <p:nvPr/>
          </p:nvSpPr>
          <p:spPr>
            <a:xfrm>
              <a:off x="5388815" y="3925820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Poco alcance de clientes</a:t>
              </a:r>
              <a:endParaRPr lang="es-CL" sz="1000" kern="1200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D247DD4E-FDD0-2B0A-C734-729F9769623D}"/>
                </a:ext>
              </a:extLst>
            </p:cNvPr>
            <p:cNvSpPr/>
            <p:nvPr/>
          </p:nvSpPr>
          <p:spPr>
            <a:xfrm>
              <a:off x="6887144" y="3925820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Pocas ventas</a:t>
              </a:r>
              <a:endParaRPr lang="es-CL" sz="1000" kern="1200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50535FDB-3F42-DFBE-5D7E-899982B0C158}"/>
                </a:ext>
              </a:extLst>
            </p:cNvPr>
            <p:cNvSpPr/>
            <p:nvPr/>
          </p:nvSpPr>
          <p:spPr>
            <a:xfrm>
              <a:off x="8385474" y="3925820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Gran estrés y preocupaciones</a:t>
              </a:r>
              <a:endParaRPr lang="es-CL" sz="1000" kern="1200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DE6036BA-2ABF-EB93-C688-F04183B15145}"/>
                </a:ext>
              </a:extLst>
            </p:cNvPr>
            <p:cNvSpPr/>
            <p:nvPr/>
          </p:nvSpPr>
          <p:spPr>
            <a:xfrm>
              <a:off x="2064279" y="4811636"/>
              <a:ext cx="2099088" cy="839635"/>
            </a:xfrm>
            <a:custGeom>
              <a:avLst/>
              <a:gdLst>
                <a:gd name="connsiteX0" fmla="*/ 0 w 2099088"/>
                <a:gd name="connsiteY0" fmla="*/ 0 h 839635"/>
                <a:gd name="connsiteX1" fmla="*/ 1679271 w 2099088"/>
                <a:gd name="connsiteY1" fmla="*/ 0 h 839635"/>
                <a:gd name="connsiteX2" fmla="*/ 2099088 w 2099088"/>
                <a:gd name="connsiteY2" fmla="*/ 419818 h 839635"/>
                <a:gd name="connsiteX3" fmla="*/ 1679271 w 2099088"/>
                <a:gd name="connsiteY3" fmla="*/ 839635 h 839635"/>
                <a:gd name="connsiteX4" fmla="*/ 0 w 2099088"/>
                <a:gd name="connsiteY4" fmla="*/ 839635 h 839635"/>
                <a:gd name="connsiteX5" fmla="*/ 419818 w 2099088"/>
                <a:gd name="connsiteY5" fmla="*/ 419818 h 839635"/>
                <a:gd name="connsiteX6" fmla="*/ 0 w 2099088"/>
                <a:gd name="connsiteY6" fmla="*/ 0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9088" h="839635">
                  <a:moveTo>
                    <a:pt x="0" y="0"/>
                  </a:moveTo>
                  <a:lnTo>
                    <a:pt x="1679271" y="0"/>
                  </a:lnTo>
                  <a:lnTo>
                    <a:pt x="2099088" y="419818"/>
                  </a:lnTo>
                  <a:lnTo>
                    <a:pt x="1679271" y="839635"/>
                  </a:lnTo>
                  <a:lnTo>
                    <a:pt x="0" y="839635"/>
                  </a:lnTo>
                  <a:lnTo>
                    <a:pt x="419818" y="419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6488" tIns="13335" rIns="419817" bIns="1333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100" kern="1200" dirty="0"/>
                <a:t>Dueño de pyme</a:t>
              </a:r>
              <a:endParaRPr lang="es-CL" sz="2100" kern="1200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F3B2D24E-3CF6-6136-7163-62758B436CA2}"/>
                </a:ext>
              </a:extLst>
            </p:cNvPr>
            <p:cNvSpPr/>
            <p:nvPr/>
          </p:nvSpPr>
          <p:spPr>
            <a:xfrm>
              <a:off x="3890486" y="4883005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Gestión óptima de su pyme</a:t>
              </a:r>
              <a:endParaRPr lang="es-CL" sz="1000" kern="1200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E15C9CD-DE33-C723-A52B-DF1F796CDD1E}"/>
                </a:ext>
              </a:extLst>
            </p:cNvPr>
            <p:cNvSpPr/>
            <p:nvPr/>
          </p:nvSpPr>
          <p:spPr>
            <a:xfrm>
              <a:off x="5388815" y="4883005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Gran alcance de sus clientes</a:t>
              </a:r>
              <a:endParaRPr lang="es-CL" sz="1000" kern="1200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629ED7A3-B37C-3B43-1135-3EFC65D88A79}"/>
                </a:ext>
              </a:extLst>
            </p:cNvPr>
            <p:cNvSpPr/>
            <p:nvPr/>
          </p:nvSpPr>
          <p:spPr>
            <a:xfrm>
              <a:off x="6887144" y="4883005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Mejores ventas </a:t>
              </a:r>
              <a:endParaRPr lang="es-CL" sz="1000" kern="1200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9441679B-33BE-AFA5-7360-3C99E8199F00}"/>
                </a:ext>
              </a:extLst>
            </p:cNvPr>
            <p:cNvSpPr/>
            <p:nvPr/>
          </p:nvSpPr>
          <p:spPr>
            <a:xfrm>
              <a:off x="8385474" y="4883005"/>
              <a:ext cx="1742243" cy="696897"/>
            </a:xfrm>
            <a:custGeom>
              <a:avLst/>
              <a:gdLst>
                <a:gd name="connsiteX0" fmla="*/ 0 w 1742243"/>
                <a:gd name="connsiteY0" fmla="*/ 0 h 696897"/>
                <a:gd name="connsiteX1" fmla="*/ 1393795 w 1742243"/>
                <a:gd name="connsiteY1" fmla="*/ 0 h 696897"/>
                <a:gd name="connsiteX2" fmla="*/ 1742243 w 1742243"/>
                <a:gd name="connsiteY2" fmla="*/ 348449 h 696897"/>
                <a:gd name="connsiteX3" fmla="*/ 1393795 w 1742243"/>
                <a:gd name="connsiteY3" fmla="*/ 696897 h 696897"/>
                <a:gd name="connsiteX4" fmla="*/ 0 w 1742243"/>
                <a:gd name="connsiteY4" fmla="*/ 696897 h 696897"/>
                <a:gd name="connsiteX5" fmla="*/ 348449 w 1742243"/>
                <a:gd name="connsiteY5" fmla="*/ 348449 h 696897"/>
                <a:gd name="connsiteX6" fmla="*/ 0 w 1742243"/>
                <a:gd name="connsiteY6" fmla="*/ 0 h 69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2243" h="696897">
                  <a:moveTo>
                    <a:pt x="0" y="0"/>
                  </a:moveTo>
                  <a:lnTo>
                    <a:pt x="1393795" y="0"/>
                  </a:lnTo>
                  <a:lnTo>
                    <a:pt x="1742243" y="348449"/>
                  </a:lnTo>
                  <a:lnTo>
                    <a:pt x="1393795" y="696897"/>
                  </a:lnTo>
                  <a:lnTo>
                    <a:pt x="0" y="696897"/>
                  </a:lnTo>
                  <a:lnTo>
                    <a:pt x="348449" y="348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149" tIns="6350" rIns="348448" bIns="63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000" kern="1200" dirty="0"/>
                <a:t>Menor estrés y mejor control de su negocio</a:t>
              </a:r>
              <a:endParaRPr lang="es-CL" sz="1000" kern="1200" dirty="0"/>
            </a:p>
          </p:txBody>
        </p:sp>
      </p:grp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3" name="Gráfico 2" descr="Reloj de arena terminado con relleno sólido">
            <a:extLst>
              <a:ext uri="{FF2B5EF4-FFF2-40B4-BE49-F238E27FC236}">
                <a16:creationId xmlns:a16="http://schemas.microsoft.com/office/drawing/2014/main" id="{FB9DF14A-6328-241F-2E69-4737FFFB7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152" y="2971800"/>
            <a:ext cx="1371600" cy="1371600"/>
          </a:xfrm>
          <a:prstGeom prst="rect">
            <a:avLst/>
          </a:prstGeom>
        </p:spPr>
      </p:pic>
      <p:pic>
        <p:nvPicPr>
          <p:cNvPr id="5" name="Gráfico 4" descr="Advertencia con relleno sólido">
            <a:extLst>
              <a:ext uri="{FF2B5EF4-FFF2-40B4-BE49-F238E27FC236}">
                <a16:creationId xmlns:a16="http://schemas.microsoft.com/office/drawing/2014/main" id="{443A8556-E557-1C9A-B1A1-27945A983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8245" y="2971800"/>
            <a:ext cx="1371597" cy="1371597"/>
          </a:xfrm>
          <a:prstGeom prst="rect">
            <a:avLst/>
          </a:prstGeom>
        </p:spPr>
      </p:pic>
      <p:pic>
        <p:nvPicPr>
          <p:cNvPr id="7" name="Gráfico 6" descr="Señal de negación con relleno sólido">
            <a:extLst>
              <a:ext uri="{FF2B5EF4-FFF2-40B4-BE49-F238E27FC236}">
                <a16:creationId xmlns:a16="http://schemas.microsoft.com/office/drawing/2014/main" id="{A2474B01-58F1-1037-20B6-FCAE5FB860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0198" y="2971798"/>
            <a:ext cx="1371599" cy="13715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9F774F-6B34-8ACB-F5F3-02FC5AEA6B07}"/>
              </a:ext>
            </a:extLst>
          </p:cNvPr>
          <p:cNvSpPr txBox="1"/>
          <p:nvPr/>
        </p:nvSpPr>
        <p:spPr>
          <a:xfrm>
            <a:off x="1844566" y="4650828"/>
            <a:ext cx="157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Problemas con librerías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075B41-4966-66E8-98BF-D910FE36EFB1}"/>
              </a:ext>
            </a:extLst>
          </p:cNvPr>
          <p:cNvSpPr txBox="1"/>
          <p:nvPr/>
        </p:nvSpPr>
        <p:spPr>
          <a:xfrm>
            <a:off x="5308359" y="4605428"/>
            <a:ext cx="157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Fallas al realizar los despliegues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FB9CAD-A6EE-439F-2436-1193D2DC3170}"/>
              </a:ext>
            </a:extLst>
          </p:cNvPr>
          <p:cNvSpPr txBox="1"/>
          <p:nvPr/>
        </p:nvSpPr>
        <p:spPr>
          <a:xfrm>
            <a:off x="8417428" y="4605428"/>
            <a:ext cx="208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Falta de organización de los tiempos</a:t>
            </a:r>
            <a:endParaRPr lang="es-CL" dirty="0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085626" y="2013226"/>
            <a:ext cx="7633524" cy="2923018"/>
            <a:chOff x="0" y="-67968"/>
            <a:chExt cx="7633524" cy="2923018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24" y="-67968"/>
              <a:ext cx="5970900" cy="1563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Jordan Alejandro Flores Pereira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MX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MX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Creó la vista web y móvil, sintetizó ideas y creó modelos de datos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24" y="1427494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Mario Andrés Norambuena Espinosa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creó las funciones de los softwares, gestionó el hosting y </a:t>
              </a:r>
              <a:r>
                <a:rPr lang="es-CL" sz="20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clouding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del proyecto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CaballeroMarket</a:t>
            </a: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/>
          <p:nvPr/>
        </p:nvSpPr>
        <p:spPr>
          <a:xfrm>
            <a:off x="5373983" y="3429000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áfico 2" descr="Usuario con relleno sólido">
            <a:extLst>
              <a:ext uri="{FF2B5EF4-FFF2-40B4-BE49-F238E27FC236}">
                <a16:creationId xmlns:a16="http://schemas.microsoft.com/office/drawing/2014/main" id="{C07FD4F7-8B00-DC26-C597-4273AC599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63417" y="2234380"/>
            <a:ext cx="914400" cy="914400"/>
          </a:xfrm>
          <a:prstGeom prst="rect">
            <a:avLst/>
          </a:prstGeom>
        </p:spPr>
      </p:pic>
      <p:pic>
        <p:nvPicPr>
          <p:cNvPr id="5" name="Gráfico 4" descr="Trabajador de oficina con relleno sólido">
            <a:extLst>
              <a:ext uri="{FF2B5EF4-FFF2-40B4-BE49-F238E27FC236}">
                <a16:creationId xmlns:a16="http://schemas.microsoft.com/office/drawing/2014/main" id="{9F0C257F-4CF1-F27B-7148-A34EC2613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3417" y="3882748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F60784-C0B0-44D4-80D5-B069CDC580BC}"/>
              </a:ext>
            </a:extLst>
          </p:cNvPr>
          <p:cNvSpPr txBox="1"/>
          <p:nvPr/>
        </p:nvSpPr>
        <p:spPr>
          <a:xfrm>
            <a:off x="459273" y="1821114"/>
            <a:ext cx="35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/>
              <a:t>Dolor</a:t>
            </a:r>
            <a:endParaRPr lang="es-CL" b="1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AC528D-2884-96BC-E717-AF7CEA93536A}"/>
              </a:ext>
            </a:extLst>
          </p:cNvPr>
          <p:cNvSpPr txBox="1"/>
          <p:nvPr/>
        </p:nvSpPr>
        <p:spPr>
          <a:xfrm>
            <a:off x="459272" y="3246363"/>
            <a:ext cx="37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Incomodidad e incertidumbre a la hora de comprar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D4600F-F71D-B619-7406-824ED3130303}"/>
              </a:ext>
            </a:extLst>
          </p:cNvPr>
          <p:cNvSpPr txBox="1"/>
          <p:nvPr/>
        </p:nvSpPr>
        <p:spPr>
          <a:xfrm>
            <a:off x="459272" y="4924570"/>
            <a:ext cx="3767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Falta de gestión del negocio, inventario y alcance de potenciales clientes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AE273C-5357-8C32-A23D-BD3B75442832}"/>
              </a:ext>
            </a:extLst>
          </p:cNvPr>
          <p:cNvSpPr txBox="1"/>
          <p:nvPr/>
        </p:nvSpPr>
        <p:spPr>
          <a:xfrm>
            <a:off x="8190182" y="2169769"/>
            <a:ext cx="293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/>
              <a:t>Solución</a:t>
            </a:r>
            <a:endParaRPr lang="es-CL" b="1" i="1" dirty="0"/>
          </a:p>
        </p:txBody>
      </p:sp>
      <p:pic>
        <p:nvPicPr>
          <p:cNvPr id="11" name="Gráfico 10" descr="Código QR con relleno sólido">
            <a:extLst>
              <a:ext uri="{FF2B5EF4-FFF2-40B4-BE49-F238E27FC236}">
                <a16:creationId xmlns:a16="http://schemas.microsoft.com/office/drawing/2014/main" id="{91961D5B-C8E8-7905-B889-E84BFD970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4807" y="2849253"/>
            <a:ext cx="914400" cy="914400"/>
          </a:xfrm>
          <a:prstGeom prst="rect">
            <a:avLst/>
          </a:prstGeom>
        </p:spPr>
      </p:pic>
      <p:pic>
        <p:nvPicPr>
          <p:cNvPr id="13" name="Gráfico 12" descr="Portátil con relleno sólido">
            <a:extLst>
              <a:ext uri="{FF2B5EF4-FFF2-40B4-BE49-F238E27FC236}">
                <a16:creationId xmlns:a16="http://schemas.microsoft.com/office/drawing/2014/main" id="{D53DC50F-6A3E-3B3D-8019-BF864DE556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2018" y="2849253"/>
            <a:ext cx="914400" cy="914400"/>
          </a:xfrm>
          <a:prstGeom prst="rect">
            <a:avLst/>
          </a:prstGeom>
        </p:spPr>
      </p:pic>
      <p:pic>
        <p:nvPicPr>
          <p:cNvPr id="15" name="Gráfico 14" descr="Smartphone con relleno sólido">
            <a:extLst>
              <a:ext uri="{FF2B5EF4-FFF2-40B4-BE49-F238E27FC236}">
                <a16:creationId xmlns:a16="http://schemas.microsoft.com/office/drawing/2014/main" id="{56AC2F53-7AA6-6376-D501-F93FB1641D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89229" y="2821858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B0B433-CCE9-4E2F-A9BB-6533AC53DC0E}"/>
              </a:ext>
            </a:extLst>
          </p:cNvPr>
          <p:cNvSpPr txBox="1"/>
          <p:nvPr/>
        </p:nvSpPr>
        <p:spPr>
          <a:xfrm>
            <a:off x="7764905" y="4335483"/>
            <a:ext cx="363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Reservas de pedidos por QR, sistema de gestión de negocio en Sitio Web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F6D37B-045C-E6AC-4BBB-E9FF03554049}"/>
              </a:ext>
            </a:extLst>
          </p:cNvPr>
          <p:cNvSpPr txBox="1"/>
          <p:nvPr/>
        </p:nvSpPr>
        <p:spPr>
          <a:xfrm>
            <a:off x="1908672" y="3010088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i="1" dirty="0"/>
              <a:t>Cliente</a:t>
            </a:r>
            <a:endParaRPr lang="es-CL" b="1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137F85-D716-0C8C-FD84-2746A3932A5D}"/>
              </a:ext>
            </a:extLst>
          </p:cNvPr>
          <p:cNvSpPr txBox="1"/>
          <p:nvPr/>
        </p:nvSpPr>
        <p:spPr>
          <a:xfrm>
            <a:off x="1908671" y="4687466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b="1" i="1" dirty="0"/>
              <a:t>Dueño</a:t>
            </a:r>
            <a:endParaRPr lang="es-CL" b="1" i="1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5" y="2030621"/>
            <a:ext cx="10962900" cy="157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Brindar mayor facilidad y comodidad tanto a clientes como a dueños de pequeños negocios.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se considera un servicio, el cual dará apoyo a los pequeños negocios, y a los clientes, brindando seguridad, comodidad y flexibilidad a la hora de la interacción entre el cliente y el proyecto.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1" name="Google Shape;13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5"/>
          <p:cNvSpPr/>
          <p:nvPr/>
        </p:nvSpPr>
        <p:spPr>
          <a:xfrm>
            <a:off x="136200" y="2089425"/>
            <a:ext cx="5761200" cy="419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049200" y="2089425"/>
            <a:ext cx="5864400" cy="419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266950" y="2135025"/>
            <a:ext cx="149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945050" y="2180625"/>
            <a:ext cx="23760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87550" y="2813975"/>
            <a:ext cx="52404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MX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integra</a:t>
            </a:r>
            <a:r>
              <a:rPr lang="es-MX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l: Incluye control de usuarios (clientes y dueños) con accesos diferenciados, manejo de pedidos con creación, edición y envío a </a:t>
            </a:r>
            <a:r>
              <a:rPr lang="es-MX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r>
              <a:rPr lang="es-MX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administración dinámica de inventarios por parte de los dueños.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MX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Códigos QR</a:t>
            </a:r>
            <a:r>
              <a:rPr lang="es-MX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Generación y escaneo para identificar pedidos y usuarios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L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ReactJS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Native, </a:t>
            </a:r>
            <a:r>
              <a:rPr lang="es-CL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Plataformas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Aplicación móvil(</a:t>
            </a:r>
            <a:r>
              <a:rPr lang="es-CL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 web responsiva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369350" y="2830825"/>
            <a:ext cx="5341500" cy="30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tecnológicas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Solamente disponibilidad en </a:t>
            </a:r>
            <a:r>
              <a:rPr lang="es-CL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dependiente de </a:t>
            </a:r>
            <a:r>
              <a:rPr lang="es-CL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de presupuesto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Desarrollado en tecnologías con planes gratuitos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Factores externos</a:t>
            </a:r>
            <a:r>
              <a:rPr lang="es-CL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Requiere de conexión a internet, se requiere capacitación para los usuarios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-14275" y="93038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6"/>
          <p:cNvSpPr/>
          <p:nvPr/>
        </p:nvSpPr>
        <p:spPr>
          <a:xfrm>
            <a:off x="4402567" y="2211497"/>
            <a:ext cx="3386700" cy="33867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2539460" y="1985190"/>
            <a:ext cx="2509814" cy="892778"/>
            <a:chOff x="1900218" y="996036"/>
            <a:chExt cx="1882407" cy="669600"/>
          </a:xfrm>
        </p:grpSpPr>
        <p:cxnSp>
          <p:nvCxnSpPr>
            <p:cNvPr id="148" name="Google Shape;148;p6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49" name="Google Shape;149;p6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latin typeface="Roboto"/>
                  <a:ea typeface="Roboto"/>
                  <a:cs typeface="Roboto"/>
                  <a:sym typeface="Roboto"/>
                </a:rPr>
                <a:t>Planificación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 b="1">
                  <a:latin typeface="Roboto"/>
                  <a:ea typeface="Roboto"/>
                  <a:cs typeface="Roboto"/>
                  <a:sym typeface="Roboto"/>
                </a:rPr>
                <a:t>Levantamiento de requerimientos, y, surguimiento de problemas/nuevas ideas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6"/>
          <p:cNvGrpSpPr/>
          <p:nvPr/>
        </p:nvGrpSpPr>
        <p:grpSpPr>
          <a:xfrm>
            <a:off x="2539460" y="4860133"/>
            <a:ext cx="2508247" cy="892778"/>
            <a:chOff x="1900218" y="3152297"/>
            <a:chExt cx="1881232" cy="669600"/>
          </a:xfrm>
        </p:grpSpPr>
        <p:cxnSp>
          <p:nvCxnSpPr>
            <p:cNvPr id="151" name="Google Shape;151;p6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rgbClr val="085630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2" name="Google Shape;152;p6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latin typeface="Roboto"/>
                  <a:ea typeface="Roboto"/>
                  <a:cs typeface="Roboto"/>
                  <a:sym typeface="Roboto"/>
                </a:rPr>
                <a:t>Despliegue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 b="1">
                  <a:latin typeface="Roboto"/>
                  <a:ea typeface="Roboto"/>
                  <a:cs typeface="Roboto"/>
                  <a:sym typeface="Roboto"/>
                </a:rPr>
                <a:t>Se ejecuta el deploy de ambas partes del proyecto y se comparte su ejecución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" name="Google Shape;153;p6"/>
          <p:cNvSpPr/>
          <p:nvPr/>
        </p:nvSpPr>
        <p:spPr>
          <a:xfrm rot="-1800095" flipH="1">
            <a:off x="4301934" y="2105747"/>
            <a:ext cx="3587828" cy="3587828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rgbClr val="0E945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>
            <a:off x="7130289" y="4860133"/>
            <a:ext cx="2493707" cy="892778"/>
            <a:chOff x="5343425" y="3152297"/>
            <a:chExt cx="1870327" cy="669600"/>
          </a:xfrm>
        </p:grpSpPr>
        <p:cxnSp>
          <p:nvCxnSpPr>
            <p:cNvPr id="155" name="Google Shape;155;p6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6" name="Google Shape;156;p6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latin typeface="Roboto"/>
                  <a:ea typeface="Roboto"/>
                  <a:cs typeface="Roboto"/>
                  <a:sym typeface="Roboto"/>
                </a:rPr>
                <a:t>Pruebas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 b="1">
                  <a:latin typeface="Roboto"/>
                  <a:ea typeface="Roboto"/>
                  <a:cs typeface="Roboto"/>
                  <a:sym typeface="Roboto"/>
                </a:rPr>
                <a:t>Ejecución de pruebas unitarias para las funcionalidades principales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6"/>
          <p:cNvGrpSpPr/>
          <p:nvPr/>
        </p:nvGrpSpPr>
        <p:grpSpPr>
          <a:xfrm>
            <a:off x="7132089" y="1985190"/>
            <a:ext cx="2491907" cy="892778"/>
            <a:chOff x="5344775" y="996036"/>
            <a:chExt cx="1868977" cy="669600"/>
          </a:xfrm>
        </p:grpSpPr>
        <p:cxnSp>
          <p:nvCxnSpPr>
            <p:cNvPr id="158" name="Google Shape;158;p6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rgbClr val="085630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>
                  <a:latin typeface="Roboto"/>
                  <a:ea typeface="Roboto"/>
                  <a:cs typeface="Roboto"/>
                  <a:sym typeface="Roboto"/>
                </a:rPr>
                <a:t>Desarrollo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100" b="1">
                  <a:latin typeface="Roboto"/>
                  <a:ea typeface="Roboto"/>
                  <a:cs typeface="Roboto"/>
                  <a:sym typeface="Roboto"/>
                </a:rPr>
                <a:t>Distribución de tareas por sprints, reuniones diarias para determinar el flujo de trabajo</a:t>
              </a: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6"/>
          <p:cNvSpPr txBox="1"/>
          <p:nvPr/>
        </p:nvSpPr>
        <p:spPr>
          <a:xfrm>
            <a:off x="5133611" y="3399122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>
                <a:latin typeface="Roboto"/>
                <a:ea typeface="Roboto"/>
                <a:cs typeface="Roboto"/>
                <a:sym typeface="Roboto"/>
              </a:rPr>
              <a:t>Metodología SCRUM</a:t>
            </a:r>
            <a:endParaRPr sz="1600"/>
          </a:p>
        </p:txBody>
      </p:sp>
      <p:sp>
        <p:nvSpPr>
          <p:cNvPr id="161" name="Google Shape;161;p6"/>
          <p:cNvSpPr/>
          <p:nvPr/>
        </p:nvSpPr>
        <p:spPr>
          <a:xfrm rot="1800095">
            <a:off x="4299017" y="2105747"/>
            <a:ext cx="3587828" cy="3587828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rgbClr val="085630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9000757">
            <a:off x="4291185" y="2105202"/>
            <a:ext cx="3586968" cy="358696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rgbClr val="085630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 rot="-9000757" flipH="1">
            <a:off x="4301412" y="2106202"/>
            <a:ext cx="3586968" cy="358696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rgbClr val="0E945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 rot="8100000">
            <a:off x="4227563" y="3667179"/>
            <a:ext cx="484085" cy="484085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 rot="-2700000">
            <a:off x="7470708" y="3657630"/>
            <a:ext cx="484085" cy="484085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"/>
          <p:cNvSpPr/>
          <p:nvPr/>
        </p:nvSpPr>
        <p:spPr>
          <a:xfrm rot="2700000">
            <a:off x="5848667" y="5274561"/>
            <a:ext cx="484085" cy="484085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 rot="-8100000">
            <a:off x="5849591" y="2027203"/>
            <a:ext cx="484085" cy="484085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76" name="Google Shape;176;p7"/>
          <p:cNvGraphicFramePr/>
          <p:nvPr>
            <p:extLst>
              <p:ext uri="{D42A27DB-BD31-4B8C-83A1-F6EECF244321}">
                <p14:modId xmlns:p14="http://schemas.microsoft.com/office/powerpoint/2010/main" val="3932218849"/>
              </p:ext>
            </p:extLst>
          </p:nvPr>
        </p:nvGraphicFramePr>
        <p:xfrm>
          <a:off x="1248696" y="2595717"/>
          <a:ext cx="10257850" cy="3379908"/>
        </p:xfrm>
        <a:graphic>
          <a:graphicData uri="http://schemas.openxmlformats.org/drawingml/2006/table">
            <a:tbl>
              <a:tblPr>
                <a:noFill/>
                <a:tableStyleId>{FC0E42E0-B3C1-4116-B6D5-12110F55237B}</a:tableStyleId>
              </a:tblPr>
              <a:tblGrid>
                <a:gridCol w="12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0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2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40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840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01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5244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2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i="1" u="none" strike="noStrike" cap="none" dirty="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</a:t>
                      </a:r>
                      <a:endParaRPr sz="1800" b="1" i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i="1" dirty="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600" b="1" i="1" u="none" strike="noStrike" cap="none" dirty="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16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6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i="1" dirty="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</a:t>
                      </a:r>
                      <a:endParaRPr sz="1600" b="1" i="1" dirty="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lang="es-CL"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8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i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1600" b="1" i="1" dirty="0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Despliegues</a:t>
                      </a:r>
                      <a:endParaRPr sz="1600" b="1" i="1" dirty="0">
                        <a:solidFill>
                          <a:srgbClr val="548DD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s-CL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☑️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0" marR="0" marT="0" marB="0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2877600" y="1135780"/>
            <a:ext cx="6436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4" name="Google Shape;18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2941467-871F-DFB5-C781-20C5DBA76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25" y="2665924"/>
            <a:ext cx="11591634" cy="135546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6DAFEAF-CD63-F226-C3F5-A67BD9C2E064}"/>
              </a:ext>
            </a:extLst>
          </p:cNvPr>
          <p:cNvSpPr txBox="1"/>
          <p:nvPr/>
        </p:nvSpPr>
        <p:spPr>
          <a:xfrm>
            <a:off x="4672584" y="1755837"/>
            <a:ext cx="2671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Serverless</a:t>
            </a:r>
            <a:endParaRPr lang="es-CL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6658F12F-4B08-7923-9535-C43BE8F0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F858D97-69E8-72D9-55E1-B6ED1EC469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>
            <a:extLst>
              <a:ext uri="{FF2B5EF4-FFF2-40B4-BE49-F238E27FC236}">
                <a16:creationId xmlns:a16="http://schemas.microsoft.com/office/drawing/2014/main" id="{3C3AFF92-A005-C7DB-F1E7-5E1A540B554F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“CaballeroMarket”</a:t>
            </a:r>
            <a:endParaRPr/>
          </a:p>
        </p:txBody>
      </p:sp>
      <p:sp>
        <p:nvSpPr>
          <p:cNvPr id="183" name="Google Shape;183;p8">
            <a:extLst>
              <a:ext uri="{FF2B5EF4-FFF2-40B4-BE49-F238E27FC236}">
                <a16:creationId xmlns:a16="http://schemas.microsoft.com/office/drawing/2014/main" id="{BDEF8236-8F8C-B927-0737-418BC857DDC7}"/>
              </a:ext>
            </a:extLst>
          </p:cNvPr>
          <p:cNvSpPr txBox="1"/>
          <p:nvPr/>
        </p:nvSpPr>
        <p:spPr>
          <a:xfrm>
            <a:off x="-1175592" y="992902"/>
            <a:ext cx="6436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de uso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4" name="Google Shape;184;p8">
            <a:extLst>
              <a:ext uri="{FF2B5EF4-FFF2-40B4-BE49-F238E27FC236}">
                <a16:creationId xmlns:a16="http://schemas.microsoft.com/office/drawing/2014/main" id="{AD9B0F56-B266-8D06-4275-ED2285FD93D0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0C7A2-FBE7-BC05-1CBA-F8C1AEC0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17" y="1133475"/>
            <a:ext cx="64198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F4DD52-79A9-37E0-A807-94C7B4930932}"/>
              </a:ext>
            </a:extLst>
          </p:cNvPr>
          <p:cNvSpPr txBox="1"/>
          <p:nvPr/>
        </p:nvSpPr>
        <p:spPr>
          <a:xfrm>
            <a:off x="1170774" y="1916191"/>
            <a:ext cx="1744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Vista cliente</a:t>
            </a:r>
            <a:endParaRPr lang="es-CL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585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ía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</TotalTime>
  <Words>613</Words>
  <Application>Microsoft Office PowerPoint</Application>
  <PresentationFormat>Panorámica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Calibri</vt:lpstr>
      <vt:lpstr>Century Gothic</vt:lpstr>
      <vt:lpstr>Arial</vt:lpstr>
      <vt:lpstr>Aptos</vt:lpstr>
      <vt:lpstr>Roboto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MARIO ANDRES NORAMBUENA ESPINOSA</cp:lastModifiedBy>
  <cp:revision>6</cp:revision>
  <dcterms:created xsi:type="dcterms:W3CDTF">2023-10-28T21:12:11Z</dcterms:created>
  <dcterms:modified xsi:type="dcterms:W3CDTF">2024-12-10T12:34:46Z</dcterms:modified>
</cp:coreProperties>
</file>