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6"/>
  </p:notesMasterIdLst>
  <p:sldIdLst>
    <p:sldId id="256" r:id="rId5"/>
    <p:sldId id="257" r:id="rId6"/>
    <p:sldId id="282" r:id="rId7"/>
    <p:sldId id="283" r:id="rId8"/>
    <p:sldId id="285" r:id="rId9"/>
    <p:sldId id="284" r:id="rId10"/>
    <p:sldId id="286" r:id="rId11"/>
    <p:sldId id="288" r:id="rId12"/>
    <p:sldId id="287" r:id="rId13"/>
    <p:sldId id="275" r:id="rId14"/>
    <p:sldId id="294" r:id="rId15"/>
    <p:sldId id="290" r:id="rId16"/>
    <p:sldId id="293" r:id="rId17"/>
    <p:sldId id="292" r:id="rId18"/>
    <p:sldId id="289" r:id="rId19"/>
    <p:sldId id="280" r:id="rId20"/>
    <p:sldId id="291" r:id="rId21"/>
    <p:sldId id="279" r:id="rId22"/>
    <p:sldId id="278" r:id="rId23"/>
    <p:sldId id="274" r:id="rId24"/>
    <p:sldId id="273" r:id="rId2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1" autoAdjust="0"/>
    <p:restoredTop sz="94660"/>
  </p:normalViewPr>
  <p:slideViewPr>
    <p:cSldViewPr snapToGrid="0">
      <p:cViewPr>
        <p:scale>
          <a:sx n="100" d="100"/>
          <a:sy n="100" d="100"/>
        </p:scale>
        <p:origin x="365" y="-259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727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16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51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55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93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346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514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523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81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58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13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58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816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01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18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3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12</a:t>
            </a:r>
            <a:r>
              <a:rPr lang="ko-KR" altLang="en-US" sz="1600" b="1" dirty="0"/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19" y="510866"/>
            <a:ext cx="707083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자치구 </a:t>
            </a: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별 업종 수 분포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D2CB9-306C-45A4-98C5-2DB61AF0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862"/>
            <a:ext cx="9906000" cy="48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19" y="510866"/>
            <a:ext cx="707083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자치구 총 이동인구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요식업 종사자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64CD0D-3933-485C-9B3B-B19FBBF4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49" y="1685518"/>
            <a:ext cx="5585944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8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42450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업종수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93C074-D7BC-4ABF-B67C-D2336DCD9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137"/>
            <a:ext cx="4686100" cy="36903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1DBE3C-66FF-443A-8045-86F6B991E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1" y="1227135"/>
            <a:ext cx="4831080" cy="39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2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42450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업종수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04CD62-F8BB-441F-B78C-ACD820304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" y="1227135"/>
            <a:ext cx="4831080" cy="3777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374552-7A3C-46F5-A6FF-5E245FDAF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1227136"/>
            <a:ext cx="4688841" cy="38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6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42450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업종수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5605462"/>
            <a:ext cx="9182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en-US" altLang="ko-KR" dirty="0"/>
              <a:t>'</a:t>
            </a:r>
            <a:r>
              <a:rPr lang="ko-KR" altLang="ko-KR" dirty="0"/>
              <a:t>한식 일반 음식점업</a:t>
            </a:r>
            <a:r>
              <a:rPr lang="en-US" altLang="ko-KR" dirty="0"/>
              <a:t>', '</a:t>
            </a:r>
            <a:r>
              <a:rPr lang="ko-KR" altLang="ko-KR" dirty="0"/>
              <a:t>기타주점업</a:t>
            </a:r>
            <a:r>
              <a:rPr lang="en-US" altLang="ko-KR" dirty="0"/>
              <a:t>', '</a:t>
            </a:r>
            <a:r>
              <a:rPr lang="ko-KR" altLang="ko-KR" dirty="0"/>
              <a:t>커피전문점</a:t>
            </a:r>
            <a:r>
              <a:rPr lang="en-US" altLang="ko-KR" dirty="0"/>
              <a:t>', '</a:t>
            </a:r>
            <a:r>
              <a:rPr lang="ko-KR" altLang="ko-KR" dirty="0"/>
              <a:t>한식 육류요리 전문점</a:t>
            </a:r>
            <a:r>
              <a:rPr lang="en-US" altLang="ko-KR" dirty="0"/>
              <a:t>’ </a:t>
            </a:r>
            <a:r>
              <a:rPr lang="ko-KR" altLang="en-US" dirty="0"/>
              <a:t>종사자를 통틀어 요식업 종사자로 묶음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2E6108-D88D-4D62-9EE4-51EEFEE7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0" y="1176876"/>
            <a:ext cx="54387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1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22902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업종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AD7EA1-0D1D-475E-A894-8E229A00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3" y="1969340"/>
            <a:ext cx="7180729" cy="2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5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6353662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업종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136E2A-C275-4AC0-B2D6-5F4A0C85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46" y="1277570"/>
            <a:ext cx="6653634" cy="51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6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605782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업종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316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관계를 살펴봅시다</a:t>
            </a:r>
            <a:r>
              <a:rPr 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- X 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운송업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요식업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서비스업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- Y 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이동인구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Y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와의 관계를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그룹으로 정리해봅시다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강한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 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요식업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중간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 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서비스업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약한 관계의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x 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운송업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46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6272980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검증 과정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업종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2265-D5FD-4142-9A03-76C1F705DE5E}"/>
              </a:ext>
            </a:extLst>
          </p:cNvPr>
          <p:cNvSpPr/>
          <p:nvPr/>
        </p:nvSpPr>
        <p:spPr>
          <a:xfrm>
            <a:off x="432620" y="2968073"/>
            <a:ext cx="7698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요식업 종사자 수와</a:t>
            </a:r>
            <a:r>
              <a:rPr lang="en-US" altLang="ko-KR" dirty="0"/>
              <a:t> </a:t>
            </a:r>
            <a:r>
              <a:rPr lang="ko-KR" altLang="en-US" dirty="0"/>
              <a:t>총 이동인구 사이에는 매우 높은 상관관계를 보임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65FD39-92B5-4DA8-A881-D7CB18198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0" y="1508754"/>
            <a:ext cx="6526306" cy="10517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6407AE-1E11-4D87-874D-6F8F076DBF0F}"/>
              </a:ext>
            </a:extLst>
          </p:cNvPr>
          <p:cNvSpPr/>
          <p:nvPr/>
        </p:nvSpPr>
        <p:spPr>
          <a:xfrm>
            <a:off x="432620" y="3582151"/>
            <a:ext cx="7516801" cy="22647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buSzPts val="1800"/>
            </a:pPr>
            <a:r>
              <a:rPr lang="en-US" altLang="ko-KR" dirty="0"/>
              <a:t>max()</a:t>
            </a:r>
            <a:r>
              <a:rPr lang="ko-KR" altLang="en-US" dirty="0"/>
              <a:t>값을 통해 분석을 해 보면</a:t>
            </a:r>
          </a:p>
          <a:p>
            <a:pPr indent="-205092">
              <a:spcBef>
                <a:spcPts val="500"/>
              </a:spcBef>
              <a:buSzPts val="1800"/>
              <a:buChar char="▪"/>
            </a:pPr>
            <a:endParaRPr lang="ko-KR" altLang="en-US" dirty="0"/>
          </a:p>
          <a:p>
            <a:pPr>
              <a:spcBef>
                <a:spcPts val="500"/>
              </a:spcBef>
              <a:buSzPts val="1800"/>
            </a:pPr>
            <a:r>
              <a:rPr lang="ko-KR" altLang="en-US" dirty="0"/>
              <a:t>* 서울시의 업종별 사업장 수는 </a:t>
            </a:r>
            <a:r>
              <a:rPr lang="en-US" altLang="ko-KR" dirty="0"/>
              <a:t>“</a:t>
            </a:r>
            <a:r>
              <a:rPr lang="ko-KR" altLang="en-US" dirty="0"/>
              <a:t>운송업</a:t>
            </a:r>
            <a:r>
              <a:rPr lang="en-US" altLang="ko-KR" dirty="0"/>
              <a:t>, </a:t>
            </a:r>
            <a:r>
              <a:rPr lang="ko-KR" altLang="en-US" dirty="0"/>
              <a:t>요식업</a:t>
            </a:r>
            <a:r>
              <a:rPr lang="en-US" altLang="ko-KR" dirty="0"/>
              <a:t>, </a:t>
            </a:r>
            <a:r>
              <a:rPr lang="ko-KR" altLang="en-US" dirty="0"/>
              <a:t>서비스업*</a:t>
            </a:r>
            <a:r>
              <a:rPr lang="en-US" altLang="ko-KR" dirty="0"/>
              <a:t>”</a:t>
            </a:r>
            <a:r>
              <a:rPr lang="ko-KR" altLang="en-US" dirty="0"/>
              <a:t> 순으로 되어있다</a:t>
            </a:r>
            <a:r>
              <a:rPr lang="en-US" altLang="ko-KR" dirty="0"/>
              <a:t>.</a:t>
            </a:r>
          </a:p>
          <a:p>
            <a:pPr>
              <a:spcBef>
                <a:spcPts val="500"/>
              </a:spcBef>
              <a:buSzPts val="1800"/>
            </a:pPr>
            <a:endParaRPr lang="en-US" altLang="ko-KR" dirty="0"/>
          </a:p>
          <a:p>
            <a:pPr>
              <a:spcBef>
                <a:spcPts val="500"/>
              </a:spcBef>
              <a:buSzPts val="1800"/>
            </a:pPr>
            <a:r>
              <a:rPr lang="en-US" altLang="ko-KR" dirty="0"/>
              <a:t>* </a:t>
            </a:r>
            <a:r>
              <a:rPr lang="ko-KR" altLang="en-US" dirty="0"/>
              <a:t>서울시의 업종별 종사자의 수는 **요식업</a:t>
            </a:r>
            <a:r>
              <a:rPr lang="en-US" altLang="ko-KR" dirty="0"/>
              <a:t>, </a:t>
            </a:r>
            <a:r>
              <a:rPr lang="ko-KR" altLang="en-US" dirty="0"/>
              <a:t>서비스업</a:t>
            </a:r>
            <a:r>
              <a:rPr lang="en-US" altLang="ko-KR" dirty="0"/>
              <a:t>, </a:t>
            </a:r>
            <a:r>
              <a:rPr lang="ko-KR" altLang="en-US" dirty="0"/>
              <a:t>운송업** 순으로 되어있다</a:t>
            </a:r>
            <a:r>
              <a:rPr lang="en-US" altLang="ko-KR" dirty="0"/>
              <a:t>.</a:t>
            </a:r>
          </a:p>
          <a:p>
            <a:pPr indent="-205092">
              <a:spcBef>
                <a:spcPts val="500"/>
              </a:spcBef>
              <a:buSzPts val="1800"/>
              <a:buChar char="▪"/>
            </a:pPr>
            <a:endParaRPr lang="en-US" altLang="ko-KR" dirty="0"/>
          </a:p>
          <a:p>
            <a:pPr>
              <a:spcBef>
                <a:spcPts val="500"/>
              </a:spcBef>
              <a:buSzPts val="1800"/>
            </a:pPr>
            <a:r>
              <a:rPr lang="en-US" altLang="ko-KR" dirty="0"/>
              <a:t>* </a:t>
            </a:r>
            <a:r>
              <a:rPr lang="ko-KR" altLang="en-US" dirty="0"/>
              <a:t>이를 통해 사업장의 수는 운송업이 많지만</a:t>
            </a:r>
            <a:r>
              <a:rPr lang="en-US" altLang="ko-KR" dirty="0"/>
              <a:t>, </a:t>
            </a:r>
            <a:r>
              <a:rPr lang="ko-KR" altLang="en-US" dirty="0"/>
              <a:t>운송업의 경우 **개인 사업자의 성향**이 강하고 </a:t>
            </a:r>
            <a:endParaRPr lang="en-US" altLang="ko-KR" dirty="0"/>
          </a:p>
          <a:p>
            <a:pPr lvl="1">
              <a:spcBef>
                <a:spcPts val="500"/>
              </a:spcBef>
              <a:buSzPts val="1800"/>
            </a:pPr>
            <a:r>
              <a:rPr lang="en-US" altLang="ko-KR" dirty="0"/>
              <a:t>       </a:t>
            </a:r>
            <a:r>
              <a:rPr lang="ko-KR" altLang="en-US" dirty="0"/>
              <a:t>요식업과 서비스업의 경우 **한 사업장에 여러 명이 종사**하기 때문으로 생각할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67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664251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업종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2265-D5FD-4142-9A03-76C1F705DE5E}"/>
              </a:ext>
            </a:extLst>
          </p:cNvPr>
          <p:cNvSpPr/>
          <p:nvPr/>
        </p:nvSpPr>
        <p:spPr>
          <a:xfrm>
            <a:off x="432620" y="2069481"/>
            <a:ext cx="769836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특정 업종이 밀집된 지역은 해당 업종 종사자가 많을 것이다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0AA457-75BF-44BF-A79E-024DD33D6BE0}"/>
              </a:ext>
            </a:extLst>
          </p:cNvPr>
          <p:cNvSpPr/>
          <p:nvPr/>
        </p:nvSpPr>
        <p:spPr>
          <a:xfrm>
            <a:off x="432620" y="3493806"/>
            <a:ext cx="769836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이동이 활발하면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교통의 수요가 높을 것이다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671A07-E7CD-42B0-86DA-D5580D829AD5}"/>
              </a:ext>
            </a:extLst>
          </p:cNvPr>
          <p:cNvSpPr/>
          <p:nvPr/>
        </p:nvSpPr>
        <p:spPr>
          <a:xfrm>
            <a:off x="432620" y="2544848"/>
            <a:ext cx="769836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종사자 수가 많다면 인구의 이동이 활발하다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4EA430-3A70-401B-AFBD-FD14FD417C3B}"/>
              </a:ext>
            </a:extLst>
          </p:cNvPr>
          <p:cNvSpPr/>
          <p:nvPr/>
        </p:nvSpPr>
        <p:spPr>
          <a:xfrm>
            <a:off x="432620" y="3019327"/>
            <a:ext cx="769836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요식업 종사자 수와 이동인원수가 상관관계가 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C3F13-2C34-4B0E-9DAA-ADC60F87E056}"/>
              </a:ext>
            </a:extLst>
          </p:cNvPr>
          <p:cNvSpPr/>
          <p:nvPr/>
        </p:nvSpPr>
        <p:spPr>
          <a:xfrm>
            <a:off x="432620" y="3968285"/>
            <a:ext cx="782387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이동이 활발하지 않다면 해당 지역구는 접근성이 떨어지기 때문에 교통 </a:t>
            </a: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효율성이 떨어질 것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00644-E1FD-4958-A6F0-C40A02407AD2}"/>
              </a:ext>
            </a:extLst>
          </p:cNvPr>
          <p:cNvSpPr/>
          <p:nvPr/>
        </p:nvSpPr>
        <p:spPr>
          <a:xfrm>
            <a:off x="432620" y="4442764"/>
            <a:ext cx="782387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교통의 효율성이 떨어진 지역구에 대해서 대중교통의 효율성을 개선할 필요가 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수립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510107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인구수와 정류장 수에는 양의 상관관계가 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3610210"/>
            <a:ext cx="6715300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 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특정 업종이 밀집된 지역은 교통 수요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이동 인구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높을 것이다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조에서 설정한 가설을 최소 </a:t>
            </a:r>
            <a:r>
              <a:rPr lang="en-US" altLang="ko-KR" dirty="0"/>
              <a:t>3</a:t>
            </a:r>
            <a:r>
              <a:rPr lang="ko-KR" altLang="en-US" dirty="0"/>
              <a:t>개 이상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6FA044-766D-43BD-830A-F93A99A01A35}"/>
              </a:ext>
            </a:extLst>
          </p:cNvPr>
          <p:cNvSpPr/>
          <p:nvPr/>
        </p:nvSpPr>
        <p:spPr>
          <a:xfrm>
            <a:off x="432620" y="2839845"/>
            <a:ext cx="5997155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 :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승하차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총 승객수와 정류장 수에는 양의 상관관계가 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-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업종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어느 구에 버스 시설의 추가가 가장 필요한가요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E5174A-DC2D-4628-900D-8EEB3B9F28D8}"/>
              </a:ext>
            </a:extLst>
          </p:cNvPr>
          <p:cNvSpPr/>
          <p:nvPr/>
        </p:nvSpPr>
        <p:spPr>
          <a:xfrm>
            <a:off x="432620" y="2069481"/>
            <a:ext cx="769836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노원구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요식업 종사자수 대비 총 이동 인구수가 가장 높음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E38066-78D5-4A04-AA71-555B56A1F18F}"/>
              </a:ext>
            </a:extLst>
          </p:cNvPr>
          <p:cNvSpPr/>
          <p:nvPr/>
        </p:nvSpPr>
        <p:spPr>
          <a:xfrm>
            <a:off x="432620" y="3285884"/>
            <a:ext cx="7698368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강동구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요식업 종사자수 대비 총 이동 인구수가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번째로 높음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42450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인구수와 정류장 수 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DBFFC2-425A-445F-9B1C-453D4903F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0" y="1165761"/>
            <a:ext cx="5858935" cy="5848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DAFD61-57F5-4271-B749-56F9415A2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0" y="1862418"/>
            <a:ext cx="6441909" cy="43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7393568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인구수와 정류장 수 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4479BA-9C99-4F2C-9C6B-9942C893D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3" y="1423353"/>
            <a:ext cx="7124627" cy="470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7259098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승하차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승객수와 정류장 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E57366-6E09-4B5E-BE47-B1B409AEA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2" y="1277570"/>
            <a:ext cx="5763429" cy="523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CA0BCA-EB9B-4D3E-9C4A-8BCF10C6F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0" y="2051769"/>
            <a:ext cx="6328131" cy="42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7698368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검증 과정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인구 수와 정류장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277468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>
              <a:lnSpc>
                <a:spcPct val="100000"/>
              </a:lnSpc>
            </a:pPr>
            <a:r>
              <a:rPr lang="ko-KR" altLang="en-US" dirty="0"/>
              <a:t>자료형 숫자</a:t>
            </a:r>
            <a:r>
              <a:rPr lang="en-US" altLang="ko-KR" dirty="0"/>
              <a:t>-</a:t>
            </a:r>
            <a:r>
              <a:rPr lang="ko-KR" altLang="en-US" dirty="0"/>
              <a:t>숫자 </a:t>
            </a:r>
            <a:r>
              <a:rPr lang="ko-KR" altLang="en-US" dirty="0" err="1"/>
              <a:t>이변량분석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산점도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4A9F0F-3347-4703-8367-596D58FC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0" y="1710880"/>
            <a:ext cx="4763165" cy="3467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04332-0B02-4075-AB9F-284BA481573E}"/>
              </a:ext>
            </a:extLst>
          </p:cNvPr>
          <p:cNvSpPr txBox="1"/>
          <p:nvPr/>
        </p:nvSpPr>
        <p:spPr>
          <a:xfrm>
            <a:off x="432620" y="5266590"/>
            <a:ext cx="514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x.</a:t>
            </a:r>
            <a:r>
              <a:rPr lang="ko-KR" altLang="en-US" dirty="0"/>
              <a:t>구별 인구 </a:t>
            </a:r>
            <a:r>
              <a:rPr lang="en-US" altLang="ko-KR" dirty="0"/>
              <a:t>– y.</a:t>
            </a:r>
            <a:r>
              <a:rPr lang="ko-KR" altLang="en-US" dirty="0"/>
              <a:t>정류장수 </a:t>
            </a:r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FF335C-E455-4A66-823E-3E7E996D7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533" y="5147120"/>
            <a:ext cx="4839375" cy="638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BC1F11-F899-4D9C-9ABB-FA8280DFF66C}"/>
              </a:ext>
            </a:extLst>
          </p:cNvPr>
          <p:cNvSpPr txBox="1"/>
          <p:nvPr/>
        </p:nvSpPr>
        <p:spPr>
          <a:xfrm>
            <a:off x="432620" y="5867887"/>
            <a:ext cx="83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상관계수 </a:t>
            </a:r>
            <a:r>
              <a:rPr lang="en-US" altLang="ko-KR" dirty="0"/>
              <a:t>0.608</a:t>
            </a:r>
            <a:r>
              <a:rPr lang="ko-KR" altLang="en-US" dirty="0"/>
              <a:t>로 인구와 정류장수는 중간정도</a:t>
            </a:r>
            <a:r>
              <a:rPr lang="en-US" altLang="ko-KR" dirty="0"/>
              <a:t>(&lt;0.7 )</a:t>
            </a:r>
            <a:r>
              <a:rPr lang="ko-KR" altLang="en-US" dirty="0"/>
              <a:t>의 상관관계가 있다</a:t>
            </a:r>
          </a:p>
        </p:txBody>
      </p:sp>
    </p:spTree>
    <p:extLst>
      <p:ext uri="{BB962C8B-B14F-4D97-AF65-F5344CB8AC3E}">
        <p14:creationId xmlns:p14="http://schemas.microsoft.com/office/powerpoint/2010/main" val="39928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767147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검증 과정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승하차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승객수와 정류장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277468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>
              <a:lnSpc>
                <a:spcPct val="100000"/>
              </a:lnSpc>
            </a:pPr>
            <a:r>
              <a:rPr lang="ko-KR" altLang="en-US" dirty="0"/>
              <a:t>가설검증 </a:t>
            </a:r>
            <a:r>
              <a:rPr lang="en-US" altLang="ko-KR" dirty="0"/>
              <a:t>: </a:t>
            </a:r>
            <a:r>
              <a:rPr lang="ko-KR" altLang="en-US" dirty="0"/>
              <a:t>자료형 숫자 </a:t>
            </a:r>
            <a:r>
              <a:rPr lang="en-US" altLang="ko-KR" dirty="0"/>
              <a:t>– </a:t>
            </a:r>
            <a:r>
              <a:rPr lang="ko-KR" altLang="en-US" dirty="0" err="1"/>
              <a:t>이변량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 err="1"/>
              <a:t>산점도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D5B439-65B7-443B-8631-A8E50ACA5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6" y="1668597"/>
            <a:ext cx="4829849" cy="34485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85F6A4-1383-4D74-8C0C-8DFAC4966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6" y="5109168"/>
            <a:ext cx="4591691" cy="647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126AC8-89E4-4F1E-A077-44476BA26013}"/>
              </a:ext>
            </a:extLst>
          </p:cNvPr>
          <p:cNvSpPr txBox="1"/>
          <p:nvPr/>
        </p:nvSpPr>
        <p:spPr>
          <a:xfrm>
            <a:off x="5183277" y="5211200"/>
            <a:ext cx="514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x.</a:t>
            </a:r>
            <a:r>
              <a:rPr lang="ko-KR" altLang="en-US" dirty="0" err="1"/>
              <a:t>승하차</a:t>
            </a:r>
            <a:r>
              <a:rPr lang="ko-KR" altLang="en-US" dirty="0"/>
              <a:t> </a:t>
            </a:r>
            <a:r>
              <a:rPr lang="ko-KR" altLang="en-US" dirty="0" err="1"/>
              <a:t>총승객수</a:t>
            </a:r>
            <a:r>
              <a:rPr lang="ko-KR" altLang="en-US" dirty="0"/>
              <a:t> </a:t>
            </a:r>
            <a:r>
              <a:rPr lang="en-US" altLang="ko-KR" dirty="0"/>
              <a:t>– y.</a:t>
            </a:r>
            <a:r>
              <a:rPr lang="ko-KR" altLang="en-US" dirty="0"/>
              <a:t>정류장수 </a:t>
            </a:r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A9FF5-4596-4D8E-834F-09F63F4CCF39}"/>
              </a:ext>
            </a:extLst>
          </p:cNvPr>
          <p:cNvSpPr txBox="1"/>
          <p:nvPr/>
        </p:nvSpPr>
        <p:spPr>
          <a:xfrm>
            <a:off x="591586" y="5851030"/>
            <a:ext cx="86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상관계수 </a:t>
            </a:r>
            <a:r>
              <a:rPr lang="en-US" altLang="ko-KR" dirty="0"/>
              <a:t>0.578</a:t>
            </a:r>
            <a:r>
              <a:rPr lang="ko-KR" altLang="en-US" dirty="0"/>
              <a:t>로 인구와 정류장수는 중간정도</a:t>
            </a:r>
            <a:r>
              <a:rPr lang="en-US" altLang="ko-KR" dirty="0"/>
              <a:t>(&lt;0.7)</a:t>
            </a:r>
            <a:r>
              <a:rPr lang="ko-KR" altLang="en-US" dirty="0"/>
              <a:t>의 상관관계가 있다</a:t>
            </a:r>
          </a:p>
        </p:txBody>
      </p:sp>
    </p:spTree>
    <p:extLst>
      <p:ext uri="{BB962C8B-B14F-4D97-AF65-F5344CB8AC3E}">
        <p14:creationId xmlns:p14="http://schemas.microsoft.com/office/powerpoint/2010/main" val="319787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어느 구에 버스 시설의 추가가 가장 필요한가요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E5174A-DC2D-4628-900D-8EEB3B9F28D8}"/>
              </a:ext>
            </a:extLst>
          </p:cNvPr>
          <p:cNvSpPr/>
          <p:nvPr/>
        </p:nvSpPr>
        <p:spPr>
          <a:xfrm>
            <a:off x="432620" y="2069481"/>
            <a:ext cx="76983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지금 </a:t>
            </a:r>
            <a:r>
              <a:rPr lang="en-US" altLang="ko-KR" dirty="0"/>
              <a:t>ppt</a:t>
            </a:r>
            <a:r>
              <a:rPr lang="ko-KR" altLang="en-US" dirty="0"/>
              <a:t>의 가설 </a:t>
            </a:r>
            <a:r>
              <a:rPr lang="en-US" altLang="ko-KR" dirty="0"/>
              <a:t>1</a:t>
            </a:r>
            <a:r>
              <a:rPr lang="ko-KR" altLang="en-US" dirty="0"/>
              <a:t>과 가설 </a:t>
            </a:r>
            <a:r>
              <a:rPr lang="en-US" altLang="ko-KR" dirty="0"/>
              <a:t>2</a:t>
            </a:r>
            <a:r>
              <a:rPr lang="ko-KR" altLang="en-US" dirty="0"/>
              <a:t>를 병합하여</a:t>
            </a:r>
            <a:endParaRPr lang="en-US" altLang="ko-KR" dirty="0"/>
          </a:p>
          <a:p>
            <a:r>
              <a:rPr lang="ko-KR" altLang="en-US" dirty="0"/>
              <a:t>구별 인구와 정류장수의 상관계수가 구별 </a:t>
            </a:r>
            <a:r>
              <a:rPr lang="ko-KR" altLang="en-US" dirty="0" err="1"/>
              <a:t>승하차</a:t>
            </a:r>
            <a:r>
              <a:rPr lang="ko-KR" altLang="en-US" dirty="0"/>
              <a:t> 인구와 정류장수의 상관계수보다 높다</a:t>
            </a:r>
            <a:r>
              <a:rPr lang="en-US" altLang="ko-KR" dirty="0"/>
              <a:t>(</a:t>
            </a:r>
            <a:r>
              <a:rPr lang="ko-KR" altLang="en-US" dirty="0"/>
              <a:t>하지만 차이는 미미하다</a:t>
            </a:r>
            <a:r>
              <a:rPr lang="en-US" altLang="ko-KR" dirty="0"/>
              <a:t>..)</a:t>
            </a:r>
          </a:p>
          <a:p>
            <a:r>
              <a:rPr lang="ko-KR" altLang="en-US" dirty="0"/>
              <a:t>이 수치는 현재 </a:t>
            </a:r>
            <a:r>
              <a:rPr lang="ko-KR" altLang="en-US" dirty="0" err="1"/>
              <a:t>승하차</a:t>
            </a:r>
            <a:r>
              <a:rPr lang="ko-KR" altLang="en-US" dirty="0"/>
              <a:t> 인원보다는 구별 인구 기준으로 정류장이 </a:t>
            </a:r>
            <a:r>
              <a:rPr lang="ko-KR" altLang="en-US" dirty="0" err="1"/>
              <a:t>설치되어있을</a:t>
            </a:r>
            <a:r>
              <a:rPr lang="ko-KR" altLang="en-US" dirty="0"/>
              <a:t> 가능성을 제시하고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인구보다는 실제 </a:t>
            </a:r>
            <a:r>
              <a:rPr lang="ko-KR" altLang="en-US" dirty="0" err="1"/>
              <a:t>승하차</a:t>
            </a:r>
            <a:r>
              <a:rPr lang="ko-KR" altLang="en-US" dirty="0"/>
              <a:t> 인원</a:t>
            </a:r>
            <a:r>
              <a:rPr lang="en-US" altLang="ko-KR" dirty="0"/>
              <a:t> </a:t>
            </a:r>
            <a:r>
              <a:rPr lang="ko-KR" altLang="en-US" dirty="0"/>
              <a:t>기준으로 정류장을 세워야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가설 </a:t>
            </a:r>
            <a:r>
              <a:rPr lang="en-US" altLang="ko-KR" dirty="0"/>
              <a:t>3(</a:t>
            </a:r>
            <a:r>
              <a:rPr lang="ko-KR" altLang="en-US" dirty="0"/>
              <a:t>같이 작업하는</a:t>
            </a:r>
            <a:r>
              <a:rPr lang="en-US" altLang="ko-KR" dirty="0"/>
              <a:t>)</a:t>
            </a:r>
            <a:r>
              <a:rPr lang="ko-KR" altLang="en-US" dirty="0"/>
              <a:t>을 통해 교통 실수요를 측정하고 실수요 대비 정류장이 부족한 구를 우선 추천한다</a:t>
            </a:r>
            <a:endParaRPr lang="en-US" altLang="ko-KR" dirty="0"/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-&gt;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정류장수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승객 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-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정류장수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인구수 가 가장 작은 종로구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마포구 성동구 제안할 것 같습니다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2D1C33-8471-4D66-A0AA-FE49FF996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981"/>
            <a:ext cx="9906000" cy="55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정류장 수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E5174A-DC2D-4628-900D-8EEB3B9F28D8}"/>
              </a:ext>
            </a:extLst>
          </p:cNvPr>
          <p:cNvSpPr/>
          <p:nvPr/>
        </p:nvSpPr>
        <p:spPr>
          <a:xfrm>
            <a:off x="432620" y="2069481"/>
            <a:ext cx="769836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가설 </a:t>
            </a:r>
            <a:r>
              <a:rPr lang="en-US" altLang="ko-KR" dirty="0"/>
              <a:t>1</a:t>
            </a:r>
            <a:r>
              <a:rPr lang="ko-KR" altLang="en-US" dirty="0"/>
              <a:t>과 가설 </a:t>
            </a:r>
            <a:r>
              <a:rPr lang="en-US" altLang="ko-KR" dirty="0"/>
              <a:t>2</a:t>
            </a:r>
          </a:p>
          <a:p>
            <a:br>
              <a:rPr lang="ko-KR" altLang="en-US" dirty="0"/>
            </a:br>
            <a:r>
              <a:rPr lang="ko-KR" altLang="en-US" dirty="0"/>
              <a:t>구별 인구와 정류장 수의 상관계수가 구별 </a:t>
            </a:r>
            <a:r>
              <a:rPr lang="ko-KR" altLang="en-US" dirty="0" err="1"/>
              <a:t>승하차</a:t>
            </a:r>
            <a:r>
              <a:rPr lang="ko-KR" altLang="en-US" dirty="0"/>
              <a:t> 인구와 정류장 수의 상관계수보다 미미하게 높다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altLang="ko-KR" dirty="0"/>
              <a:t>-&gt; </a:t>
            </a:r>
            <a:r>
              <a:rPr lang="ko-KR" altLang="en-US" dirty="0"/>
              <a:t>현재 </a:t>
            </a:r>
            <a:r>
              <a:rPr lang="ko-KR" altLang="en-US" dirty="0" err="1"/>
              <a:t>승하차</a:t>
            </a:r>
            <a:r>
              <a:rPr lang="ko-KR" altLang="en-US" dirty="0"/>
              <a:t> 인원보다는 구별 인구 기준으로 정류장이 </a:t>
            </a:r>
            <a:r>
              <a:rPr lang="ko-KR" altLang="en-US" dirty="0" err="1"/>
              <a:t>설치되어있을</a:t>
            </a:r>
            <a:r>
              <a:rPr lang="ko-KR" altLang="en-US" dirty="0"/>
              <a:t> 가능성을 제시</a:t>
            </a:r>
            <a:br>
              <a:rPr lang="ko-KR" altLang="en-US" dirty="0"/>
            </a:br>
            <a:r>
              <a:rPr lang="en-US" altLang="ko-KR" dirty="0"/>
              <a:t>    </a:t>
            </a:r>
            <a:r>
              <a:rPr lang="ko-KR" altLang="en-US" dirty="0"/>
              <a:t>인구보다는 실제 </a:t>
            </a:r>
            <a:r>
              <a:rPr lang="ko-KR" altLang="en-US" dirty="0" err="1"/>
              <a:t>승하차</a:t>
            </a:r>
            <a:r>
              <a:rPr lang="ko-KR" altLang="en-US" dirty="0"/>
              <a:t> 인원 기준으로 정류장을 세워야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가설 </a:t>
            </a:r>
            <a:r>
              <a:rPr lang="en-US" altLang="ko-KR" dirty="0"/>
              <a:t>3</a:t>
            </a:r>
            <a:r>
              <a:rPr lang="ko-KR" altLang="en-US" dirty="0"/>
              <a:t>을 통해 교통 실수요를 측정하고 실수요 대비 정류장이 부족한 구를 우선 추천한다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-&gt; </a:t>
            </a:r>
            <a:r>
              <a:rPr lang="ko-KR" altLang="en-US" dirty="0"/>
              <a:t>정류장 수</a:t>
            </a:r>
            <a:r>
              <a:rPr lang="en-US" altLang="ko-KR" dirty="0"/>
              <a:t>/</a:t>
            </a:r>
            <a:r>
              <a:rPr lang="ko-KR" altLang="en-US" dirty="0"/>
              <a:t>승객 총수 </a:t>
            </a:r>
            <a:r>
              <a:rPr lang="en-US" altLang="ko-KR" dirty="0"/>
              <a:t>- </a:t>
            </a:r>
            <a:r>
              <a:rPr lang="ko-KR" altLang="en-US" dirty="0"/>
              <a:t>정류장 수</a:t>
            </a:r>
            <a:r>
              <a:rPr lang="en-US" altLang="ko-KR" dirty="0"/>
              <a:t>/</a:t>
            </a:r>
            <a:r>
              <a:rPr lang="ko-KR" altLang="en-US" dirty="0"/>
              <a:t>인구수가 가장 작은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sz="3000" dirty="0"/>
              <a:t>종로구</a:t>
            </a:r>
            <a:r>
              <a:rPr lang="en-US" altLang="ko-KR" sz="3000" dirty="0"/>
              <a:t>, </a:t>
            </a:r>
            <a:r>
              <a:rPr lang="ko-KR" altLang="en-US" sz="3000" dirty="0"/>
              <a:t>마포구 성동구</a:t>
            </a:r>
            <a:r>
              <a:rPr lang="ko-KR" altLang="en-US" dirty="0"/>
              <a:t>를 제안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82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904AA5-60AB-43F0-AC9B-BA20011DF9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624624-A2CA-4196-AFC1-D645E1D748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94862E-13F1-49A0-AFAE-2AAC4CB3D8E9}">
  <ds:schemaRefs>
    <ds:schemaRef ds:uri="http://schemas.microsoft.com/office/2006/metadata/properties"/>
    <ds:schemaRef ds:uri="http://schemas.microsoft.com/office/infopath/2007/PartnerControls"/>
    <ds:schemaRef ds:uri="9114dcef-bd0d-459c-b9d7-fc63398cdbee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661</Words>
  <Application>Microsoft Office PowerPoint</Application>
  <PresentationFormat>A4 용지(210x297mm)</PresentationFormat>
  <Paragraphs>82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HY신명조</vt:lpstr>
      <vt:lpstr>Noto Sans Symbols</vt:lpstr>
      <vt:lpstr>맑은 고딕</vt:lpstr>
      <vt:lpstr>맑은 고딕</vt:lpstr>
      <vt:lpstr>Arial</vt:lpstr>
      <vt:lpstr>Calibri</vt:lpstr>
      <vt:lpstr>Office 테마</vt:lpstr>
      <vt:lpstr>PowerPoint 프레젠테이션</vt:lpstr>
      <vt:lpstr>가설 수립</vt:lpstr>
      <vt:lpstr>단변량 분석 – 인구수와 정류장 수 </vt:lpstr>
      <vt:lpstr>단변량 분석 – 인구수와 정류장 수 </vt:lpstr>
      <vt:lpstr>단변량 분석 – 승하차 승객수와 정류장 수</vt:lpstr>
      <vt:lpstr>가설 검증 과정 – 인구 수와 정류장 수</vt:lpstr>
      <vt:lpstr>가설 검증 과정 – 승하차 승객수와 정류장 수</vt:lpstr>
      <vt:lpstr>결 론</vt:lpstr>
      <vt:lpstr>결 론 – 정류장 수</vt:lpstr>
      <vt:lpstr>각 자치구 별 업종 수 분포</vt:lpstr>
      <vt:lpstr>자치구 총 이동인구/요식업 종사자 수</vt:lpstr>
      <vt:lpstr>단변량 분석 – 업종수</vt:lpstr>
      <vt:lpstr>단변량 분석 – 업종수</vt:lpstr>
      <vt:lpstr>이변량 분석 – 업종수</vt:lpstr>
      <vt:lpstr>이변량 분석 – 업종 수</vt:lpstr>
      <vt:lpstr>이변량 분석 – 업종 수</vt:lpstr>
      <vt:lpstr>이변량 분석 – 업종 수</vt:lpstr>
      <vt:lpstr>가설 검증 과정 – 업종 수</vt:lpstr>
      <vt:lpstr>결 론 – 업종 수</vt:lpstr>
      <vt:lpstr>결 론 - 업종 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하세호</cp:lastModifiedBy>
  <cp:revision>49</cp:revision>
  <dcterms:modified xsi:type="dcterms:W3CDTF">2024-03-05T14:18:34Z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