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65" r:id="rId5"/>
    <p:sldId id="266" r:id="rId6"/>
    <p:sldId id="267" r:id="rId7"/>
    <p:sldId id="270" r:id="rId8"/>
    <p:sldId id="268" r:id="rId9"/>
    <p:sldId id="269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206" y="-82"/>
      </p:cViewPr>
      <p:guideLst>
        <p:guide orient="horz" pos="1620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思源黑体 CN Medium" pitchFamily="34" charset="-122"/>
                <a:ea typeface="思源黑体 CN Medium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思源黑体 CN Regular" pitchFamily="34" charset="-122"/>
                <a:ea typeface="思源黑体 CN Regular" pitchFamily="34" charset="-122"/>
              </a:defRPr>
            </a:lvl1pPr>
            <a:lvl2pPr>
              <a:defRPr>
                <a:latin typeface="思源黑体 CN Regular" pitchFamily="34" charset="-122"/>
                <a:ea typeface="思源黑体 CN Regular" pitchFamily="34" charset="-122"/>
              </a:defRPr>
            </a:lvl2pPr>
            <a:lvl3pPr>
              <a:defRPr>
                <a:latin typeface="思源黑体 CN Regular" pitchFamily="34" charset="-122"/>
                <a:ea typeface="思源黑体 CN Regular" pitchFamily="34" charset="-122"/>
              </a:defRPr>
            </a:lvl3pPr>
            <a:lvl4pPr>
              <a:defRPr>
                <a:latin typeface="思源黑体 CN Regular" pitchFamily="34" charset="-122"/>
                <a:ea typeface="思源黑体 CN Regular" pitchFamily="34" charset="-122"/>
              </a:defRPr>
            </a:lvl4pPr>
            <a:lvl5pPr>
              <a:defRPr>
                <a:latin typeface="思源黑体 CN Regular" pitchFamily="34" charset="-122"/>
                <a:ea typeface="思源黑体 CN Regular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D0B1-60BF-4CB6-8551-1701ED82C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00F5-9A0C-403E-ADCB-56FA5261A7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ED0B1-60BF-4CB6-8551-1701ED82C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700F5-9A0C-403E-ADCB-56FA5261A7E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428596" y="2000246"/>
            <a:ext cx="8358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Predict Disease Gene by PRINCE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22697"/>
          </a:xfrm>
        </p:spPr>
        <p:txBody>
          <a:bodyPr>
            <a:normAutofit fontScale="90000"/>
          </a:bodyPr>
          <a:lstStyle/>
          <a:p>
            <a:r>
              <a:rPr altLang="en-US" dirty="0" smtClean="0">
                <a:latin typeface="思源黑体 CN Medium" pitchFamily="34" charset="-122"/>
                <a:ea typeface="思源黑体 CN Medium" pitchFamily="34" charset="-122"/>
              </a:rPr>
              <a:t>带重启的随机游走</a:t>
            </a:r>
            <a:endParaRPr lang="zh-CN" altLang="en-US" dirty="0"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57356" y="2000246"/>
            <a:ext cx="53054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857502"/>
            <a:ext cx="71151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05979"/>
            <a:ext cx="8715436" cy="8572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PRINCE</a:t>
            </a:r>
            <a:r>
              <a:rPr lang="en-US" altLang="zh-CN" sz="1600" dirty="0" smtClean="0"/>
              <a:t> </a:t>
            </a:r>
            <a:br>
              <a:rPr lang="en-US" altLang="zh-CN" sz="1600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286380" y="1113167"/>
            <a:ext cx="3340108" cy="403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760"/>
            <a:ext cx="5079003" cy="342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标题 1"/>
          <p:cNvSpPr txBox="1"/>
          <p:nvPr/>
        </p:nvSpPr>
        <p:spPr>
          <a:xfrm>
            <a:off x="366682" y="571486"/>
            <a:ext cx="8715436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O. </a:t>
            </a:r>
            <a:r>
              <a:rPr kumimoji="0" lang="en-US" altLang="zh-CN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Vanunu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, Associating Genes and Protein Complexes with Disease via Network Propagation, </a:t>
            </a:r>
            <a:r>
              <a:rPr kumimoji="0" lang="en-US" altLang="zh-CN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PLoS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 Comp. Bio. 2010.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 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宋体 SemiBold" pitchFamily="18" charset="-122"/>
              <a:ea typeface="思源宋体 SemiBold" pitchFamily="18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05979"/>
            <a:ext cx="8715436" cy="8572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PRINCE</a:t>
            </a:r>
            <a:r>
              <a:rPr lang="en-US" altLang="zh-CN" sz="1600" dirty="0" smtClean="0"/>
              <a:t> </a:t>
            </a:r>
            <a:br>
              <a:rPr lang="en-US" altLang="zh-CN" sz="1600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使用</a:t>
            </a:r>
            <a:r>
              <a:rPr lang="en-US" altLang="zh-CN" sz="2800" dirty="0" smtClean="0"/>
              <a:t>Random Walk with Restart</a:t>
            </a:r>
            <a:r>
              <a:rPr lang="zh-CN" altLang="en-US" sz="2800" dirty="0" smtClean="0"/>
              <a:t>进行排序受初始值很大影响</a:t>
            </a:r>
            <a:r>
              <a:rPr lang="zh-CN" altLang="en-US" sz="2000" dirty="0" smtClean="0"/>
              <a:t>（见</a:t>
            </a:r>
            <a:r>
              <a:rPr lang="en-US" altLang="zh-CN" sz="2000" dirty="0" smtClean="0"/>
              <a:t>DY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Zhou</a:t>
            </a:r>
            <a:r>
              <a:rPr lang="zh-CN" altLang="en-US" sz="2000" dirty="0" smtClean="0"/>
              <a:t>的论文）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使用初始值作为</a:t>
            </a:r>
            <a:r>
              <a:rPr lang="en-US" altLang="zh-CN" sz="2800" dirty="0" smtClean="0"/>
              <a:t>Query</a:t>
            </a:r>
            <a:r>
              <a:rPr lang="zh-CN" altLang="en-US" sz="2800" dirty="0" smtClean="0"/>
              <a:t>，排序结果与</a:t>
            </a:r>
            <a:r>
              <a:rPr lang="en-US" altLang="zh-CN" sz="2800" dirty="0" smtClean="0"/>
              <a:t>Query</a:t>
            </a:r>
            <a:r>
              <a:rPr lang="zh-CN" altLang="en-US" sz="2800" dirty="0" smtClean="0"/>
              <a:t>相关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使用疾病的相似疾病的致病基因作为初始值，排序结果认为是与查询疾病最相关的致病基因候选集</a:t>
            </a:r>
            <a:endParaRPr lang="zh-CN" altLang="en-US" sz="2800" dirty="0"/>
          </a:p>
        </p:txBody>
      </p:sp>
      <p:sp>
        <p:nvSpPr>
          <p:cNvPr id="6" name="标题 1"/>
          <p:cNvSpPr txBox="1"/>
          <p:nvPr/>
        </p:nvSpPr>
        <p:spPr>
          <a:xfrm>
            <a:off x="366682" y="571486"/>
            <a:ext cx="8715436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O. </a:t>
            </a:r>
            <a:r>
              <a:rPr kumimoji="0" lang="en-US" altLang="zh-CN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Vanunu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, Associating Genes and Protein Complexes with Disease via Network Propagation, </a:t>
            </a:r>
            <a:r>
              <a:rPr kumimoji="0" lang="en-US" altLang="zh-CN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PLoS</a:t>
            </a: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 Comp. Bio. 2010.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SemiBold" pitchFamily="18" charset="-122"/>
                <a:ea typeface="思源宋体 SemiBold" pitchFamily="18" charset="-122"/>
                <a:cs typeface="+mj-cs"/>
              </a:rPr>
              <a:t> 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宋体 SemiBold" pitchFamily="18" charset="-122"/>
              <a:ea typeface="思源宋体 SemiBold" pitchFamily="18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20"/>
            <a:ext cx="8229600" cy="65125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Steps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57238"/>
            <a:ext cx="8715436" cy="41434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Normalize PPI network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Initialize the query phenotype with genes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Enrich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query phenotype with its 5 most similar phenotypes.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Represent query phenotype with its causal genes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Propagate through gene network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Prioritize candidate genes for query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191819"/>
            <a:ext cx="8715436" cy="3594509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zh-CN" dirty="0" err="1" smtClean="0"/>
              <a:t>ppi_network</a:t>
            </a:r>
            <a:r>
              <a:rPr lang="en-US" altLang="zh-CN" dirty="0" smtClean="0"/>
              <a:t> : gene</a:t>
            </a:r>
            <a:r>
              <a:rPr lang="zh-CN" altLang="en-US" dirty="0" smtClean="0"/>
              <a:t>网络</a:t>
            </a:r>
            <a:r>
              <a:rPr lang="en-US" altLang="zh-CN" sz="2000" dirty="0" smtClean="0"/>
              <a:t>(8919 * 8919)</a:t>
            </a:r>
            <a:endParaRPr lang="en-US" altLang="zh-CN" sz="2000" dirty="0" smtClean="0"/>
          </a:p>
          <a:p>
            <a:pPr marL="742950" lvl="2" indent="-342900">
              <a:lnSpc>
                <a:spcPct val="110000"/>
              </a:lnSpc>
            </a:pPr>
            <a:r>
              <a:rPr lang="en-US" altLang="zh-CN" dirty="0" err="1" smtClean="0"/>
              <a:t>ppi_network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个基因和第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个基因是否有关系</a:t>
            </a:r>
            <a:endParaRPr lang="en-US" altLang="zh-CN" dirty="0" err="1" smtClean="0"/>
          </a:p>
          <a:p>
            <a:pPr>
              <a:lnSpc>
                <a:spcPct val="110000"/>
              </a:lnSpc>
            </a:pPr>
            <a:r>
              <a:rPr lang="en-US" altLang="zh-CN" dirty="0" err="1" smtClean="0"/>
              <a:t>g_p_network</a:t>
            </a:r>
            <a:r>
              <a:rPr lang="en-US" altLang="zh-CN" dirty="0" smtClean="0"/>
              <a:t>: </a:t>
            </a:r>
            <a:r>
              <a:rPr lang="zh-CN" altLang="en-US" dirty="0" smtClean="0"/>
              <a:t>疾病表型的致病基因</a:t>
            </a:r>
            <a:r>
              <a:rPr lang="en-US" altLang="zh-CN" sz="2000" dirty="0" smtClean="0"/>
              <a:t>(8919 * 5080)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marL="742950" lvl="2" indent="-342900">
              <a:lnSpc>
                <a:spcPct val="110000"/>
              </a:lnSpc>
            </a:pPr>
            <a:r>
              <a:rPr lang="en-US" altLang="zh-CN" dirty="0" err="1" smtClean="0"/>
              <a:t>g_p_network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个基因和第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个疾病是否有关系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en-US" altLang="zh-CN" dirty="0" err="1" smtClean="0"/>
              <a:t>phenotype_network</a:t>
            </a:r>
            <a:r>
              <a:rPr lang="en-US" altLang="zh-CN" dirty="0" smtClean="0"/>
              <a:t>: </a:t>
            </a:r>
            <a:r>
              <a:rPr lang="zh-CN" altLang="en-US" dirty="0" smtClean="0"/>
              <a:t>疾病表型的相似关系</a:t>
            </a:r>
            <a:r>
              <a:rPr lang="en-US" altLang="zh-CN" sz="2000" dirty="0" smtClean="0"/>
              <a:t>(5080 * 5081)</a:t>
            </a:r>
            <a:r>
              <a:rPr lang="zh-CN" altLang="en-US" sz="2000" dirty="0" smtClean="0"/>
              <a:t>，</a:t>
            </a:r>
            <a:r>
              <a:rPr lang="zh-CN" altLang="en-US" dirty="0" smtClean="0"/>
              <a:t>第一列是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，其余为相似度</a:t>
            </a:r>
            <a:endParaRPr lang="en-US" altLang="zh-CN" dirty="0" smtClean="0"/>
          </a:p>
          <a:p>
            <a:pPr marL="742950" lvl="2" indent="-342900">
              <a:lnSpc>
                <a:spcPct val="110000"/>
              </a:lnSpc>
            </a:pPr>
            <a:r>
              <a:rPr lang="en-US" altLang="zh-CN" dirty="0" err="1" smtClean="0"/>
              <a:t>phenotype_network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个疾病和第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个疾病是否有关系</a:t>
            </a:r>
            <a:endParaRPr lang="zh-CN" altLang="en-US" dirty="0" smtClean="0"/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Matlab</a:t>
            </a:r>
            <a:r>
              <a:rPr lang="en-US" altLang="zh-CN" dirty="0" smtClean="0"/>
              <a:t> 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打开数据文件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保存数据文件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第一个参数是文件名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第二个参数是数组名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字符串使用单引号标示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662" y="1857370"/>
            <a:ext cx="46577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143254"/>
            <a:ext cx="8040277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Matlab</a:t>
            </a:r>
            <a:r>
              <a:rPr lang="en-US" altLang="zh-CN" dirty="0" smtClean="0"/>
              <a:t> 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选取矩阵大于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的列索引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比较字符串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显示字符串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1538" y="1928808"/>
            <a:ext cx="74580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000378"/>
            <a:ext cx="54768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4214824"/>
            <a:ext cx="73628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957</Words>
  <Application>WPS 表格</Application>
  <PresentationFormat>全屏显示(16:9)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方正书宋_GBK</vt:lpstr>
      <vt:lpstr>Wingdings</vt:lpstr>
      <vt:lpstr>思源黑体 CN Medium</vt:lpstr>
      <vt:lpstr>苹方-简</vt:lpstr>
      <vt:lpstr>思源黑体 CN Regular</vt:lpstr>
      <vt:lpstr>思源宋体 SemiBold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Office 主题</vt:lpstr>
      <vt:lpstr>PowerPoint 演示文稿</vt:lpstr>
      <vt:lpstr>带重启的随机游走</vt:lpstr>
      <vt:lpstr>PRINCE  </vt:lpstr>
      <vt:lpstr>PRINCE  </vt:lpstr>
      <vt:lpstr>Steps</vt:lpstr>
      <vt:lpstr>数据集</vt:lpstr>
      <vt:lpstr>Matlab Script</vt:lpstr>
      <vt:lpstr>Matlab Script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prince</cp:lastModifiedBy>
  <cp:revision>11</cp:revision>
  <dcterms:created xsi:type="dcterms:W3CDTF">2021-02-26T14:01:26Z</dcterms:created>
  <dcterms:modified xsi:type="dcterms:W3CDTF">2021-02-26T14:01:26Z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