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72" r:id="rId11"/>
    <p:sldId id="264"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7FC1-1B5D-658B-7C30-F98499644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2A5940-2803-FB09-BBD7-8DC035B64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77CAA8-C7F5-6A82-7F3C-2FC1BA4580D7}"/>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5" name="Footer Placeholder 4">
            <a:extLst>
              <a:ext uri="{FF2B5EF4-FFF2-40B4-BE49-F238E27FC236}">
                <a16:creationId xmlns:a16="http://schemas.microsoft.com/office/drawing/2014/main" id="{67644FA6-040A-F47D-5F11-1BDB26695B3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CA0224B-7B42-3682-36C7-89E8FC8E7F3D}"/>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18137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18CA-946A-3BDF-C223-876DEE2600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F6CBAD-F607-484E-AEB4-70CD703E2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583088-CFD3-DCE0-7A93-10A03337DDA8}"/>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5" name="Footer Placeholder 4">
            <a:extLst>
              <a:ext uri="{FF2B5EF4-FFF2-40B4-BE49-F238E27FC236}">
                <a16:creationId xmlns:a16="http://schemas.microsoft.com/office/drawing/2014/main" id="{F661D991-C532-2014-FECE-292C1AF801A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2DE067F-A274-FC31-816D-BA7F0CCA309E}"/>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184110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48ED8-B4CE-7557-FC65-A8991D7469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1579FD-FBC1-C4EF-1FB4-C93198813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C8B105-3C61-63A0-8ED2-D8A62405E1D7}"/>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5" name="Footer Placeholder 4">
            <a:extLst>
              <a:ext uri="{FF2B5EF4-FFF2-40B4-BE49-F238E27FC236}">
                <a16:creationId xmlns:a16="http://schemas.microsoft.com/office/drawing/2014/main" id="{26FF8AA9-4766-0B27-3D4F-BCF505B8D7E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7D78743-7863-45BB-40C1-31C4EEBE08EB}"/>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243678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E512-E353-920E-F58E-C703232596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126114-C8E8-358D-9A72-20380DAB7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17AEF3-E572-A8B7-BB18-12C00142AE1D}"/>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5" name="Footer Placeholder 4">
            <a:extLst>
              <a:ext uri="{FF2B5EF4-FFF2-40B4-BE49-F238E27FC236}">
                <a16:creationId xmlns:a16="http://schemas.microsoft.com/office/drawing/2014/main" id="{A459D96D-A82B-A133-F421-C6C20491803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D0172D8-87EA-94EA-1E6E-34671749270A}"/>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349569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453B-35A2-22DD-6746-8724C3A0E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42E61D-E689-E217-1B5B-F5F438327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0CAB29-BDDB-9C93-8DE6-1465C8867041}"/>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5" name="Footer Placeholder 4">
            <a:extLst>
              <a:ext uri="{FF2B5EF4-FFF2-40B4-BE49-F238E27FC236}">
                <a16:creationId xmlns:a16="http://schemas.microsoft.com/office/drawing/2014/main" id="{D9021821-7F04-6187-6FD4-A4DBE03AB68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C9A8193-FAC9-4A0E-DF49-466B6E82738A}"/>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1969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7FBC-B6A8-D589-907E-DE79ECC58A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6E5650-BF32-070F-9E6E-93BB7E31AF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38C24C-72C1-1299-07CF-33C6E30B3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2FD65D-1001-A2EA-1A83-BA1C85728D4A}"/>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6" name="Footer Placeholder 5">
            <a:extLst>
              <a:ext uri="{FF2B5EF4-FFF2-40B4-BE49-F238E27FC236}">
                <a16:creationId xmlns:a16="http://schemas.microsoft.com/office/drawing/2014/main" id="{3AEDAE03-D4F4-8612-D759-52D60E4A041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7AB5ED2-8AB7-417D-F5F5-56AE3934A59B}"/>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77119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C15D-0DAF-6124-BB69-74005EB784B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649705-FB4F-11E3-0D9B-7FB2AC040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8B975-F188-50E1-5738-4332F1FD7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6796204-4D76-F946-70D9-769DC5092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8C32B-D638-5AC1-DC69-FCC3D0DB7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10F4BF-3FE4-EF89-4676-25D8BE81A151}"/>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8" name="Footer Placeholder 7">
            <a:extLst>
              <a:ext uri="{FF2B5EF4-FFF2-40B4-BE49-F238E27FC236}">
                <a16:creationId xmlns:a16="http://schemas.microsoft.com/office/drawing/2014/main" id="{04FE4793-6F09-E41F-8068-8F7C8D20D0F6}"/>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21D2D2EF-CF8B-2AFE-9C4C-A54148A8C1DF}"/>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38914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09EE-5284-A6C1-6A3D-6C21BF776D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2E8079-520A-B449-8023-748123683DAA}"/>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4" name="Footer Placeholder 3">
            <a:extLst>
              <a:ext uri="{FF2B5EF4-FFF2-40B4-BE49-F238E27FC236}">
                <a16:creationId xmlns:a16="http://schemas.microsoft.com/office/drawing/2014/main" id="{5EC2CAC8-FB28-3437-5846-0FB31023EE9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8D6749B-9D05-F4E2-2F27-79E2F82B96B7}"/>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372928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0FF80-EA1D-47E0-91C8-50F2725529CC}"/>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3" name="Footer Placeholder 2">
            <a:extLst>
              <a:ext uri="{FF2B5EF4-FFF2-40B4-BE49-F238E27FC236}">
                <a16:creationId xmlns:a16="http://schemas.microsoft.com/office/drawing/2014/main" id="{A4E61FBC-7987-C5E0-AE64-67433F06A858}"/>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B1826EF-E187-2698-B663-66992197EBAC}"/>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221506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3A39-ACB6-3840-B688-BD3825806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76CF27-337F-CBFA-B742-5425F2AF6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26EA4D5-68F2-588D-4CA5-AF4FEFD7A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88C13-8938-4037-224E-1CBCC7380495}"/>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6" name="Footer Placeholder 5">
            <a:extLst>
              <a:ext uri="{FF2B5EF4-FFF2-40B4-BE49-F238E27FC236}">
                <a16:creationId xmlns:a16="http://schemas.microsoft.com/office/drawing/2014/main" id="{468323E8-F8E9-8C0C-A4F2-28D6230F4D7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433D254-8957-AF8A-5766-1079AB3D7FA1}"/>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251976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3DFA-C2D8-9EE1-002C-99DCB400A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7AC5AD-1E05-0A94-001A-75A0541E1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9B25173-9551-5D17-7C4C-DC2A548BA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9464E-3F76-1306-5E3A-73D0B9202426}"/>
              </a:ext>
            </a:extLst>
          </p:cNvPr>
          <p:cNvSpPr>
            <a:spLocks noGrp="1"/>
          </p:cNvSpPr>
          <p:nvPr>
            <p:ph type="dt" sz="half" idx="10"/>
          </p:nvPr>
        </p:nvSpPr>
        <p:spPr/>
        <p:txBody>
          <a:bodyPr/>
          <a:lstStyle/>
          <a:p>
            <a:fld id="{FC569DEA-C090-414B-A519-006CD853BFBD}" type="datetimeFigureOut">
              <a:rPr lang="en-GB" smtClean="0"/>
              <a:t>14/03/2023</a:t>
            </a:fld>
            <a:endParaRPr lang="en-GB" dirty="0"/>
          </a:p>
        </p:txBody>
      </p:sp>
      <p:sp>
        <p:nvSpPr>
          <p:cNvPr id="6" name="Footer Placeholder 5">
            <a:extLst>
              <a:ext uri="{FF2B5EF4-FFF2-40B4-BE49-F238E27FC236}">
                <a16:creationId xmlns:a16="http://schemas.microsoft.com/office/drawing/2014/main" id="{49200F0E-5EB4-A29E-B964-48C897A8E9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B02ABFF-F56D-EC9C-0518-8C520FCCF00D}"/>
              </a:ext>
            </a:extLst>
          </p:cNvPr>
          <p:cNvSpPr>
            <a:spLocks noGrp="1"/>
          </p:cNvSpPr>
          <p:nvPr>
            <p:ph type="sldNum" sz="quarter" idx="12"/>
          </p:nvPr>
        </p:nvSpPr>
        <p:spPr/>
        <p:txBody>
          <a:bodyPr/>
          <a:lstStyle/>
          <a:p>
            <a:fld id="{7BF665BB-5D14-446F-ADE1-AB0CD6869BD7}" type="slidenum">
              <a:rPr lang="en-GB" smtClean="0"/>
              <a:t>‹#›</a:t>
            </a:fld>
            <a:endParaRPr lang="en-GB" dirty="0"/>
          </a:p>
        </p:txBody>
      </p:sp>
    </p:spTree>
    <p:extLst>
      <p:ext uri="{BB962C8B-B14F-4D97-AF65-F5344CB8AC3E}">
        <p14:creationId xmlns:p14="http://schemas.microsoft.com/office/powerpoint/2010/main" val="359614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3AF822-E11A-EE0D-ABDC-B6799F880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20BA25-85DD-46EC-3012-F4EA9D78A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57631C-4A57-CF61-85D9-55FE46764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69DEA-C090-414B-A519-006CD853BFBD}" type="datetimeFigureOut">
              <a:rPr lang="en-GB" smtClean="0"/>
              <a:t>14/03/2023</a:t>
            </a:fld>
            <a:endParaRPr lang="en-GB" dirty="0"/>
          </a:p>
        </p:txBody>
      </p:sp>
      <p:sp>
        <p:nvSpPr>
          <p:cNvPr id="5" name="Footer Placeholder 4">
            <a:extLst>
              <a:ext uri="{FF2B5EF4-FFF2-40B4-BE49-F238E27FC236}">
                <a16:creationId xmlns:a16="http://schemas.microsoft.com/office/drawing/2014/main" id="{D3622195-1954-20B6-BA4A-188BC0BDF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EB0FC81B-BF38-7EDD-E0BD-FE6CF221F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665BB-5D14-446F-ADE1-AB0CD6869BD7}" type="slidenum">
              <a:rPr lang="en-GB" smtClean="0"/>
              <a:t>‹#›</a:t>
            </a:fld>
            <a:endParaRPr lang="en-GB" dirty="0"/>
          </a:p>
        </p:txBody>
      </p:sp>
    </p:spTree>
    <p:extLst>
      <p:ext uri="{BB962C8B-B14F-4D97-AF65-F5344CB8AC3E}">
        <p14:creationId xmlns:p14="http://schemas.microsoft.com/office/powerpoint/2010/main" val="564181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ggingface.co/docs/transformers/model_doc/be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uggingface.co/docs/transformers/model_doc/bert" TargetMode="External"/><Relationship Id="rId2" Type="http://schemas.openxmlformats.org/officeDocument/2006/relationships/hyperlink" Target="https://uibkacat-my.sharepoint.com/:p:/g/personal/lars_hofmann_student_uibk_ac_at/EYcCueCPQc9Gv0UrPnGFaOoBI3AZTbmXzOKaPlMgG14nng?rtime=9CkJiBIi20g"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www.alphagomovi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uibkacat-my.sharepoint.com/:p:/g/personal/lars_hofmann_student_uibk_ac_at/EYcCueCPQc9Gv0UrPnGFaOoBI3AZTbmXzOKaPlMgG14nng?rtime=9CkJiBIi20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BDA2614-0BEC-44AC-AEA1-57A2C60699AE}"/>
              </a:ext>
            </a:extLst>
          </p:cNvPr>
          <p:cNvPicPr>
            <a:picLocks noChangeAspect="1"/>
          </p:cNvPicPr>
          <p:nvPr/>
        </p:nvPicPr>
        <p:blipFill rotWithShape="1">
          <a:blip r:embed="rId2"/>
          <a:srcRect l="2495" r="21982"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EF9DFD-666D-E93A-30E1-94FB2B2EDC19}"/>
              </a:ext>
            </a:extLst>
          </p:cNvPr>
          <p:cNvSpPr>
            <a:spLocks noGrp="1"/>
          </p:cNvSpPr>
          <p:nvPr>
            <p:ph type="ctrTitle"/>
          </p:nvPr>
        </p:nvSpPr>
        <p:spPr>
          <a:xfrm>
            <a:off x="-99094" y="841570"/>
            <a:ext cx="5903769" cy="3204134"/>
          </a:xfrm>
        </p:spPr>
        <p:txBody>
          <a:bodyPr anchor="b">
            <a:normAutofit/>
          </a:bodyPr>
          <a:lstStyle/>
          <a:p>
            <a:r>
              <a:rPr lang="de-DE" sz="4400" dirty="0">
                <a:latin typeface="OCR A Extended" panose="02010509020102010303" pitchFamily="50" charset="0"/>
                <a:ea typeface="Cambria Math" panose="02040503050406030204" pitchFamily="18" charset="0"/>
                <a:cs typeface="Courier New" panose="02070309020205020404" pitchFamily="49" charset="0"/>
              </a:rPr>
              <a:t>Homework 1 </a:t>
            </a:r>
            <a:br>
              <a:rPr lang="de-DE" sz="4400" dirty="0">
                <a:latin typeface="OCR A Extended" panose="02010509020102010303" pitchFamily="50" charset="0"/>
                <a:ea typeface="Cambria Math" panose="02040503050406030204" pitchFamily="18" charset="0"/>
                <a:cs typeface="Courier New" panose="02070309020205020404" pitchFamily="49" charset="0"/>
              </a:rPr>
            </a:br>
            <a:r>
              <a:rPr lang="de-DE" sz="4400" dirty="0">
                <a:latin typeface="OCR A Extended" panose="02010509020102010303" pitchFamily="50" charset="0"/>
                <a:ea typeface="Cambria Math" panose="02040503050406030204" pitchFamily="18" charset="0"/>
                <a:cs typeface="Courier New" panose="02070309020205020404" pitchFamily="49" charset="0"/>
              </a:rPr>
              <a:t>– </a:t>
            </a:r>
            <a:br>
              <a:rPr lang="de-DE" sz="4400" dirty="0">
                <a:latin typeface="OCR A Extended" panose="02010509020102010303" pitchFamily="50" charset="0"/>
                <a:ea typeface="Cambria Math" panose="02040503050406030204" pitchFamily="18" charset="0"/>
                <a:cs typeface="Courier New" panose="02070309020205020404" pitchFamily="49" charset="0"/>
              </a:rPr>
            </a:br>
            <a:r>
              <a:rPr lang="de-DE" sz="4400" dirty="0">
                <a:latin typeface="OCR A Extended" panose="02010509020102010303" pitchFamily="50" charset="0"/>
                <a:ea typeface="Cambria Math" panose="02040503050406030204" pitchFamily="18" charset="0"/>
                <a:cs typeface="Courier New" panose="02070309020205020404" pitchFamily="49" charset="0"/>
              </a:rPr>
              <a:t>Hands-on machine learning</a:t>
            </a:r>
            <a:br>
              <a:rPr lang="de-DE" sz="4400" dirty="0">
                <a:latin typeface="OCR A Extended" panose="02010509020102010303" pitchFamily="50" charset="0"/>
                <a:ea typeface="Cambria Math" panose="02040503050406030204" pitchFamily="18" charset="0"/>
                <a:cs typeface="Courier New" panose="02070309020205020404" pitchFamily="49" charset="0"/>
              </a:rPr>
            </a:br>
            <a:r>
              <a:rPr lang="de-DE" sz="4400" dirty="0">
                <a:latin typeface="OCR A Extended" panose="02010509020102010303" pitchFamily="50" charset="0"/>
                <a:ea typeface="Cambria Math" panose="02040503050406030204" pitchFamily="18" charset="0"/>
                <a:cs typeface="Courier New" panose="02070309020205020404" pitchFamily="49" charset="0"/>
              </a:rPr>
              <a:t>chapter I</a:t>
            </a:r>
            <a:endParaRPr lang="en-GB" sz="4400" dirty="0">
              <a:latin typeface="OCR A Extended" panose="02010509020102010303" pitchFamily="50" charset="0"/>
              <a:ea typeface="Cambria Math" panose="02040503050406030204" pitchFamily="18" charset="0"/>
              <a:cs typeface="Courier New" panose="02070309020205020404" pitchFamily="49" charset="0"/>
            </a:endParaRPr>
          </a:p>
        </p:txBody>
      </p:sp>
      <p:sp>
        <p:nvSpPr>
          <p:cNvPr id="3" name="Subtitle 2">
            <a:extLst>
              <a:ext uri="{FF2B5EF4-FFF2-40B4-BE49-F238E27FC236}">
                <a16:creationId xmlns:a16="http://schemas.microsoft.com/office/drawing/2014/main" id="{28008707-92E2-4C4D-4D4D-6B6468A6F0FF}"/>
              </a:ext>
            </a:extLst>
          </p:cNvPr>
          <p:cNvSpPr>
            <a:spLocks noGrp="1"/>
          </p:cNvSpPr>
          <p:nvPr>
            <p:ph type="subTitle" idx="1"/>
          </p:nvPr>
        </p:nvSpPr>
        <p:spPr>
          <a:xfrm>
            <a:off x="477980" y="4872922"/>
            <a:ext cx="4023359" cy="1208141"/>
          </a:xfrm>
        </p:spPr>
        <p:txBody>
          <a:bodyPr>
            <a:normAutofit/>
          </a:bodyPr>
          <a:lstStyle/>
          <a:p>
            <a:pPr algn="l"/>
            <a:r>
              <a:rPr lang="de-DE" sz="2000" dirty="0">
                <a:latin typeface="Arial" panose="020B0604020202020204" pitchFamily="34" charset="0"/>
                <a:cs typeface="Arial" panose="020B0604020202020204" pitchFamily="34" charset="0"/>
              </a:rPr>
              <a:t>Damiano Rousselet - 12225451</a:t>
            </a:r>
            <a:endParaRPr lang="en-GB" sz="2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Graphical user interface, text&#10;&#10;Description automatically generated with medium confidence">
            <a:extLst>
              <a:ext uri="{FF2B5EF4-FFF2-40B4-BE49-F238E27FC236}">
                <a16:creationId xmlns:a16="http://schemas.microsoft.com/office/drawing/2014/main" id="{B856605A-70A6-1145-CF58-73B3871D2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2262" y="6081063"/>
            <a:ext cx="1498457" cy="599383"/>
          </a:xfrm>
          <a:prstGeom prst="rect">
            <a:avLst/>
          </a:prstGeom>
        </p:spPr>
      </p:pic>
    </p:spTree>
    <p:extLst>
      <p:ext uri="{BB962C8B-B14F-4D97-AF65-F5344CB8AC3E}">
        <p14:creationId xmlns:p14="http://schemas.microsoft.com/office/powerpoint/2010/main" val="38787431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ADB5F-E725-BDE0-2965-E23E612C2739}"/>
              </a:ext>
            </a:extLst>
          </p:cNvPr>
          <p:cNvSpPr>
            <a:spLocks noGrp="1"/>
          </p:cNvSpPr>
          <p:nvPr>
            <p:ph idx="1"/>
          </p:nvPr>
        </p:nvSpPr>
        <p:spPr>
          <a:xfrm>
            <a:off x="-1" y="0"/>
            <a:ext cx="11287125" cy="409575"/>
          </a:xfrm>
        </p:spPr>
        <p:txBody>
          <a:bodyPr/>
          <a:lstStyle/>
          <a:p>
            <a:r>
              <a:rPr lang="en-GB" sz="1800" dirty="0">
                <a:effectLst/>
                <a:latin typeface="Arial" panose="020B0604020202020204" pitchFamily="34" charset="0"/>
                <a:ea typeface="Arial" panose="020B0604020202020204" pitchFamily="34" charset="0"/>
              </a:rPr>
              <a:t>What is the difference between batch and online learning? What is the disadvantage of batch learning?</a:t>
            </a:r>
            <a:endParaRPr lang="en-GB" dirty="0"/>
          </a:p>
        </p:txBody>
      </p:sp>
      <p:sp>
        <p:nvSpPr>
          <p:cNvPr id="4" name="TextBox 3">
            <a:extLst>
              <a:ext uri="{FF2B5EF4-FFF2-40B4-BE49-F238E27FC236}">
                <a16:creationId xmlns:a16="http://schemas.microsoft.com/office/drawing/2014/main" id="{A2222656-CC32-D7F7-85B5-F1DD74F43527}"/>
              </a:ext>
            </a:extLst>
          </p:cNvPr>
          <p:cNvSpPr txBox="1"/>
          <p:nvPr/>
        </p:nvSpPr>
        <p:spPr>
          <a:xfrm>
            <a:off x="0" y="512207"/>
            <a:ext cx="4992548" cy="3970318"/>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sym typeface="Wingdings" panose="05000000000000000000" pitchFamily="2" charset="2"/>
              </a:rPr>
              <a:t></a:t>
            </a:r>
            <a:r>
              <a:rPr lang="de-DE" u="sng" dirty="0">
                <a:latin typeface="Arial" panose="020B0604020202020204" pitchFamily="34" charset="0"/>
                <a:cs typeface="Arial" panose="020B0604020202020204" pitchFamily="34" charset="0"/>
                <a:sym typeface="Wingdings" panose="05000000000000000000" pitchFamily="2" charset="2"/>
              </a:rPr>
              <a:t>Batch learning</a:t>
            </a:r>
            <a:r>
              <a:rPr lang="de-DE" dirty="0">
                <a:latin typeface="Arial" panose="020B0604020202020204" pitchFamily="34" charset="0"/>
                <a:cs typeface="Arial" panose="020B0604020202020204" pitchFamily="34" charset="0"/>
                <a:sym typeface="Wingdings" panose="05000000000000000000" pitchFamily="2" charset="2"/>
              </a:rPr>
              <a:t>:</a:t>
            </a:r>
          </a:p>
          <a:p>
            <a:r>
              <a:rPr lang="en-GB" sz="1800" dirty="0">
                <a:latin typeface="Arial" panose="020B0604020202020204" pitchFamily="34" charset="0"/>
                <a:sym typeface="Wingdings" panose="05000000000000000000" pitchFamily="2" charset="2"/>
              </a:rPr>
              <a:t>In this mode, a model </a:t>
            </a:r>
            <a:r>
              <a:rPr lang="en-GB" sz="1800" u="sng" dirty="0">
                <a:latin typeface="Arial" panose="020B0604020202020204" pitchFamily="34" charset="0"/>
                <a:sym typeface="Wingdings" panose="05000000000000000000" pitchFamily="2" charset="2"/>
              </a:rPr>
              <a:t>is incapable of incrementally learning new things</a:t>
            </a:r>
            <a:r>
              <a:rPr lang="en-GB" sz="1800" dirty="0">
                <a:latin typeface="Arial" panose="020B0604020202020204" pitchFamily="34" charset="0"/>
                <a:sym typeface="Wingdings" panose="05000000000000000000" pitchFamily="2" charset="2"/>
              </a:rPr>
              <a:t>. It is trained on the training set and then performs updating. </a:t>
            </a:r>
            <a:br>
              <a:rPr lang="en-GB" sz="1800" dirty="0">
                <a:latin typeface="Arial" panose="020B0604020202020204" pitchFamily="34" charset="0"/>
                <a:sym typeface="Wingdings" panose="05000000000000000000" pitchFamily="2" charset="2"/>
              </a:rPr>
            </a:br>
            <a:endParaRPr lang="en-GB" sz="1800" dirty="0">
              <a:latin typeface="Arial" panose="020B0604020202020204" pitchFamily="34" charset="0"/>
              <a:sym typeface="Wingdings" panose="05000000000000000000" pitchFamily="2" charset="2"/>
            </a:endParaRPr>
          </a:p>
          <a:p>
            <a:r>
              <a:rPr lang="en-GB" dirty="0">
                <a:latin typeface="Arial" panose="020B0604020202020204" pitchFamily="34" charset="0"/>
                <a:sym typeface="Wingdings" panose="05000000000000000000" pitchFamily="2" charset="2"/>
              </a:rPr>
              <a:t>The </a:t>
            </a:r>
            <a:r>
              <a:rPr lang="en-GB" u="sng" dirty="0">
                <a:latin typeface="Arial" panose="020B0604020202020204" pitchFamily="34" charset="0"/>
                <a:sym typeface="Wingdings" panose="05000000000000000000" pitchFamily="2" charset="2"/>
              </a:rPr>
              <a:t>main disadvantage </a:t>
            </a:r>
            <a:r>
              <a:rPr lang="en-GB" dirty="0">
                <a:latin typeface="Arial" panose="020B0604020202020204" pitchFamily="34" charset="0"/>
                <a:sym typeface="Wingdings" panose="05000000000000000000" pitchFamily="2" charset="2"/>
              </a:rPr>
              <a:t>is that in</a:t>
            </a:r>
            <a:r>
              <a:rPr lang="en-GB" sz="1800" dirty="0">
                <a:latin typeface="Arial" panose="020B0604020202020204" pitchFamily="34" charset="0"/>
                <a:sym typeface="Wingdings" panose="05000000000000000000" pitchFamily="2" charset="2"/>
              </a:rPr>
              <a:t> the real world, its performance worsens </a:t>
            </a:r>
            <a:r>
              <a:rPr lang="en-GB" sz="1800" i="1" dirty="0">
                <a:latin typeface="Arial" panose="020B0604020202020204" pitchFamily="34" charset="0"/>
                <a:sym typeface="Wingdings" panose="05000000000000000000" pitchFamily="2" charset="2"/>
              </a:rPr>
              <a:t>(“</a:t>
            </a:r>
            <a:r>
              <a:rPr lang="en-GB" sz="1800" i="1" u="sng" dirty="0">
                <a:latin typeface="Arial" panose="020B0604020202020204" pitchFamily="34" charset="0"/>
                <a:sym typeface="Wingdings" panose="05000000000000000000" pitchFamily="2" charset="2"/>
              </a:rPr>
              <a:t>model rot”, ”data drift</a:t>
            </a:r>
            <a:r>
              <a:rPr lang="en-GB" sz="1800" u="sng" dirty="0">
                <a:latin typeface="Arial" panose="020B0604020202020204" pitchFamily="34" charset="0"/>
                <a:sym typeface="Wingdings" panose="05000000000000000000" pitchFamily="2" charset="2"/>
              </a:rPr>
              <a:t>”</a:t>
            </a:r>
            <a:r>
              <a:rPr lang="en-GB" sz="1800" dirty="0">
                <a:latin typeface="Arial" panose="020B0604020202020204" pitchFamily="34" charset="0"/>
                <a:sym typeface="Wingdings" panose="05000000000000000000" pitchFamily="2" charset="2"/>
              </a:rPr>
              <a:t>) – as the world advances – without it.</a:t>
            </a:r>
            <a:br>
              <a:rPr lang="en-GB" sz="1800" dirty="0">
                <a:latin typeface="Arial" panose="020B0604020202020204" pitchFamily="34" charset="0"/>
                <a:sym typeface="Wingdings" panose="05000000000000000000" pitchFamily="2" charset="2"/>
              </a:rPr>
            </a:br>
            <a:r>
              <a:rPr lang="en-GB" sz="1800" dirty="0">
                <a:latin typeface="Arial" panose="020B0604020202020204" pitchFamily="34" charset="0"/>
                <a:sym typeface="Wingdings" panose="05000000000000000000" pitchFamily="2" charset="2"/>
              </a:rPr>
              <a:t>It is not a big issue in cases where the environment changes slowly, like species recognition. (Although recording technologies like cameras likely change faster than evolution)</a:t>
            </a:r>
          </a:p>
          <a:p>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0F0D96D-5503-1DAA-228C-79A9550AAAF7}"/>
              </a:ext>
            </a:extLst>
          </p:cNvPr>
          <p:cNvSpPr txBox="1"/>
          <p:nvPr/>
        </p:nvSpPr>
        <p:spPr>
          <a:xfrm>
            <a:off x="5030647" y="543722"/>
            <a:ext cx="6327373" cy="923330"/>
          </a:xfrm>
          <a:prstGeom prst="rect">
            <a:avLst/>
          </a:prstGeom>
          <a:noFill/>
        </p:spPr>
        <p:txBody>
          <a:bodyPr wrap="none" rtlCol="0">
            <a:spAutoFit/>
          </a:bodyPr>
          <a:lstStyle/>
          <a:p>
            <a:pPr marL="285750" indent="-285750">
              <a:buFont typeface="Wingdings" panose="05000000000000000000" pitchFamily="2" charset="2"/>
              <a:buChar char="à"/>
            </a:pPr>
            <a:r>
              <a:rPr lang="de-DE" u="sng" dirty="0">
                <a:latin typeface="Arial" panose="020B0604020202020204" pitchFamily="34" charset="0"/>
                <a:cs typeface="Arial" panose="020B0604020202020204" pitchFamily="34" charset="0"/>
                <a:sym typeface="Wingdings" panose="05000000000000000000" pitchFamily="2" charset="2"/>
              </a:rPr>
              <a:t>Online learning:</a:t>
            </a:r>
          </a:p>
          <a:p>
            <a:r>
              <a:rPr lang="de-DE" dirty="0">
                <a:latin typeface="Arial" panose="020B0604020202020204" pitchFamily="34" charset="0"/>
                <a:cs typeface="Arial" panose="020B0604020202020204" pitchFamily="34" charset="0"/>
                <a:sym typeface="Wingdings" panose="05000000000000000000" pitchFamily="2" charset="2"/>
              </a:rPr>
              <a:t>In this mode, a system is capable of adding new knowledge </a:t>
            </a:r>
            <a:br>
              <a:rPr lang="de-DE" dirty="0">
                <a:latin typeface="Arial" panose="020B0604020202020204" pitchFamily="34" charset="0"/>
                <a:cs typeface="Arial" panose="020B0604020202020204" pitchFamily="34" charset="0"/>
                <a:sym typeface="Wingdings" panose="05000000000000000000" pitchFamily="2" charset="2"/>
              </a:rPr>
            </a:br>
            <a:r>
              <a:rPr lang="de-DE" i="1" dirty="0">
                <a:latin typeface="Arial" panose="020B0604020202020204" pitchFamily="34" charset="0"/>
                <a:cs typeface="Arial" panose="020B0604020202020204" pitchFamily="34" charset="0"/>
                <a:sym typeface="Wingdings" panose="05000000000000000000" pitchFamily="2" charset="2"/>
              </a:rPr>
              <a:t>incrementally</a:t>
            </a:r>
            <a:r>
              <a:rPr lang="de-DE" dirty="0">
                <a:latin typeface="Arial" panose="020B0604020202020204" pitchFamily="34" charset="0"/>
                <a:cs typeface="Arial" panose="020B0604020202020204" pitchFamily="34" charset="0"/>
                <a:sym typeface="Wingdings" panose="05000000000000000000" pitchFamily="2" charset="2"/>
              </a:rPr>
              <a:t> to its pre-existing one.</a:t>
            </a:r>
            <a:endParaRPr lang="en-GB"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2833564-70C2-ADA4-1E95-E2F3AE3D3D35}"/>
              </a:ext>
            </a:extLst>
          </p:cNvPr>
          <p:cNvPicPr>
            <a:picLocks noChangeAspect="1"/>
          </p:cNvPicPr>
          <p:nvPr/>
        </p:nvPicPr>
        <p:blipFill>
          <a:blip r:embed="rId2"/>
          <a:stretch>
            <a:fillRect/>
          </a:stretch>
        </p:blipFill>
        <p:spPr>
          <a:xfrm>
            <a:off x="4992547" y="1601200"/>
            <a:ext cx="7199453" cy="1365813"/>
          </a:xfrm>
          <a:prstGeom prst="rect">
            <a:avLst/>
          </a:prstGeom>
        </p:spPr>
      </p:pic>
      <p:sp>
        <p:nvSpPr>
          <p:cNvPr id="8" name="TextBox 7">
            <a:extLst>
              <a:ext uri="{FF2B5EF4-FFF2-40B4-BE49-F238E27FC236}">
                <a16:creationId xmlns:a16="http://schemas.microsoft.com/office/drawing/2014/main" id="{FA05B64B-1723-057B-9C3B-EFE4B4920553}"/>
              </a:ext>
            </a:extLst>
          </p:cNvPr>
          <p:cNvSpPr txBox="1"/>
          <p:nvPr/>
        </p:nvSpPr>
        <p:spPr>
          <a:xfrm>
            <a:off x="5248439" y="5624487"/>
            <a:ext cx="1790536" cy="954107"/>
          </a:xfrm>
          <a:prstGeom prst="rect">
            <a:avLst/>
          </a:prstGeom>
          <a:noFill/>
        </p:spPr>
        <p:txBody>
          <a:bodyPr wrap="square" rtlCol="0">
            <a:spAutoFit/>
          </a:bodyPr>
          <a:lstStyle/>
          <a:p>
            <a:r>
              <a:rPr lang="de-DE" sz="1400" i="1" dirty="0"/>
              <a:t>Screenshot: in online </a:t>
            </a:r>
            <a:br>
              <a:rPr lang="de-DE" sz="1400" i="1" dirty="0"/>
            </a:br>
            <a:r>
              <a:rPr lang="de-DE" sz="1400" i="1" dirty="0"/>
              <a:t>learning a model keeps learning as data comes in</a:t>
            </a:r>
            <a:endParaRPr lang="en-GB" sz="1400" i="1" dirty="0"/>
          </a:p>
        </p:txBody>
      </p:sp>
      <p:pic>
        <p:nvPicPr>
          <p:cNvPr id="10" name="Picture 9">
            <a:extLst>
              <a:ext uri="{FF2B5EF4-FFF2-40B4-BE49-F238E27FC236}">
                <a16:creationId xmlns:a16="http://schemas.microsoft.com/office/drawing/2014/main" id="{DF7B0306-EEAA-6D38-DE9B-89D66119CB12}"/>
              </a:ext>
            </a:extLst>
          </p:cNvPr>
          <p:cNvPicPr>
            <a:picLocks noChangeAspect="1"/>
          </p:cNvPicPr>
          <p:nvPr/>
        </p:nvPicPr>
        <p:blipFill>
          <a:blip r:embed="rId3"/>
          <a:stretch>
            <a:fillRect/>
          </a:stretch>
        </p:blipFill>
        <p:spPr>
          <a:xfrm>
            <a:off x="7199454" y="3899560"/>
            <a:ext cx="4992548" cy="2714480"/>
          </a:xfrm>
          <a:prstGeom prst="rect">
            <a:avLst/>
          </a:prstGeom>
        </p:spPr>
      </p:pic>
      <p:sp>
        <p:nvSpPr>
          <p:cNvPr id="2" name="TextBox 1">
            <a:extLst>
              <a:ext uri="{FF2B5EF4-FFF2-40B4-BE49-F238E27FC236}">
                <a16:creationId xmlns:a16="http://schemas.microsoft.com/office/drawing/2014/main" id="{639135FE-BC6F-477E-2500-C7FFF3E48CE7}"/>
              </a:ext>
            </a:extLst>
          </p:cNvPr>
          <p:cNvSpPr txBox="1"/>
          <p:nvPr/>
        </p:nvSpPr>
        <p:spPr>
          <a:xfrm>
            <a:off x="6335246" y="2913160"/>
            <a:ext cx="2257028" cy="307777"/>
          </a:xfrm>
          <a:prstGeom prst="rect">
            <a:avLst/>
          </a:prstGeom>
          <a:noFill/>
        </p:spPr>
        <p:txBody>
          <a:bodyPr wrap="square" rtlCol="0">
            <a:spAutoFit/>
          </a:bodyPr>
          <a:lstStyle/>
          <a:p>
            <a:r>
              <a:rPr lang="de-DE" sz="1400" i="1" dirty="0">
                <a:latin typeface="Arial" panose="020B0604020202020204" pitchFamily="34" charset="0"/>
                <a:cs typeface="Arial" panose="020B0604020202020204" pitchFamily="34" charset="0"/>
              </a:rPr>
              <a:t>Screenshot from book</a:t>
            </a:r>
            <a:endParaRPr lang="en-GB"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89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E87C2-261E-384E-7BBF-35A0BD3FE944}"/>
              </a:ext>
            </a:extLst>
          </p:cNvPr>
          <p:cNvSpPr>
            <a:spLocks noGrp="1"/>
          </p:cNvSpPr>
          <p:nvPr>
            <p:ph idx="1"/>
          </p:nvPr>
        </p:nvSpPr>
        <p:spPr>
          <a:xfrm>
            <a:off x="0" y="0"/>
            <a:ext cx="12192000" cy="6858000"/>
          </a:xfrm>
        </p:spPr>
        <p:txBody>
          <a:bodyPr>
            <a:normAutofit/>
          </a:bodyPr>
          <a:lstStyle/>
          <a:p>
            <a:r>
              <a:rPr lang="en-GB" sz="1800" dirty="0">
                <a:effectLst/>
                <a:latin typeface="Arial" panose="020B0604020202020204" pitchFamily="34" charset="0"/>
                <a:ea typeface="Arial" panose="020B0604020202020204" pitchFamily="34" charset="0"/>
              </a:rPr>
              <a:t>Do you already know of models that definitely do batch learning? </a:t>
            </a:r>
            <a:endParaRPr lang="en-GB" sz="1500" dirty="0">
              <a:effectLst/>
              <a:latin typeface="Arial" panose="020B0604020202020204" pitchFamily="34" charset="0"/>
              <a:ea typeface="Arial" panose="020B0604020202020204" pitchFamily="34" charset="0"/>
            </a:endParaRPr>
          </a:p>
          <a:p>
            <a:pPr>
              <a:buFont typeface="Wingdings" panose="05000000000000000000" pitchFamily="2" charset="2"/>
              <a:buChar char="à"/>
            </a:pPr>
            <a:r>
              <a:rPr lang="en-GB" sz="1800" dirty="0">
                <a:latin typeface="Arial" panose="020B0604020202020204" pitchFamily="34" charset="0"/>
                <a:sym typeface="Wingdings" panose="05000000000000000000" pitchFamily="2" charset="2"/>
              </a:rPr>
              <a:t>When ChatGPT came out it was trained on data until 2021 beforehand. However, as it says itself, it is also capable of incremental learning, by tuning the parameters of its Deep Neural Network.</a:t>
            </a:r>
            <a:br>
              <a:rPr lang="en-GB" sz="1800" dirty="0">
                <a:latin typeface="Arial" panose="020B0604020202020204" pitchFamily="34" charset="0"/>
                <a:sym typeface="Wingdings" panose="05000000000000000000" pitchFamily="2" charset="2"/>
              </a:rPr>
            </a:br>
            <a:r>
              <a:rPr lang="en-GB" sz="1800" dirty="0">
                <a:latin typeface="Arial" panose="020B0604020202020204" pitchFamily="34" charset="0"/>
                <a:sym typeface="Wingdings" panose="05000000000000000000" pitchFamily="2" charset="2"/>
              </a:rPr>
              <a:t>This is a special case of a batch-trained model that has the ability to incrementally train.</a:t>
            </a:r>
          </a:p>
          <a:p>
            <a:pPr>
              <a:buFont typeface="Wingdings" panose="05000000000000000000" pitchFamily="2" charset="2"/>
              <a:buChar char="à"/>
            </a:pPr>
            <a:r>
              <a:rPr lang="en-GB" sz="1800" dirty="0">
                <a:latin typeface="Arial" panose="020B0604020202020204" pitchFamily="34" charset="0"/>
                <a:sym typeface="Wingdings" panose="05000000000000000000" pitchFamily="2" charset="2"/>
              </a:rPr>
              <a:t>Another example of a batch-trained model is BERT:</a:t>
            </a:r>
            <a:br>
              <a:rPr lang="en-GB" sz="1800" dirty="0">
                <a:latin typeface="Arial" panose="020B0604020202020204" pitchFamily="34" charset="0"/>
                <a:sym typeface="Wingdings" panose="05000000000000000000" pitchFamily="2" charset="2"/>
              </a:rPr>
            </a:br>
            <a:r>
              <a:rPr lang="en-GB" sz="1800" dirty="0">
                <a:latin typeface="Arial" panose="020B0604020202020204" pitchFamily="34" charset="0"/>
                <a:sym typeface="Wingdings" panose="05000000000000000000" pitchFamily="2" charset="2"/>
                <a:hlinkClick r:id="rId2"/>
              </a:rPr>
              <a:t>huggingface.co/docs/transformers/model_doc/</a:t>
            </a:r>
            <a:br>
              <a:rPr lang="en-GB" sz="1800" dirty="0">
                <a:latin typeface="Arial" panose="020B0604020202020204" pitchFamily="34" charset="0"/>
                <a:sym typeface="Wingdings" panose="05000000000000000000" pitchFamily="2" charset="2"/>
                <a:hlinkClick r:id="rId2"/>
              </a:rPr>
            </a:br>
            <a:r>
              <a:rPr lang="en-GB" sz="1800" dirty="0">
                <a:latin typeface="Arial" panose="020B0604020202020204" pitchFamily="34" charset="0"/>
                <a:sym typeface="Wingdings" panose="05000000000000000000" pitchFamily="2" charset="2"/>
                <a:hlinkClick r:id="rId2"/>
              </a:rPr>
              <a:t>bert</a:t>
            </a:r>
            <a:br>
              <a:rPr lang="en-GB" sz="18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br>
              <a:rPr lang="en-GB" sz="1500" dirty="0">
                <a:latin typeface="Arial" panose="020B0604020202020204" pitchFamily="34" charset="0"/>
                <a:sym typeface="Wingdings" panose="05000000000000000000" pitchFamily="2" charset="2"/>
              </a:rPr>
            </a:br>
            <a:r>
              <a:rPr lang="en-GB" sz="1500" dirty="0">
                <a:latin typeface="Arial" panose="020B0604020202020204" pitchFamily="34" charset="0"/>
                <a:sym typeface="Wingdings" panose="05000000000000000000" pitchFamily="2" charset="2"/>
              </a:rPr>
              <a:t>						</a:t>
            </a:r>
          </a:p>
          <a:p>
            <a:pPr marL="0" indent="0">
              <a:buNone/>
            </a:pPr>
            <a:r>
              <a:rPr lang="en-GB" sz="1400" i="1">
                <a:sym typeface="Wingdings" panose="05000000000000000000" pitchFamily="2" charset="2"/>
              </a:rPr>
              <a:t>               Screenshot</a:t>
            </a:r>
            <a:r>
              <a:rPr lang="en-GB" sz="1400" i="1" dirty="0">
                <a:sym typeface="Wingdings" panose="05000000000000000000" pitchFamily="2" charset="2"/>
              </a:rPr>
              <a:t>: ChatGPT interface explaining itself (chat.openai.com)</a:t>
            </a:r>
            <a:endParaRPr lang="en-GB" sz="1500" i="1" dirty="0"/>
          </a:p>
        </p:txBody>
      </p:sp>
      <p:pic>
        <p:nvPicPr>
          <p:cNvPr id="5" name="Picture 4" descr="Text, timeline&#10;&#10;Description automatically generated">
            <a:extLst>
              <a:ext uri="{FF2B5EF4-FFF2-40B4-BE49-F238E27FC236}">
                <a16:creationId xmlns:a16="http://schemas.microsoft.com/office/drawing/2014/main" id="{32215059-B4C7-3874-03FA-E4175B8CE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569" y="3124093"/>
            <a:ext cx="6681431" cy="3733907"/>
          </a:xfrm>
          <a:prstGeom prst="rect">
            <a:avLst/>
          </a:prstGeom>
        </p:spPr>
      </p:pic>
    </p:spTree>
    <p:extLst>
      <p:ext uri="{BB962C8B-B14F-4D97-AF65-F5344CB8AC3E}">
        <p14:creationId xmlns:p14="http://schemas.microsoft.com/office/powerpoint/2010/main" val="405631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4196FB-145F-9D1F-270A-35E2B284DB18}"/>
              </a:ext>
            </a:extLst>
          </p:cNvPr>
          <p:cNvSpPr>
            <a:spLocks noGrp="1"/>
          </p:cNvSpPr>
          <p:nvPr>
            <p:ph idx="1"/>
          </p:nvPr>
        </p:nvSpPr>
        <p:spPr>
          <a:xfrm>
            <a:off x="-19050" y="-19050"/>
            <a:ext cx="12211050" cy="6877049"/>
          </a:xfrm>
        </p:spPr>
        <p:txBody>
          <a:bodyPr>
            <a:normAutofit/>
          </a:bodyPr>
          <a:lstStyle/>
          <a:p>
            <a:r>
              <a:rPr lang="en-GB" sz="1800" dirty="0">
                <a:effectLst/>
                <a:latin typeface="Arial" panose="020B0604020202020204" pitchFamily="34" charset="0"/>
                <a:ea typeface="Arial" panose="020B0604020202020204" pitchFamily="34" charset="0"/>
              </a:rPr>
              <a:t>What does the term “out-of-core learning” mean?</a:t>
            </a:r>
          </a:p>
          <a:p>
            <a:pPr>
              <a:buFont typeface="Wingdings" panose="05000000000000000000" pitchFamily="2" charset="2"/>
              <a:buChar char="à"/>
            </a:pPr>
            <a:r>
              <a:rPr lang="en-GB" sz="1800">
                <a:effectLst/>
                <a:latin typeface="Arial" panose="020B0604020202020204" pitchFamily="34" charset="0"/>
                <a:ea typeface="Arial" panose="020B0604020202020204" pitchFamily="34" charset="0"/>
                <a:sym typeface="Wingdings" panose="05000000000000000000" pitchFamily="2" charset="2"/>
              </a:rPr>
              <a:t>It </a:t>
            </a:r>
            <a:r>
              <a:rPr lang="en-GB" sz="1800" dirty="0">
                <a:effectLst/>
                <a:latin typeface="Arial" panose="020B0604020202020204" pitchFamily="34" charset="0"/>
                <a:ea typeface="Arial" panose="020B0604020202020204" pitchFamily="34" charset="0"/>
                <a:sym typeface="Wingdings" panose="05000000000000000000" pitchFamily="2" charset="2"/>
              </a:rPr>
              <a:t>is a technique, used if the resources are limited compared to the dataset, that might be huge. If the training set does not fit into memory, it is broken into smaller chunks and these are processed sequentially until the whole dataset has been worked through training.</a:t>
            </a:r>
            <a:br>
              <a:rPr lang="en-GB" sz="1500" dirty="0">
                <a:effectLst/>
                <a:latin typeface="Arial" panose="020B0604020202020204" pitchFamily="34" charset="0"/>
                <a:ea typeface="Arial" panose="020B0604020202020204" pitchFamily="34" charset="0"/>
                <a:sym typeface="Wingdings" panose="05000000000000000000" pitchFamily="2" charset="2"/>
              </a:rPr>
            </a:br>
            <a:endParaRPr lang="en-GB" sz="1500" dirty="0">
              <a:effectLst/>
              <a:latin typeface="Arial" panose="020B0604020202020204" pitchFamily="34" charset="0"/>
              <a:ea typeface="Arial" panose="020B0604020202020204" pitchFamily="34" charset="0"/>
              <a:sym typeface="Wingdings" panose="05000000000000000000" pitchFamily="2" charset="2"/>
            </a:endParaRPr>
          </a:p>
          <a:p>
            <a:pPr marL="0" indent="0">
              <a:buNone/>
            </a:pPr>
            <a:endParaRPr lang="en-GB" sz="1500" dirty="0"/>
          </a:p>
        </p:txBody>
      </p:sp>
      <p:pic>
        <p:nvPicPr>
          <p:cNvPr id="5" name="Picture 4">
            <a:extLst>
              <a:ext uri="{FF2B5EF4-FFF2-40B4-BE49-F238E27FC236}">
                <a16:creationId xmlns:a16="http://schemas.microsoft.com/office/drawing/2014/main" id="{615B1574-E582-2D76-6799-13FA009A2CBA}"/>
              </a:ext>
            </a:extLst>
          </p:cNvPr>
          <p:cNvPicPr>
            <a:picLocks noChangeAspect="1"/>
          </p:cNvPicPr>
          <p:nvPr/>
        </p:nvPicPr>
        <p:blipFill>
          <a:blip r:embed="rId2"/>
          <a:stretch>
            <a:fillRect/>
          </a:stretch>
        </p:blipFill>
        <p:spPr>
          <a:xfrm>
            <a:off x="6030781" y="945910"/>
            <a:ext cx="6161219" cy="4132403"/>
          </a:xfrm>
          <a:prstGeom prst="rect">
            <a:avLst/>
          </a:prstGeom>
        </p:spPr>
      </p:pic>
      <p:sp>
        <p:nvSpPr>
          <p:cNvPr id="9" name="TextBox 8">
            <a:extLst>
              <a:ext uri="{FF2B5EF4-FFF2-40B4-BE49-F238E27FC236}">
                <a16:creationId xmlns:a16="http://schemas.microsoft.com/office/drawing/2014/main" id="{753ED360-6172-4C05-CD08-9556DBA6A517}"/>
              </a:ext>
            </a:extLst>
          </p:cNvPr>
          <p:cNvSpPr txBox="1"/>
          <p:nvPr/>
        </p:nvSpPr>
        <p:spPr>
          <a:xfrm>
            <a:off x="-19050" y="801547"/>
            <a:ext cx="5276850" cy="5539978"/>
          </a:xfrm>
          <a:prstGeom prst="rect">
            <a:avLst/>
          </a:prstGeom>
          <a:noFill/>
        </p:spPr>
        <p:txBody>
          <a:bodyPr wrap="square" rtlCol="0">
            <a:spAutoFit/>
          </a:bodyPr>
          <a:lstStyle/>
          <a:p>
            <a:pPr marL="285750" indent="-285750">
              <a:buFont typeface="Arial" panose="020B0604020202020204" pitchFamily="34" charset="0"/>
              <a:buChar char="•"/>
            </a:pPr>
            <a:endParaRPr lang="en-GB" sz="15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endParaRPr lang="en-GB" sz="1500"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endParaRPr lang="en-GB"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GB" dirty="0">
                <a:effectLst/>
                <a:latin typeface="Arial" panose="020B0604020202020204" pitchFamily="34" charset="0"/>
                <a:ea typeface="Arial" panose="020B0604020202020204" pitchFamily="34" charset="0"/>
              </a:rPr>
              <a:t>What are challenges in online learning?</a:t>
            </a:r>
          </a:p>
          <a:p>
            <a:endParaRPr lang="en-GB" dirty="0">
              <a:effectLst/>
              <a:latin typeface="Arial" panose="020B0604020202020204" pitchFamily="34" charset="0"/>
              <a:ea typeface="Arial" panose="020B0604020202020204" pitchFamily="34" charset="0"/>
            </a:endParaRPr>
          </a:p>
          <a:p>
            <a:pPr marL="285750" indent="-285750">
              <a:buFont typeface="Wingdings" panose="05000000000000000000" pitchFamily="2" charset="2"/>
              <a:buChar char="à"/>
            </a:pPr>
            <a:r>
              <a:rPr lang="en-GB" dirty="0">
                <a:latin typeface="Arial" panose="020B0604020202020204" pitchFamily="34" charset="0"/>
                <a:sym typeface="Wingdings" panose="05000000000000000000" pitchFamily="2" charset="2"/>
              </a:rPr>
              <a:t>A big challenge is that is if bad data is given to a system, it learns the wrong things and its performance can drop. To fight against it, the system should be monitored and learning disabled if performance is dropping. Also, the input data can be monitored using E.g. an </a:t>
            </a:r>
            <a:r>
              <a:rPr lang="en-GB" i="1" dirty="0">
                <a:latin typeface="Arial" panose="020B0604020202020204" pitchFamily="34" charset="0"/>
                <a:sym typeface="Wingdings" panose="05000000000000000000" pitchFamily="2" charset="2"/>
              </a:rPr>
              <a:t>anomaly detection </a:t>
            </a:r>
            <a:r>
              <a:rPr lang="en-GB" dirty="0">
                <a:latin typeface="Arial" panose="020B0604020202020204" pitchFamily="34" charset="0"/>
                <a:sym typeface="Wingdings" panose="05000000000000000000" pitchFamily="2" charset="2"/>
              </a:rPr>
              <a:t>algorithm</a:t>
            </a:r>
          </a:p>
          <a:p>
            <a:endParaRPr lang="en-GB" dirty="0">
              <a:latin typeface="Arial" panose="020B0604020202020204" pitchFamily="34" charset="0"/>
              <a:sym typeface="Wingdings" panose="05000000000000000000" pitchFamily="2" charset="2"/>
            </a:endParaRPr>
          </a:p>
          <a:p>
            <a:pPr marL="285750" indent="-285750">
              <a:buFont typeface="Wingdings" panose="05000000000000000000" pitchFamily="2" charset="2"/>
              <a:buChar char="à"/>
            </a:pPr>
            <a:r>
              <a:rPr lang="en-GB" dirty="0">
                <a:latin typeface="Arial" panose="020B0604020202020204" pitchFamily="34" charset="0"/>
                <a:sym typeface="Wingdings" panose="05000000000000000000" pitchFamily="2" charset="2"/>
              </a:rPr>
              <a:t>Another important challenge is selecting the right “</a:t>
            </a:r>
            <a:r>
              <a:rPr lang="en-GB" i="1" dirty="0">
                <a:latin typeface="Arial" panose="020B0604020202020204" pitchFamily="34" charset="0"/>
                <a:sym typeface="Wingdings" panose="05000000000000000000" pitchFamily="2" charset="2"/>
              </a:rPr>
              <a:t>learning rate” </a:t>
            </a:r>
            <a:r>
              <a:rPr lang="en-GB" dirty="0">
                <a:latin typeface="Arial" panose="020B0604020202020204" pitchFamily="34" charset="0"/>
                <a:sym typeface="Wingdings" panose="05000000000000000000" pitchFamily="2" charset="2"/>
              </a:rPr>
              <a:t>– how fast the system should adapt to new data while forgetting old data (high </a:t>
            </a:r>
            <a:r>
              <a:rPr lang="en-GB" i="1" dirty="0">
                <a:latin typeface="Arial" panose="020B0604020202020204" pitchFamily="34" charset="0"/>
                <a:sym typeface="Wingdings" panose="05000000000000000000" pitchFamily="2" charset="2"/>
              </a:rPr>
              <a:t>learning rate</a:t>
            </a:r>
            <a:r>
              <a:rPr lang="en-GB" dirty="0">
                <a:latin typeface="Arial" panose="020B0604020202020204" pitchFamily="34" charset="0"/>
                <a:sym typeface="Wingdings" panose="05000000000000000000" pitchFamily="2" charset="2"/>
              </a:rPr>
              <a:t>); or how slowly the system should learn (low </a:t>
            </a:r>
            <a:r>
              <a:rPr lang="en-GB" i="1" dirty="0">
                <a:latin typeface="Arial" panose="020B0604020202020204" pitchFamily="34" charset="0"/>
                <a:sym typeface="Wingdings" panose="05000000000000000000" pitchFamily="2" charset="2"/>
              </a:rPr>
              <a:t>learning rate</a:t>
            </a:r>
            <a:r>
              <a:rPr lang="en-GB" dirty="0">
                <a:latin typeface="Arial" panose="020B0604020202020204" pitchFamily="34" charset="0"/>
                <a:sym typeface="Wingdings" panose="05000000000000000000" pitchFamily="2" charset="2"/>
              </a:rPr>
              <a:t>) and be less sensitive to noise/outliers.</a:t>
            </a:r>
            <a:endParaRPr lang="en-GB" i="1" dirty="0"/>
          </a:p>
        </p:txBody>
      </p:sp>
      <p:sp>
        <p:nvSpPr>
          <p:cNvPr id="11" name="TextBox 10">
            <a:extLst>
              <a:ext uri="{FF2B5EF4-FFF2-40B4-BE49-F238E27FC236}">
                <a16:creationId xmlns:a16="http://schemas.microsoft.com/office/drawing/2014/main" id="{911A3E6E-FA69-D5C1-9FA9-48498C6B9B92}"/>
              </a:ext>
            </a:extLst>
          </p:cNvPr>
          <p:cNvSpPr txBox="1"/>
          <p:nvPr/>
        </p:nvSpPr>
        <p:spPr>
          <a:xfrm>
            <a:off x="8191500" y="5089939"/>
            <a:ext cx="3142720" cy="307777"/>
          </a:xfrm>
          <a:prstGeom prst="rect">
            <a:avLst/>
          </a:prstGeom>
          <a:noFill/>
        </p:spPr>
        <p:txBody>
          <a:bodyPr wrap="none" rtlCol="0">
            <a:spAutoFit/>
          </a:bodyPr>
          <a:lstStyle/>
          <a:p>
            <a:r>
              <a:rPr lang="de-DE" sz="1400" i="1" dirty="0"/>
              <a:t>Screenshot: out-of-core learning process</a:t>
            </a:r>
            <a:endParaRPr lang="en-GB" sz="1400" i="1" dirty="0"/>
          </a:p>
        </p:txBody>
      </p:sp>
    </p:spTree>
    <p:extLst>
      <p:ext uri="{BB962C8B-B14F-4D97-AF65-F5344CB8AC3E}">
        <p14:creationId xmlns:p14="http://schemas.microsoft.com/office/powerpoint/2010/main" val="108863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3075-0AA0-E816-B312-3D2EF5287600}"/>
              </a:ext>
            </a:extLst>
          </p:cNvPr>
          <p:cNvSpPr>
            <a:spLocks noGrp="1"/>
          </p:cNvSpPr>
          <p:nvPr>
            <p:ph type="title"/>
          </p:nvPr>
        </p:nvSpPr>
        <p:spPr>
          <a:xfrm>
            <a:off x="0" y="0"/>
            <a:ext cx="10515600" cy="1325563"/>
          </a:xfrm>
        </p:spPr>
        <p:txBody>
          <a:bodyPr>
            <a:normAutofit/>
          </a:bodyPr>
          <a:lstStyle/>
          <a:p>
            <a:r>
              <a:rPr lang="de-DE" sz="3600" dirty="0">
                <a:latin typeface="Arial" panose="020B0604020202020204" pitchFamily="34" charset="0"/>
                <a:cs typeface="Arial" panose="020B0604020202020204" pitchFamily="34" charset="0"/>
              </a:rPr>
              <a:t>3.</a:t>
            </a:r>
            <a:r>
              <a:rPr lang="en-GB" sz="3600" b="1" dirty="0">
                <a:effectLst/>
                <a:latin typeface="Arial" panose="020B0604020202020204" pitchFamily="34" charset="0"/>
                <a:cs typeface="Arial" panose="020B0604020202020204" pitchFamily="34" charset="0"/>
              </a:rPr>
              <a:t> The main challenges in Machine Learning</a:t>
            </a:r>
            <a:br>
              <a:rPr lang="en-GB" sz="3600" b="1" dirty="0">
                <a:effectLst/>
                <a:latin typeface="Arial" panose="020B0604020202020204" pitchFamily="34" charset="0"/>
                <a:cs typeface="Arial" panose="020B0604020202020204" pitchFamily="34" charset="0"/>
              </a:rPr>
            </a:b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0799B48-1738-DD15-9FF7-0BBF444D63AB}"/>
              </a:ext>
            </a:extLst>
          </p:cNvPr>
          <p:cNvSpPr>
            <a:spLocks noGrp="1"/>
          </p:cNvSpPr>
          <p:nvPr>
            <p:ph idx="1"/>
          </p:nvPr>
        </p:nvSpPr>
        <p:spPr>
          <a:xfrm>
            <a:off x="0" y="1027906"/>
            <a:ext cx="7222603" cy="2083042"/>
          </a:xfrm>
        </p:spPr>
        <p:txBody>
          <a:bodyPr>
            <a:normAutofit fontScale="92500" lnSpcReduction="10000"/>
          </a:bodyPr>
          <a:lstStyle/>
          <a:p>
            <a:r>
              <a:rPr lang="en-GB" sz="1900" dirty="0">
                <a:effectLst/>
                <a:latin typeface="Arial" panose="020B0604020202020204" pitchFamily="34" charset="0"/>
                <a:ea typeface="Arial" panose="020B0604020202020204" pitchFamily="34" charset="0"/>
              </a:rPr>
              <a:t>Briefly name all the challenges we encounter in Machine Learning</a:t>
            </a:r>
          </a:p>
          <a:p>
            <a:pPr>
              <a:buFont typeface="Wingdings" panose="05000000000000000000" pitchFamily="2" charset="2"/>
              <a:buChar char="à"/>
            </a:pPr>
            <a:r>
              <a:rPr lang="en-GB" sz="1900" dirty="0">
                <a:latin typeface="Arial" panose="020B0604020202020204" pitchFamily="34" charset="0"/>
                <a:cs typeface="Arial" panose="020B0604020202020204" pitchFamily="34" charset="0"/>
                <a:sym typeface="Wingdings" panose="05000000000000000000" pitchFamily="2" charset="2"/>
              </a:rPr>
              <a:t>They can be summarized in 2 categories: Bad model &amp; bad data</a:t>
            </a:r>
          </a:p>
          <a:p>
            <a:pPr>
              <a:buFont typeface="Wingdings" panose="05000000000000000000" pitchFamily="2" charset="2"/>
              <a:buChar char="à"/>
            </a:pPr>
            <a:r>
              <a:rPr lang="en-GB" sz="1900" dirty="0">
                <a:latin typeface="Arial" panose="020B0604020202020204" pitchFamily="34" charset="0"/>
                <a:cs typeface="Arial" panose="020B0604020202020204" pitchFamily="34" charset="0"/>
                <a:sym typeface="Wingdings" panose="05000000000000000000" pitchFamily="2" charset="2"/>
              </a:rPr>
              <a:t>Bad Data:</a:t>
            </a:r>
          </a:p>
          <a:p>
            <a:pPr lvl="1">
              <a:buFont typeface="Wingdings" panose="05000000000000000000" pitchFamily="2" charset="2"/>
              <a:buChar char="à"/>
            </a:pPr>
            <a:r>
              <a:rPr lang="en-GB" sz="1900" dirty="0">
                <a:latin typeface="Arial" panose="020B0604020202020204" pitchFamily="34" charset="0"/>
                <a:cs typeface="Arial" panose="020B0604020202020204" pitchFamily="34" charset="0"/>
                <a:sym typeface="Wingdings" panose="05000000000000000000" pitchFamily="2" charset="2"/>
              </a:rPr>
              <a:t>Insufficient quantity, small sample       </a:t>
            </a:r>
          </a:p>
          <a:p>
            <a:pPr lvl="1">
              <a:buFont typeface="Wingdings" panose="05000000000000000000" pitchFamily="2" charset="2"/>
              <a:buChar char="à"/>
            </a:pPr>
            <a:r>
              <a:rPr lang="en-GB" sz="1900" dirty="0">
                <a:latin typeface="Arial" panose="020B0604020202020204" pitchFamily="34" charset="0"/>
                <a:cs typeface="Arial" panose="020B0604020202020204" pitchFamily="34" charset="0"/>
                <a:sym typeface="Wingdings" panose="05000000000000000000" pitchFamily="2" charset="2"/>
              </a:rPr>
              <a:t>Nonrepresentative data </a:t>
            </a:r>
          </a:p>
          <a:p>
            <a:pPr lvl="2">
              <a:buFont typeface="Wingdings" panose="05000000000000000000" pitchFamily="2" charset="2"/>
              <a:buChar char="à"/>
            </a:pPr>
            <a:r>
              <a:rPr lang="en-GB" sz="1600" dirty="0">
                <a:latin typeface="Arial" panose="020B0604020202020204" pitchFamily="34" charset="0"/>
                <a:cs typeface="Arial" panose="020B0604020202020204" pitchFamily="34" charset="0"/>
                <a:sym typeface="Wingdings" panose="05000000000000000000" pitchFamily="2" charset="2"/>
              </a:rPr>
              <a:t>Sampling noise</a:t>
            </a:r>
          </a:p>
          <a:p>
            <a:pPr lvl="2">
              <a:buFont typeface="Wingdings" panose="05000000000000000000" pitchFamily="2" charset="2"/>
              <a:buChar char="à"/>
            </a:pPr>
            <a:r>
              <a:rPr lang="en-GB" sz="1600" dirty="0">
                <a:latin typeface="Arial" panose="020B0604020202020204" pitchFamily="34" charset="0"/>
                <a:cs typeface="Arial" panose="020B0604020202020204" pitchFamily="34" charset="0"/>
                <a:sym typeface="Wingdings" panose="05000000000000000000" pitchFamily="2" charset="2"/>
              </a:rPr>
              <a:t>Sampling bias</a:t>
            </a:r>
          </a:p>
          <a:p>
            <a:pPr marL="1371600" lvl="3" indent="0">
              <a:buNone/>
            </a:pPr>
            <a:endParaRPr lang="en-GB" sz="1400" dirty="0">
              <a:latin typeface="Arial" panose="020B0604020202020204" pitchFamily="34" charset="0"/>
              <a:cs typeface="Arial" panose="020B0604020202020204" pitchFamily="34" charset="0"/>
              <a:sym typeface="Wingdings" panose="05000000000000000000" pitchFamily="2" charset="2"/>
            </a:endParaRPr>
          </a:p>
        </p:txBody>
      </p:sp>
      <p:pic>
        <p:nvPicPr>
          <p:cNvPr id="5" name="Picture 4">
            <a:extLst>
              <a:ext uri="{FF2B5EF4-FFF2-40B4-BE49-F238E27FC236}">
                <a16:creationId xmlns:a16="http://schemas.microsoft.com/office/drawing/2014/main" id="{1FF14BED-E37D-0412-7076-0CC13114D5BB}"/>
              </a:ext>
            </a:extLst>
          </p:cNvPr>
          <p:cNvPicPr>
            <a:picLocks noChangeAspect="1"/>
          </p:cNvPicPr>
          <p:nvPr/>
        </p:nvPicPr>
        <p:blipFill>
          <a:blip r:embed="rId2"/>
          <a:stretch>
            <a:fillRect/>
          </a:stretch>
        </p:blipFill>
        <p:spPr>
          <a:xfrm>
            <a:off x="4214107" y="1716861"/>
            <a:ext cx="7222603" cy="1273215"/>
          </a:xfrm>
          <a:prstGeom prst="rect">
            <a:avLst/>
          </a:prstGeom>
        </p:spPr>
      </p:pic>
      <p:pic>
        <p:nvPicPr>
          <p:cNvPr id="7" name="Picture 6">
            <a:extLst>
              <a:ext uri="{FF2B5EF4-FFF2-40B4-BE49-F238E27FC236}">
                <a16:creationId xmlns:a16="http://schemas.microsoft.com/office/drawing/2014/main" id="{35D4EE57-9BA6-3178-35D4-DB2DCC966191}"/>
              </a:ext>
            </a:extLst>
          </p:cNvPr>
          <p:cNvPicPr>
            <a:picLocks noChangeAspect="1"/>
          </p:cNvPicPr>
          <p:nvPr/>
        </p:nvPicPr>
        <p:blipFill>
          <a:blip r:embed="rId3"/>
          <a:stretch>
            <a:fillRect/>
          </a:stretch>
        </p:blipFill>
        <p:spPr>
          <a:xfrm>
            <a:off x="7983631" y="2990076"/>
            <a:ext cx="3122767" cy="2988315"/>
          </a:xfrm>
          <a:prstGeom prst="rect">
            <a:avLst/>
          </a:prstGeom>
        </p:spPr>
      </p:pic>
      <p:sp>
        <p:nvSpPr>
          <p:cNvPr id="8" name="TextBox 7">
            <a:extLst>
              <a:ext uri="{FF2B5EF4-FFF2-40B4-BE49-F238E27FC236}">
                <a16:creationId xmlns:a16="http://schemas.microsoft.com/office/drawing/2014/main" id="{EB0E801F-108E-20FE-4FEE-9FBC23FC4CA8}"/>
              </a:ext>
            </a:extLst>
          </p:cNvPr>
          <p:cNvSpPr txBox="1"/>
          <p:nvPr/>
        </p:nvSpPr>
        <p:spPr>
          <a:xfrm>
            <a:off x="7195930" y="5978391"/>
            <a:ext cx="4996070" cy="738664"/>
          </a:xfrm>
          <a:prstGeom prst="rect">
            <a:avLst/>
          </a:prstGeom>
          <a:noFill/>
        </p:spPr>
        <p:txBody>
          <a:bodyPr wrap="square" rtlCol="0">
            <a:spAutoFit/>
          </a:bodyPr>
          <a:lstStyle/>
          <a:p>
            <a:r>
              <a:rPr lang="de-DE" sz="1400" i="1" dirty="0"/>
              <a:t>Screenshot: performance increasing with enough data</a:t>
            </a:r>
            <a:br>
              <a:rPr lang="de-DE" sz="1400" i="1" dirty="0"/>
            </a:br>
            <a:r>
              <a:rPr lang="en-GB" sz="1400" b="0" i="1" u="none" strike="noStrike" baseline="0" dirty="0">
                <a:latin typeface="MinionPro-Regular"/>
              </a:rPr>
              <a:t>“The Unreasonable Effectiveness of Data”, </a:t>
            </a:r>
            <a:r>
              <a:rPr lang="en-GB" sz="1400" b="0" i="1" u="none" strike="noStrike" baseline="0" dirty="0">
                <a:latin typeface="MinionPro-It"/>
              </a:rPr>
              <a:t>IEEE Intelligent Systems </a:t>
            </a:r>
            <a:r>
              <a:rPr lang="en-GB" sz="1400" b="0" i="1" u="none" strike="noStrike" baseline="0" dirty="0">
                <a:latin typeface="MinionPro-Regular"/>
              </a:rPr>
              <a:t>24, no. 2 (2009)</a:t>
            </a:r>
            <a:endParaRPr lang="en-GB" sz="1400" i="1" dirty="0"/>
          </a:p>
        </p:txBody>
      </p:sp>
      <p:pic>
        <p:nvPicPr>
          <p:cNvPr id="10" name="Picture 9">
            <a:extLst>
              <a:ext uri="{FF2B5EF4-FFF2-40B4-BE49-F238E27FC236}">
                <a16:creationId xmlns:a16="http://schemas.microsoft.com/office/drawing/2014/main" id="{6774D3E4-0BDE-6DF1-E764-009217280C6E}"/>
              </a:ext>
            </a:extLst>
          </p:cNvPr>
          <p:cNvPicPr>
            <a:picLocks noChangeAspect="1"/>
          </p:cNvPicPr>
          <p:nvPr/>
        </p:nvPicPr>
        <p:blipFill>
          <a:blip r:embed="rId4"/>
          <a:stretch>
            <a:fillRect/>
          </a:stretch>
        </p:blipFill>
        <p:spPr>
          <a:xfrm>
            <a:off x="121063" y="4419436"/>
            <a:ext cx="5652052" cy="1028459"/>
          </a:xfrm>
          <a:prstGeom prst="rect">
            <a:avLst/>
          </a:prstGeom>
        </p:spPr>
      </p:pic>
      <p:sp>
        <p:nvSpPr>
          <p:cNvPr id="11" name="TextBox 10">
            <a:extLst>
              <a:ext uri="{FF2B5EF4-FFF2-40B4-BE49-F238E27FC236}">
                <a16:creationId xmlns:a16="http://schemas.microsoft.com/office/drawing/2014/main" id="{EE46F949-41D5-8323-8C2E-7F83028849D9}"/>
              </a:ext>
            </a:extLst>
          </p:cNvPr>
          <p:cNvSpPr txBox="1"/>
          <p:nvPr/>
        </p:nvSpPr>
        <p:spPr>
          <a:xfrm>
            <a:off x="0" y="5447895"/>
            <a:ext cx="5253169" cy="307777"/>
          </a:xfrm>
          <a:prstGeom prst="rect">
            <a:avLst/>
          </a:prstGeom>
          <a:noFill/>
        </p:spPr>
        <p:txBody>
          <a:bodyPr wrap="none" rtlCol="0">
            <a:spAutoFit/>
          </a:bodyPr>
          <a:lstStyle/>
          <a:p>
            <a:r>
              <a:rPr lang="de-DE" sz="1400" i="1" dirty="0"/>
              <a:t>Screenshot: Nonrepresentative data, sampling - noise, sampling - bias</a:t>
            </a:r>
            <a:endParaRPr lang="en-GB" sz="1400" i="1" dirty="0"/>
          </a:p>
        </p:txBody>
      </p:sp>
      <p:sp>
        <p:nvSpPr>
          <p:cNvPr id="12" name="TextBox 11">
            <a:extLst>
              <a:ext uri="{FF2B5EF4-FFF2-40B4-BE49-F238E27FC236}">
                <a16:creationId xmlns:a16="http://schemas.microsoft.com/office/drawing/2014/main" id="{A1451C5C-5375-F5C6-B699-13BBB5013D66}"/>
              </a:ext>
            </a:extLst>
          </p:cNvPr>
          <p:cNvSpPr txBox="1"/>
          <p:nvPr/>
        </p:nvSpPr>
        <p:spPr>
          <a:xfrm>
            <a:off x="6318" y="3956256"/>
            <a:ext cx="6295313" cy="646331"/>
          </a:xfrm>
          <a:prstGeom prst="rect">
            <a:avLst/>
          </a:prstGeom>
          <a:noFill/>
        </p:spPr>
        <p:txBody>
          <a:bodyPr wrap="none" rtlCol="0">
            <a:spAutoFit/>
          </a:bodyPr>
          <a:lstStyle/>
          <a:p>
            <a:pPr marL="285750" indent="-285750">
              <a:buFont typeface="Arial" panose="020B0604020202020204" pitchFamily="34" charset="0"/>
              <a:buChar char="•"/>
            </a:pPr>
            <a:r>
              <a:rPr lang="en-GB" sz="1800" dirty="0">
                <a:effectLst/>
                <a:latin typeface="Arial" panose="020B0604020202020204" pitchFamily="34" charset="0"/>
                <a:ea typeface="Arial" panose="020B0604020202020204" pitchFamily="34" charset="0"/>
              </a:rPr>
              <a:t>What do we mean by sampling noise and sampling bias?</a:t>
            </a:r>
          </a:p>
          <a:p>
            <a:endParaRPr lang="en-GB" dirty="0"/>
          </a:p>
        </p:txBody>
      </p:sp>
    </p:spTree>
    <p:extLst>
      <p:ext uri="{BB962C8B-B14F-4D97-AF65-F5344CB8AC3E}">
        <p14:creationId xmlns:p14="http://schemas.microsoft.com/office/powerpoint/2010/main" val="55455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580B1-E0D3-1F50-C375-06B339C2E8F1}"/>
              </a:ext>
            </a:extLst>
          </p:cNvPr>
          <p:cNvSpPr>
            <a:spLocks noGrp="1"/>
          </p:cNvSpPr>
          <p:nvPr>
            <p:ph idx="1"/>
          </p:nvPr>
        </p:nvSpPr>
        <p:spPr>
          <a:xfrm>
            <a:off x="0" y="0"/>
            <a:ext cx="10515600" cy="4351338"/>
          </a:xfrm>
        </p:spPr>
        <p:txBody>
          <a:bodyPr>
            <a:normAutofit/>
          </a:bodyPr>
          <a:lstStyle/>
          <a:p>
            <a:r>
              <a:rPr lang="de-DE" sz="1800" dirty="0">
                <a:latin typeface="Arial" panose="020B0604020202020204" pitchFamily="34" charset="0"/>
                <a:cs typeface="Arial" panose="020B0604020202020204" pitchFamily="34" charset="0"/>
              </a:rPr>
              <a:t>Further challanges with data:</a:t>
            </a:r>
          </a:p>
          <a:p>
            <a:pPr>
              <a:buFont typeface="Wingdings" panose="05000000000000000000" pitchFamily="2" charset="2"/>
              <a:buChar char="à"/>
            </a:pPr>
            <a:r>
              <a:rPr lang="en-GB" sz="1800" dirty="0">
                <a:latin typeface="Arial" panose="020B0604020202020204" pitchFamily="34" charset="0"/>
                <a:cs typeface="Arial" panose="020B0604020202020204" pitchFamily="34" charset="0"/>
                <a:sym typeface="Wingdings" panose="05000000000000000000" pitchFamily="2" charset="2"/>
              </a:rPr>
              <a:t>Poor quality data</a:t>
            </a:r>
          </a:p>
          <a:p>
            <a:pPr>
              <a:buFont typeface="Wingdings" panose="05000000000000000000" pitchFamily="2" charset="2"/>
              <a:buChar char="à"/>
            </a:pPr>
            <a:endParaRPr lang="en-GB" sz="1800" dirty="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endParaRPr lang="en-GB" sz="1800" dirty="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endParaRPr lang="en-GB" sz="1800" dirty="0">
              <a:latin typeface="Arial" panose="020B0604020202020204" pitchFamily="34" charset="0"/>
              <a:cs typeface="Arial" panose="020B0604020202020204" pitchFamily="34" charset="0"/>
              <a:sym typeface="Wingdings" panose="05000000000000000000" pitchFamily="2" charset="2"/>
            </a:endParaRPr>
          </a:p>
          <a:p>
            <a:pPr>
              <a:lnSpc>
                <a:spcPct val="115000"/>
              </a:lnSpc>
            </a:pPr>
            <a:r>
              <a:rPr lang="en-GB" sz="1800" dirty="0">
                <a:effectLst/>
                <a:latin typeface="Arial" panose="020B0604020202020204" pitchFamily="34" charset="0"/>
                <a:ea typeface="Arial" panose="020B0604020202020204" pitchFamily="34" charset="0"/>
              </a:rPr>
              <a:t>What are features? </a:t>
            </a:r>
            <a:endParaRPr lang="en-GB" sz="1800" dirty="0">
              <a:latin typeface="Arial" panose="020B0604020202020204" pitchFamily="34" charset="0"/>
              <a:ea typeface="Arial" panose="020B0604020202020204" pitchFamily="34" charset="0"/>
            </a:endParaRPr>
          </a:p>
          <a:p>
            <a:pPr marL="0" indent="0">
              <a:lnSpc>
                <a:spcPct val="115000"/>
              </a:lnSpc>
              <a:buNone/>
            </a:pPr>
            <a:r>
              <a:rPr lang="en-GB" sz="1800" dirty="0">
                <a:latin typeface="Arial" panose="020B0604020202020204" pitchFamily="34" charset="0"/>
                <a:ea typeface="Arial" panose="020B0604020202020204" pitchFamily="34" charset="0"/>
                <a:sym typeface="Wingdings" panose="05000000000000000000" pitchFamily="2" charset="2"/>
              </a:rPr>
              <a:t>Features are attributes of the data, used to train the model, for example, “</a:t>
            </a:r>
            <a:r>
              <a:rPr lang="en-GB" sz="1800" i="1" dirty="0">
                <a:latin typeface="Arial" panose="020B0604020202020204" pitchFamily="34" charset="0"/>
                <a:ea typeface="Arial" panose="020B0604020202020204" pitchFamily="34" charset="0"/>
                <a:sym typeface="Wingdings" panose="05000000000000000000" pitchFamily="2" charset="2"/>
              </a:rPr>
              <a:t>age”</a:t>
            </a:r>
            <a:r>
              <a:rPr lang="en-GB" sz="1800" dirty="0">
                <a:latin typeface="Arial" panose="020B0604020202020204" pitchFamily="34" charset="0"/>
                <a:ea typeface="Arial" panose="020B0604020202020204" pitchFamily="34" charset="0"/>
                <a:sym typeface="Wingdings" panose="05000000000000000000" pitchFamily="2" charset="2"/>
              </a:rPr>
              <a:t>. They need to be relevant to make meaningful predictions</a:t>
            </a:r>
          </a:p>
          <a:p>
            <a:pPr>
              <a:buFont typeface="Wingdings" panose="05000000000000000000" pitchFamily="2" charset="2"/>
              <a:buChar char="à"/>
            </a:pPr>
            <a:r>
              <a:rPr lang="en-GB" sz="1800" dirty="0">
                <a:latin typeface="Arial" panose="020B0604020202020204" pitchFamily="34" charset="0"/>
                <a:cs typeface="Arial" panose="020B0604020202020204" pitchFamily="34" charset="0"/>
                <a:sym typeface="Wingdings" panose="05000000000000000000" pitchFamily="2" charset="2"/>
              </a:rPr>
              <a:t>Irrelevant features: Important to select relevant features  “</a:t>
            </a:r>
            <a:r>
              <a:rPr lang="en-GB" sz="1800" i="1" dirty="0">
                <a:latin typeface="Arial" panose="020B0604020202020204" pitchFamily="34" charset="0"/>
                <a:cs typeface="Arial" panose="020B0604020202020204" pitchFamily="34" charset="0"/>
                <a:sym typeface="Wingdings" panose="05000000000000000000" pitchFamily="2" charset="2"/>
              </a:rPr>
              <a:t>feature engineering</a:t>
            </a:r>
            <a:r>
              <a:rPr lang="en-GB" sz="1800" dirty="0">
                <a:latin typeface="Arial" panose="020B0604020202020204" pitchFamily="34" charset="0"/>
                <a:cs typeface="Arial" panose="020B0604020202020204" pitchFamily="34" charset="0"/>
                <a:sym typeface="Wingdings" panose="05000000000000000000" pitchFamily="2" charset="2"/>
              </a:rPr>
              <a:t>”:</a:t>
            </a:r>
          </a:p>
          <a:p>
            <a:pPr marL="0" indent="0">
              <a:buNone/>
            </a:pPr>
            <a:endParaRPr lang="en-GB"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AB43B4A-7BF9-0E64-C511-63CE66DEA0C4}"/>
              </a:ext>
            </a:extLst>
          </p:cNvPr>
          <p:cNvPicPr>
            <a:picLocks noChangeAspect="1"/>
          </p:cNvPicPr>
          <p:nvPr/>
        </p:nvPicPr>
        <p:blipFill>
          <a:blip r:embed="rId2"/>
          <a:stretch>
            <a:fillRect/>
          </a:stretch>
        </p:blipFill>
        <p:spPr>
          <a:xfrm>
            <a:off x="2530997" y="347240"/>
            <a:ext cx="7130005" cy="1591519"/>
          </a:xfrm>
          <a:prstGeom prst="rect">
            <a:avLst/>
          </a:prstGeom>
        </p:spPr>
      </p:pic>
      <p:pic>
        <p:nvPicPr>
          <p:cNvPr id="7" name="Picture 6">
            <a:extLst>
              <a:ext uri="{FF2B5EF4-FFF2-40B4-BE49-F238E27FC236}">
                <a16:creationId xmlns:a16="http://schemas.microsoft.com/office/drawing/2014/main" id="{ABA384FA-E92E-E5F9-DD9A-C140713AF297}"/>
              </a:ext>
            </a:extLst>
          </p:cNvPr>
          <p:cNvPicPr>
            <a:picLocks noChangeAspect="1"/>
          </p:cNvPicPr>
          <p:nvPr/>
        </p:nvPicPr>
        <p:blipFill>
          <a:blip r:embed="rId3"/>
          <a:stretch>
            <a:fillRect/>
          </a:stretch>
        </p:blipFill>
        <p:spPr>
          <a:xfrm>
            <a:off x="4841782" y="3552313"/>
            <a:ext cx="7060557" cy="1336876"/>
          </a:xfrm>
          <a:prstGeom prst="rect">
            <a:avLst/>
          </a:prstGeom>
        </p:spPr>
      </p:pic>
      <p:sp>
        <p:nvSpPr>
          <p:cNvPr id="8" name="TextBox 7">
            <a:extLst>
              <a:ext uri="{FF2B5EF4-FFF2-40B4-BE49-F238E27FC236}">
                <a16:creationId xmlns:a16="http://schemas.microsoft.com/office/drawing/2014/main" id="{845BBB2F-05F2-7752-0FEC-349AE4C53E7E}"/>
              </a:ext>
            </a:extLst>
          </p:cNvPr>
          <p:cNvSpPr txBox="1"/>
          <p:nvPr/>
        </p:nvSpPr>
        <p:spPr>
          <a:xfrm>
            <a:off x="0" y="5033432"/>
            <a:ext cx="12119023" cy="1754326"/>
          </a:xfrm>
          <a:prstGeom prst="rect">
            <a:avLst/>
          </a:prstGeom>
          <a:noFill/>
        </p:spPr>
        <p:txBody>
          <a:bodyPr wrap="none" rtlCol="0">
            <a:spAutoFit/>
          </a:bodyPr>
          <a:lstStyle/>
          <a:p>
            <a:r>
              <a:rPr lang="en-GB" sz="1800" dirty="0">
                <a:effectLst/>
                <a:latin typeface="Arial" panose="020B0604020202020204" pitchFamily="34" charset="0"/>
                <a:ea typeface="Arial" panose="020B0604020202020204" pitchFamily="34" charset="0"/>
                <a:cs typeface="Arial" panose="020B0604020202020204" pitchFamily="34" charset="0"/>
              </a:rPr>
              <a:t>Use a simple ML model and describe what is meant by feature selection and feature extraction?</a:t>
            </a:r>
          </a:p>
          <a:p>
            <a:pPr>
              <a:buFont typeface="Wingdings" panose="05000000000000000000" pitchFamily="2" charset="2"/>
              <a:buChar char="à"/>
            </a:pPr>
            <a:r>
              <a:rPr lang="en-GB" sz="1800" dirty="0">
                <a:latin typeface="Arial" panose="020B0604020202020204" pitchFamily="34" charset="0"/>
                <a:cs typeface="Arial" panose="020B0604020202020204" pitchFamily="34" charset="0"/>
                <a:sym typeface="Wingdings" panose="05000000000000000000" pitchFamily="2" charset="2"/>
              </a:rPr>
              <a:t>If we build a model to predict the weight of a person, </a:t>
            </a:r>
            <a:r>
              <a:rPr lang="en-GB" sz="1800" i="1" dirty="0">
                <a:latin typeface="Arial" panose="020B0604020202020204" pitchFamily="34" charset="0"/>
                <a:cs typeface="Arial" panose="020B0604020202020204" pitchFamily="34" charset="0"/>
                <a:sym typeface="Wingdings" panose="05000000000000000000" pitchFamily="2" charset="2"/>
              </a:rPr>
              <a:t>feature selection </a:t>
            </a:r>
            <a:r>
              <a:rPr lang="en-GB" sz="1800" dirty="0">
                <a:latin typeface="Arial" panose="020B0604020202020204" pitchFamily="34" charset="0"/>
                <a:cs typeface="Arial" panose="020B0604020202020204" pitchFamily="34" charset="0"/>
                <a:sym typeface="Wingdings" panose="05000000000000000000" pitchFamily="2" charset="2"/>
              </a:rPr>
              <a:t>is the process of selecting relevant attributes</a:t>
            </a:r>
            <a:br>
              <a:rPr lang="en-GB" sz="1800" dirty="0">
                <a:latin typeface="Arial" panose="020B0604020202020204" pitchFamily="34" charset="0"/>
                <a:cs typeface="Arial" panose="020B0604020202020204" pitchFamily="34" charset="0"/>
                <a:sym typeface="Wingdings" panose="05000000000000000000" pitchFamily="2" charset="2"/>
              </a:rPr>
            </a:br>
            <a:r>
              <a:rPr lang="en-GB" sz="1800" dirty="0">
                <a:latin typeface="Arial" panose="020B0604020202020204" pitchFamily="34" charset="0"/>
                <a:cs typeface="Arial" panose="020B0604020202020204" pitchFamily="34" charset="0"/>
                <a:sym typeface="Wingdings" panose="05000000000000000000" pitchFamily="2" charset="2"/>
              </a:rPr>
              <a:t>for the prediction like “sex”, “age”, “ethnicity” and discarding irrelevant ones such as “name”.</a:t>
            </a:r>
          </a:p>
          <a:p>
            <a:endParaRPr lang="en-GB" sz="1800" dirty="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r>
              <a:rPr lang="en-GB" sz="1800" i="1" dirty="0">
                <a:latin typeface="Arial" panose="020B0604020202020204" pitchFamily="34" charset="0"/>
                <a:cs typeface="Arial" panose="020B0604020202020204" pitchFamily="34" charset="0"/>
                <a:sym typeface="Wingdings" panose="05000000000000000000" pitchFamily="2" charset="2"/>
              </a:rPr>
              <a:t>Feature extraction: </a:t>
            </a:r>
            <a:r>
              <a:rPr lang="en-GB" sz="1800" dirty="0">
                <a:latin typeface="Arial" panose="020B0604020202020204" pitchFamily="34" charset="0"/>
                <a:cs typeface="Arial" panose="020B0604020202020204" pitchFamily="34" charset="0"/>
                <a:sym typeface="Wingdings" panose="05000000000000000000" pitchFamily="2" charset="2"/>
              </a:rPr>
              <a:t>would be synthetizing attributes into a more meaningful one, in the case of humans it could be</a:t>
            </a:r>
            <a:br>
              <a:rPr lang="en-GB" sz="1800" dirty="0">
                <a:latin typeface="Arial" panose="020B0604020202020204" pitchFamily="34" charset="0"/>
                <a:cs typeface="Arial" panose="020B0604020202020204" pitchFamily="34" charset="0"/>
                <a:sym typeface="Wingdings" panose="05000000000000000000" pitchFamily="2" charset="2"/>
              </a:rPr>
            </a:br>
            <a:r>
              <a:rPr lang="en-GB" sz="1800" dirty="0">
                <a:latin typeface="Arial" panose="020B0604020202020204" pitchFamily="34" charset="0"/>
                <a:cs typeface="Arial" panose="020B0604020202020204" pitchFamily="34" charset="0"/>
                <a:sym typeface="Wingdings" panose="05000000000000000000" pitchFamily="2" charset="2"/>
              </a:rPr>
              <a:t>something like body-mass-index or athleticism level.</a:t>
            </a: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95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1D2E3-9D42-BEDE-4FBD-D5313DF4D46E}"/>
              </a:ext>
            </a:extLst>
          </p:cNvPr>
          <p:cNvSpPr>
            <a:spLocks noGrp="1"/>
          </p:cNvSpPr>
          <p:nvPr>
            <p:ph idx="1"/>
          </p:nvPr>
        </p:nvSpPr>
        <p:spPr>
          <a:xfrm>
            <a:off x="-1" y="1"/>
            <a:ext cx="11687175" cy="1129936"/>
          </a:xfrm>
        </p:spPr>
        <p:txBody>
          <a:bodyPr>
            <a:normAutofit/>
          </a:bodyPr>
          <a:lstStyle/>
          <a:p>
            <a:pPr>
              <a:buFont typeface="Wingdings" panose="05000000000000000000" pitchFamily="2" charset="2"/>
              <a:buChar char="à"/>
            </a:pPr>
            <a:r>
              <a:rPr lang="de-DE" sz="1800" dirty="0">
                <a:latin typeface="Arial" panose="020B0604020202020204" pitchFamily="34" charset="0"/>
                <a:cs typeface="Arial" panose="020B0604020202020204" pitchFamily="34" charset="0"/>
                <a:sym typeface="Wingdings" panose="05000000000000000000" pitchFamily="2" charset="2"/>
              </a:rPr>
              <a:t>Examples of bad model (algorithm):</a:t>
            </a:r>
          </a:p>
          <a:p>
            <a:r>
              <a:rPr lang="en-GB" sz="1800" dirty="0">
                <a:effectLst/>
                <a:latin typeface="Arial" panose="020B0604020202020204" pitchFamily="34" charset="0"/>
                <a:ea typeface="Arial" panose="020B0604020202020204" pitchFamily="34" charset="0"/>
              </a:rPr>
              <a:t>What is and what favours overfitting in Machine Learning and how can we prevent it?</a:t>
            </a:r>
            <a:endParaRPr lang="de-DE" sz="1800" dirty="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r>
              <a:rPr lang="de-DE" sz="1800" dirty="0">
                <a:latin typeface="Arial" panose="020B0604020202020204" pitchFamily="34" charset="0"/>
                <a:cs typeface="Arial" panose="020B0604020202020204" pitchFamily="34" charset="0"/>
                <a:sym typeface="Wingdings" panose="05000000000000000000" pitchFamily="2" charset="2"/>
              </a:rPr>
              <a:t>Overfitting: Model too complex, fitting the training set too tightly, wrongfully detecting patterns in noise</a:t>
            </a:r>
          </a:p>
          <a:p>
            <a:pPr>
              <a:buFont typeface="Wingdings" panose="05000000000000000000" pitchFamily="2" charset="2"/>
              <a:buChar char="à"/>
            </a:pPr>
            <a:endParaRPr lang="en-GB"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A994450-4421-7F71-7BC4-4849995769F2}"/>
              </a:ext>
            </a:extLst>
          </p:cNvPr>
          <p:cNvPicPr>
            <a:picLocks noChangeAspect="1"/>
          </p:cNvPicPr>
          <p:nvPr/>
        </p:nvPicPr>
        <p:blipFill>
          <a:blip r:embed="rId2"/>
          <a:stretch>
            <a:fillRect/>
          </a:stretch>
        </p:blipFill>
        <p:spPr>
          <a:xfrm>
            <a:off x="6960243" y="1129936"/>
            <a:ext cx="5231757" cy="2569580"/>
          </a:xfrm>
          <a:prstGeom prst="rect">
            <a:avLst/>
          </a:prstGeom>
        </p:spPr>
      </p:pic>
      <p:sp>
        <p:nvSpPr>
          <p:cNvPr id="6" name="TextBox 5">
            <a:extLst>
              <a:ext uri="{FF2B5EF4-FFF2-40B4-BE49-F238E27FC236}">
                <a16:creationId xmlns:a16="http://schemas.microsoft.com/office/drawing/2014/main" id="{B98119C3-F643-A8BC-11BF-8C124234CB6A}"/>
              </a:ext>
            </a:extLst>
          </p:cNvPr>
          <p:cNvSpPr txBox="1"/>
          <p:nvPr/>
        </p:nvSpPr>
        <p:spPr>
          <a:xfrm>
            <a:off x="8613572" y="3668976"/>
            <a:ext cx="3535007" cy="307777"/>
          </a:xfrm>
          <a:prstGeom prst="rect">
            <a:avLst/>
          </a:prstGeom>
          <a:noFill/>
        </p:spPr>
        <p:txBody>
          <a:bodyPr wrap="none" rtlCol="0">
            <a:spAutoFit/>
          </a:bodyPr>
          <a:lstStyle/>
          <a:p>
            <a:r>
              <a:rPr lang="de-DE" sz="1400" i="1" dirty="0"/>
              <a:t>Screenshot from book: Overfitting &amp; solutions</a:t>
            </a:r>
            <a:endParaRPr lang="en-GB" sz="1400" i="1" dirty="0"/>
          </a:p>
        </p:txBody>
      </p:sp>
      <p:pic>
        <p:nvPicPr>
          <p:cNvPr id="8" name="Picture 7">
            <a:extLst>
              <a:ext uri="{FF2B5EF4-FFF2-40B4-BE49-F238E27FC236}">
                <a16:creationId xmlns:a16="http://schemas.microsoft.com/office/drawing/2014/main" id="{5A2B4C0D-0938-8F6C-2266-92BF70AFF237}"/>
              </a:ext>
            </a:extLst>
          </p:cNvPr>
          <p:cNvPicPr>
            <a:picLocks noChangeAspect="1"/>
          </p:cNvPicPr>
          <p:nvPr/>
        </p:nvPicPr>
        <p:blipFill>
          <a:blip r:embed="rId3"/>
          <a:stretch>
            <a:fillRect/>
          </a:stretch>
        </p:blipFill>
        <p:spPr>
          <a:xfrm>
            <a:off x="222963" y="1094238"/>
            <a:ext cx="6052579" cy="2077279"/>
          </a:xfrm>
          <a:prstGeom prst="rect">
            <a:avLst/>
          </a:prstGeom>
        </p:spPr>
      </p:pic>
      <p:sp>
        <p:nvSpPr>
          <p:cNvPr id="9" name="TextBox 8">
            <a:extLst>
              <a:ext uri="{FF2B5EF4-FFF2-40B4-BE49-F238E27FC236}">
                <a16:creationId xmlns:a16="http://schemas.microsoft.com/office/drawing/2014/main" id="{2F151E5F-EF4D-17FE-9E3B-0A35A9BBB337}"/>
              </a:ext>
            </a:extLst>
          </p:cNvPr>
          <p:cNvSpPr txBox="1"/>
          <p:nvPr/>
        </p:nvSpPr>
        <p:spPr>
          <a:xfrm>
            <a:off x="0" y="3131162"/>
            <a:ext cx="7051674" cy="307777"/>
          </a:xfrm>
          <a:prstGeom prst="rect">
            <a:avLst/>
          </a:prstGeom>
          <a:noFill/>
        </p:spPr>
        <p:txBody>
          <a:bodyPr wrap="none" rtlCol="0">
            <a:spAutoFit/>
          </a:bodyPr>
          <a:lstStyle/>
          <a:p>
            <a:r>
              <a:rPr lang="de-DE" sz="1400" i="1" dirty="0"/>
              <a:t>Screenshot: constrained model (dashed) generalizing better than non-constrained one (dotted)</a:t>
            </a:r>
            <a:endParaRPr lang="en-GB" sz="1400" i="1" dirty="0"/>
          </a:p>
        </p:txBody>
      </p:sp>
      <p:sp>
        <p:nvSpPr>
          <p:cNvPr id="10" name="TextBox 9">
            <a:extLst>
              <a:ext uri="{FF2B5EF4-FFF2-40B4-BE49-F238E27FC236}">
                <a16:creationId xmlns:a16="http://schemas.microsoft.com/office/drawing/2014/main" id="{947786CD-47B8-93E2-639B-BB194C557A27}"/>
              </a:ext>
            </a:extLst>
          </p:cNvPr>
          <p:cNvSpPr txBox="1"/>
          <p:nvPr/>
        </p:nvSpPr>
        <p:spPr>
          <a:xfrm>
            <a:off x="-15214" y="3565505"/>
            <a:ext cx="7181774"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sym typeface="Wingdings" panose="05000000000000000000" pitchFamily="2" charset="2"/>
              </a:rPr>
              <a:t> Important to tune hyperparameters to right value of </a:t>
            </a:r>
            <a:r>
              <a:rPr lang="de-DE" i="1" dirty="0">
                <a:latin typeface="Arial" panose="020B0604020202020204" pitchFamily="34" charset="0"/>
                <a:cs typeface="Arial" panose="020B0604020202020204" pitchFamily="34" charset="0"/>
                <a:sym typeface="Wingdings" panose="05000000000000000000" pitchFamily="2" charset="2"/>
              </a:rPr>
              <a:t>regularization</a:t>
            </a:r>
            <a:endParaRPr lang="en-GB" i="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5E616E0-AF99-E19B-89FD-81A7A80072F2}"/>
              </a:ext>
            </a:extLst>
          </p:cNvPr>
          <p:cNvSpPr txBox="1"/>
          <p:nvPr/>
        </p:nvSpPr>
        <p:spPr>
          <a:xfrm>
            <a:off x="-15214" y="4722813"/>
            <a:ext cx="7617791" cy="369332"/>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sym typeface="Wingdings" panose="05000000000000000000" pitchFamily="2" charset="2"/>
              </a:rPr>
              <a:t> </a:t>
            </a:r>
            <a:r>
              <a:rPr lang="de-DE" dirty="0">
                <a:latin typeface="Arial" panose="020B0604020202020204" pitchFamily="34" charset="0"/>
                <a:cs typeface="Arial" panose="020B0604020202020204" pitchFamily="34" charset="0"/>
              </a:rPr>
              <a:t>Underfitting: Model is too simple to describe reality or structure in data</a:t>
            </a:r>
            <a:endParaRPr lang="en-GB"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27DF86E-AC0B-C20A-CA3B-AEC508024A70}"/>
              </a:ext>
            </a:extLst>
          </p:cNvPr>
          <p:cNvPicPr>
            <a:picLocks noChangeAspect="1"/>
          </p:cNvPicPr>
          <p:nvPr/>
        </p:nvPicPr>
        <p:blipFill>
          <a:blip r:embed="rId4"/>
          <a:stretch>
            <a:fillRect/>
          </a:stretch>
        </p:blipFill>
        <p:spPr>
          <a:xfrm>
            <a:off x="298829" y="5196464"/>
            <a:ext cx="7130005" cy="1597306"/>
          </a:xfrm>
          <a:prstGeom prst="rect">
            <a:avLst/>
          </a:prstGeom>
        </p:spPr>
      </p:pic>
      <p:sp>
        <p:nvSpPr>
          <p:cNvPr id="2" name="TextBox 1">
            <a:extLst>
              <a:ext uri="{FF2B5EF4-FFF2-40B4-BE49-F238E27FC236}">
                <a16:creationId xmlns:a16="http://schemas.microsoft.com/office/drawing/2014/main" id="{31463AF3-97A3-C9C1-8326-41D3DF66B89E}"/>
              </a:ext>
            </a:extLst>
          </p:cNvPr>
          <p:cNvSpPr txBox="1"/>
          <p:nvPr/>
        </p:nvSpPr>
        <p:spPr>
          <a:xfrm>
            <a:off x="-15214" y="4382997"/>
            <a:ext cx="9778287" cy="369332"/>
          </a:xfrm>
          <a:prstGeom prst="rect">
            <a:avLst/>
          </a:prstGeom>
          <a:noFill/>
        </p:spPr>
        <p:txBody>
          <a:bodyPr wrap="square" rtlCol="0">
            <a:spAutoFit/>
          </a:bodyPr>
          <a:lstStyle/>
          <a:p>
            <a:pPr marL="285750" indent="-285750">
              <a:buFont typeface="Arial" panose="020B0604020202020204" pitchFamily="34" charset="0"/>
              <a:buChar char="•"/>
            </a:pPr>
            <a:r>
              <a:rPr lang="en-GB" sz="1800" dirty="0">
                <a:effectLst/>
                <a:latin typeface="Arial" panose="020B0604020202020204" pitchFamily="34" charset="0"/>
                <a:ea typeface="Arial" panose="020B0604020202020204" pitchFamily="34" charset="0"/>
              </a:rPr>
              <a:t>What is and what </a:t>
            </a:r>
            <a:r>
              <a:rPr lang="en-GB" sz="1800" dirty="0" err="1">
                <a:effectLst/>
                <a:latin typeface="Arial" panose="020B0604020202020204" pitchFamily="34" charset="0"/>
                <a:ea typeface="Arial" panose="020B0604020202020204" pitchFamily="34" charset="0"/>
              </a:rPr>
              <a:t>favors</a:t>
            </a:r>
            <a:r>
              <a:rPr lang="en-GB" sz="1800" dirty="0">
                <a:effectLst/>
                <a:latin typeface="Arial" panose="020B0604020202020204" pitchFamily="34" charset="0"/>
                <a:ea typeface="Arial" panose="020B0604020202020204" pitchFamily="34" charset="0"/>
              </a:rPr>
              <a:t> underfitting in Machine Learning and how can we prevent it?</a:t>
            </a:r>
          </a:p>
        </p:txBody>
      </p:sp>
    </p:spTree>
    <p:extLst>
      <p:ext uri="{BB962C8B-B14F-4D97-AF65-F5344CB8AC3E}">
        <p14:creationId xmlns:p14="http://schemas.microsoft.com/office/powerpoint/2010/main" val="124597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EAE7-DFAC-1F98-3B56-3A941C373469}"/>
              </a:ext>
            </a:extLst>
          </p:cNvPr>
          <p:cNvSpPr>
            <a:spLocks noGrp="1"/>
          </p:cNvSpPr>
          <p:nvPr>
            <p:ph type="title"/>
          </p:nvPr>
        </p:nvSpPr>
        <p:spPr>
          <a:xfrm>
            <a:off x="0" y="18255"/>
            <a:ext cx="5824330" cy="1174441"/>
          </a:xfrm>
        </p:spPr>
        <p:txBody>
          <a:bodyPr>
            <a:normAutofit/>
          </a:bodyPr>
          <a:lstStyle/>
          <a:p>
            <a:r>
              <a:rPr lang="de-DE" sz="3600" dirty="0">
                <a:latin typeface="Arial" panose="020B0604020202020204" pitchFamily="34" charset="0"/>
                <a:cs typeface="Arial" panose="020B0604020202020204" pitchFamily="34" charset="0"/>
              </a:rPr>
              <a:t>3. </a:t>
            </a:r>
            <a:r>
              <a:rPr lang="en-GB" sz="3600" b="1" dirty="0">
                <a:effectLst/>
                <a:latin typeface="Arial" panose="020B0604020202020204" pitchFamily="34" charset="0"/>
                <a:cs typeface="Arial" panose="020B0604020202020204" pitchFamily="34" charset="0"/>
              </a:rPr>
              <a:t>Testing and Validating</a:t>
            </a:r>
            <a:br>
              <a:rPr lang="en-GB" sz="3600" b="1" dirty="0">
                <a:effectLst/>
                <a:latin typeface="Arial" panose="020B0604020202020204" pitchFamily="34" charset="0"/>
                <a:cs typeface="Arial" panose="020B0604020202020204" pitchFamily="34" charset="0"/>
              </a:rPr>
            </a:b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C59F66-3EED-BD9C-2003-0A34BD574B67}"/>
              </a:ext>
            </a:extLst>
          </p:cNvPr>
          <p:cNvSpPr>
            <a:spLocks noGrp="1"/>
          </p:cNvSpPr>
          <p:nvPr>
            <p:ph idx="1"/>
          </p:nvPr>
        </p:nvSpPr>
        <p:spPr>
          <a:xfrm>
            <a:off x="0" y="742260"/>
            <a:ext cx="12192000" cy="3024670"/>
          </a:xfrm>
        </p:spPr>
        <p:txBody>
          <a:bodyPr>
            <a:normAutofit/>
          </a:bodyPr>
          <a:lstStyle/>
          <a:p>
            <a:r>
              <a:rPr lang="en-GB" sz="1800" dirty="0">
                <a:effectLst/>
                <a:latin typeface="Arial" panose="020B0604020202020204" pitchFamily="34" charset="0"/>
                <a:ea typeface="Arial" panose="020B0604020202020204" pitchFamily="34" charset="0"/>
              </a:rPr>
              <a:t>What is the motivation of holdout validation? Using Figure 1-25, try to explain what is the test set, the training set, and the validation set?</a:t>
            </a:r>
          </a:p>
          <a:p>
            <a:pPr>
              <a:buFont typeface="Wingdings" panose="05000000000000000000" pitchFamily="2" charset="2"/>
              <a:buChar char="à"/>
            </a:pPr>
            <a:r>
              <a:rPr lang="en-GB" sz="1800" dirty="0">
                <a:latin typeface="Arial" panose="020B0604020202020204" pitchFamily="34" charset="0"/>
                <a:cs typeface="Arial" panose="020B0604020202020204" pitchFamily="34" charset="0"/>
                <a:sym typeface="Wingdings" panose="05000000000000000000" pitchFamily="2" charset="2"/>
              </a:rPr>
              <a:t>It is an approach to avoid having the model and its hyperparameters </a:t>
            </a:r>
            <a:r>
              <a:rPr lang="en-GB" sz="1800" i="1" dirty="0">
                <a:latin typeface="Arial" panose="020B0604020202020204" pitchFamily="34" charset="0"/>
                <a:cs typeface="Arial" panose="020B0604020202020204" pitchFamily="34" charset="0"/>
                <a:sym typeface="Wingdings" panose="05000000000000000000" pitchFamily="2" charset="2"/>
              </a:rPr>
              <a:t>overfitting</a:t>
            </a:r>
            <a:r>
              <a:rPr lang="en-GB" sz="1800" dirty="0">
                <a:latin typeface="Arial" panose="020B0604020202020204" pitchFamily="34" charset="0"/>
                <a:cs typeface="Arial" panose="020B0604020202020204" pitchFamily="34" charset="0"/>
                <a:sym typeface="Wingdings" panose="05000000000000000000" pitchFamily="2" charset="2"/>
              </a:rPr>
              <a:t> only to the training set and not generalizing well to real-life predictions.</a:t>
            </a:r>
          </a:p>
          <a:p>
            <a:pPr marL="0" indent="0">
              <a:buNone/>
            </a:pPr>
            <a:r>
              <a:rPr lang="en-GB" sz="1800" dirty="0">
                <a:latin typeface="Arial" panose="020B0604020202020204" pitchFamily="34" charset="0"/>
                <a:cs typeface="Arial" panose="020B0604020202020204" pitchFamily="34" charset="0"/>
                <a:sym typeface="Wingdings" panose="05000000000000000000" pitchFamily="2" charset="2"/>
              </a:rPr>
              <a:t>1. Split the data into a </a:t>
            </a:r>
            <a:r>
              <a:rPr lang="en-GB" sz="1800" i="1" dirty="0">
                <a:latin typeface="Arial" panose="020B0604020202020204" pitchFamily="34" charset="0"/>
                <a:cs typeface="Arial" panose="020B0604020202020204" pitchFamily="34" charset="0"/>
                <a:sym typeface="Wingdings" panose="05000000000000000000" pitchFamily="2" charset="2"/>
              </a:rPr>
              <a:t>training set</a:t>
            </a:r>
            <a:r>
              <a:rPr lang="en-GB" sz="1800" dirty="0">
                <a:latin typeface="Arial" panose="020B0604020202020204" pitchFamily="34" charset="0"/>
                <a:cs typeface="Arial" panose="020B0604020202020204" pitchFamily="34" charset="0"/>
                <a:sym typeface="Wingdings" panose="05000000000000000000" pitchFamily="2" charset="2"/>
              </a:rPr>
              <a:t> used to train multiple models with different hyperparameters.</a:t>
            </a:r>
          </a:p>
          <a:p>
            <a:pPr marL="0" indent="0">
              <a:buNone/>
            </a:pPr>
            <a:r>
              <a:rPr lang="en-GB" sz="1800" dirty="0">
                <a:latin typeface="Arial" panose="020B0604020202020204" pitchFamily="34" charset="0"/>
                <a:cs typeface="Arial" panose="020B0604020202020204" pitchFamily="34" charset="0"/>
                <a:sym typeface="Wingdings" panose="05000000000000000000" pitchFamily="2" charset="2"/>
              </a:rPr>
              <a:t>2. Use part of the remaining data as a </a:t>
            </a:r>
            <a:r>
              <a:rPr lang="en-GB" sz="1800" i="1" dirty="0">
                <a:latin typeface="Arial" panose="020B0604020202020204" pitchFamily="34" charset="0"/>
                <a:cs typeface="Arial" panose="020B0604020202020204" pitchFamily="34" charset="0"/>
                <a:sym typeface="Wingdings" panose="05000000000000000000" pitchFamily="2" charset="2"/>
              </a:rPr>
              <a:t>validation (dev) set</a:t>
            </a:r>
            <a:r>
              <a:rPr lang="en-GB" sz="1800" dirty="0">
                <a:latin typeface="Arial" panose="020B0604020202020204" pitchFamily="34" charset="0"/>
                <a:cs typeface="Arial" panose="020B0604020202020204" pitchFamily="34" charset="0"/>
                <a:sym typeface="Wingdings" panose="05000000000000000000" pitchFamily="2" charset="2"/>
              </a:rPr>
              <a:t>, onto which we test the different models.</a:t>
            </a:r>
          </a:p>
          <a:p>
            <a:pPr marL="0" indent="0">
              <a:buNone/>
            </a:pPr>
            <a:r>
              <a:rPr lang="en-GB" sz="1800" dirty="0">
                <a:latin typeface="Arial" panose="020B0604020202020204" pitchFamily="34" charset="0"/>
                <a:cs typeface="Arial" panose="020B0604020202020204" pitchFamily="34" charset="0"/>
                <a:sym typeface="Wingdings" panose="05000000000000000000" pitchFamily="2" charset="2"/>
              </a:rPr>
              <a:t>3. Select the model with the best performance on the </a:t>
            </a:r>
            <a:r>
              <a:rPr lang="en-GB" sz="1800" i="1" dirty="0">
                <a:latin typeface="Arial" panose="020B0604020202020204" pitchFamily="34" charset="0"/>
                <a:cs typeface="Arial" panose="020B0604020202020204" pitchFamily="34" charset="0"/>
                <a:sym typeface="Wingdings" panose="05000000000000000000" pitchFamily="2" charset="2"/>
              </a:rPr>
              <a:t>validation set, </a:t>
            </a:r>
            <a:r>
              <a:rPr lang="en-GB" sz="1800" dirty="0">
                <a:latin typeface="Arial" panose="020B0604020202020204" pitchFamily="34" charset="0"/>
                <a:cs typeface="Arial" panose="020B0604020202020204" pitchFamily="34" charset="0"/>
                <a:sym typeface="Wingdings" panose="05000000000000000000" pitchFamily="2" charset="2"/>
              </a:rPr>
              <a:t>train it on </a:t>
            </a:r>
            <a:r>
              <a:rPr lang="en-GB" sz="1800" i="1" dirty="0">
                <a:latin typeface="Arial" panose="020B0604020202020204" pitchFamily="34" charset="0"/>
                <a:cs typeface="Arial" panose="020B0604020202020204" pitchFamily="34" charset="0"/>
                <a:sym typeface="Wingdings" panose="05000000000000000000" pitchFamily="2" charset="2"/>
              </a:rPr>
              <a:t>training + validation sets</a:t>
            </a:r>
            <a:r>
              <a:rPr lang="en-GB" sz="1800" dirty="0">
                <a:latin typeface="Arial" panose="020B0604020202020204" pitchFamily="34" charset="0"/>
                <a:cs typeface="Arial" panose="020B0604020202020204" pitchFamily="34" charset="0"/>
                <a:sym typeface="Wingdings" panose="05000000000000000000" pitchFamily="2" charset="2"/>
              </a:rPr>
              <a:t> joined together.</a:t>
            </a:r>
          </a:p>
          <a:p>
            <a:pPr marL="0" indent="0">
              <a:buNone/>
            </a:pPr>
            <a:r>
              <a:rPr lang="en-GB" sz="1800" dirty="0">
                <a:latin typeface="Arial" panose="020B0604020202020204" pitchFamily="34" charset="0"/>
                <a:cs typeface="Arial" panose="020B0604020202020204" pitchFamily="34" charset="0"/>
                <a:sym typeface="Wingdings" panose="05000000000000000000" pitchFamily="2" charset="2"/>
              </a:rPr>
              <a:t>4. This gives us the best model (hyperparameters) which we test on the remaining </a:t>
            </a:r>
            <a:r>
              <a:rPr lang="en-GB" sz="1800" i="1" dirty="0">
                <a:latin typeface="Arial" panose="020B0604020202020204" pitchFamily="34" charset="0"/>
                <a:cs typeface="Arial" panose="020B0604020202020204" pitchFamily="34" charset="0"/>
                <a:sym typeface="Wingdings" panose="05000000000000000000" pitchFamily="2" charset="2"/>
              </a:rPr>
              <a:t>test set</a:t>
            </a:r>
            <a:r>
              <a:rPr lang="en-GB" sz="1800" dirty="0">
                <a:latin typeface="Arial" panose="020B0604020202020204" pitchFamily="34" charset="0"/>
                <a:cs typeface="Arial" panose="020B0604020202020204" pitchFamily="34" charset="0"/>
                <a:sym typeface="Wingdings" panose="05000000000000000000" pitchFamily="2" charset="2"/>
              </a:rPr>
              <a:t> to get an estimate of the </a:t>
            </a:r>
            <a:r>
              <a:rPr lang="en-GB" sz="1800" i="1" dirty="0">
                <a:latin typeface="Arial" panose="020B0604020202020204" pitchFamily="34" charset="0"/>
                <a:cs typeface="Arial" panose="020B0604020202020204" pitchFamily="34" charset="0"/>
                <a:sym typeface="Wingdings" panose="05000000000000000000" pitchFamily="2" charset="2"/>
              </a:rPr>
              <a:t>generalization error</a:t>
            </a:r>
            <a:endParaRPr lang="en-GB" sz="1800" i="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B9C26C7-18D9-E306-D0F7-36D122120997}"/>
              </a:ext>
            </a:extLst>
          </p:cNvPr>
          <p:cNvPicPr>
            <a:picLocks noChangeAspect="1"/>
          </p:cNvPicPr>
          <p:nvPr/>
        </p:nvPicPr>
        <p:blipFill>
          <a:blip r:embed="rId2"/>
          <a:stretch>
            <a:fillRect/>
          </a:stretch>
        </p:blipFill>
        <p:spPr>
          <a:xfrm>
            <a:off x="448100" y="4154405"/>
            <a:ext cx="5376230" cy="2665462"/>
          </a:xfrm>
          <a:prstGeom prst="rect">
            <a:avLst/>
          </a:prstGeom>
        </p:spPr>
      </p:pic>
      <p:sp>
        <p:nvSpPr>
          <p:cNvPr id="6" name="TextBox 5">
            <a:extLst>
              <a:ext uri="{FF2B5EF4-FFF2-40B4-BE49-F238E27FC236}">
                <a16:creationId xmlns:a16="http://schemas.microsoft.com/office/drawing/2014/main" id="{14BB33C7-0FA5-2497-6AFB-35D67C1234D2}"/>
              </a:ext>
            </a:extLst>
          </p:cNvPr>
          <p:cNvSpPr txBox="1"/>
          <p:nvPr/>
        </p:nvSpPr>
        <p:spPr>
          <a:xfrm>
            <a:off x="5824330" y="6271591"/>
            <a:ext cx="2403222" cy="307777"/>
          </a:xfrm>
          <a:prstGeom prst="rect">
            <a:avLst/>
          </a:prstGeom>
          <a:noFill/>
        </p:spPr>
        <p:txBody>
          <a:bodyPr wrap="none" rtlCol="0">
            <a:spAutoFit/>
          </a:bodyPr>
          <a:lstStyle/>
          <a:p>
            <a:r>
              <a:rPr lang="de-DE" sz="1400" i="1" dirty="0"/>
              <a:t>Screenshot: holdout validation</a:t>
            </a:r>
            <a:endParaRPr lang="en-GB" sz="1400" i="1" dirty="0"/>
          </a:p>
        </p:txBody>
      </p:sp>
    </p:spTree>
    <p:extLst>
      <p:ext uri="{BB962C8B-B14F-4D97-AF65-F5344CB8AC3E}">
        <p14:creationId xmlns:p14="http://schemas.microsoft.com/office/powerpoint/2010/main" val="71862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25C9-A27A-BA3C-9756-3F3EFE02EF7E}"/>
              </a:ext>
            </a:extLst>
          </p:cNvPr>
          <p:cNvSpPr>
            <a:spLocks noGrp="1"/>
          </p:cNvSpPr>
          <p:nvPr>
            <p:ph type="title"/>
          </p:nvPr>
        </p:nvSpPr>
        <p:spPr/>
        <p:txBody>
          <a:bodyPr>
            <a:normAutofit/>
          </a:bodyPr>
          <a:lstStyle/>
          <a:p>
            <a:r>
              <a:rPr lang="de-DE" sz="3600" dirty="0">
                <a:latin typeface="Arial" panose="020B0604020202020204" pitchFamily="34" charset="0"/>
                <a:cs typeface="Arial" panose="020B0604020202020204" pitchFamily="34" charset="0"/>
              </a:rPr>
              <a:t>Sources</a:t>
            </a: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B499A49-4298-48AB-2F5A-BDB5FF36CE48}"/>
              </a:ext>
            </a:extLst>
          </p:cNvPr>
          <p:cNvSpPr>
            <a:spLocks noGrp="1"/>
          </p:cNvSpPr>
          <p:nvPr>
            <p:ph idx="1"/>
          </p:nvPr>
        </p:nvSpPr>
        <p:spPr/>
        <p:txBody>
          <a:bodyPr>
            <a:normAutofit/>
          </a:bodyPr>
          <a:lstStyle/>
          <a:p>
            <a:r>
              <a:rPr lang="en-GB" sz="1800" dirty="0"/>
              <a:t>Hands-on machine Learning with Scikit Learn Keras and TensorFlow Third Edition, </a:t>
            </a:r>
            <a:r>
              <a:rPr lang="en-GB" sz="1800"/>
              <a:t>1</a:t>
            </a:r>
            <a:r>
              <a:rPr lang="en-GB" sz="1800" baseline="30000"/>
              <a:t>st</a:t>
            </a:r>
            <a:r>
              <a:rPr lang="en-GB" sz="1800"/>
              <a:t> chapter.</a:t>
            </a:r>
            <a:endParaRPr lang="en-GB" sz="1800" dirty="0"/>
          </a:p>
          <a:p>
            <a:r>
              <a:rPr lang="en-GB" sz="1800" dirty="0">
                <a:hlinkClick r:id="rId2"/>
              </a:rPr>
              <a:t>https://uibkacat-my.sharepoint.com/:p:/g/personal/lars_hofmann_student_uibk_ac_at/EYcCueCPQc9Gv0UrPnGFaOoBI3AZTbmXzOKaPlMgG14nng?rtime=9CkJiBIi20g</a:t>
            </a:r>
            <a:endParaRPr lang="en-GB" sz="1800" dirty="0"/>
          </a:p>
          <a:p>
            <a:r>
              <a:rPr lang="en-GB" sz="1800" dirty="0"/>
              <a:t>chat.openai.com (Slide 10)</a:t>
            </a:r>
          </a:p>
          <a:p>
            <a:r>
              <a:rPr lang="en-GB" sz="1800" dirty="0">
                <a:latin typeface="Arial" panose="020B0604020202020204" pitchFamily="34" charset="0"/>
                <a:sym typeface="Wingdings" panose="05000000000000000000" pitchFamily="2" charset="2"/>
                <a:hlinkClick r:id="rId3"/>
              </a:rPr>
              <a:t>huggingface.co/docs/transformers/model_doc/</a:t>
            </a:r>
            <a:r>
              <a:rPr lang="en-GB" sz="1800" dirty="0" err="1">
                <a:latin typeface="Arial" panose="020B0604020202020204" pitchFamily="34" charset="0"/>
                <a:sym typeface="Wingdings" panose="05000000000000000000" pitchFamily="2" charset="2"/>
                <a:hlinkClick r:id="rId3"/>
              </a:rPr>
              <a:t>bert</a:t>
            </a:r>
            <a:endParaRPr lang="en-GB" sz="1800" dirty="0">
              <a:latin typeface="Arial" panose="020B0604020202020204" pitchFamily="34" charset="0"/>
              <a:sym typeface="Wingdings" panose="05000000000000000000" pitchFamily="2" charset="2"/>
            </a:endParaRPr>
          </a:p>
          <a:p>
            <a:r>
              <a:rPr lang="en-GB" sz="1800" dirty="0">
                <a:hlinkClick r:id="rId4"/>
              </a:rPr>
              <a:t>www.alphagomovie.com</a:t>
            </a:r>
            <a:endParaRPr lang="en-GB" sz="1800" dirty="0"/>
          </a:p>
        </p:txBody>
      </p:sp>
      <p:pic>
        <p:nvPicPr>
          <p:cNvPr id="4" name="Picture 3" descr="Graphical user interface, text&#10;&#10;Description automatically generated with medium confidence">
            <a:extLst>
              <a:ext uri="{FF2B5EF4-FFF2-40B4-BE49-F238E27FC236}">
                <a16:creationId xmlns:a16="http://schemas.microsoft.com/office/drawing/2014/main" id="{827D4656-DDC7-9FBC-83CD-FA194DDE4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0337" y="6012208"/>
            <a:ext cx="1498457" cy="599383"/>
          </a:xfrm>
          <a:prstGeom prst="rect">
            <a:avLst/>
          </a:prstGeom>
        </p:spPr>
      </p:pic>
    </p:spTree>
    <p:extLst>
      <p:ext uri="{BB962C8B-B14F-4D97-AF65-F5344CB8AC3E}">
        <p14:creationId xmlns:p14="http://schemas.microsoft.com/office/powerpoint/2010/main" val="256204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6CAC-5B53-32AE-F705-740DE7C3FBB3}"/>
              </a:ext>
            </a:extLst>
          </p:cNvPr>
          <p:cNvSpPr>
            <a:spLocks noGrp="1"/>
          </p:cNvSpPr>
          <p:nvPr>
            <p:ph type="ctrTitle"/>
          </p:nvPr>
        </p:nvSpPr>
        <p:spPr>
          <a:xfrm>
            <a:off x="1590675" y="0"/>
            <a:ext cx="9144000" cy="2387600"/>
          </a:xfrm>
        </p:spPr>
        <p:txBody>
          <a:bodyPr>
            <a:normAutofit/>
          </a:bodyPr>
          <a:lstStyle/>
          <a:p>
            <a:r>
              <a:rPr lang="de-DE" sz="3600" b="1" dirty="0">
                <a:effectLst/>
                <a:latin typeface="Arial" panose="020B0604020202020204" pitchFamily="34" charset="0"/>
              </a:rPr>
              <a:t>1. </a:t>
            </a:r>
            <a:r>
              <a:rPr lang="en-GB" sz="3600" b="1" dirty="0">
                <a:effectLst/>
                <a:latin typeface="Arial" panose="020B0604020202020204" pitchFamily="34" charset="0"/>
              </a:rPr>
              <a:t>Definition and Motivation of Machine Learning</a:t>
            </a:r>
            <a:br>
              <a:rPr lang="en-GB" sz="3600" b="1" dirty="0">
                <a:effectLst/>
                <a:latin typeface="Arial" panose="020B0604020202020204" pitchFamily="34" charset="0"/>
              </a:rPr>
            </a:br>
            <a:endParaRPr lang="en-GB" sz="3600" dirty="0"/>
          </a:p>
        </p:txBody>
      </p:sp>
      <p:sp>
        <p:nvSpPr>
          <p:cNvPr id="3" name="Subtitle 2">
            <a:extLst>
              <a:ext uri="{FF2B5EF4-FFF2-40B4-BE49-F238E27FC236}">
                <a16:creationId xmlns:a16="http://schemas.microsoft.com/office/drawing/2014/main" id="{790530A6-A7B9-B837-2F3B-C2307AFAA569}"/>
              </a:ext>
            </a:extLst>
          </p:cNvPr>
          <p:cNvSpPr>
            <a:spLocks noGrp="1"/>
          </p:cNvSpPr>
          <p:nvPr>
            <p:ph type="subTitle" idx="1"/>
          </p:nvPr>
        </p:nvSpPr>
        <p:spPr>
          <a:xfrm>
            <a:off x="0" y="1925638"/>
            <a:ext cx="9144000" cy="827087"/>
          </a:xfrm>
        </p:spPr>
        <p:txBody>
          <a:bodyPr>
            <a:normAutofit lnSpcReduction="10000"/>
          </a:bodyPr>
          <a:lstStyle/>
          <a:p>
            <a:pPr marL="285750" indent="-285750" algn="l">
              <a:buFont typeface="Arial" panose="020B0604020202020204" pitchFamily="34" charset="0"/>
              <a:buChar char="•"/>
            </a:pPr>
            <a:r>
              <a:rPr lang="en-GB" sz="1800" dirty="0">
                <a:effectLst/>
                <a:latin typeface="Arial" panose="020B0604020202020204" pitchFamily="34" charset="0"/>
                <a:ea typeface="Arial" panose="020B0604020202020204" pitchFamily="34" charset="0"/>
              </a:rPr>
              <a:t>Read through the definition of machine learning. You want to estimate the weight of a person based on his or her height. Now try to describe the terms task, performance measure, training set, training instance, and model using this concrete example.</a:t>
            </a:r>
          </a:p>
          <a:p>
            <a:endParaRPr lang="en-GB" dirty="0"/>
          </a:p>
        </p:txBody>
      </p:sp>
      <p:sp>
        <p:nvSpPr>
          <p:cNvPr id="4" name="TextBox 3">
            <a:extLst>
              <a:ext uri="{FF2B5EF4-FFF2-40B4-BE49-F238E27FC236}">
                <a16:creationId xmlns:a16="http://schemas.microsoft.com/office/drawing/2014/main" id="{1AB58FC9-D538-E29E-F0E3-09D163394936}"/>
              </a:ext>
            </a:extLst>
          </p:cNvPr>
          <p:cNvSpPr txBox="1"/>
          <p:nvPr/>
        </p:nvSpPr>
        <p:spPr>
          <a:xfrm>
            <a:off x="114300" y="3009900"/>
            <a:ext cx="8430578" cy="1477328"/>
          </a:xfrm>
          <a:prstGeom prst="rect">
            <a:avLst/>
          </a:prstGeom>
          <a:noFill/>
        </p:spPr>
        <p:txBody>
          <a:bodyPr wrap="none" rtlCol="0">
            <a:spAutoFit/>
          </a:bodyPr>
          <a:lstStyle/>
          <a:p>
            <a:pPr algn="l"/>
            <a:r>
              <a:rPr lang="de-DE" dirty="0">
                <a:latin typeface="Arial" panose="020B0604020202020204" pitchFamily="34" charset="0"/>
                <a:cs typeface="Arial" panose="020B0604020202020204" pitchFamily="34" charset="0"/>
                <a:sym typeface="Wingdings" panose="05000000000000000000" pitchFamily="2" charset="2"/>
              </a:rPr>
              <a:t> </a:t>
            </a:r>
            <a:r>
              <a:rPr lang="en-GB" sz="1800" b="0" i="0" u="sng" strike="noStrike" baseline="0" dirty="0">
                <a:latin typeface="Arial" panose="020B0604020202020204" pitchFamily="34" charset="0"/>
                <a:cs typeface="Arial" panose="020B0604020202020204" pitchFamily="34" charset="0"/>
              </a:rPr>
              <a:t>engineering-oriented definition</a:t>
            </a:r>
            <a:r>
              <a:rPr lang="en-GB" sz="1800" b="0" i="0" u="none" strike="noStrike" baseline="0" dirty="0">
                <a:latin typeface="Arial" panose="020B0604020202020204" pitchFamily="34" charset="0"/>
                <a:cs typeface="Arial" panose="020B0604020202020204" pitchFamily="34" charset="0"/>
              </a:rPr>
              <a:t>:</a:t>
            </a:r>
          </a:p>
          <a:p>
            <a:pPr algn="l"/>
            <a:r>
              <a:rPr lang="en-GB" sz="1800" b="0" i="0" u="none" strike="noStrike" baseline="0" dirty="0">
                <a:latin typeface="Arial" panose="020B0604020202020204" pitchFamily="34" charset="0"/>
                <a:cs typeface="Arial" panose="020B0604020202020204" pitchFamily="34" charset="0"/>
              </a:rPr>
              <a:t>A computer program is said to learn from </a:t>
            </a:r>
            <a:r>
              <a:rPr lang="en-GB" sz="1800" b="0" i="1" u="none" strike="noStrike" baseline="0" dirty="0">
                <a:latin typeface="Arial" panose="020B0604020202020204" pitchFamily="34" charset="0"/>
                <a:cs typeface="Arial" panose="020B0604020202020204" pitchFamily="34" charset="0"/>
              </a:rPr>
              <a:t>experience E </a:t>
            </a:r>
            <a:r>
              <a:rPr lang="en-GB" sz="1800" b="0" i="0" u="none" strike="noStrike" baseline="0" dirty="0">
                <a:latin typeface="Arial" panose="020B0604020202020204" pitchFamily="34" charset="0"/>
                <a:cs typeface="Arial" panose="020B0604020202020204" pitchFamily="34" charset="0"/>
              </a:rPr>
              <a:t>with respect to </a:t>
            </a:r>
            <a:r>
              <a:rPr lang="en-GB" sz="1800" b="0" i="1" u="none" strike="noStrike" baseline="0" dirty="0">
                <a:latin typeface="Arial" panose="020B0604020202020204" pitchFamily="34" charset="0"/>
                <a:cs typeface="Arial" panose="020B0604020202020204" pitchFamily="34" charset="0"/>
              </a:rPr>
              <a:t>some task</a:t>
            </a:r>
          </a:p>
          <a:p>
            <a:pPr algn="l"/>
            <a:r>
              <a:rPr lang="en-GB" sz="1800" b="0" i="1" u="none" strike="noStrike" baseline="0" dirty="0">
                <a:latin typeface="Arial" panose="020B0604020202020204" pitchFamily="34" charset="0"/>
                <a:cs typeface="Arial" panose="020B0604020202020204" pitchFamily="34" charset="0"/>
              </a:rPr>
              <a:t>T </a:t>
            </a:r>
            <a:r>
              <a:rPr lang="en-GB" sz="1800" b="0" i="0" u="none" strike="noStrike" baseline="0" dirty="0">
                <a:latin typeface="Arial" panose="020B0604020202020204" pitchFamily="34" charset="0"/>
                <a:cs typeface="Arial" panose="020B0604020202020204" pitchFamily="34" charset="0"/>
              </a:rPr>
              <a:t>and some </a:t>
            </a:r>
            <a:r>
              <a:rPr lang="en-GB" sz="1800" b="0" i="1" u="none" strike="noStrike" baseline="0" dirty="0">
                <a:latin typeface="Arial" panose="020B0604020202020204" pitchFamily="34" charset="0"/>
                <a:cs typeface="Arial" panose="020B0604020202020204" pitchFamily="34" charset="0"/>
              </a:rPr>
              <a:t>performance measure P</a:t>
            </a:r>
            <a:r>
              <a:rPr lang="en-GB" sz="1800" b="0" i="0" u="none" strike="noStrike" baseline="0" dirty="0">
                <a:latin typeface="Arial" panose="020B0604020202020204" pitchFamily="34" charset="0"/>
                <a:cs typeface="Arial" panose="020B0604020202020204" pitchFamily="34" charset="0"/>
              </a:rPr>
              <a:t>, if its performance on </a:t>
            </a:r>
            <a:r>
              <a:rPr lang="en-GB" sz="1800" b="0" i="1" u="none" strike="noStrike" baseline="0" dirty="0">
                <a:latin typeface="Arial" panose="020B0604020202020204" pitchFamily="34" charset="0"/>
                <a:cs typeface="Arial" panose="020B0604020202020204" pitchFamily="34" charset="0"/>
              </a:rPr>
              <a:t>T</a:t>
            </a:r>
            <a:r>
              <a:rPr lang="en-GB" sz="1800" b="0" i="0" u="none" strike="noStrike" baseline="0" dirty="0">
                <a:latin typeface="Arial" panose="020B0604020202020204" pitchFamily="34" charset="0"/>
                <a:cs typeface="Arial" panose="020B0604020202020204" pitchFamily="34" charset="0"/>
              </a:rPr>
              <a:t>, as measured by </a:t>
            </a:r>
            <a:r>
              <a:rPr lang="en-GB" sz="1800" b="0" i="1" u="none" strike="noStrike" baseline="0" dirty="0">
                <a:latin typeface="Arial" panose="020B0604020202020204" pitchFamily="34" charset="0"/>
                <a:cs typeface="Arial" panose="020B0604020202020204" pitchFamily="34" charset="0"/>
              </a:rPr>
              <a:t>P</a:t>
            </a:r>
            <a:r>
              <a:rPr lang="en-GB" sz="1800" b="0" i="0" u="none" strike="noStrike" baseline="0" dirty="0">
                <a:latin typeface="Arial" panose="020B0604020202020204" pitchFamily="34" charset="0"/>
                <a:cs typeface="Arial" panose="020B0604020202020204" pitchFamily="34" charset="0"/>
              </a:rPr>
              <a:t>,</a:t>
            </a:r>
          </a:p>
          <a:p>
            <a:pPr algn="l"/>
            <a:r>
              <a:rPr lang="en-GB" sz="1800" b="0" i="0" u="none" strike="noStrike" baseline="0" dirty="0">
                <a:latin typeface="Arial" panose="020B0604020202020204" pitchFamily="34" charset="0"/>
                <a:cs typeface="Arial" panose="020B0604020202020204" pitchFamily="34" charset="0"/>
              </a:rPr>
              <a:t>improves with experience </a:t>
            </a:r>
            <a:r>
              <a:rPr lang="en-GB" sz="1800" b="0" i="1" u="none" strike="noStrike" baseline="0" dirty="0">
                <a:latin typeface="Arial" panose="020B0604020202020204" pitchFamily="34" charset="0"/>
                <a:cs typeface="Arial" panose="020B0604020202020204" pitchFamily="34" charset="0"/>
              </a:rPr>
              <a:t>E</a:t>
            </a:r>
            <a:r>
              <a:rPr lang="en-GB" sz="1800" b="0" i="0" u="none" strike="noStrike" baseline="0" dirty="0">
                <a:latin typeface="Arial" panose="020B0604020202020204" pitchFamily="34" charset="0"/>
                <a:cs typeface="Arial" panose="020B0604020202020204" pitchFamily="34" charset="0"/>
              </a:rPr>
              <a:t>.</a:t>
            </a:r>
          </a:p>
          <a:p>
            <a:pPr algn="l"/>
            <a:r>
              <a:rPr lang="en-GB" sz="1800" b="0" i="0" u="none" strike="noStrike" baseline="0" dirty="0">
                <a:latin typeface="Arial" panose="020B0604020202020204" pitchFamily="34" charset="0"/>
                <a:cs typeface="Arial" panose="020B0604020202020204" pitchFamily="34" charset="0"/>
              </a:rPr>
              <a:t>—Tom Mitchell, 1997</a:t>
            </a:r>
            <a:endParaRPr lang="en-GB"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5B4EE9-6CDC-6E59-0D07-D1CDE7D47579}"/>
                  </a:ext>
                </a:extLst>
              </p:cNvPr>
              <p:cNvSpPr txBox="1"/>
              <p:nvPr/>
            </p:nvSpPr>
            <p:spPr>
              <a:xfrm>
                <a:off x="219075" y="4743450"/>
                <a:ext cx="9336402" cy="1890133"/>
              </a:xfrm>
              <a:prstGeom prst="rect">
                <a:avLst/>
              </a:prstGeom>
              <a:noFill/>
            </p:spPr>
            <p:txBody>
              <a:bodyPr wrap="none" rtlCol="0">
                <a:spAutoFit/>
              </a:bodyPr>
              <a:lstStyle/>
              <a:p>
                <a:r>
                  <a:rPr lang="de-DE" dirty="0">
                    <a:latin typeface="Arial" panose="020B0604020202020204" pitchFamily="34" charset="0"/>
                    <a:cs typeface="Arial" panose="020B0604020202020204" pitchFamily="34" charset="0"/>
                    <a:sym typeface="Wingdings" panose="05000000000000000000" pitchFamily="2" charset="2"/>
                  </a:rPr>
                  <a:t></a:t>
                </a:r>
                <a:r>
                  <a:rPr lang="de-DE" u="sng" dirty="0">
                    <a:latin typeface="Arial" panose="020B0604020202020204" pitchFamily="34" charset="0"/>
                    <a:cs typeface="Arial" panose="020B0604020202020204" pitchFamily="34" charset="0"/>
                    <a:sym typeface="Wingdings" panose="05000000000000000000" pitchFamily="2" charset="2"/>
                  </a:rPr>
                  <a:t>Task</a:t>
                </a:r>
                <a:r>
                  <a:rPr lang="de-DE" dirty="0">
                    <a:latin typeface="Arial" panose="020B0604020202020204" pitchFamily="34" charset="0"/>
                    <a:cs typeface="Arial" panose="020B0604020202020204" pitchFamily="34" charset="0"/>
                    <a:sym typeface="Wingdings" panose="05000000000000000000" pitchFamily="2" charset="2"/>
                  </a:rPr>
                  <a:t>: Estimate weight as </a:t>
                </a:r>
                <a14:m>
                  <m:oMath xmlns:m="http://schemas.openxmlformats.org/officeDocument/2006/math">
                    <m:r>
                      <a:rPr lang="de-DE" b="0" i="1" smtClean="0">
                        <a:latin typeface="Cambria Math" panose="02040503050406030204" pitchFamily="18" charset="0"/>
                        <a:sym typeface="Wingdings" panose="05000000000000000000" pitchFamily="2" charset="2"/>
                      </a:rPr>
                      <m:t>𝑓</m:t>
                    </m:r>
                    <m:d>
                      <m:dPr>
                        <m:ctrlPr>
                          <a:rPr lang="de-DE" b="0" i="1" smtClean="0">
                            <a:latin typeface="Cambria Math" panose="02040503050406030204" pitchFamily="18" charset="0"/>
                            <a:sym typeface="Wingdings" panose="05000000000000000000" pitchFamily="2" charset="2"/>
                          </a:rPr>
                        </m:ctrlPr>
                      </m:dPr>
                      <m:e>
                        <m:r>
                          <a:rPr lang="de-DE" b="0" i="1" smtClean="0">
                            <a:latin typeface="Cambria Math" panose="02040503050406030204" pitchFamily="18" charset="0"/>
                            <a:sym typeface="Wingdings" panose="05000000000000000000" pitchFamily="2" charset="2"/>
                          </a:rPr>
                          <m:t>𝐻𝑒𝑖𝑔h𝑡</m:t>
                        </m:r>
                      </m:e>
                    </m:d>
                  </m:oMath>
                </a14:m>
                <a:endParaRPr lang="de-DE" dirty="0">
                  <a:sym typeface="Wingdings" panose="05000000000000000000" pitchFamily="2" charset="2"/>
                </a:endParaRPr>
              </a:p>
              <a:p>
                <a:r>
                  <a:rPr lang="de-DE" dirty="0">
                    <a:latin typeface="Arial" panose="020B0604020202020204" pitchFamily="34" charset="0"/>
                    <a:cs typeface="Arial" panose="020B0604020202020204" pitchFamily="34" charset="0"/>
                    <a:sym typeface="Wingdings" panose="05000000000000000000" pitchFamily="2" charset="2"/>
                  </a:rPr>
                  <a:t>Possible </a:t>
                </a:r>
                <a:r>
                  <a:rPr lang="de-DE" u="sng" dirty="0">
                    <a:latin typeface="Arial" panose="020B0604020202020204" pitchFamily="34" charset="0"/>
                    <a:cs typeface="Arial" panose="020B0604020202020204" pitchFamily="34" charset="0"/>
                    <a:sym typeface="Wingdings" panose="05000000000000000000" pitchFamily="2" charset="2"/>
                  </a:rPr>
                  <a:t>Performance measure </a:t>
                </a:r>
                <a:r>
                  <a:rPr lang="de-DE" dirty="0">
                    <a:latin typeface="Arial" panose="020B0604020202020204" pitchFamily="34" charset="0"/>
                    <a:cs typeface="Arial" panose="020B0604020202020204" pitchFamily="34" charset="0"/>
                    <a:sym typeface="Wingdings" panose="05000000000000000000" pitchFamily="2" charset="2"/>
                  </a:rPr>
                  <a:t>(Ex.):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sym typeface="Wingdings" panose="05000000000000000000" pitchFamily="2" charset="2"/>
                      </a:rPr>
                      <m:t>P</m:t>
                    </m:r>
                    <m:r>
                      <a:rPr lang="de-DE" b="0" i="0" smtClean="0">
                        <a:latin typeface="Cambria Math" panose="02040503050406030204" pitchFamily="18" charset="0"/>
                        <a:ea typeface="Cambria Math" panose="02040503050406030204" pitchFamily="18" charset="0"/>
                        <a:sym typeface="Wingdings" panose="05000000000000000000" pitchFamily="2" charset="2"/>
                      </a:rPr>
                      <m:t>=</m:t>
                    </m:r>
                    <m:f>
                      <m:fPr>
                        <m:ctrlPr>
                          <a:rPr lang="de-DE" i="1" smtClean="0">
                            <a:latin typeface="Cambria Math" panose="02040503050406030204" pitchFamily="18" charset="0"/>
                            <a:ea typeface="Cambria Math" panose="02040503050406030204" pitchFamily="18" charset="0"/>
                            <a:sym typeface="Wingdings" panose="05000000000000000000" pitchFamily="2" charset="2"/>
                          </a:rPr>
                        </m:ctrlPr>
                      </m:fPr>
                      <m:num>
                        <m:r>
                          <a:rPr lang="de-DE" b="0" i="1" smtClean="0">
                            <a:latin typeface="Cambria Math" panose="02040503050406030204" pitchFamily="18" charset="0"/>
                            <a:ea typeface="Cambria Math" panose="02040503050406030204" pitchFamily="18" charset="0"/>
                            <a:sym typeface="Wingdings" panose="05000000000000000000" pitchFamily="2" charset="2"/>
                          </a:rPr>
                          <m:t>1</m:t>
                        </m:r>
                      </m:num>
                      <m:den>
                        <m:r>
                          <a:rPr lang="de-DE" b="0" i="1" smtClean="0">
                            <a:latin typeface="Cambria Math" panose="02040503050406030204" pitchFamily="18" charset="0"/>
                            <a:ea typeface="Cambria Math" panose="02040503050406030204" pitchFamily="18" charset="0"/>
                            <a:sym typeface="Wingdings" panose="05000000000000000000" pitchFamily="2" charset="2"/>
                          </a:rPr>
                          <m:t>𝑛</m:t>
                        </m:r>
                      </m:den>
                    </m:f>
                    <m:sSup>
                      <m:sSupPr>
                        <m:ctrlPr>
                          <a:rPr lang="de-DE" b="0" i="1" smtClean="0">
                            <a:latin typeface="Cambria Math" panose="02040503050406030204" pitchFamily="18" charset="0"/>
                            <a:ea typeface="Cambria Math" panose="02040503050406030204" pitchFamily="18" charset="0"/>
                            <a:sym typeface="Wingdings" panose="05000000000000000000" pitchFamily="2" charset="2"/>
                          </a:rPr>
                        </m:ctrlPr>
                      </m:sSupPr>
                      <m:e>
                        <m:nary>
                          <m:naryPr>
                            <m:chr m:val="∑"/>
                            <m:subHide m:val="on"/>
                            <m:supHide m:val="on"/>
                            <m:ctrlPr>
                              <a:rPr lang="de-DE" b="0" i="1" smtClean="0">
                                <a:latin typeface="Cambria Math" panose="02040503050406030204" pitchFamily="18" charset="0"/>
                                <a:ea typeface="Cambria Math" panose="02040503050406030204" pitchFamily="18" charset="0"/>
                                <a:sym typeface="Wingdings" panose="05000000000000000000" pitchFamily="2" charset="2"/>
                              </a:rPr>
                            </m:ctrlPr>
                          </m:naryPr>
                          <m:sub/>
                          <m:sup/>
                          <m:e>
                            <m:r>
                              <a:rPr lang="de-DE" b="0" i="1" smtClean="0">
                                <a:latin typeface="Cambria Math" panose="02040503050406030204" pitchFamily="18" charset="0"/>
                                <a:ea typeface="Cambria Math" panose="02040503050406030204" pitchFamily="18" charset="0"/>
                                <a:sym typeface="Wingdings" panose="05000000000000000000" pitchFamily="2" charset="2"/>
                              </a:rPr>
                              <m:t>(</m:t>
                            </m:r>
                            <m:r>
                              <a:rPr lang="de-DE" i="1" dirty="0">
                                <a:latin typeface="Cambria Math" panose="02040503050406030204" pitchFamily="18" charset="0"/>
                                <a:ea typeface="Cambria Math" panose="02040503050406030204" pitchFamily="18" charset="0"/>
                                <a:sym typeface="Wingdings" panose="05000000000000000000" pitchFamily="2" charset="2"/>
                              </a:rPr>
                              <m:t>𝑊𝑒𝑖𝑔h𝑡</m:t>
                            </m:r>
                            <m:r>
                              <a:rPr lang="de-DE" b="0" i="1" dirty="0" smtClean="0">
                                <a:latin typeface="Cambria Math" panose="02040503050406030204" pitchFamily="18" charset="0"/>
                                <a:ea typeface="Cambria Math" panose="02040503050406030204" pitchFamily="18" charset="0"/>
                                <a:sym typeface="Wingdings" panose="05000000000000000000" pitchFamily="2" charset="2"/>
                              </a:rPr>
                              <m:t>_</m:t>
                            </m:r>
                            <m:r>
                              <a:rPr lang="de-DE" b="0" i="1" dirty="0" smtClean="0">
                                <a:latin typeface="Cambria Math" panose="02040503050406030204" pitchFamily="18" charset="0"/>
                                <a:ea typeface="Cambria Math" panose="02040503050406030204" pitchFamily="18" charset="0"/>
                                <a:sym typeface="Wingdings" panose="05000000000000000000" pitchFamily="2" charset="2"/>
                              </a:rPr>
                              <m:t>𝑖</m:t>
                            </m:r>
                            <m:r>
                              <a:rPr lang="de-DE" i="1" dirty="0">
                                <a:latin typeface="Cambria Math" panose="02040503050406030204" pitchFamily="18" charset="0"/>
                                <a:ea typeface="Cambria Math" panose="02040503050406030204" pitchFamily="18" charset="0"/>
                                <a:sym typeface="Wingdings" panose="05000000000000000000" pitchFamily="2" charset="2"/>
                              </a:rPr>
                              <m:t> −</m:t>
                            </m:r>
                            <m:acc>
                              <m:accPr>
                                <m:chr m:val="̂"/>
                                <m:ctrlPr>
                                  <a:rPr lang="de-DE" b="0" i="1" smtClean="0">
                                    <a:latin typeface="Cambria Math" panose="02040503050406030204" pitchFamily="18" charset="0"/>
                                    <a:ea typeface="Cambria Math" panose="02040503050406030204" pitchFamily="18" charset="0"/>
                                    <a:sym typeface="Wingdings" panose="05000000000000000000" pitchFamily="2" charset="2"/>
                                  </a:rPr>
                                </m:ctrlPr>
                              </m:accPr>
                              <m:e>
                                <m:r>
                                  <a:rPr lang="de-DE" i="1" dirty="0" smtClean="0">
                                    <a:latin typeface="Cambria Math" panose="02040503050406030204" pitchFamily="18" charset="0"/>
                                    <a:ea typeface="Cambria Math" panose="02040503050406030204" pitchFamily="18" charset="0"/>
                                    <a:sym typeface="Wingdings" panose="05000000000000000000" pitchFamily="2" charset="2"/>
                                  </a:rPr>
                                  <m:t>𝑊𝑒𝑖𝑔h𝑡</m:t>
                                </m:r>
                              </m:e>
                            </m:acc>
                            <m:r>
                              <a:rPr lang="de-DE" b="0" i="1" smtClean="0">
                                <a:latin typeface="Cambria Math" panose="02040503050406030204" pitchFamily="18" charset="0"/>
                                <a:ea typeface="Cambria Math" panose="02040503050406030204" pitchFamily="18" charset="0"/>
                                <a:sym typeface="Wingdings" panose="05000000000000000000" pitchFamily="2" charset="2"/>
                              </a:rPr>
                              <m:t>_</m:t>
                            </m:r>
                            <m:r>
                              <a:rPr lang="de-DE" b="0" i="1" smtClean="0">
                                <a:latin typeface="Cambria Math" panose="02040503050406030204" pitchFamily="18" charset="0"/>
                                <a:ea typeface="Cambria Math" panose="02040503050406030204" pitchFamily="18" charset="0"/>
                                <a:sym typeface="Wingdings" panose="05000000000000000000" pitchFamily="2" charset="2"/>
                              </a:rPr>
                              <m:t>𝑖</m:t>
                            </m:r>
                            <m:r>
                              <a:rPr lang="de-DE" b="0" i="1" smtClean="0">
                                <a:latin typeface="Cambria Math" panose="02040503050406030204" pitchFamily="18" charset="0"/>
                                <a:ea typeface="Cambria Math" panose="02040503050406030204" pitchFamily="18" charset="0"/>
                                <a:sym typeface="Wingdings" panose="05000000000000000000" pitchFamily="2" charset="2"/>
                              </a:rPr>
                              <m:t>)</m:t>
                            </m:r>
                          </m:e>
                        </m:nary>
                      </m:e>
                      <m:sup>
                        <m:r>
                          <a:rPr lang="de-DE" b="0" i="1" smtClean="0">
                            <a:latin typeface="Cambria Math" panose="02040503050406030204" pitchFamily="18" charset="0"/>
                            <a:ea typeface="Cambria Math" panose="02040503050406030204" pitchFamily="18" charset="0"/>
                            <a:sym typeface="Wingdings" panose="05000000000000000000" pitchFamily="2" charset="2"/>
                          </a:rPr>
                          <m:t>2</m:t>
                        </m:r>
                      </m:sup>
                    </m:sSup>
                    <m:r>
                      <a:rPr lang="de-DE" b="0" i="1" smtClean="0">
                        <a:latin typeface="Cambria Math" panose="02040503050406030204" pitchFamily="18" charset="0"/>
                        <a:ea typeface="Cambria Math" panose="02040503050406030204" pitchFamily="18" charset="0"/>
                        <a:sym typeface="Wingdings" panose="05000000000000000000" pitchFamily="2" charset="2"/>
                      </a:rPr>
                      <m:t>="</m:t>
                    </m:r>
                    <m:r>
                      <a:rPr lang="de-DE" b="0" i="1" smtClean="0">
                        <a:latin typeface="Cambria Math" panose="02040503050406030204" pitchFamily="18" charset="0"/>
                        <a:ea typeface="Cambria Math" panose="02040503050406030204" pitchFamily="18" charset="0"/>
                        <a:sym typeface="Wingdings" panose="05000000000000000000" pitchFamily="2" charset="2"/>
                      </a:rPr>
                      <m:t>𝑀𝑆𝐸</m:t>
                    </m:r>
                    <m:r>
                      <a:rPr lang="de-DE" b="0" i="1" smtClean="0">
                        <a:latin typeface="Cambria Math" panose="02040503050406030204" pitchFamily="18" charset="0"/>
                        <a:ea typeface="Cambria Math" panose="02040503050406030204" pitchFamily="18" charset="0"/>
                        <a:sym typeface="Wingdings" panose="05000000000000000000" pitchFamily="2" charset="2"/>
                      </a:rPr>
                      <m:t>"</m:t>
                    </m:r>
                  </m:oMath>
                </a14:m>
                <a:endParaRPr lang="de-DE" sz="1500" b="0" dirty="0">
                  <a:latin typeface="Cambria Math" panose="02040503050406030204" pitchFamily="18" charset="0"/>
                  <a:ea typeface="Cambria Math" panose="02040503050406030204" pitchFamily="18" charset="0"/>
                  <a:sym typeface="Wingdings" panose="05000000000000000000" pitchFamily="2" charset="2"/>
                </a:endParaRPr>
              </a:p>
              <a:p>
                <a:r>
                  <a:rPr lang="en-GB" dirty="0">
                    <a:latin typeface="Arial" panose="020B0604020202020204" pitchFamily="34" charset="0"/>
                    <a:cs typeface="Arial" panose="020B0604020202020204" pitchFamily="34" charset="0"/>
                    <a:sym typeface="Wingdings" panose="05000000000000000000" pitchFamily="2" charset="2"/>
                  </a:rPr>
                  <a:t></a:t>
                </a:r>
                <a:r>
                  <a:rPr lang="en-GB" u="sng" dirty="0">
                    <a:latin typeface="Arial" panose="020B0604020202020204" pitchFamily="34" charset="0"/>
                    <a:cs typeface="Arial" panose="020B0604020202020204" pitchFamily="34" charset="0"/>
                    <a:sym typeface="Wingdings" panose="05000000000000000000" pitchFamily="2" charset="2"/>
                  </a:rPr>
                  <a:t>Training set</a:t>
                </a:r>
                <a:r>
                  <a:rPr lang="en-GB" dirty="0">
                    <a:latin typeface="Arial" panose="020B0604020202020204" pitchFamily="34" charset="0"/>
                    <a:cs typeface="Arial" panose="020B0604020202020204" pitchFamily="34" charset="0"/>
                    <a:sym typeface="Wingdings" panose="05000000000000000000" pitchFamily="2" charset="2"/>
                  </a:rPr>
                  <a:t>: Set of pairs </a:t>
                </a:r>
                <a:r>
                  <a:rPr lang="en-GB"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of</a:t>
                </a:r>
                <a:r>
                  <a:rPr lang="en-GB" i="1"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 </a:t>
                </a:r>
                <a:r>
                  <a:rPr lang="en-GB" i="1" dirty="0">
                    <a:latin typeface="Cambria Math" panose="02040503050406030204" pitchFamily="18" charset="0"/>
                    <a:ea typeface="Cambria Math" panose="02040503050406030204" pitchFamily="18" charset="0"/>
                    <a:sym typeface="Wingdings" panose="05000000000000000000" pitchFamily="2" charset="2"/>
                  </a:rPr>
                  <a:t>height_1 : weight_1, height_2 : weight_2, …, height_n : weight_n</a:t>
                </a:r>
              </a:p>
              <a:p>
                <a:r>
                  <a:rPr lang="en-GB" dirty="0">
                    <a:latin typeface="Arial" panose="020B0604020202020204" pitchFamily="34" charset="0"/>
                    <a:cs typeface="Arial" panose="020B0604020202020204" pitchFamily="34" charset="0"/>
                    <a:sym typeface="Wingdings" panose="05000000000000000000" pitchFamily="2" charset="2"/>
                  </a:rPr>
                  <a:t></a:t>
                </a:r>
                <a:r>
                  <a:rPr lang="en-GB" u="sng" dirty="0">
                    <a:latin typeface="Arial" panose="020B0604020202020204" pitchFamily="34" charset="0"/>
                    <a:cs typeface="Arial" panose="020B0604020202020204" pitchFamily="34" charset="0"/>
                    <a:sym typeface="Wingdings" panose="05000000000000000000" pitchFamily="2" charset="2"/>
                  </a:rPr>
                  <a:t>Training instance</a:t>
                </a:r>
                <a:r>
                  <a:rPr lang="en-GB" dirty="0">
                    <a:latin typeface="Arial" panose="020B0604020202020204" pitchFamily="34" charset="0"/>
                    <a:cs typeface="Arial" panose="020B0604020202020204" pitchFamily="34" charset="0"/>
                    <a:sym typeface="Wingdings" panose="05000000000000000000" pitchFamily="2" charset="2"/>
                  </a:rPr>
                  <a:t>: Each single pair: </a:t>
                </a:r>
                <a:r>
                  <a:rPr lang="en-GB" i="1" dirty="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height_i : weight_i</a:t>
                </a:r>
              </a:p>
              <a:p>
                <a:r>
                  <a:rPr lang="en-GB" dirty="0">
                    <a:latin typeface="Arial" panose="020B0604020202020204" pitchFamily="34" charset="0"/>
                    <a:cs typeface="Arial" panose="020B0604020202020204" pitchFamily="34" charset="0"/>
                    <a:sym typeface="Wingdings" panose="05000000000000000000" pitchFamily="2" charset="2"/>
                  </a:rPr>
                  <a:t> </a:t>
                </a:r>
                <a:r>
                  <a:rPr lang="en-GB" u="sng" dirty="0">
                    <a:latin typeface="Arial" panose="020B0604020202020204" pitchFamily="34" charset="0"/>
                    <a:cs typeface="Arial" panose="020B0604020202020204" pitchFamily="34" charset="0"/>
                    <a:sym typeface="Wingdings" panose="05000000000000000000" pitchFamily="2" charset="2"/>
                  </a:rPr>
                  <a:t>Model</a:t>
                </a:r>
                <a:r>
                  <a:rPr lang="en-GB" dirty="0">
                    <a:latin typeface="Arial" panose="020B0604020202020204" pitchFamily="34" charset="0"/>
                    <a:cs typeface="Arial" panose="020B0604020202020204" pitchFamily="34" charset="0"/>
                    <a:sym typeface="Wingdings" panose="05000000000000000000" pitchFamily="2" charset="2"/>
                  </a:rPr>
                  <a:t>: Part of ML system that makes predictions</a:t>
                </a:r>
                <a:br>
                  <a:rPr lang="en-GB" dirty="0">
                    <a:latin typeface="Arial" panose="020B0604020202020204" pitchFamily="34" charset="0"/>
                    <a:cs typeface="Arial" panose="020B0604020202020204" pitchFamily="34" charset="0"/>
                    <a:sym typeface="Wingdings" panose="05000000000000000000" pitchFamily="2" charset="2"/>
                  </a:rPr>
                </a:br>
                <a:r>
                  <a:rPr lang="en-GB" dirty="0">
                    <a:latin typeface="Arial" panose="020B0604020202020204" pitchFamily="34" charset="0"/>
                    <a:cs typeface="Arial" panose="020B0604020202020204" pitchFamily="34" charset="0"/>
                    <a:sym typeface="Wingdings" panose="05000000000000000000" pitchFamily="2" charset="2"/>
                  </a:rPr>
                  <a:t>     (E.g. Linear regression, </a:t>
                </a:r>
                <a:r>
                  <a:rPr lang="en-GB" i="1" dirty="0">
                    <a:latin typeface="Arial" panose="020B0604020202020204" pitchFamily="34" charset="0"/>
                    <a:cs typeface="Arial" panose="020B0604020202020204" pitchFamily="34" charset="0"/>
                    <a:sym typeface="Wingdings" panose="05000000000000000000" pitchFamily="2" charset="2"/>
                  </a:rPr>
                  <a:t>NN, Random forests</a:t>
                </a:r>
                <a:r>
                  <a:rPr lang="en-GB" dirty="0">
                    <a:latin typeface="Arial" panose="020B0604020202020204" pitchFamily="34" charset="0"/>
                    <a:cs typeface="Arial" panose="020B0604020202020204" pitchFamily="34" charset="0"/>
                    <a:sym typeface="Wingdings" panose="05000000000000000000" pitchFamily="2" charset="2"/>
                  </a:rPr>
                  <a:t>,…..)</a:t>
                </a:r>
                <a:endParaRPr lang="en-GB"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D05B4EE9-6CDC-6E59-0D07-D1CDE7D47579}"/>
                  </a:ext>
                </a:extLst>
              </p:cNvPr>
              <p:cNvSpPr txBox="1">
                <a:spLocks noRot="1" noChangeAspect="1" noMove="1" noResize="1" noEditPoints="1" noAdjustHandles="1" noChangeArrowheads="1" noChangeShapeType="1" noTextEdit="1"/>
              </p:cNvSpPr>
              <p:nvPr/>
            </p:nvSpPr>
            <p:spPr>
              <a:xfrm>
                <a:off x="219075" y="4743450"/>
                <a:ext cx="9336402" cy="1890133"/>
              </a:xfrm>
              <a:prstGeom prst="rect">
                <a:avLst/>
              </a:prstGeom>
              <a:blipFill>
                <a:blip r:embed="rId2"/>
                <a:stretch>
                  <a:fillRect l="-588" t="-4839" b="-4516"/>
                </a:stretch>
              </a:blipFill>
            </p:spPr>
            <p:txBody>
              <a:bodyPr/>
              <a:lstStyle/>
              <a:p>
                <a:r>
                  <a:rPr lang="en-GB">
                    <a:noFill/>
                  </a:rPr>
                  <a:t> </a:t>
                </a:r>
              </a:p>
            </p:txBody>
          </p:sp>
        </mc:Fallback>
      </mc:AlternateContent>
      <p:pic>
        <p:nvPicPr>
          <p:cNvPr id="7" name="Picture 6" descr="A picture containing text, clipart&#10;&#10;Description automatically generated">
            <a:extLst>
              <a:ext uri="{FF2B5EF4-FFF2-40B4-BE49-F238E27FC236}">
                <a16:creationId xmlns:a16="http://schemas.microsoft.com/office/drawing/2014/main" id="{D9AB9F83-F1C4-0954-831F-8F33FE56383E}"/>
              </a:ext>
            </a:extLst>
          </p:cNvPr>
          <p:cNvPicPr>
            <a:picLocks noChangeAspect="1"/>
          </p:cNvPicPr>
          <p:nvPr/>
        </p:nvPicPr>
        <p:blipFill rotWithShape="1">
          <a:blip r:embed="rId3">
            <a:extLst>
              <a:ext uri="{28A0092B-C50C-407E-A947-70E740481C1C}">
                <a14:useLocalDpi xmlns:a14="http://schemas.microsoft.com/office/drawing/2010/main" val="0"/>
              </a:ext>
            </a:extLst>
          </a:blip>
          <a:srcRect b="8492"/>
          <a:stretch/>
        </p:blipFill>
        <p:spPr>
          <a:xfrm>
            <a:off x="9421514" y="3737452"/>
            <a:ext cx="2770485" cy="2387600"/>
          </a:xfrm>
          <a:prstGeom prst="rect">
            <a:avLst/>
          </a:prstGeom>
        </p:spPr>
      </p:pic>
    </p:spTree>
    <p:extLst>
      <p:ext uri="{BB962C8B-B14F-4D97-AF65-F5344CB8AC3E}">
        <p14:creationId xmlns:p14="http://schemas.microsoft.com/office/powerpoint/2010/main" val="22112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98DE2-C160-283D-C3B3-27D922327B22}"/>
              </a:ext>
            </a:extLst>
          </p:cNvPr>
          <p:cNvSpPr>
            <a:spLocks noGrp="1"/>
          </p:cNvSpPr>
          <p:nvPr>
            <p:ph idx="1"/>
          </p:nvPr>
        </p:nvSpPr>
        <p:spPr>
          <a:xfrm>
            <a:off x="0" y="-1"/>
            <a:ext cx="12192000" cy="6858001"/>
          </a:xfrm>
        </p:spPr>
        <p:txBody>
          <a:bodyPr>
            <a:normAutofit/>
          </a:bodyPr>
          <a:lstStyle/>
          <a:p>
            <a:r>
              <a:rPr lang="en-GB" sz="1800" dirty="0">
                <a:effectLst/>
                <a:latin typeface="Arial" panose="020B0604020202020204" pitchFamily="34" charset="0"/>
                <a:ea typeface="Arial" panose="020B0604020202020204" pitchFamily="34" charset="0"/>
              </a:rPr>
              <a:t>What is the difference between the traditional programming and the machine learning approach?</a:t>
            </a:r>
          </a:p>
          <a:p>
            <a:pPr>
              <a:buFont typeface="Wingdings" panose="05000000000000000000" pitchFamily="2" charset="2"/>
              <a:buChar char="à"/>
            </a:pPr>
            <a:r>
              <a:rPr lang="en-GB" sz="1800" dirty="0">
                <a:effectLst/>
                <a:latin typeface="Arial" panose="020B0604020202020204" pitchFamily="34" charset="0"/>
                <a:ea typeface="Arial" panose="020B0604020202020204" pitchFamily="34" charset="0"/>
                <a:sym typeface="Wingdings" panose="05000000000000000000" pitchFamily="2" charset="2"/>
              </a:rPr>
              <a:t>In </a:t>
            </a:r>
            <a:r>
              <a:rPr lang="en-GB" sz="1800" u="sng" dirty="0">
                <a:effectLst/>
                <a:latin typeface="Arial" panose="020B0604020202020204" pitchFamily="34" charset="0"/>
                <a:ea typeface="Arial" panose="020B0604020202020204" pitchFamily="34" charset="0"/>
                <a:sym typeface="Wingdings" panose="05000000000000000000" pitchFamily="2" charset="2"/>
              </a:rPr>
              <a:t>traditional programming </a:t>
            </a:r>
            <a:r>
              <a:rPr lang="en-GB" sz="1800" dirty="0">
                <a:effectLst/>
                <a:latin typeface="Arial" panose="020B0604020202020204" pitchFamily="34" charset="0"/>
                <a:ea typeface="Arial" panose="020B0604020202020204" pitchFamily="34" charset="0"/>
                <a:sym typeface="Wingdings" panose="05000000000000000000" pitchFamily="2" charset="2"/>
              </a:rPr>
              <a:t>we would examine the situation and write an algorithm for each case, for example:</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If x:</a:t>
            </a:r>
            <a:br>
              <a:rPr lang="en-GB" sz="1800" dirty="0">
                <a:latin typeface="Arial" panose="020B0604020202020204" pitchFamily="34" charset="0"/>
                <a:ea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sym typeface="Wingdings" panose="05000000000000000000" pitchFamily="2" charset="2"/>
              </a:rPr>
              <a:t>   do 1</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If y:</a:t>
            </a:r>
            <a:br>
              <a:rPr lang="en-GB" sz="1800" dirty="0">
                <a:latin typeface="Arial" panose="020B0604020202020204" pitchFamily="34" charset="0"/>
                <a:ea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sym typeface="Wingdings" panose="05000000000000000000" pitchFamily="2" charset="2"/>
              </a:rPr>
              <a:t>   do 2</a:t>
            </a:r>
            <a:br>
              <a:rPr lang="en-GB" sz="1800" dirty="0">
                <a:latin typeface="Arial" panose="020B0604020202020204" pitchFamily="34" charset="0"/>
                <a:ea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sym typeface="Wingdings" panose="05000000000000000000" pitchFamily="2" charset="2"/>
              </a:rPr>
              <a:t>[…]</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Then test if the algorithm is good enough to work with all/enough cases,</a:t>
            </a:r>
            <a:br>
              <a:rPr lang="en-GB" sz="1800" dirty="0">
                <a:latin typeface="Arial" panose="020B0604020202020204" pitchFamily="34" charset="0"/>
                <a:ea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sym typeface="Wingdings" panose="05000000000000000000" pitchFamily="2" charset="2"/>
              </a:rPr>
              <a:t>else modify code / approach</a:t>
            </a:r>
            <a:br>
              <a:rPr lang="en-GB" sz="1800" dirty="0">
                <a:latin typeface="Arial" panose="020B0604020202020204" pitchFamily="34" charset="0"/>
                <a:ea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sym typeface="Wingdings" panose="05000000000000000000" pitchFamily="2" charset="2"/>
              </a:rPr>
              <a:t>                                                                                                                                   </a:t>
            </a:r>
            <a:r>
              <a:rPr lang="en-GB" sz="1400" i="1" dirty="0">
                <a:ea typeface="Arial" panose="020B0604020202020204" pitchFamily="34" charset="0"/>
                <a:sym typeface="Wingdings" panose="05000000000000000000" pitchFamily="2" charset="2"/>
              </a:rPr>
              <a:t>Traditional programming</a:t>
            </a:r>
          </a:p>
          <a:p>
            <a:pPr marL="0" indent="0">
              <a:buNone/>
            </a:pPr>
            <a:br>
              <a:rPr lang="en-GB" sz="1800" dirty="0">
                <a:latin typeface="Arial" panose="020B0604020202020204" pitchFamily="34" charset="0"/>
                <a:ea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sym typeface="Wingdings" panose="05000000000000000000" pitchFamily="2" charset="2"/>
              </a:rPr>
              <a:t> In </a:t>
            </a:r>
            <a:r>
              <a:rPr lang="en-GB" sz="1800" u="sng" dirty="0">
                <a:latin typeface="Arial" panose="020B0604020202020204" pitchFamily="34" charset="0"/>
                <a:ea typeface="Arial" panose="020B0604020202020204" pitchFamily="34" charset="0"/>
                <a:sym typeface="Wingdings" panose="05000000000000000000" pitchFamily="2" charset="2"/>
              </a:rPr>
              <a:t>ML</a:t>
            </a:r>
          </a:p>
          <a:p>
            <a:pPr marL="342900" indent="-342900">
              <a:buAutoNum type="arabicPeriod"/>
            </a:pPr>
            <a:r>
              <a:rPr lang="en-GB" sz="1800" dirty="0">
                <a:latin typeface="Arial" panose="020B0604020202020204" pitchFamily="34" charset="0"/>
                <a:ea typeface="Arial" panose="020B0604020202020204" pitchFamily="34" charset="0"/>
                <a:sym typeface="Wingdings" panose="05000000000000000000" pitchFamily="2" charset="2"/>
              </a:rPr>
              <a:t>Analyse problem</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2. Train model to automatically learn what elements / patterns predict the outcome best</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3. Evaluate model outcome / predictions</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4. If good: launch</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4.1. If bad: analyse errors and restart from 1.</a:t>
            </a:r>
            <a:br>
              <a:rPr lang="en-GB" sz="1800" dirty="0">
                <a:latin typeface="Arial" panose="020B0604020202020204" pitchFamily="34" charset="0"/>
                <a:ea typeface="Arial" panose="020B0604020202020204" pitchFamily="34" charset="0"/>
                <a:sym typeface="Wingdings" panose="05000000000000000000" pitchFamily="2" charset="2"/>
              </a:rPr>
            </a:br>
            <a:endParaRPr lang="en-GB" sz="1800" dirty="0">
              <a:latin typeface="Arial" panose="020B0604020202020204" pitchFamily="34" charset="0"/>
              <a:ea typeface="Arial" panose="020B0604020202020204" pitchFamily="34" charset="0"/>
              <a:sym typeface="Wingdings" panose="05000000000000000000" pitchFamily="2" charset="2"/>
            </a:endParaRPr>
          </a:p>
          <a:p>
            <a:pPr marL="0" indent="0">
              <a:buNone/>
            </a:pPr>
            <a:endParaRPr lang="en-GB" sz="1800" dirty="0">
              <a:effectLst/>
              <a:latin typeface="Arial" panose="020B0604020202020204" pitchFamily="34" charset="0"/>
              <a:ea typeface="Arial" panose="020B0604020202020204" pitchFamily="34" charset="0"/>
            </a:endParaRPr>
          </a:p>
          <a:p>
            <a:pPr marL="0" indent="0">
              <a:buNone/>
            </a:pPr>
            <a:r>
              <a:rPr lang="en-GB" sz="1800" dirty="0">
                <a:latin typeface="Arial" panose="020B0604020202020204" pitchFamily="34" charset="0"/>
                <a:ea typeface="Arial" panose="020B0604020202020204" pitchFamily="34" charset="0"/>
              </a:rPr>
              <a:t>                                                                                                                                        </a:t>
            </a:r>
            <a:r>
              <a:rPr lang="en-GB" sz="1400" i="1" dirty="0">
                <a:ea typeface="Arial" panose="020B0604020202020204" pitchFamily="34" charset="0"/>
              </a:rPr>
              <a:t>ML approach</a:t>
            </a:r>
            <a:endParaRPr lang="en-GB" sz="1400" i="1" dirty="0">
              <a:effectLst/>
              <a:ea typeface="Arial" panose="020B0604020202020204" pitchFamily="34" charset="0"/>
            </a:endParaRPr>
          </a:p>
          <a:p>
            <a:endParaRPr lang="en-GB" sz="1800" dirty="0">
              <a:effectLst/>
              <a:latin typeface="Arial" panose="020B0604020202020204" pitchFamily="34" charset="0"/>
              <a:ea typeface="Arial" panose="020B0604020202020204" pitchFamily="34" charset="0"/>
            </a:endParaRPr>
          </a:p>
          <a:p>
            <a:endParaRPr lang="en-GB" sz="1800" dirty="0">
              <a:effectLst/>
              <a:latin typeface="Arial" panose="020B0604020202020204" pitchFamily="34" charset="0"/>
              <a:ea typeface="Arial" panose="020B0604020202020204" pitchFamily="34" charset="0"/>
            </a:endParaRPr>
          </a:p>
          <a:p>
            <a:endParaRPr lang="en-GB" dirty="0"/>
          </a:p>
        </p:txBody>
      </p:sp>
      <p:pic>
        <p:nvPicPr>
          <p:cNvPr id="6" name="Picture 5">
            <a:extLst>
              <a:ext uri="{FF2B5EF4-FFF2-40B4-BE49-F238E27FC236}">
                <a16:creationId xmlns:a16="http://schemas.microsoft.com/office/drawing/2014/main" id="{D06D3E37-C32F-DDCE-B4D2-4FD6EB415DA7}"/>
              </a:ext>
            </a:extLst>
          </p:cNvPr>
          <p:cNvPicPr>
            <a:picLocks noChangeAspect="1"/>
          </p:cNvPicPr>
          <p:nvPr/>
        </p:nvPicPr>
        <p:blipFill>
          <a:blip r:embed="rId2"/>
          <a:stretch>
            <a:fillRect/>
          </a:stretch>
        </p:blipFill>
        <p:spPr>
          <a:xfrm>
            <a:off x="7467600" y="666749"/>
            <a:ext cx="4724400" cy="2088133"/>
          </a:xfrm>
          <a:prstGeom prst="rect">
            <a:avLst/>
          </a:prstGeom>
        </p:spPr>
      </p:pic>
      <p:pic>
        <p:nvPicPr>
          <p:cNvPr id="8" name="Picture 7">
            <a:extLst>
              <a:ext uri="{FF2B5EF4-FFF2-40B4-BE49-F238E27FC236}">
                <a16:creationId xmlns:a16="http://schemas.microsoft.com/office/drawing/2014/main" id="{FA4ADF50-B385-0BBA-21F7-2E74C606F487}"/>
              </a:ext>
            </a:extLst>
          </p:cNvPr>
          <p:cNvPicPr>
            <a:picLocks noChangeAspect="1"/>
          </p:cNvPicPr>
          <p:nvPr/>
        </p:nvPicPr>
        <p:blipFill>
          <a:blip r:embed="rId3"/>
          <a:stretch>
            <a:fillRect/>
          </a:stretch>
        </p:blipFill>
        <p:spPr>
          <a:xfrm>
            <a:off x="8271558" y="4686300"/>
            <a:ext cx="3920442" cy="2171700"/>
          </a:xfrm>
          <a:prstGeom prst="rect">
            <a:avLst/>
          </a:prstGeom>
        </p:spPr>
      </p:pic>
    </p:spTree>
    <p:extLst>
      <p:ext uri="{BB962C8B-B14F-4D97-AF65-F5344CB8AC3E}">
        <p14:creationId xmlns:p14="http://schemas.microsoft.com/office/powerpoint/2010/main" val="385655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E2DCD-41D5-F8AA-0584-96D9B99BCEF6}"/>
              </a:ext>
            </a:extLst>
          </p:cNvPr>
          <p:cNvSpPr>
            <a:spLocks noGrp="1"/>
          </p:cNvSpPr>
          <p:nvPr>
            <p:ph idx="1"/>
          </p:nvPr>
        </p:nvSpPr>
        <p:spPr>
          <a:xfrm>
            <a:off x="0" y="0"/>
            <a:ext cx="12192000" cy="6858000"/>
          </a:xfrm>
        </p:spPr>
        <p:txBody>
          <a:bodyPr/>
          <a:lstStyle/>
          <a:p>
            <a:r>
              <a:rPr lang="en-GB" sz="1800" dirty="0">
                <a:effectLst/>
                <a:latin typeface="Arial" panose="020B0604020202020204" pitchFamily="34" charset="0"/>
                <a:ea typeface="Arial" panose="020B0604020202020204" pitchFamily="34" charset="0"/>
              </a:rPr>
              <a:t>What motivates the machine learning approach?</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One reason to use ML is that it has a great ability to adapt to a situation that is changing constantly (“</a:t>
            </a:r>
            <a:r>
              <a:rPr lang="en-GB" sz="1800" u="sng" dirty="0">
                <a:latin typeface="Arial" panose="020B0604020202020204" pitchFamily="34" charset="0"/>
                <a:ea typeface="Arial" panose="020B0604020202020204" pitchFamily="34" charset="0"/>
                <a:sym typeface="Wingdings" panose="05000000000000000000" pitchFamily="2" charset="2"/>
              </a:rPr>
              <a:t>Fluctuating environment</a:t>
            </a:r>
            <a:r>
              <a:rPr lang="en-GB" sz="1800" dirty="0">
                <a:latin typeface="Arial" panose="020B0604020202020204" pitchFamily="34" charset="0"/>
                <a:ea typeface="Arial" panose="020B0604020202020204" pitchFamily="34" charset="0"/>
                <a:sym typeface="Wingdings" panose="05000000000000000000" pitchFamily="2" charset="2"/>
              </a:rPr>
              <a:t>”).</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                                                                                    </a:t>
            </a:r>
            <a:r>
              <a:rPr lang="en-GB" sz="1400" i="1" dirty="0">
                <a:ea typeface="Arial" panose="020B0604020202020204" pitchFamily="34" charset="0"/>
                <a:sym typeface="Wingdings" panose="05000000000000000000" pitchFamily="2" charset="2"/>
              </a:rPr>
              <a:t>Screenshot: ML adapting to change</a:t>
            </a:r>
          </a:p>
          <a:p>
            <a:pPr marL="0" indent="0">
              <a:buNone/>
            </a:pPr>
            <a:endParaRPr lang="en-GB" sz="1800" dirty="0">
              <a:latin typeface="Arial" panose="020B0604020202020204" pitchFamily="34" charset="0"/>
              <a:ea typeface="Arial" panose="020B0604020202020204" pitchFamily="34" charset="0"/>
              <a:sym typeface="Wingdings" panose="05000000000000000000" pitchFamily="2" charset="2"/>
            </a:endParaRPr>
          </a:p>
          <a:p>
            <a:pPr marL="0" indent="0">
              <a:buNone/>
            </a:pPr>
            <a:endParaRPr lang="en-GB" sz="1800" dirty="0">
              <a:latin typeface="Arial" panose="020B0604020202020204" pitchFamily="34" charset="0"/>
              <a:ea typeface="Arial" panose="020B0604020202020204" pitchFamily="34" charset="0"/>
              <a:sym typeface="Wingdings" panose="05000000000000000000" pitchFamily="2" charset="2"/>
            </a:endParaRP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 </a:t>
            </a:r>
            <a:br>
              <a:rPr lang="en-GB" sz="1800" dirty="0">
                <a:latin typeface="Arial" panose="020B0604020202020204" pitchFamily="34" charset="0"/>
                <a:ea typeface="Arial" panose="020B0604020202020204" pitchFamily="34" charset="0"/>
                <a:sym typeface="Wingdings" panose="05000000000000000000" pitchFamily="2" charset="2"/>
              </a:rPr>
            </a:br>
            <a:endParaRPr lang="en-GB" sz="1800" dirty="0">
              <a:latin typeface="Arial" panose="020B0604020202020204" pitchFamily="34" charset="0"/>
              <a:ea typeface="Arial" panose="020B0604020202020204" pitchFamily="34" charset="0"/>
              <a:sym typeface="Wingdings" panose="05000000000000000000" pitchFamily="2" charset="2"/>
            </a:endParaRP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Also, in situations that require </a:t>
            </a:r>
            <a:r>
              <a:rPr lang="en-GB" sz="1800" u="sng" dirty="0">
                <a:latin typeface="Arial" panose="020B0604020202020204" pitchFamily="34" charset="0"/>
                <a:ea typeface="Arial" panose="020B0604020202020204" pitchFamily="34" charset="0"/>
                <a:sym typeface="Wingdings" panose="05000000000000000000" pitchFamily="2" charset="2"/>
              </a:rPr>
              <a:t>long lists of instructions </a:t>
            </a:r>
            <a:r>
              <a:rPr lang="en-GB" sz="1800" dirty="0">
                <a:latin typeface="Arial" panose="020B0604020202020204" pitchFamily="34" charset="0"/>
                <a:ea typeface="Arial" panose="020B0604020202020204" pitchFamily="34" charset="0"/>
                <a:sym typeface="Wingdings" panose="05000000000000000000" pitchFamily="2" charset="2"/>
              </a:rPr>
              <a:t>for many cases, here ML can perform better and present more elegant, readable code.</a:t>
            </a:r>
          </a:p>
          <a:p>
            <a:pPr marL="0" indent="0">
              <a:buNone/>
            </a:pPr>
            <a:endParaRPr lang="en-GB" sz="1800" dirty="0">
              <a:effectLst/>
              <a:latin typeface="Arial" panose="020B0604020202020204" pitchFamily="34" charset="0"/>
              <a:ea typeface="Arial" panose="020B0604020202020204" pitchFamily="34" charset="0"/>
              <a:sym typeface="Wingdings" panose="05000000000000000000" pitchFamily="2" charset="2"/>
            </a:endParaRPr>
          </a:p>
          <a:p>
            <a:pPr marL="0" indent="0">
              <a:buNone/>
            </a:pPr>
            <a:endParaRPr lang="en-GB" sz="1800" dirty="0">
              <a:effectLst/>
              <a:latin typeface="Arial" panose="020B0604020202020204" pitchFamily="34" charset="0"/>
              <a:ea typeface="Arial" panose="020B0604020202020204" pitchFamily="34" charset="0"/>
              <a:sym typeface="Wingdings" panose="05000000000000000000" pitchFamily="2" charset="2"/>
            </a:endParaRPr>
          </a:p>
          <a:p>
            <a:r>
              <a:rPr lang="en-GB" sz="1800" dirty="0">
                <a:effectLst/>
                <a:latin typeface="Arial" panose="020B0604020202020204" pitchFamily="34" charset="0"/>
                <a:ea typeface="Arial" panose="020B0604020202020204" pitchFamily="34" charset="0"/>
              </a:rPr>
              <a:t> When will I use one approach and when will I use the other, think about an example. </a:t>
            </a:r>
          </a:p>
          <a:p>
            <a:pPr marL="0" indent="0">
              <a:buNone/>
            </a:pPr>
            <a:r>
              <a:rPr lang="en-GB" sz="1800" dirty="0">
                <a:latin typeface="Arial" panose="020B0604020202020204" pitchFamily="34" charset="0"/>
                <a:ea typeface="Arial" panose="020B0604020202020204" pitchFamily="34" charset="0"/>
                <a:sym typeface="Wingdings" panose="05000000000000000000" pitchFamily="2" charset="2"/>
              </a:rPr>
              <a:t> A </a:t>
            </a:r>
            <a:r>
              <a:rPr lang="en-GB" sz="1800" u="sng" dirty="0">
                <a:latin typeface="Arial" panose="020B0604020202020204" pitchFamily="34" charset="0"/>
                <a:ea typeface="Arial" panose="020B0604020202020204" pitchFamily="34" charset="0"/>
                <a:sym typeface="Wingdings" panose="05000000000000000000" pitchFamily="2" charset="2"/>
              </a:rPr>
              <a:t>traditional programming </a:t>
            </a:r>
            <a:r>
              <a:rPr lang="en-GB" sz="1800" dirty="0">
                <a:latin typeface="Arial" panose="020B0604020202020204" pitchFamily="34" charset="0"/>
                <a:ea typeface="Arial" panose="020B0604020202020204" pitchFamily="34" charset="0"/>
                <a:sym typeface="Wingdings" panose="05000000000000000000" pitchFamily="2" charset="2"/>
              </a:rPr>
              <a:t>approach can be better in situations that do not change, like an automated electric door opening system. If the sensor detects motion, it activates the engine which opens the door. The system is cheaper to build and more robust. Obviously, this is useful if no particular security is required etc….</a:t>
            </a:r>
          </a:p>
          <a:p>
            <a:pPr marL="0" indent="0">
              <a:buNone/>
            </a:pPr>
            <a:r>
              <a:rPr lang="en-GB" sz="1800" dirty="0">
                <a:effectLst/>
                <a:latin typeface="Arial" panose="020B0604020202020204" pitchFamily="34" charset="0"/>
                <a:ea typeface="Arial" panose="020B0604020202020204" pitchFamily="34" charset="0"/>
                <a:sym typeface="Wingdings" panose="05000000000000000000" pitchFamily="2" charset="2"/>
              </a:rPr>
              <a:t></a:t>
            </a:r>
            <a:r>
              <a:rPr lang="en-GB" sz="1800" u="sng" dirty="0">
                <a:effectLst/>
                <a:latin typeface="Arial" panose="020B0604020202020204" pitchFamily="34" charset="0"/>
                <a:ea typeface="Arial" panose="020B0604020202020204" pitchFamily="34" charset="0"/>
                <a:sym typeface="Wingdings" panose="05000000000000000000" pitchFamily="2" charset="2"/>
              </a:rPr>
              <a:t>A ML approach </a:t>
            </a:r>
            <a:r>
              <a:rPr lang="en-GB" sz="1800" dirty="0">
                <a:effectLst/>
                <a:latin typeface="Arial" panose="020B0604020202020204" pitchFamily="34" charset="0"/>
                <a:ea typeface="Arial" panose="020B0604020202020204" pitchFamily="34" charset="0"/>
                <a:sym typeface="Wingdings" panose="05000000000000000000" pitchFamily="2" charset="2"/>
              </a:rPr>
              <a:t>is suited for a case where the input is not constant like face recognition. It would be impossibly overwhelming to write code to recognize each face, in a multitude of different light / angle / colour conditions. Here ML would shine and be much more efficient.</a:t>
            </a:r>
            <a:endParaRPr lang="en-GB" sz="1800" dirty="0">
              <a:effectLst/>
              <a:latin typeface="Arial" panose="020B0604020202020204" pitchFamily="34" charset="0"/>
              <a:ea typeface="Arial" panose="020B0604020202020204" pitchFamily="34" charset="0"/>
            </a:endParaRPr>
          </a:p>
          <a:p>
            <a:pPr marL="0" indent="0">
              <a:buNone/>
            </a:pPr>
            <a:endParaRPr lang="en-GB" dirty="0"/>
          </a:p>
        </p:txBody>
      </p:sp>
      <p:pic>
        <p:nvPicPr>
          <p:cNvPr id="5" name="Picture 4">
            <a:extLst>
              <a:ext uri="{FF2B5EF4-FFF2-40B4-BE49-F238E27FC236}">
                <a16:creationId xmlns:a16="http://schemas.microsoft.com/office/drawing/2014/main" id="{9968F1FC-1D0D-B441-BB4F-D4CD91BCA2AD}"/>
              </a:ext>
            </a:extLst>
          </p:cNvPr>
          <p:cNvPicPr>
            <a:picLocks noChangeAspect="1"/>
          </p:cNvPicPr>
          <p:nvPr/>
        </p:nvPicPr>
        <p:blipFill>
          <a:blip r:embed="rId2"/>
          <a:stretch>
            <a:fillRect/>
          </a:stretch>
        </p:blipFill>
        <p:spPr>
          <a:xfrm>
            <a:off x="1638299" y="701956"/>
            <a:ext cx="3778951" cy="1869793"/>
          </a:xfrm>
          <a:prstGeom prst="rect">
            <a:avLst/>
          </a:prstGeom>
        </p:spPr>
      </p:pic>
    </p:spTree>
    <p:extLst>
      <p:ext uri="{BB962C8B-B14F-4D97-AF65-F5344CB8AC3E}">
        <p14:creationId xmlns:p14="http://schemas.microsoft.com/office/powerpoint/2010/main" val="254691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6D534-BDCA-E7C4-7F05-79DB9E68172A}"/>
              </a:ext>
            </a:extLst>
          </p:cNvPr>
          <p:cNvSpPr>
            <a:spLocks noGrp="1"/>
          </p:cNvSpPr>
          <p:nvPr>
            <p:ph idx="1"/>
          </p:nvPr>
        </p:nvSpPr>
        <p:spPr>
          <a:xfrm>
            <a:off x="0" y="0"/>
            <a:ext cx="12192000" cy="6858000"/>
          </a:xfrm>
        </p:spPr>
        <p:txBody>
          <a:bodyPr>
            <a:normAutofit/>
          </a:bodyPr>
          <a:lstStyle/>
          <a:p>
            <a:r>
              <a:rPr lang="en-GB" sz="1800" dirty="0">
                <a:effectLst/>
                <a:latin typeface="Arial" panose="020B0604020202020204" pitchFamily="34" charset="0"/>
                <a:ea typeface="Arial" panose="020B0604020202020204" pitchFamily="34" charset="0"/>
                <a:cs typeface="Arial" panose="020B0604020202020204" pitchFamily="34" charset="0"/>
              </a:rPr>
              <a:t>What other strengths does a machine learning approach have? Try using the terms “fluctuating environments” and “data mining”.</a:t>
            </a:r>
          </a:p>
          <a:p>
            <a:pPr>
              <a:buFont typeface="Wingdings" panose="05000000000000000000" pitchFamily="2" charset="2"/>
              <a:buChar char="à"/>
            </a:pPr>
            <a:r>
              <a:rPr lang="en-GB" sz="1800" dirty="0">
                <a:latin typeface="Arial" panose="020B0604020202020204" pitchFamily="34" charset="0"/>
                <a:cs typeface="Arial" panose="020B0604020202020204" pitchFamily="34" charset="0"/>
                <a:sym typeface="Wingdings" panose="05000000000000000000" pitchFamily="2" charset="2"/>
              </a:rPr>
              <a:t>Another advantage is that sometimes by training a ML model for one task, we gain </a:t>
            </a:r>
            <a:r>
              <a:rPr lang="en-GB" sz="1800" u="sng" dirty="0">
                <a:latin typeface="Arial" panose="020B0604020202020204" pitchFamily="34" charset="0"/>
                <a:cs typeface="Arial" panose="020B0604020202020204" pitchFamily="34" charset="0"/>
                <a:sym typeface="Wingdings" panose="05000000000000000000" pitchFamily="2" charset="2"/>
              </a:rPr>
              <a:t>insight</a:t>
            </a:r>
            <a:r>
              <a:rPr lang="en-GB" sz="1800" dirty="0">
                <a:latin typeface="Arial" panose="020B0604020202020204" pitchFamily="34" charset="0"/>
                <a:cs typeface="Arial" panose="020B0604020202020204" pitchFamily="34" charset="0"/>
                <a:sym typeface="Wingdings" panose="05000000000000000000" pitchFamily="2" charset="2"/>
              </a:rPr>
              <a:t> into huge amounts of data and </a:t>
            </a:r>
            <a:r>
              <a:rPr lang="en-GB" sz="1800" u="sng" dirty="0">
                <a:latin typeface="Arial" panose="020B0604020202020204" pitchFamily="34" charset="0"/>
                <a:cs typeface="Arial" panose="020B0604020202020204" pitchFamily="34" charset="0"/>
                <a:sym typeface="Wingdings" panose="05000000000000000000" pitchFamily="2" charset="2"/>
              </a:rPr>
              <a:t>find new patterns</a:t>
            </a:r>
            <a:r>
              <a:rPr lang="en-GB" sz="1800" dirty="0">
                <a:latin typeface="Arial" panose="020B0604020202020204" pitchFamily="34" charset="0"/>
                <a:cs typeface="Arial" panose="020B0604020202020204" pitchFamily="34" charset="0"/>
                <a:sym typeface="Wingdings" panose="05000000000000000000" pitchFamily="2" charset="2"/>
              </a:rPr>
              <a:t>, which leads to a better understanding of the problem. Digging into data to find patterns is called “</a:t>
            </a:r>
            <a:r>
              <a:rPr lang="en-GB" sz="1800" u="sng" dirty="0">
                <a:latin typeface="Arial" panose="020B0604020202020204" pitchFamily="34" charset="0"/>
                <a:cs typeface="Arial" panose="020B0604020202020204" pitchFamily="34" charset="0"/>
                <a:sym typeface="Wingdings" panose="05000000000000000000" pitchFamily="2" charset="2"/>
              </a:rPr>
              <a:t>data mining</a:t>
            </a:r>
            <a:r>
              <a:rPr lang="en-GB" sz="1800" dirty="0">
                <a:latin typeface="Arial" panose="020B0604020202020204" pitchFamily="34" charset="0"/>
                <a:cs typeface="Arial" panose="020B0604020202020204" pitchFamily="34" charset="0"/>
                <a:sym typeface="Wingdings" panose="05000000000000000000" pitchFamily="2" charset="2"/>
              </a:rPr>
              <a:t>”.</a:t>
            </a:r>
          </a:p>
          <a:p>
            <a:pPr>
              <a:buFont typeface="Wingdings" panose="05000000000000000000" pitchFamily="2" charset="2"/>
              <a:buChar char="à"/>
            </a:pPr>
            <a:r>
              <a:rPr lang="en-GB" sz="1800" dirty="0">
                <a:latin typeface="Arial" panose="020B0604020202020204" pitchFamily="34" charset="0"/>
                <a:cs typeface="Arial" panose="020B0604020202020204" pitchFamily="34" charset="0"/>
                <a:sym typeface="Wingdings" panose="05000000000000000000" pitchFamily="2" charset="2"/>
              </a:rPr>
              <a:t>ML can be used for </a:t>
            </a:r>
            <a:r>
              <a:rPr lang="en-GB" sz="1800" u="sng" dirty="0">
                <a:latin typeface="Arial" panose="020B0604020202020204" pitchFamily="34" charset="0"/>
                <a:cs typeface="Arial" panose="020B0604020202020204" pitchFamily="34" charset="0"/>
                <a:sym typeface="Wingdings" panose="05000000000000000000" pitchFamily="2" charset="2"/>
              </a:rPr>
              <a:t>complex problems </a:t>
            </a:r>
            <a:r>
              <a:rPr lang="en-GB" sz="1800" dirty="0">
                <a:latin typeface="Arial" panose="020B0604020202020204" pitchFamily="34" charset="0"/>
                <a:cs typeface="Arial" panose="020B0604020202020204" pitchFamily="34" charset="0"/>
                <a:sym typeface="Wingdings" panose="05000000000000000000" pitchFamily="2" charset="2"/>
              </a:rPr>
              <a:t>where traditional approaches have failed. For example ML models trained to play board games like chess or “Go!”, have performed new moves / strategies which were counterintuitive and unknown to humans.</a:t>
            </a:r>
          </a:p>
          <a:p>
            <a:pPr>
              <a:buFont typeface="Wingdings" panose="05000000000000000000" pitchFamily="2" charset="2"/>
              <a:buChar char="à"/>
            </a:pPr>
            <a:endParaRPr lang="en-GB" sz="1800" dirty="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GB" sz="1800" dirty="0">
              <a:latin typeface="Arial" panose="020B0604020202020204" pitchFamily="34" charset="0"/>
              <a:cs typeface="Arial" panose="020B0604020202020204" pitchFamily="34" charset="0"/>
            </a:endParaRPr>
          </a:p>
        </p:txBody>
      </p:sp>
      <p:pic>
        <p:nvPicPr>
          <p:cNvPr id="5" name="Picture 4" descr="Advantages screenshot">
            <a:extLst>
              <a:ext uri="{FF2B5EF4-FFF2-40B4-BE49-F238E27FC236}">
                <a16:creationId xmlns:a16="http://schemas.microsoft.com/office/drawing/2014/main" id="{634CBA10-4C75-2E9E-E8A1-E40779FED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53" y="2425616"/>
            <a:ext cx="8617393" cy="3245017"/>
          </a:xfrm>
          <a:prstGeom prst="rect">
            <a:avLst/>
          </a:prstGeom>
        </p:spPr>
      </p:pic>
      <p:sp>
        <p:nvSpPr>
          <p:cNvPr id="6" name="TextBox 5">
            <a:extLst>
              <a:ext uri="{FF2B5EF4-FFF2-40B4-BE49-F238E27FC236}">
                <a16:creationId xmlns:a16="http://schemas.microsoft.com/office/drawing/2014/main" id="{432C4A6B-31A1-ED2E-F75B-7F0BE437757F}"/>
              </a:ext>
            </a:extLst>
          </p:cNvPr>
          <p:cNvSpPr txBox="1"/>
          <p:nvPr/>
        </p:nvSpPr>
        <p:spPr>
          <a:xfrm>
            <a:off x="1228725" y="5670633"/>
            <a:ext cx="3169073" cy="307777"/>
          </a:xfrm>
          <a:prstGeom prst="rect">
            <a:avLst/>
          </a:prstGeom>
          <a:noFill/>
        </p:spPr>
        <p:txBody>
          <a:bodyPr wrap="none" rtlCol="0">
            <a:spAutoFit/>
          </a:bodyPr>
          <a:lstStyle/>
          <a:p>
            <a:r>
              <a:rPr lang="de-DE" sz="1400" i="1" dirty="0"/>
              <a:t>Screenshot from book: advantages of ML</a:t>
            </a:r>
            <a:endParaRPr lang="en-GB" sz="1400" i="1" dirty="0"/>
          </a:p>
        </p:txBody>
      </p:sp>
      <p:cxnSp>
        <p:nvCxnSpPr>
          <p:cNvPr id="4" name="Straight Connector 3">
            <a:extLst>
              <a:ext uri="{FF2B5EF4-FFF2-40B4-BE49-F238E27FC236}">
                <a16:creationId xmlns:a16="http://schemas.microsoft.com/office/drawing/2014/main" id="{FD0B80CF-F94A-CD17-C62F-75DD50FDC329}"/>
              </a:ext>
            </a:extLst>
          </p:cNvPr>
          <p:cNvCxnSpPr>
            <a:cxnSpLocks/>
          </p:cNvCxnSpPr>
          <p:nvPr/>
        </p:nvCxnSpPr>
        <p:spPr>
          <a:xfrm>
            <a:off x="685800" y="4943475"/>
            <a:ext cx="2581275" cy="0"/>
          </a:xfrm>
          <a:prstGeom prst="line">
            <a:avLst/>
          </a:prstGeom>
          <a:ln w="2222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5043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5855-FEDD-6987-0715-A14B21FD9838}"/>
              </a:ext>
            </a:extLst>
          </p:cNvPr>
          <p:cNvSpPr>
            <a:spLocks noGrp="1"/>
          </p:cNvSpPr>
          <p:nvPr>
            <p:ph type="title"/>
          </p:nvPr>
        </p:nvSpPr>
        <p:spPr/>
        <p:txBody>
          <a:bodyPr>
            <a:normAutofit/>
          </a:bodyPr>
          <a:lstStyle/>
          <a:p>
            <a:r>
              <a:rPr lang="de-DE" sz="3600" dirty="0">
                <a:latin typeface="Arial" panose="020B0604020202020204" pitchFamily="34" charset="0"/>
                <a:cs typeface="Arial" panose="020B0604020202020204" pitchFamily="34" charset="0"/>
              </a:rPr>
              <a:t>2. </a:t>
            </a:r>
            <a:r>
              <a:rPr lang="en-GB" sz="3600" b="1" dirty="0">
                <a:effectLst/>
                <a:latin typeface="Arial" panose="020B0604020202020204" pitchFamily="34" charset="0"/>
                <a:cs typeface="Arial" panose="020B0604020202020204" pitchFamily="34" charset="0"/>
              </a:rPr>
              <a:t>Types of Machine Learning Systems</a:t>
            </a:r>
            <a:br>
              <a:rPr lang="en-GB" sz="3600" b="1" dirty="0">
                <a:effectLst/>
                <a:latin typeface="Arial" panose="020B0604020202020204" pitchFamily="34" charset="0"/>
                <a:cs typeface="Arial" panose="020B0604020202020204" pitchFamily="34" charset="0"/>
              </a:rPr>
            </a:b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D33769B-5A50-C727-29E5-F6ADFDD59851}"/>
              </a:ext>
            </a:extLst>
          </p:cNvPr>
          <p:cNvSpPr>
            <a:spLocks noGrp="1"/>
          </p:cNvSpPr>
          <p:nvPr>
            <p:ph idx="1"/>
          </p:nvPr>
        </p:nvSpPr>
        <p:spPr>
          <a:xfrm>
            <a:off x="0" y="1076324"/>
            <a:ext cx="12192000" cy="5781675"/>
          </a:xfrm>
        </p:spPr>
        <p:txBody>
          <a:bodyPr/>
          <a:lstStyle/>
          <a:p>
            <a:r>
              <a:rPr lang="en-GB" sz="1800" dirty="0">
                <a:effectLst/>
                <a:latin typeface="Arial" panose="020B0604020202020204" pitchFamily="34" charset="0"/>
                <a:ea typeface="Arial" panose="020B0604020202020204" pitchFamily="34" charset="0"/>
                <a:cs typeface="Arial" panose="020B0604020202020204" pitchFamily="34" charset="0"/>
              </a:rPr>
              <a:t>Try to summarize all five training supervisions (supervised learning, unsupervised learning, self-supervised learning, semi-supervised learning, and reinforcement learning). </a:t>
            </a:r>
          </a:p>
          <a:p>
            <a:pPr>
              <a:buFont typeface="Wingdings" panose="05000000000000000000" pitchFamily="2" charset="2"/>
              <a:buChar char="à"/>
            </a:pPr>
            <a:r>
              <a:rPr lang="en-GB" sz="1800" u="sng" dirty="0">
                <a:latin typeface="Arial" panose="020B0604020202020204" pitchFamily="34" charset="0"/>
                <a:ea typeface="Arial" panose="020B0604020202020204" pitchFamily="34" charset="0"/>
                <a:cs typeface="Arial" panose="020B0604020202020204" pitchFamily="34" charset="0"/>
                <a:sym typeface="Wingdings" panose="05000000000000000000" pitchFamily="2" charset="2"/>
              </a:rPr>
              <a:t>Supervised</a:t>
            </a:r>
            <a:r>
              <a:rPr lang="en-GB" sz="1800" dirty="0">
                <a:latin typeface="Arial" panose="020B0604020202020204" pitchFamily="34" charset="0"/>
                <a:ea typeface="Arial" panose="020B0604020202020204" pitchFamily="34" charset="0"/>
                <a:cs typeface="Arial" panose="020B0604020202020204" pitchFamily="34" charset="0"/>
                <a:sym typeface="Wingdings" panose="05000000000000000000" pitchFamily="2" charset="2"/>
              </a:rPr>
              <a:t>: The training set includes “labels” for each instance. Used for classification and prediction as “regression” models (“label” = “target”).</a:t>
            </a:r>
            <a:br>
              <a:rPr lang="en-GB" sz="1800" dirty="0">
                <a:latin typeface="Arial" panose="020B0604020202020204" pitchFamily="34" charset="0"/>
                <a:ea typeface="Arial" panose="020B0604020202020204" pitchFamily="34" charset="0"/>
                <a:cs typeface="Arial" panose="020B0604020202020204" pitchFamily="34" charset="0"/>
                <a:sym typeface="Wingdings" panose="05000000000000000000" pitchFamily="2" charset="2"/>
              </a:rPr>
            </a:br>
            <a:r>
              <a:rPr lang="en-GB" sz="1800" dirty="0">
                <a:latin typeface="Arial" panose="020B0604020202020204" pitchFamily="34" charset="0"/>
                <a:ea typeface="Arial" panose="020B0604020202020204" pitchFamily="34" charset="0"/>
                <a:cs typeface="Arial" panose="020B0604020202020204" pitchFamily="34" charset="0"/>
                <a:sym typeface="Wingdings" panose="05000000000000000000" pitchFamily="2" charset="2"/>
              </a:rPr>
              <a:t>New elements are presented without labels and the model tries to categorise or predict a value.</a:t>
            </a:r>
          </a:p>
          <a:p>
            <a:pPr marL="0" indent="0">
              <a:buNone/>
            </a:pPr>
            <a:endParaRPr lang="en-GB" sz="1800" dirty="0">
              <a:effectLst/>
              <a:latin typeface="Arial" panose="020B0604020202020204" pitchFamily="34" charset="0"/>
              <a:ea typeface="Arial" panose="020B0604020202020204" pitchFamily="34" charset="0"/>
              <a:cs typeface="Arial" panose="020B0604020202020204" pitchFamily="34" charset="0"/>
            </a:endParaRPr>
          </a:p>
          <a:p>
            <a:pPr marL="0" indent="0">
              <a:buNone/>
            </a:pPr>
            <a:r>
              <a:rPr lang="en-GB" sz="1400" dirty="0">
                <a:latin typeface="Arial" panose="020B0604020202020204" pitchFamily="34" charset="0"/>
                <a:cs typeface="Arial" panose="020B0604020202020204" pitchFamily="34" charset="0"/>
              </a:rPr>
              <a:t>                                                                                                      </a:t>
            </a:r>
            <a:r>
              <a:rPr lang="en-GB" sz="1400" i="1" dirty="0">
                <a:cs typeface="Arial" panose="020B0604020202020204" pitchFamily="34" charset="0"/>
              </a:rPr>
              <a:t>Screenshot:  </a:t>
            </a:r>
            <a:r>
              <a:rPr lang="en-GB" sz="1400" b="0" i="1" u="none" strike="noStrike" baseline="0" dirty="0"/>
              <a:t>A regression problem: predict a value,</a:t>
            </a:r>
            <a:br>
              <a:rPr lang="en-GB" sz="1400" b="0" i="1" u="none" strike="noStrike" baseline="0" dirty="0"/>
            </a:br>
            <a:r>
              <a:rPr lang="en-GB" sz="1400" b="0" i="1" u="none" strike="noStrike" baseline="0" dirty="0"/>
              <a:t>                                                                                                                               given an input feature</a:t>
            </a:r>
            <a:endParaRPr lang="en-GB" sz="1400" i="1" dirty="0">
              <a:cs typeface="Arial" panose="020B0604020202020204" pitchFamily="34" charset="0"/>
            </a:endParaRPr>
          </a:p>
          <a:p>
            <a:endParaRPr lang="en-GB" sz="1500" dirty="0">
              <a:latin typeface="Arial" panose="020B060402020202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2C05B44-1444-D1AC-F942-1E5E8173BFE5}"/>
              </a:ext>
            </a:extLst>
          </p:cNvPr>
          <p:cNvPicPr>
            <a:picLocks noChangeAspect="1"/>
          </p:cNvPicPr>
          <p:nvPr/>
        </p:nvPicPr>
        <p:blipFill>
          <a:blip r:embed="rId2"/>
          <a:stretch>
            <a:fillRect/>
          </a:stretch>
        </p:blipFill>
        <p:spPr>
          <a:xfrm>
            <a:off x="0" y="3060739"/>
            <a:ext cx="4950227" cy="2427208"/>
          </a:xfrm>
          <a:prstGeom prst="rect">
            <a:avLst/>
          </a:prstGeom>
        </p:spPr>
      </p:pic>
    </p:spTree>
    <p:extLst>
      <p:ext uri="{BB962C8B-B14F-4D97-AF65-F5344CB8AC3E}">
        <p14:creationId xmlns:p14="http://schemas.microsoft.com/office/powerpoint/2010/main" val="367391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65B96A-77F9-2340-C667-B36529600C57}"/>
              </a:ext>
            </a:extLst>
          </p:cNvPr>
          <p:cNvSpPr txBox="1"/>
          <p:nvPr/>
        </p:nvSpPr>
        <p:spPr>
          <a:xfrm>
            <a:off x="3842265" y="2601487"/>
            <a:ext cx="4327700" cy="738664"/>
          </a:xfrm>
          <a:prstGeom prst="rect">
            <a:avLst/>
          </a:prstGeom>
          <a:noFill/>
        </p:spPr>
        <p:txBody>
          <a:bodyPr wrap="square" rtlCol="0">
            <a:spAutoFit/>
          </a:bodyPr>
          <a:lstStyle/>
          <a:p>
            <a:r>
              <a:rPr lang="de-DE" sz="1400" i="1" dirty="0">
                <a:latin typeface="Arial" panose="020B0604020202020204" pitchFamily="34" charset="0"/>
                <a:cs typeface="Arial" panose="020B0604020202020204" pitchFamily="34" charset="0"/>
              </a:rPr>
              <a:t>Screenshot: Representation of clusters of supermarket customers from unstructured data (</a:t>
            </a:r>
            <a:r>
              <a:rPr lang="de-DE" sz="1400" i="1" dirty="0">
                <a:latin typeface="Arial" panose="020B0604020202020204" pitchFamily="34" charset="0"/>
                <a:cs typeface="Arial" panose="020B0604020202020204" pitchFamily="34" charset="0"/>
                <a:hlinkClick r:id="rId2"/>
              </a:rPr>
              <a:t>source</a:t>
            </a:r>
            <a:r>
              <a:rPr lang="de-DE" sz="1400" i="1" dirty="0">
                <a:latin typeface="Arial" panose="020B0604020202020204" pitchFamily="34" charset="0"/>
                <a:cs typeface="Arial" panose="020B0604020202020204" pitchFamily="34" charset="0"/>
              </a:rPr>
              <a:t>)</a:t>
            </a:r>
            <a:endParaRPr lang="en-GB" sz="1400" i="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30057D-CAF3-BBAC-585B-2D839B1F896A}"/>
              </a:ext>
            </a:extLst>
          </p:cNvPr>
          <p:cNvSpPr txBox="1"/>
          <p:nvPr/>
        </p:nvSpPr>
        <p:spPr>
          <a:xfrm>
            <a:off x="952501" y="5514975"/>
            <a:ext cx="3004695" cy="1200329"/>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sym typeface="Wingdings" panose="05000000000000000000" pitchFamily="2" charset="2"/>
              </a:rPr>
              <a:t> </a:t>
            </a:r>
            <a:r>
              <a:rPr lang="de-DE" dirty="0">
                <a:latin typeface="Arial" panose="020B0604020202020204" pitchFamily="34" charset="0"/>
                <a:cs typeface="Arial" panose="020B0604020202020204" pitchFamily="34" charset="0"/>
              </a:rPr>
              <a:t>Another important unstructured task is </a:t>
            </a:r>
            <a:r>
              <a:rPr lang="de-DE" u="sng" dirty="0">
                <a:latin typeface="Arial" panose="020B0604020202020204" pitchFamily="34" charset="0"/>
                <a:cs typeface="Arial" panose="020B0604020202020204" pitchFamily="34" charset="0"/>
              </a:rPr>
              <a:t>detecting anomalies</a:t>
            </a:r>
            <a:r>
              <a:rPr lang="de-DE" dirty="0">
                <a:latin typeface="Arial" panose="020B0604020202020204" pitchFamily="34" charset="0"/>
                <a:cs typeface="Arial" panose="020B0604020202020204" pitchFamily="34" charset="0"/>
              </a:rPr>
              <a:t>, e.g. for financial transactions.</a:t>
            </a:r>
            <a:endParaRPr lang="en-GB"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2C8671A-3BD6-070A-B5B2-2D9AAB276BFC}"/>
              </a:ext>
            </a:extLst>
          </p:cNvPr>
          <p:cNvPicPr>
            <a:picLocks noChangeAspect="1"/>
          </p:cNvPicPr>
          <p:nvPr/>
        </p:nvPicPr>
        <p:blipFill>
          <a:blip r:embed="rId3"/>
          <a:stretch>
            <a:fillRect/>
          </a:stretch>
        </p:blipFill>
        <p:spPr>
          <a:xfrm>
            <a:off x="3807193" y="4514851"/>
            <a:ext cx="6687369" cy="2343149"/>
          </a:xfrm>
          <a:prstGeom prst="rect">
            <a:avLst/>
          </a:prstGeom>
        </p:spPr>
      </p:pic>
      <p:pic>
        <p:nvPicPr>
          <p:cNvPr id="10" name="Grafik 9">
            <a:extLst>
              <a:ext uri="{FF2B5EF4-FFF2-40B4-BE49-F238E27FC236}">
                <a16:creationId xmlns:a16="http://schemas.microsoft.com/office/drawing/2014/main" id="{D13D469E-9B52-F139-C78D-18BF1533D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59" y="1645127"/>
            <a:ext cx="3600000" cy="3600000"/>
          </a:xfrm>
          <a:prstGeom prst="rect">
            <a:avLst/>
          </a:prstGeom>
        </p:spPr>
      </p:pic>
      <p:sp>
        <p:nvSpPr>
          <p:cNvPr id="13" name="TextBox 12">
            <a:extLst>
              <a:ext uri="{FF2B5EF4-FFF2-40B4-BE49-F238E27FC236}">
                <a16:creationId xmlns:a16="http://schemas.microsoft.com/office/drawing/2014/main" id="{4A3C6B56-CA2F-55C4-E1A5-43923B8AB530}"/>
              </a:ext>
            </a:extLst>
          </p:cNvPr>
          <p:cNvSpPr txBox="1"/>
          <p:nvPr/>
        </p:nvSpPr>
        <p:spPr>
          <a:xfrm>
            <a:off x="8772525" y="4657725"/>
            <a:ext cx="2438809" cy="307777"/>
          </a:xfrm>
          <a:prstGeom prst="rect">
            <a:avLst/>
          </a:prstGeom>
          <a:noFill/>
        </p:spPr>
        <p:txBody>
          <a:bodyPr wrap="none" rtlCol="0">
            <a:spAutoFit/>
          </a:bodyPr>
          <a:lstStyle/>
          <a:p>
            <a:r>
              <a:rPr lang="de-DE" sz="1400" i="1" dirty="0">
                <a:cs typeface="Arial" panose="020B0604020202020204" pitchFamily="34" charset="0"/>
              </a:rPr>
              <a:t>Screenshot: Anomaly detection</a:t>
            </a:r>
            <a:endParaRPr lang="en-GB" sz="1400" i="1" dirty="0">
              <a:cs typeface="Arial" panose="020B0604020202020204" pitchFamily="34" charset="0"/>
            </a:endParaRPr>
          </a:p>
        </p:txBody>
      </p:sp>
      <p:sp>
        <p:nvSpPr>
          <p:cNvPr id="14" name="TextBox 13">
            <a:extLst>
              <a:ext uri="{FF2B5EF4-FFF2-40B4-BE49-F238E27FC236}">
                <a16:creationId xmlns:a16="http://schemas.microsoft.com/office/drawing/2014/main" id="{2CC365E2-1CCD-6B8B-65F2-65CA05BBCB89}"/>
              </a:ext>
            </a:extLst>
          </p:cNvPr>
          <p:cNvSpPr txBox="1"/>
          <p:nvPr/>
        </p:nvSpPr>
        <p:spPr>
          <a:xfrm>
            <a:off x="1" y="0"/>
            <a:ext cx="12192000" cy="2031325"/>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sym typeface="Wingdings" panose="05000000000000000000" pitchFamily="2" charset="2"/>
              </a:rPr>
              <a:t></a:t>
            </a:r>
            <a:r>
              <a:rPr lang="en-GB" u="sng" dirty="0">
                <a:latin typeface="Arial" panose="020B0604020202020204" pitchFamily="34" charset="0"/>
                <a:cs typeface="Arial" panose="020B0604020202020204" pitchFamily="34" charset="0"/>
                <a:sym typeface="Wingdings" panose="05000000000000000000" pitchFamily="2" charset="2"/>
              </a:rPr>
              <a:t>Unsupervised</a:t>
            </a:r>
            <a:r>
              <a:rPr lang="en-GB" dirty="0">
                <a:latin typeface="Arial" panose="020B0604020202020204" pitchFamily="34" charset="0"/>
                <a:cs typeface="Arial" panose="020B0604020202020204" pitchFamily="34" charset="0"/>
                <a:sym typeface="Wingdings" panose="05000000000000000000" pitchFamily="2" charset="2"/>
              </a:rPr>
              <a:t>: Training data is not labelled, for example clustering algorithms like K-means.</a:t>
            </a:r>
            <a:br>
              <a:rPr lang="en-GB" dirty="0">
                <a:latin typeface="Arial" panose="020B0604020202020204" pitchFamily="34" charset="0"/>
                <a:cs typeface="Arial" panose="020B0604020202020204" pitchFamily="34" charset="0"/>
                <a:sym typeface="Wingdings" panose="05000000000000000000" pitchFamily="2" charset="2"/>
              </a:rPr>
            </a:br>
            <a:r>
              <a:rPr lang="en-GB" dirty="0">
                <a:latin typeface="Arial" panose="020B0604020202020204" pitchFamily="34" charset="0"/>
                <a:cs typeface="Arial" panose="020B0604020202020204" pitchFamily="34" charset="0"/>
                <a:sym typeface="Wingdings" panose="05000000000000000000" pitchFamily="2" charset="2"/>
              </a:rPr>
              <a:t>Here the training set is not labelled, the algorithm places (“clusters”) data together according to measures of similarity or difference.</a:t>
            </a:r>
            <a:br>
              <a:rPr lang="en-GB" dirty="0">
                <a:latin typeface="Arial" panose="020B0604020202020204" pitchFamily="34" charset="0"/>
                <a:cs typeface="Arial" panose="020B0604020202020204" pitchFamily="34" charset="0"/>
                <a:sym typeface="Wingdings" panose="05000000000000000000" pitchFamily="2" charset="2"/>
              </a:rPr>
            </a:br>
            <a:r>
              <a:rPr lang="en-GB" dirty="0">
                <a:latin typeface="Arial" panose="020B0604020202020204" pitchFamily="34" charset="0"/>
                <a:cs typeface="Arial" panose="020B0604020202020204" pitchFamily="34" charset="0"/>
                <a:sym typeface="Wingdings" panose="05000000000000000000" pitchFamily="2" charset="2"/>
              </a:rPr>
              <a:t>For example by minimizing intra-group differences and maximizing inter-group differences.</a:t>
            </a:r>
            <a:br>
              <a:rPr lang="en-GB" dirty="0">
                <a:latin typeface="Arial" panose="020B0604020202020204" pitchFamily="34" charset="0"/>
                <a:cs typeface="Arial" panose="020B0604020202020204" pitchFamily="34" charset="0"/>
                <a:sym typeface="Wingdings" panose="05000000000000000000" pitchFamily="2" charset="2"/>
              </a:rPr>
            </a:br>
            <a:r>
              <a:rPr lang="en-GB" dirty="0">
                <a:latin typeface="Arial" panose="020B0604020202020204" pitchFamily="34" charset="0"/>
                <a:cs typeface="Arial" panose="020B0604020202020204" pitchFamily="34" charset="0"/>
                <a:sym typeface="Wingdings" panose="05000000000000000000" pitchFamily="2" charset="2"/>
              </a:rPr>
              <a:t>Another example is visualization algorithms which try to visualize a lot of complex unstructured data in 2D or 3D, such that it is easily readable by humans.</a:t>
            </a:r>
            <a:endParaRPr lang="en-GB" u="sng"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44494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274A2-B9D4-BB36-878A-10673A2F48C2}"/>
              </a:ext>
            </a:extLst>
          </p:cNvPr>
          <p:cNvSpPr>
            <a:spLocks noGrp="1"/>
          </p:cNvSpPr>
          <p:nvPr>
            <p:ph idx="1"/>
          </p:nvPr>
        </p:nvSpPr>
        <p:spPr>
          <a:xfrm>
            <a:off x="0" y="0"/>
            <a:ext cx="12192000" cy="6858000"/>
          </a:xfrm>
        </p:spPr>
        <p:txBody>
          <a:bodyPr>
            <a:normAutofit/>
          </a:bodyPr>
          <a:lstStyle/>
          <a:p>
            <a:pPr>
              <a:buFont typeface="Wingdings" panose="05000000000000000000" pitchFamily="2" charset="2"/>
              <a:buChar char="à"/>
            </a:pPr>
            <a:r>
              <a:rPr lang="de-DE" sz="1800" u="sng" dirty="0">
                <a:latin typeface="Arial" panose="020B0604020202020204" pitchFamily="34" charset="0"/>
                <a:cs typeface="Arial" panose="020B0604020202020204" pitchFamily="34" charset="0"/>
                <a:sym typeface="Wingdings" panose="05000000000000000000" pitchFamily="2" charset="2"/>
              </a:rPr>
              <a:t>Semi-supervised learning</a:t>
            </a:r>
            <a:r>
              <a:rPr lang="de-DE" sz="1800" dirty="0">
                <a:latin typeface="Arial" panose="020B0604020202020204" pitchFamily="34" charset="0"/>
                <a:cs typeface="Arial" panose="020B0604020202020204" pitchFamily="34" charset="0"/>
                <a:sym typeface="Wingdings" panose="05000000000000000000" pitchFamily="2" charset="2"/>
              </a:rPr>
              <a:t>: As the name suggests, this type of algorithms can deal with data that is partially labeled. This is often the case because labeling is time/cost intensive. They often combine an unsupervised and a supervised part. For example, a clustering algorithm can cluster unlabeled data and then label the unlabeled training instances according to the most common label in the cluster it has been put into.</a:t>
            </a:r>
          </a:p>
          <a:p>
            <a:pPr marL="0" indent="0">
              <a:buNone/>
            </a:pPr>
            <a:endParaRPr lang="de-DE" sz="1800" dirty="0">
              <a:latin typeface="Arial" panose="020B0604020202020204" pitchFamily="34" charset="0"/>
              <a:cs typeface="Arial" panose="020B0604020202020204" pitchFamily="34" charset="0"/>
              <a:sym typeface="Wingdings" panose="05000000000000000000" pitchFamily="2" charset="2"/>
            </a:endParaRPr>
          </a:p>
          <a:p>
            <a:pPr>
              <a:buFont typeface="Wingdings" panose="05000000000000000000" pitchFamily="2" charset="2"/>
              <a:buChar char="à"/>
            </a:pPr>
            <a:r>
              <a:rPr lang="en-GB" sz="1800" u="sng" dirty="0">
                <a:latin typeface="Arial" panose="020B0604020202020204" pitchFamily="34" charset="0"/>
                <a:cs typeface="Arial" panose="020B0604020202020204" pitchFamily="34" charset="0"/>
              </a:rPr>
              <a:t>Self-supervised learning:</a:t>
            </a:r>
            <a:r>
              <a:rPr lang="en-GB" sz="1800" dirty="0">
                <a:latin typeface="Arial" panose="020B0604020202020204" pitchFamily="34" charset="0"/>
                <a:cs typeface="Arial" panose="020B0604020202020204" pitchFamily="34" charset="0"/>
              </a:rPr>
              <a:t> This method generates a labeled training set from an unlabeled one. Then a supervised algorithm can be used.</a:t>
            </a:r>
            <a:br>
              <a:rPr lang="en-GB" sz="1800"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For example, a model can be trained to generate a missing or damaged part of an image. Here a part of a complete image is hidden and the model trained to regenerate it. The image with the masked part is the input and the complete image is the label:</a:t>
            </a:r>
          </a:p>
          <a:p>
            <a:pPr marL="0" indent="0">
              <a:buNone/>
            </a:pPr>
            <a:endParaRPr lang="en-GB" sz="1500" u="sng"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25A66C1-B1D1-1942-93CE-D8D2BF270256}"/>
              </a:ext>
            </a:extLst>
          </p:cNvPr>
          <p:cNvPicPr>
            <a:picLocks noChangeAspect="1"/>
          </p:cNvPicPr>
          <p:nvPr/>
        </p:nvPicPr>
        <p:blipFill>
          <a:blip r:embed="rId2"/>
          <a:stretch>
            <a:fillRect/>
          </a:stretch>
        </p:blipFill>
        <p:spPr>
          <a:xfrm>
            <a:off x="0" y="3971924"/>
            <a:ext cx="6305469" cy="3169293"/>
          </a:xfrm>
          <a:prstGeom prst="rect">
            <a:avLst/>
          </a:prstGeom>
        </p:spPr>
      </p:pic>
      <p:sp>
        <p:nvSpPr>
          <p:cNvPr id="6" name="TextBox 5">
            <a:extLst>
              <a:ext uri="{FF2B5EF4-FFF2-40B4-BE49-F238E27FC236}">
                <a16:creationId xmlns:a16="http://schemas.microsoft.com/office/drawing/2014/main" id="{980DC37E-856F-6D77-DC77-33FED23D5855}"/>
              </a:ext>
            </a:extLst>
          </p:cNvPr>
          <p:cNvSpPr txBox="1"/>
          <p:nvPr/>
        </p:nvSpPr>
        <p:spPr>
          <a:xfrm>
            <a:off x="3752851" y="2699891"/>
            <a:ext cx="8212000" cy="1077218"/>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sym typeface="Wingdings" panose="05000000000000000000" pitchFamily="2" charset="2"/>
              </a:rPr>
              <a:t>„</a:t>
            </a:r>
            <a:r>
              <a:rPr lang="de-DE" sz="1600" i="1" dirty="0">
                <a:latin typeface="Arial" panose="020B0604020202020204" pitchFamily="34" charset="0"/>
                <a:cs typeface="Arial" panose="020B0604020202020204" pitchFamily="34" charset="0"/>
                <a:sym typeface="Wingdings" panose="05000000000000000000" pitchFamily="2" charset="2"/>
              </a:rPr>
              <a:t>Transfer learning</a:t>
            </a:r>
            <a:r>
              <a:rPr lang="de-DE" sz="1600" dirty="0">
                <a:latin typeface="Arial" panose="020B0604020202020204" pitchFamily="34" charset="0"/>
                <a:cs typeface="Arial" panose="020B0604020202020204" pitchFamily="34" charset="0"/>
                <a:sym typeface="Wingdings" panose="05000000000000000000" pitchFamily="2" charset="2"/>
              </a:rPr>
              <a:t>“  </a:t>
            </a:r>
            <a:r>
              <a:rPr lang="de-DE" sz="1600" dirty="0">
                <a:latin typeface="Arial" panose="020B0604020202020204" pitchFamily="34" charset="0"/>
                <a:cs typeface="Arial" panose="020B0604020202020204" pitchFamily="34" charset="0"/>
              </a:rPr>
              <a:t>Often, models using self-supervised learning are an intermediate</a:t>
            </a:r>
            <a:br>
              <a:rPr lang="de-DE" sz="1600" dirty="0">
                <a:latin typeface="Arial" panose="020B0604020202020204" pitchFamily="34" charset="0"/>
                <a:cs typeface="Arial" panose="020B0604020202020204" pitchFamily="34" charset="0"/>
              </a:rPr>
            </a:br>
            <a:r>
              <a:rPr lang="de-DE" sz="1600" dirty="0">
                <a:latin typeface="Arial" panose="020B0604020202020204" pitchFamily="34" charset="0"/>
                <a:cs typeface="Arial" panose="020B0604020202020204" pitchFamily="34" charset="0"/>
              </a:rPr>
              <a:t>step to a final goal, like training a model to repair images, can later</a:t>
            </a:r>
            <a:br>
              <a:rPr lang="de-DE" sz="1600" dirty="0">
                <a:latin typeface="Arial" panose="020B0604020202020204" pitchFamily="34" charset="0"/>
                <a:cs typeface="Arial" panose="020B0604020202020204" pitchFamily="34" charset="0"/>
              </a:rPr>
            </a:br>
            <a:r>
              <a:rPr lang="de-DE" sz="1600" dirty="0">
                <a:latin typeface="Arial" panose="020B0604020202020204" pitchFamily="34" charset="0"/>
                <a:cs typeface="Arial" panose="020B0604020202020204" pitchFamily="34" charset="0"/>
              </a:rPr>
              <a:t>be used to recognize images; as to repair images, it has to know</a:t>
            </a:r>
            <a:br>
              <a:rPr lang="de-DE" sz="1600" dirty="0">
                <a:latin typeface="Arial" panose="020B0604020202020204" pitchFamily="34" charset="0"/>
                <a:cs typeface="Arial" panose="020B0604020202020204" pitchFamily="34" charset="0"/>
              </a:rPr>
            </a:br>
            <a:r>
              <a:rPr lang="de-DE" sz="1600" dirty="0">
                <a:latin typeface="Arial" panose="020B0604020202020204" pitchFamily="34" charset="0"/>
                <a:cs typeface="Arial" panose="020B0604020202020204" pitchFamily="34" charset="0"/>
              </a:rPr>
              <a:t>which parts should be placed in an image, and which not.</a:t>
            </a:r>
            <a:endParaRPr lang="en-GB"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A82CE04-4B9A-4538-C575-C4A7F496D303}"/>
              </a:ext>
            </a:extLst>
          </p:cNvPr>
          <p:cNvSpPr txBox="1"/>
          <p:nvPr/>
        </p:nvSpPr>
        <p:spPr>
          <a:xfrm>
            <a:off x="6324600" y="3952875"/>
            <a:ext cx="4461286" cy="523220"/>
          </a:xfrm>
          <a:prstGeom prst="rect">
            <a:avLst/>
          </a:prstGeom>
          <a:noFill/>
        </p:spPr>
        <p:txBody>
          <a:bodyPr wrap="none" rtlCol="0">
            <a:spAutoFit/>
          </a:bodyPr>
          <a:lstStyle/>
          <a:p>
            <a:r>
              <a:rPr lang="en-GB" sz="1400" b="0" i="1" u="none" strike="noStrike" baseline="0" dirty="0"/>
              <a:t>Screenshot:</a:t>
            </a:r>
            <a:br>
              <a:rPr lang="en-GB" sz="1400" b="0" i="1" u="none" strike="noStrike" baseline="0" dirty="0"/>
            </a:br>
            <a:r>
              <a:rPr lang="en-GB" sz="1400" b="0" i="1" u="none" strike="noStrike" baseline="0" dirty="0"/>
              <a:t>Self-supervised learning example: input (left), target (right)</a:t>
            </a:r>
            <a:endParaRPr lang="en-GB" sz="1400" dirty="0"/>
          </a:p>
        </p:txBody>
      </p:sp>
    </p:spTree>
    <p:extLst>
      <p:ext uri="{BB962C8B-B14F-4D97-AF65-F5344CB8AC3E}">
        <p14:creationId xmlns:p14="http://schemas.microsoft.com/office/powerpoint/2010/main" val="377446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0A381-8F10-E56E-71FE-94E18C8C27ED}"/>
              </a:ext>
            </a:extLst>
          </p:cNvPr>
          <p:cNvSpPr>
            <a:spLocks noGrp="1"/>
          </p:cNvSpPr>
          <p:nvPr>
            <p:ph idx="1"/>
          </p:nvPr>
        </p:nvSpPr>
        <p:spPr>
          <a:xfrm>
            <a:off x="0" y="0"/>
            <a:ext cx="12192000" cy="6858000"/>
          </a:xfrm>
        </p:spPr>
        <p:txBody>
          <a:bodyPr>
            <a:normAutofit/>
          </a:bodyPr>
          <a:lstStyle/>
          <a:p>
            <a:pPr marL="0" indent="0">
              <a:buNone/>
            </a:pPr>
            <a:r>
              <a:rPr lang="de-DE" sz="1800" u="sng" dirty="0">
                <a:latin typeface="Arial" panose="020B0604020202020204" pitchFamily="34" charset="0"/>
                <a:cs typeface="Arial" panose="020B0604020202020204" pitchFamily="34" charset="0"/>
                <a:sym typeface="Wingdings" panose="05000000000000000000" pitchFamily="2" charset="2"/>
              </a:rPr>
              <a:t></a:t>
            </a:r>
            <a:r>
              <a:rPr lang="de-DE" sz="1800" u="sng" dirty="0">
                <a:latin typeface="Arial" panose="020B0604020202020204" pitchFamily="34" charset="0"/>
                <a:cs typeface="Arial" panose="020B0604020202020204" pitchFamily="34" charset="0"/>
              </a:rPr>
              <a:t>Reinforcment learning</a:t>
            </a:r>
            <a:r>
              <a:rPr lang="de-DE" sz="1800" dirty="0">
                <a:latin typeface="Arial" panose="020B0604020202020204" pitchFamily="34" charset="0"/>
                <a:cs typeface="Arial" panose="020B0604020202020204" pitchFamily="34" charset="0"/>
              </a:rPr>
              <a:t>: Is a different approach, the system („</a:t>
            </a:r>
            <a:r>
              <a:rPr lang="de-DE" sz="1800" i="1" dirty="0">
                <a:latin typeface="Arial" panose="020B0604020202020204" pitchFamily="34" charset="0"/>
                <a:cs typeface="Arial" panose="020B0604020202020204" pitchFamily="34" charset="0"/>
              </a:rPr>
              <a:t>agent</a:t>
            </a:r>
            <a:r>
              <a:rPr lang="de-DE" sz="1800" dirty="0">
                <a:latin typeface="Arial" panose="020B0604020202020204" pitchFamily="34" charset="0"/>
                <a:cs typeface="Arial" panose="020B0604020202020204" pitchFamily="34" charset="0"/>
              </a:rPr>
              <a:t>“) is able to observe the environment and make choices. Then a reward / punishment is given to it according to how well it performs. The systems adapts ist choices and develops the best „</a:t>
            </a:r>
            <a:r>
              <a:rPr lang="de-DE" sz="1800" i="1" dirty="0">
                <a:latin typeface="Arial" panose="020B0604020202020204" pitchFamily="34" charset="0"/>
                <a:cs typeface="Arial" panose="020B0604020202020204" pitchFamily="34" charset="0"/>
              </a:rPr>
              <a:t>policy</a:t>
            </a:r>
            <a:r>
              <a:rPr lang="de-DE" sz="1800" dirty="0">
                <a:latin typeface="Arial" panose="020B0604020202020204" pitchFamily="34" charset="0"/>
                <a:cs typeface="Arial" panose="020B0604020202020204" pitchFamily="34" charset="0"/>
              </a:rPr>
              <a:t>“ to maximize reward and minimize punishments.</a:t>
            </a:r>
            <a:br>
              <a:rPr lang="de-DE" sz="1800" dirty="0">
                <a:latin typeface="Arial" panose="020B0604020202020204" pitchFamily="34" charset="0"/>
                <a:cs typeface="Arial" panose="020B0604020202020204" pitchFamily="34" charset="0"/>
              </a:rPr>
            </a:b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sym typeface="Wingdings" panose="05000000000000000000" pitchFamily="2" charset="2"/>
              </a:rPr>
              <a:t></a:t>
            </a:r>
            <a:r>
              <a:rPr lang="de-DE" sz="1800" dirty="0">
                <a:latin typeface="Arial" panose="020B0604020202020204" pitchFamily="34" charset="0"/>
                <a:cs typeface="Arial" panose="020B0604020202020204" pitchFamily="34" charset="0"/>
              </a:rPr>
              <a:t>A famous example is Google‘s Alpha Go model, which analyzed many</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games and played against itself, until it was very good at minimizing </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the cost function – avoiding punishments, chasing rewards.</a:t>
            </a:r>
            <a:endParaRPr lang="en-GB" sz="1800" u="sn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E506FDA-E5DF-7CB8-2D24-B31884E53327}"/>
              </a:ext>
            </a:extLst>
          </p:cNvPr>
          <p:cNvPicPr>
            <a:picLocks noChangeAspect="1"/>
          </p:cNvPicPr>
          <p:nvPr/>
        </p:nvPicPr>
        <p:blipFill>
          <a:blip r:embed="rId2"/>
          <a:stretch>
            <a:fillRect/>
          </a:stretch>
        </p:blipFill>
        <p:spPr>
          <a:xfrm>
            <a:off x="1" y="1979037"/>
            <a:ext cx="5736943" cy="4878963"/>
          </a:xfrm>
          <a:prstGeom prst="rect">
            <a:avLst/>
          </a:prstGeom>
        </p:spPr>
      </p:pic>
      <p:sp>
        <p:nvSpPr>
          <p:cNvPr id="8" name="TextBox 7">
            <a:extLst>
              <a:ext uri="{FF2B5EF4-FFF2-40B4-BE49-F238E27FC236}">
                <a16:creationId xmlns:a16="http://schemas.microsoft.com/office/drawing/2014/main" id="{053AC994-53F2-4F86-AD4C-DC81BEA54E81}"/>
              </a:ext>
            </a:extLst>
          </p:cNvPr>
          <p:cNvSpPr txBox="1"/>
          <p:nvPr/>
        </p:nvSpPr>
        <p:spPr>
          <a:xfrm>
            <a:off x="5435882" y="5616023"/>
            <a:ext cx="4100161" cy="307777"/>
          </a:xfrm>
          <a:prstGeom prst="rect">
            <a:avLst/>
          </a:prstGeom>
          <a:noFill/>
        </p:spPr>
        <p:txBody>
          <a:bodyPr wrap="none" rtlCol="0">
            <a:spAutoFit/>
          </a:bodyPr>
          <a:lstStyle/>
          <a:p>
            <a:r>
              <a:rPr lang="de-DE" sz="1400" i="1" dirty="0"/>
              <a:t>Screenshot from book: agent in reinforcment learning</a:t>
            </a:r>
            <a:endParaRPr lang="en-GB" sz="1400" i="1" dirty="0"/>
          </a:p>
        </p:txBody>
      </p:sp>
    </p:spTree>
    <p:extLst>
      <p:ext uri="{BB962C8B-B14F-4D97-AF65-F5344CB8AC3E}">
        <p14:creationId xmlns:p14="http://schemas.microsoft.com/office/powerpoint/2010/main" val="283921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2258</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 Math</vt:lpstr>
      <vt:lpstr>MinionPro-It</vt:lpstr>
      <vt:lpstr>MinionPro-Regular</vt:lpstr>
      <vt:lpstr>OCR A Extended</vt:lpstr>
      <vt:lpstr>Wingdings</vt:lpstr>
      <vt:lpstr>Office Theme</vt:lpstr>
      <vt:lpstr>Homework 1  –  Hands-on machine learning chapter I</vt:lpstr>
      <vt:lpstr>1. Definition and Motivation of Machine Learning </vt:lpstr>
      <vt:lpstr>PowerPoint Presentation</vt:lpstr>
      <vt:lpstr>PowerPoint Presentation</vt:lpstr>
      <vt:lpstr>PowerPoint Presentation</vt:lpstr>
      <vt:lpstr>2. Types of Machine Learning Systems </vt:lpstr>
      <vt:lpstr>PowerPoint Presentation</vt:lpstr>
      <vt:lpstr>PowerPoint Presentation</vt:lpstr>
      <vt:lpstr>PowerPoint Presentation</vt:lpstr>
      <vt:lpstr>PowerPoint Presentation</vt:lpstr>
      <vt:lpstr>PowerPoint Presentation</vt:lpstr>
      <vt:lpstr>PowerPoint Presentation</vt:lpstr>
      <vt:lpstr>3. The main challenges in Machine Learning </vt:lpstr>
      <vt:lpstr>PowerPoint Presentation</vt:lpstr>
      <vt:lpstr>PowerPoint Presentation</vt:lpstr>
      <vt:lpstr>3. Testing and Validating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Definition and Motivation of Machine Learning </dc:title>
  <dc:creator>Damiano Rousselet</dc:creator>
  <cp:lastModifiedBy>Damiano Rousselet</cp:lastModifiedBy>
  <cp:revision>22</cp:revision>
  <dcterms:created xsi:type="dcterms:W3CDTF">2023-03-10T13:28:36Z</dcterms:created>
  <dcterms:modified xsi:type="dcterms:W3CDTF">2023-03-14T10:20:28Z</dcterms:modified>
</cp:coreProperties>
</file>