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2"/>
  </p:notesMasterIdLst>
  <p:sldIdLst>
    <p:sldId id="270" r:id="rId2"/>
    <p:sldId id="304" r:id="rId3"/>
    <p:sldId id="313" r:id="rId4"/>
    <p:sldId id="301" r:id="rId5"/>
    <p:sldId id="258" r:id="rId6"/>
    <p:sldId id="265" r:id="rId7"/>
    <p:sldId id="263" r:id="rId8"/>
    <p:sldId id="317" r:id="rId9"/>
    <p:sldId id="262" r:id="rId10"/>
    <p:sldId id="276" r:id="rId11"/>
    <p:sldId id="285" r:id="rId12"/>
    <p:sldId id="284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309" r:id="rId23"/>
    <p:sldId id="310" r:id="rId24"/>
    <p:sldId id="311" r:id="rId25"/>
    <p:sldId id="312" r:id="rId26"/>
    <p:sldId id="305" r:id="rId27"/>
    <p:sldId id="280" r:id="rId28"/>
    <p:sldId id="281" r:id="rId29"/>
    <p:sldId id="272" r:id="rId30"/>
    <p:sldId id="282" r:id="rId31"/>
    <p:sldId id="277" r:id="rId32"/>
    <p:sldId id="306" r:id="rId33"/>
    <p:sldId id="267" r:id="rId34"/>
    <p:sldId id="314" r:id="rId35"/>
    <p:sldId id="315" r:id="rId36"/>
    <p:sldId id="264" r:id="rId37"/>
    <p:sldId id="303" r:id="rId38"/>
    <p:sldId id="283" r:id="rId39"/>
    <p:sldId id="302" r:id="rId40"/>
    <p:sldId id="308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5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orient="horz" pos="10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86D"/>
    <a:srgbClr val="C4976D"/>
    <a:srgbClr val="BD9973"/>
    <a:srgbClr val="A5644D"/>
    <a:srgbClr val="5A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F24CC-30A9-F4C5-E9AD-03EE899D519A}" v="623" dt="2023-01-30T17:42:39.080"/>
    <p1510:client id="{1B9AF4FA-8B06-42E9-A120-952C58731A4A}" v="678" dt="2023-01-31T10:00:01.735"/>
    <p1510:client id="{3BFB6755-A763-7AD6-DD03-6E8D11566A11}" v="7" dt="2023-01-30T16:44:20.554"/>
    <p1510:client id="{4BAF6902-D1EA-2DAC-D7FE-4357D9E18C24}" v="173" dt="2023-02-01T13:30:56.476"/>
    <p1510:client id="{59C26DC4-4D64-4365-A609-4A571D116903}" v="2741" dt="2023-01-30T22:43:05.598"/>
    <p1510:client id="{6C13CC52-5615-0A4F-9854-34AD8E4EAD03}" v="1508" dt="2023-01-31T09:36:57.917"/>
    <p1510:client id="{743792E2-103D-EDC6-A45E-12EF97BCA53D}" v="7" dt="2023-01-30T15:24:11.926"/>
    <p1510:client id="{8A543460-BA9C-442B-ADFD-CFC474133AED}" v="4146" dt="2023-01-31T09:55:13.717"/>
    <p1510:client id="{98AE3F35-A37E-4F33-423C-FB49A849F39B}" v="32" dt="2023-01-31T09:47:48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25"/>
        <p:guide pos="7333"/>
        <p:guide orient="horz" pos="104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C_FFC78B6C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6_A640B6F7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5_CC92F3F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6_341A5BE7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7_F988ADFD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8_49FBE45C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E_FBA9F9AD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F_73A3873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0_A794731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1_9437273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2_20F7EFA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3_1884AC03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4_D823239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5_3D13988C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Spending score against annual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86326859692248"/>
          <c:y val="0.12987626583486478"/>
          <c:w val="0.84615500497348839"/>
          <c:h val="0.74208259487285755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Spending score(1-100)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Tabelle1!$A$2:$A$9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110</c:v>
                </c:pt>
                <c:pt idx="3">
                  <c:v>50</c:v>
                </c:pt>
                <c:pt idx="4">
                  <c:v>25</c:v>
                </c:pt>
                <c:pt idx="5">
                  <c:v>76</c:v>
                </c:pt>
                <c:pt idx="6">
                  <c:v>23</c:v>
                </c:pt>
                <c:pt idx="7">
                  <c:v>10</c:v>
                </c:pt>
              </c:numCache>
            </c:numRef>
          </c:xVal>
          <c:yVal>
            <c:numRef>
              <c:f>Tabelle1!$B$2:$B$9</c:f>
              <c:numCache>
                <c:formatCode>General</c:formatCode>
                <c:ptCount val="8"/>
                <c:pt idx="0">
                  <c:v>40</c:v>
                </c:pt>
                <c:pt idx="1">
                  <c:v>80</c:v>
                </c:pt>
                <c:pt idx="2">
                  <c:v>20</c:v>
                </c:pt>
                <c:pt idx="3">
                  <c:v>12</c:v>
                </c:pt>
                <c:pt idx="4">
                  <c:v>90</c:v>
                </c:pt>
                <c:pt idx="5">
                  <c:v>49</c:v>
                </c:pt>
                <c:pt idx="6">
                  <c:v>76</c:v>
                </c:pt>
                <c:pt idx="7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4C5-44B1-9DFB-8EE3CE12E1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5312"/>
        <c:axId val="22812360"/>
      </c:scatterChart>
      <c:valAx>
        <c:axId val="228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Annual </a:t>
                </a:r>
                <a:r>
                  <a:rPr lang="de-DE" err="1"/>
                  <a:t>income</a:t>
                </a:r>
                <a:r>
                  <a:rPr lang="de-DE"/>
                  <a:t> (k$)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360"/>
        <c:crosses val="autoZero"/>
        <c:crossBetween val="midCat"/>
      </c:valAx>
      <c:valAx>
        <c:axId val="228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Spending score (1-100)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Spending score against annual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86326859692248"/>
          <c:y val="0.12987626583486478"/>
          <c:w val="0.84615500497348839"/>
          <c:h val="0.74208259487285755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Spending score(1-100)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3E9-624D-AF7E-B79C419C4817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3E9-624D-AF7E-B79C419C4817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3E9-624D-AF7E-B79C419C4817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3E9-624D-AF7E-B79C419C4817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3E9-624D-AF7E-B79C419C4817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93E9-624D-AF7E-B79C419C4817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93E9-624D-AF7E-B79C419C4817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1B0-44BE-84E3-249A16C9514A}"/>
              </c:ext>
            </c:extLst>
          </c:dPt>
          <c:xVal>
            <c:numRef>
              <c:f>Tabelle1!$A$2:$A$9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110</c:v>
                </c:pt>
                <c:pt idx="3">
                  <c:v>50</c:v>
                </c:pt>
                <c:pt idx="4">
                  <c:v>25</c:v>
                </c:pt>
                <c:pt idx="5">
                  <c:v>76</c:v>
                </c:pt>
                <c:pt idx="6">
                  <c:v>23</c:v>
                </c:pt>
                <c:pt idx="7">
                  <c:v>10</c:v>
                </c:pt>
              </c:numCache>
            </c:numRef>
          </c:xVal>
          <c:yVal>
            <c:numRef>
              <c:f>Tabelle1!$B$2:$B$9</c:f>
              <c:numCache>
                <c:formatCode>General</c:formatCode>
                <c:ptCount val="8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12</c:v>
                </c:pt>
                <c:pt idx="4">
                  <c:v>90</c:v>
                </c:pt>
                <c:pt idx="5">
                  <c:v>55</c:v>
                </c:pt>
                <c:pt idx="6">
                  <c:v>76</c:v>
                </c:pt>
                <c:pt idx="7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3E9-624D-AF7E-B79C419C4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5312"/>
        <c:axId val="22812360"/>
      </c:scatterChart>
      <c:valAx>
        <c:axId val="228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Annual </a:t>
                </a:r>
                <a:r>
                  <a:rPr lang="de-DE" err="1"/>
                  <a:t>income</a:t>
                </a:r>
                <a:r>
                  <a:rPr lang="de-DE"/>
                  <a:t> (k$)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360"/>
        <c:crosses val="autoZero"/>
        <c:crossBetween val="midCat"/>
      </c:valAx>
      <c:valAx>
        <c:axId val="228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Spending score (1-100)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Spending score against annual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86326859692248"/>
          <c:y val="0.12987626583486478"/>
          <c:w val="0.84615500497348839"/>
          <c:h val="0.74208259487285755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Spending score(1-100)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3E9-624D-AF7E-B79C419C4817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3E9-624D-AF7E-B79C419C4817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3E9-624D-AF7E-B79C419C4817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3E9-624D-AF7E-B79C419C4817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3E9-624D-AF7E-B79C419C4817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93E9-624D-AF7E-B79C419C4817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93E9-624D-AF7E-B79C419C4817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1B0-44BE-84E3-249A16C9514A}"/>
              </c:ext>
            </c:extLst>
          </c:dPt>
          <c:xVal>
            <c:numRef>
              <c:f>Tabelle1!$A$2:$A$9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110</c:v>
                </c:pt>
                <c:pt idx="3">
                  <c:v>50</c:v>
                </c:pt>
                <c:pt idx="4">
                  <c:v>25</c:v>
                </c:pt>
                <c:pt idx="5">
                  <c:v>76</c:v>
                </c:pt>
                <c:pt idx="6">
                  <c:v>23</c:v>
                </c:pt>
                <c:pt idx="7">
                  <c:v>10</c:v>
                </c:pt>
              </c:numCache>
            </c:numRef>
          </c:xVal>
          <c:yVal>
            <c:numRef>
              <c:f>Tabelle1!$B$2:$B$9</c:f>
              <c:numCache>
                <c:formatCode>General</c:formatCode>
                <c:ptCount val="8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12</c:v>
                </c:pt>
                <c:pt idx="4">
                  <c:v>90</c:v>
                </c:pt>
                <c:pt idx="5">
                  <c:v>55</c:v>
                </c:pt>
                <c:pt idx="6">
                  <c:v>76</c:v>
                </c:pt>
                <c:pt idx="7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3E9-624D-AF7E-B79C419C4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5312"/>
        <c:axId val="22812360"/>
      </c:scatterChart>
      <c:valAx>
        <c:axId val="228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Annual </a:t>
                </a:r>
                <a:r>
                  <a:rPr lang="de-DE" err="1"/>
                  <a:t>income</a:t>
                </a:r>
                <a:r>
                  <a:rPr lang="de-DE"/>
                  <a:t> (k$)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360"/>
        <c:crosses val="autoZero"/>
        <c:crossBetween val="midCat"/>
      </c:valAx>
      <c:valAx>
        <c:axId val="228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Spending score (1-100)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Spending score against annual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86326859692248"/>
          <c:y val="0.12987626583486478"/>
          <c:w val="0.84615500497348839"/>
          <c:h val="0.74208259487285755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Spending score(1-100)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3E9-624D-AF7E-B79C419C4817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3E9-624D-AF7E-B79C419C4817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3E9-624D-AF7E-B79C419C4817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3E9-624D-AF7E-B79C419C4817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3E9-624D-AF7E-B79C419C4817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93E9-624D-AF7E-B79C419C4817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93E9-624D-AF7E-B79C419C4817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1B0-44BE-84E3-249A16C9514A}"/>
              </c:ext>
            </c:extLst>
          </c:dPt>
          <c:xVal>
            <c:numRef>
              <c:f>Tabelle1!$A$2:$A$9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110</c:v>
                </c:pt>
                <c:pt idx="3">
                  <c:v>50</c:v>
                </c:pt>
                <c:pt idx="4">
                  <c:v>25</c:v>
                </c:pt>
                <c:pt idx="5">
                  <c:v>76</c:v>
                </c:pt>
                <c:pt idx="6">
                  <c:v>23</c:v>
                </c:pt>
                <c:pt idx="7">
                  <c:v>10</c:v>
                </c:pt>
              </c:numCache>
            </c:numRef>
          </c:xVal>
          <c:yVal>
            <c:numRef>
              <c:f>Tabelle1!$B$2:$B$9</c:f>
              <c:numCache>
                <c:formatCode>General</c:formatCode>
                <c:ptCount val="8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12</c:v>
                </c:pt>
                <c:pt idx="4">
                  <c:v>90</c:v>
                </c:pt>
                <c:pt idx="5">
                  <c:v>55</c:v>
                </c:pt>
                <c:pt idx="6">
                  <c:v>76</c:v>
                </c:pt>
                <c:pt idx="7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3E9-624D-AF7E-B79C419C4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5312"/>
        <c:axId val="22812360"/>
      </c:scatterChart>
      <c:valAx>
        <c:axId val="228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Annual </a:t>
                </a:r>
                <a:r>
                  <a:rPr lang="de-DE" err="1"/>
                  <a:t>income</a:t>
                </a:r>
                <a:r>
                  <a:rPr lang="de-DE"/>
                  <a:t> (k$)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360"/>
        <c:crosses val="autoZero"/>
        <c:crossBetween val="midCat"/>
      </c:valAx>
      <c:valAx>
        <c:axId val="228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Spending score (1-100)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Spending score against annual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86326859692248"/>
          <c:y val="0.12987626583486478"/>
          <c:w val="0.84615500497348839"/>
          <c:h val="0.74208259487285755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Spending score(1-100)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3E9-624D-AF7E-B79C419C4817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3E9-624D-AF7E-B79C419C4817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3E9-624D-AF7E-B79C419C4817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3E9-624D-AF7E-B79C419C4817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3E9-624D-AF7E-B79C419C4817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93E9-624D-AF7E-B79C419C4817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93E9-624D-AF7E-B79C419C4817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1B0-44BE-84E3-249A16C9514A}"/>
              </c:ext>
            </c:extLst>
          </c:dPt>
          <c:xVal>
            <c:numRef>
              <c:f>Tabelle1!$A$2:$A$9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110</c:v>
                </c:pt>
                <c:pt idx="3">
                  <c:v>50</c:v>
                </c:pt>
                <c:pt idx="4">
                  <c:v>25</c:v>
                </c:pt>
                <c:pt idx="5">
                  <c:v>76</c:v>
                </c:pt>
                <c:pt idx="6">
                  <c:v>23</c:v>
                </c:pt>
                <c:pt idx="7">
                  <c:v>10</c:v>
                </c:pt>
              </c:numCache>
            </c:numRef>
          </c:xVal>
          <c:yVal>
            <c:numRef>
              <c:f>Tabelle1!$B$2:$B$9</c:f>
              <c:numCache>
                <c:formatCode>General</c:formatCode>
                <c:ptCount val="8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12</c:v>
                </c:pt>
                <c:pt idx="4">
                  <c:v>90</c:v>
                </c:pt>
                <c:pt idx="5">
                  <c:v>55</c:v>
                </c:pt>
                <c:pt idx="6">
                  <c:v>76</c:v>
                </c:pt>
                <c:pt idx="7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3E9-624D-AF7E-B79C419C4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5312"/>
        <c:axId val="22812360"/>
      </c:scatterChart>
      <c:valAx>
        <c:axId val="228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Annual </a:t>
                </a:r>
                <a:r>
                  <a:rPr lang="de-DE" err="1"/>
                  <a:t>income</a:t>
                </a:r>
                <a:r>
                  <a:rPr lang="de-DE"/>
                  <a:t> (k$)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360"/>
        <c:crosses val="autoZero"/>
        <c:crossBetween val="midCat"/>
      </c:valAx>
      <c:valAx>
        <c:axId val="228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Spending score (1-100)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Spending score against annual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86326859692248"/>
          <c:y val="0.12987626583486478"/>
          <c:w val="0.84615500497348839"/>
          <c:h val="0.74208259487285755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Spending score(1-100)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3E9-624D-AF7E-B79C419C4817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3E9-624D-AF7E-B79C419C4817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3E9-624D-AF7E-B79C419C4817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3E9-624D-AF7E-B79C419C4817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3E9-624D-AF7E-B79C419C4817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93E9-624D-AF7E-B79C419C4817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93E9-624D-AF7E-B79C419C4817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1B0-44BE-84E3-249A16C9514A}"/>
              </c:ext>
            </c:extLst>
          </c:dPt>
          <c:xVal>
            <c:numRef>
              <c:f>Tabelle1!$A$2:$A$9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110</c:v>
                </c:pt>
                <c:pt idx="3">
                  <c:v>50</c:v>
                </c:pt>
                <c:pt idx="4">
                  <c:v>25</c:v>
                </c:pt>
                <c:pt idx="5">
                  <c:v>76</c:v>
                </c:pt>
                <c:pt idx="6">
                  <c:v>23</c:v>
                </c:pt>
                <c:pt idx="7">
                  <c:v>10</c:v>
                </c:pt>
              </c:numCache>
            </c:numRef>
          </c:xVal>
          <c:yVal>
            <c:numRef>
              <c:f>Tabelle1!$B$2:$B$9</c:f>
              <c:numCache>
                <c:formatCode>General</c:formatCode>
                <c:ptCount val="8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12</c:v>
                </c:pt>
                <c:pt idx="4">
                  <c:v>90</c:v>
                </c:pt>
                <c:pt idx="5">
                  <c:v>55</c:v>
                </c:pt>
                <c:pt idx="6">
                  <c:v>76</c:v>
                </c:pt>
                <c:pt idx="7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3E9-624D-AF7E-B79C419C4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5312"/>
        <c:axId val="22812360"/>
      </c:scatterChart>
      <c:valAx>
        <c:axId val="228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Annual </a:t>
                </a:r>
                <a:r>
                  <a:rPr lang="de-DE" err="1"/>
                  <a:t>income</a:t>
                </a:r>
                <a:r>
                  <a:rPr lang="de-DE"/>
                  <a:t> (k$)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360"/>
        <c:crosses val="autoZero"/>
        <c:crossBetween val="midCat"/>
      </c:valAx>
      <c:valAx>
        <c:axId val="228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Spending score (1-100)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Spending score against annual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86326859692248"/>
          <c:y val="0.12987626583486478"/>
          <c:w val="0.84615500497348839"/>
          <c:h val="0.74208259487285755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Spending score(1-100)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Tabelle1!$A$2:$A$9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110</c:v>
                </c:pt>
                <c:pt idx="3">
                  <c:v>50</c:v>
                </c:pt>
                <c:pt idx="4">
                  <c:v>25</c:v>
                </c:pt>
                <c:pt idx="5">
                  <c:v>76</c:v>
                </c:pt>
                <c:pt idx="6">
                  <c:v>23</c:v>
                </c:pt>
                <c:pt idx="7">
                  <c:v>10</c:v>
                </c:pt>
              </c:numCache>
            </c:numRef>
          </c:xVal>
          <c:yVal>
            <c:numRef>
              <c:f>Tabelle1!$B$2:$B$9</c:f>
              <c:numCache>
                <c:formatCode>General</c:formatCode>
                <c:ptCount val="8"/>
                <c:pt idx="0">
                  <c:v>40</c:v>
                </c:pt>
                <c:pt idx="1">
                  <c:v>80</c:v>
                </c:pt>
                <c:pt idx="2">
                  <c:v>20</c:v>
                </c:pt>
                <c:pt idx="3">
                  <c:v>12</c:v>
                </c:pt>
                <c:pt idx="4">
                  <c:v>90</c:v>
                </c:pt>
                <c:pt idx="5">
                  <c:v>49</c:v>
                </c:pt>
                <c:pt idx="6">
                  <c:v>76</c:v>
                </c:pt>
                <c:pt idx="7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E7-4CFE-890F-661C3008D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5312"/>
        <c:axId val="22812360"/>
      </c:scatterChart>
      <c:valAx>
        <c:axId val="228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Annual </a:t>
                </a:r>
                <a:r>
                  <a:rPr lang="de-DE" err="1"/>
                  <a:t>income</a:t>
                </a:r>
                <a:r>
                  <a:rPr lang="de-DE"/>
                  <a:t> (k$)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360"/>
        <c:crosses val="autoZero"/>
        <c:crossBetween val="midCat"/>
      </c:valAx>
      <c:valAx>
        <c:axId val="228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Spending score (1-100)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Spending score against annual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86326859692248"/>
          <c:y val="0.12987626583486478"/>
          <c:w val="0.84615500497348839"/>
          <c:h val="0.74208259487285755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Spending score(1-100)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Tabelle1!$A$2:$A$9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110</c:v>
                </c:pt>
                <c:pt idx="3">
                  <c:v>50</c:v>
                </c:pt>
                <c:pt idx="4">
                  <c:v>25</c:v>
                </c:pt>
                <c:pt idx="5">
                  <c:v>76</c:v>
                </c:pt>
                <c:pt idx="6">
                  <c:v>23</c:v>
                </c:pt>
                <c:pt idx="7">
                  <c:v>10</c:v>
                </c:pt>
              </c:numCache>
            </c:numRef>
          </c:xVal>
          <c:yVal>
            <c:numRef>
              <c:f>Tabelle1!$B$2:$B$9</c:f>
              <c:numCache>
                <c:formatCode>General</c:formatCode>
                <c:ptCount val="8"/>
                <c:pt idx="0">
                  <c:v>40</c:v>
                </c:pt>
                <c:pt idx="1">
                  <c:v>80</c:v>
                </c:pt>
                <c:pt idx="2">
                  <c:v>20</c:v>
                </c:pt>
                <c:pt idx="3">
                  <c:v>12</c:v>
                </c:pt>
                <c:pt idx="4">
                  <c:v>90</c:v>
                </c:pt>
                <c:pt idx="5">
                  <c:v>49</c:v>
                </c:pt>
                <c:pt idx="6">
                  <c:v>76</c:v>
                </c:pt>
                <c:pt idx="7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E7-4CFE-890F-661C3008D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5312"/>
        <c:axId val="22812360"/>
      </c:scatterChart>
      <c:valAx>
        <c:axId val="228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Annual </a:t>
                </a:r>
                <a:r>
                  <a:rPr lang="de-DE" err="1"/>
                  <a:t>income</a:t>
                </a:r>
                <a:r>
                  <a:rPr lang="de-DE"/>
                  <a:t> (k$)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360"/>
        <c:crosses val="autoZero"/>
        <c:crossBetween val="midCat"/>
      </c:valAx>
      <c:valAx>
        <c:axId val="228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Spending score (1-100)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Spending score against annual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86326859692248"/>
          <c:y val="0.12987626583486478"/>
          <c:w val="0.84615500497348839"/>
          <c:h val="0.74208259487285755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Spending score(1-100)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Tabelle1!$A$2:$A$9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110</c:v>
                </c:pt>
                <c:pt idx="3">
                  <c:v>50</c:v>
                </c:pt>
                <c:pt idx="4">
                  <c:v>25</c:v>
                </c:pt>
                <c:pt idx="5">
                  <c:v>76</c:v>
                </c:pt>
                <c:pt idx="6">
                  <c:v>23</c:v>
                </c:pt>
                <c:pt idx="7">
                  <c:v>10</c:v>
                </c:pt>
              </c:numCache>
            </c:numRef>
          </c:xVal>
          <c:yVal>
            <c:numRef>
              <c:f>Tabelle1!$B$2:$B$9</c:f>
              <c:numCache>
                <c:formatCode>General</c:formatCode>
                <c:ptCount val="8"/>
                <c:pt idx="0">
                  <c:v>40</c:v>
                </c:pt>
                <c:pt idx="1">
                  <c:v>80</c:v>
                </c:pt>
                <c:pt idx="2">
                  <c:v>20</c:v>
                </c:pt>
                <c:pt idx="3">
                  <c:v>12</c:v>
                </c:pt>
                <c:pt idx="4">
                  <c:v>90</c:v>
                </c:pt>
                <c:pt idx="5">
                  <c:v>49</c:v>
                </c:pt>
                <c:pt idx="6">
                  <c:v>76</c:v>
                </c:pt>
                <c:pt idx="7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E7-4CFE-890F-661C3008D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5312"/>
        <c:axId val="22812360"/>
      </c:scatterChart>
      <c:valAx>
        <c:axId val="228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Annual </a:t>
                </a:r>
                <a:r>
                  <a:rPr lang="de-DE" err="1"/>
                  <a:t>income</a:t>
                </a:r>
                <a:r>
                  <a:rPr lang="de-DE"/>
                  <a:t> (k$)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360"/>
        <c:crosses val="autoZero"/>
        <c:crossBetween val="midCat"/>
      </c:valAx>
      <c:valAx>
        <c:axId val="228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Spending score (1-100)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Spending score against annual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86326859692248"/>
          <c:y val="0.12987626583486478"/>
          <c:w val="0.84615500497348839"/>
          <c:h val="0.74208259487285755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Spending score(1-100)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Tabelle1!$A$2:$A$9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110</c:v>
                </c:pt>
                <c:pt idx="3">
                  <c:v>50</c:v>
                </c:pt>
                <c:pt idx="4">
                  <c:v>25</c:v>
                </c:pt>
                <c:pt idx="5">
                  <c:v>76</c:v>
                </c:pt>
                <c:pt idx="6">
                  <c:v>23</c:v>
                </c:pt>
                <c:pt idx="7">
                  <c:v>10</c:v>
                </c:pt>
              </c:numCache>
            </c:numRef>
          </c:xVal>
          <c:yVal>
            <c:numRef>
              <c:f>Tabelle1!$B$2:$B$9</c:f>
              <c:numCache>
                <c:formatCode>General</c:formatCode>
                <c:ptCount val="8"/>
                <c:pt idx="0">
                  <c:v>40</c:v>
                </c:pt>
                <c:pt idx="1">
                  <c:v>80</c:v>
                </c:pt>
                <c:pt idx="2">
                  <c:v>20</c:v>
                </c:pt>
                <c:pt idx="3">
                  <c:v>12</c:v>
                </c:pt>
                <c:pt idx="4">
                  <c:v>90</c:v>
                </c:pt>
                <c:pt idx="5">
                  <c:v>49</c:v>
                </c:pt>
                <c:pt idx="6">
                  <c:v>76</c:v>
                </c:pt>
                <c:pt idx="7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E7-4CFE-890F-661C3008D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5312"/>
        <c:axId val="22812360"/>
      </c:scatterChart>
      <c:valAx>
        <c:axId val="228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Annual </a:t>
                </a:r>
                <a:r>
                  <a:rPr lang="de-DE" err="1"/>
                  <a:t>income</a:t>
                </a:r>
                <a:r>
                  <a:rPr lang="de-DE"/>
                  <a:t> (k$)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360"/>
        <c:crosses val="autoZero"/>
        <c:crossBetween val="midCat"/>
      </c:valAx>
      <c:valAx>
        <c:axId val="228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Spending score (1-100)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Spending score against annual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86326859692248"/>
          <c:y val="0.12987626583486478"/>
          <c:w val="0.84615500497348839"/>
          <c:h val="0.74208259487285755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Spending score(1-100)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83A-483E-AD15-1EFDCEE85F02}"/>
              </c:ext>
            </c:extLst>
          </c:dPt>
          <c:xVal>
            <c:numRef>
              <c:f>Tabelle1!$A$2:$A$9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110</c:v>
                </c:pt>
                <c:pt idx="3">
                  <c:v>50</c:v>
                </c:pt>
                <c:pt idx="4">
                  <c:v>25</c:v>
                </c:pt>
                <c:pt idx="5">
                  <c:v>76</c:v>
                </c:pt>
                <c:pt idx="6">
                  <c:v>23</c:v>
                </c:pt>
                <c:pt idx="7">
                  <c:v>10</c:v>
                </c:pt>
              </c:numCache>
            </c:numRef>
          </c:xVal>
          <c:yVal>
            <c:numRef>
              <c:f>Tabelle1!$B$2:$B$9</c:f>
              <c:numCache>
                <c:formatCode>General</c:formatCode>
                <c:ptCount val="8"/>
                <c:pt idx="0">
                  <c:v>40</c:v>
                </c:pt>
                <c:pt idx="1">
                  <c:v>80</c:v>
                </c:pt>
                <c:pt idx="2">
                  <c:v>20</c:v>
                </c:pt>
                <c:pt idx="3">
                  <c:v>12</c:v>
                </c:pt>
                <c:pt idx="4">
                  <c:v>90</c:v>
                </c:pt>
                <c:pt idx="5">
                  <c:v>49</c:v>
                </c:pt>
                <c:pt idx="6">
                  <c:v>76</c:v>
                </c:pt>
                <c:pt idx="7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E7-4CFE-890F-661C3008D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5312"/>
        <c:axId val="22812360"/>
      </c:scatterChart>
      <c:valAx>
        <c:axId val="228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Annual </a:t>
                </a:r>
                <a:r>
                  <a:rPr lang="de-DE" err="1"/>
                  <a:t>income</a:t>
                </a:r>
                <a:r>
                  <a:rPr lang="de-DE"/>
                  <a:t> (k$)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360"/>
        <c:crosses val="autoZero"/>
        <c:crossBetween val="midCat"/>
      </c:valAx>
      <c:valAx>
        <c:axId val="228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Spending score (1-100)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Spending score against annual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86326859692248"/>
          <c:y val="0.12987626583486478"/>
          <c:w val="0.84615500497348839"/>
          <c:h val="0.74208259487285755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Spending score(1-100)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702-43E5-A1C7-3588707C4000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83A-483E-AD15-1EFDCEE85F02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3702-43E5-A1C7-3588707C400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3702-43E5-A1C7-3588707C4000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702-43E5-A1C7-3588707C4000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3702-43E5-A1C7-3588707C4000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702-43E5-A1C7-3588707C4000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6CA-42B3-A531-D3C5ABD04B46}"/>
              </c:ext>
            </c:extLst>
          </c:dPt>
          <c:xVal>
            <c:numRef>
              <c:f>Tabelle1!$A$2:$A$9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110</c:v>
                </c:pt>
                <c:pt idx="3">
                  <c:v>50</c:v>
                </c:pt>
                <c:pt idx="4">
                  <c:v>25</c:v>
                </c:pt>
                <c:pt idx="5">
                  <c:v>76</c:v>
                </c:pt>
                <c:pt idx="6">
                  <c:v>23</c:v>
                </c:pt>
                <c:pt idx="7">
                  <c:v>10</c:v>
                </c:pt>
              </c:numCache>
            </c:numRef>
          </c:xVal>
          <c:yVal>
            <c:numRef>
              <c:f>Tabelle1!$B$2:$B$9</c:f>
              <c:numCache>
                <c:formatCode>General</c:formatCode>
                <c:ptCount val="8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12</c:v>
                </c:pt>
                <c:pt idx="4">
                  <c:v>90</c:v>
                </c:pt>
                <c:pt idx="5">
                  <c:v>55</c:v>
                </c:pt>
                <c:pt idx="6">
                  <c:v>76</c:v>
                </c:pt>
                <c:pt idx="7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E7-4CFE-890F-661C3008D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5312"/>
        <c:axId val="22812360"/>
      </c:scatterChart>
      <c:valAx>
        <c:axId val="228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Annual </a:t>
                </a:r>
                <a:r>
                  <a:rPr lang="de-DE" err="1"/>
                  <a:t>income</a:t>
                </a:r>
                <a:r>
                  <a:rPr lang="de-DE"/>
                  <a:t> (k$)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360"/>
        <c:crosses val="autoZero"/>
        <c:crossBetween val="midCat"/>
      </c:valAx>
      <c:valAx>
        <c:axId val="228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Spending score (1-100)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Spending score against annual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86326859692248"/>
          <c:y val="0.12987626583486478"/>
          <c:w val="0.84615500497348839"/>
          <c:h val="0.74208259487285755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Spending score(1-100)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702-43E5-A1C7-3588707C4000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83A-483E-AD15-1EFDCEE85F02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3702-43E5-A1C7-3588707C400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3702-43E5-A1C7-3588707C4000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702-43E5-A1C7-3588707C4000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3702-43E5-A1C7-3588707C4000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702-43E5-A1C7-3588707C4000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EE4-4E3E-806E-33342B8E6148}"/>
              </c:ext>
            </c:extLst>
          </c:dPt>
          <c:xVal>
            <c:numRef>
              <c:f>Tabelle1!$A$2:$A$9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110</c:v>
                </c:pt>
                <c:pt idx="3">
                  <c:v>50</c:v>
                </c:pt>
                <c:pt idx="4">
                  <c:v>25</c:v>
                </c:pt>
                <c:pt idx="5">
                  <c:v>76</c:v>
                </c:pt>
                <c:pt idx="6">
                  <c:v>23</c:v>
                </c:pt>
                <c:pt idx="7">
                  <c:v>10</c:v>
                </c:pt>
              </c:numCache>
            </c:numRef>
          </c:xVal>
          <c:yVal>
            <c:numRef>
              <c:f>Tabelle1!$B$2:$B$9</c:f>
              <c:numCache>
                <c:formatCode>General</c:formatCode>
                <c:ptCount val="8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12</c:v>
                </c:pt>
                <c:pt idx="4">
                  <c:v>90</c:v>
                </c:pt>
                <c:pt idx="5">
                  <c:v>55</c:v>
                </c:pt>
                <c:pt idx="6">
                  <c:v>76</c:v>
                </c:pt>
                <c:pt idx="7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E7-4CFE-890F-661C3008D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5312"/>
        <c:axId val="22812360"/>
      </c:scatterChart>
      <c:valAx>
        <c:axId val="228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Annual </a:t>
                </a:r>
                <a:r>
                  <a:rPr lang="de-DE" err="1"/>
                  <a:t>income</a:t>
                </a:r>
                <a:r>
                  <a:rPr lang="de-DE"/>
                  <a:t> (k$)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360"/>
        <c:crosses val="autoZero"/>
        <c:crossBetween val="midCat"/>
      </c:valAx>
      <c:valAx>
        <c:axId val="228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Spending score (1-100)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Spending score against annual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86326859692248"/>
          <c:y val="0.12987626583486478"/>
          <c:w val="0.84615500497348839"/>
          <c:h val="0.74208259487285755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Spending score(1-100)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702-43E5-A1C7-3588707C4000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83A-483E-AD15-1EFDCEE85F02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3702-43E5-A1C7-3588707C400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3702-43E5-A1C7-3588707C4000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702-43E5-A1C7-3588707C4000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3702-43E5-A1C7-3588707C4000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702-43E5-A1C7-3588707C4000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057-4FA2-A83C-EF7FFEE1A375}"/>
              </c:ext>
            </c:extLst>
          </c:dPt>
          <c:xVal>
            <c:numRef>
              <c:f>Tabelle1!$A$2:$A$9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110</c:v>
                </c:pt>
                <c:pt idx="3">
                  <c:v>50</c:v>
                </c:pt>
                <c:pt idx="4">
                  <c:v>25</c:v>
                </c:pt>
                <c:pt idx="5">
                  <c:v>76</c:v>
                </c:pt>
                <c:pt idx="6">
                  <c:v>23</c:v>
                </c:pt>
                <c:pt idx="7">
                  <c:v>10</c:v>
                </c:pt>
              </c:numCache>
            </c:numRef>
          </c:xVal>
          <c:yVal>
            <c:numRef>
              <c:f>Tabelle1!$B$2:$B$9</c:f>
              <c:numCache>
                <c:formatCode>General</c:formatCode>
                <c:ptCount val="8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12</c:v>
                </c:pt>
                <c:pt idx="4">
                  <c:v>90</c:v>
                </c:pt>
                <c:pt idx="5">
                  <c:v>55</c:v>
                </c:pt>
                <c:pt idx="6">
                  <c:v>76</c:v>
                </c:pt>
                <c:pt idx="7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E7-4CFE-890F-661C3008D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5312"/>
        <c:axId val="22812360"/>
      </c:scatterChart>
      <c:valAx>
        <c:axId val="228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Annual </a:t>
                </a:r>
                <a:r>
                  <a:rPr lang="de-DE" err="1"/>
                  <a:t>income</a:t>
                </a:r>
                <a:r>
                  <a:rPr lang="de-DE"/>
                  <a:t> (k$)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360"/>
        <c:crosses val="autoZero"/>
        <c:crossBetween val="midCat"/>
      </c:valAx>
      <c:valAx>
        <c:axId val="228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Spending score (1-100)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E13C4-8829-BD48-BC42-8E04449C0B1A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F07EF-45AA-1F43-8F91-9A537D9BE0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91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A supermarket has many different customers each day, without knowing much about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It is a competitive advantage to know more about them in order to target them more specifically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To achieve this, customer segmentation should be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Clustering provides an easy way to do a 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This will result in further insights on different types of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itchFamily="2" charset="2"/>
              </a:rPr>
              <a:t>The insights lead to differentiated marketing strategies</a:t>
            </a:r>
          </a:p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26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07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88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28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296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500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1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2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9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78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2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8E1229-8F35-1684-C53E-077980B3D46B}"/>
              </a:ext>
            </a:extLst>
          </p:cNvPr>
          <p:cNvSpPr/>
          <p:nvPr userDrawn="1"/>
        </p:nvSpPr>
        <p:spPr>
          <a:xfrm>
            <a:off x="11039086" y="6358792"/>
            <a:ext cx="403200" cy="504000"/>
          </a:xfrm>
          <a:prstGeom prst="rect">
            <a:avLst/>
          </a:prstGeom>
          <a:solidFill>
            <a:srgbClr val="BD9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D2223BE3-9007-6097-F503-4BFB64F14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1804" y="6354762"/>
            <a:ext cx="939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AT"/>
              <a:t>31.01.2023</a:t>
            </a:r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D0C1CEC-19DF-62BA-3818-37D0D22EC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3998" y="6354761"/>
            <a:ext cx="5024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Cloos, Heynen, Hofmann, Rousselet 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7514B898-7A51-09CC-5B22-DE0E8C836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9796" y="6356350"/>
            <a:ext cx="514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03D7407-43A9-49CE-9F70-5555489BC1EB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10" name="Gerade Verbindung 6">
            <a:extLst>
              <a:ext uri="{FF2B5EF4-FFF2-40B4-BE49-F238E27FC236}">
                <a16:creationId xmlns:a16="http://schemas.microsoft.com/office/drawing/2014/main" id="{C8D09682-A90C-10DF-82CE-5FF9CAE25EF1}"/>
              </a:ext>
            </a:extLst>
          </p:cNvPr>
          <p:cNvCxnSpPr>
            <a:cxnSpLocks/>
          </p:cNvCxnSpPr>
          <p:nvPr userDrawn="1"/>
        </p:nvCxnSpPr>
        <p:spPr>
          <a:xfrm>
            <a:off x="374073" y="6007528"/>
            <a:ext cx="11296996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87D371EC-B39E-F76A-0F76-369536F12F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4" y="6093010"/>
            <a:ext cx="1938300" cy="764990"/>
          </a:xfrm>
          <a:prstGeom prst="rect">
            <a:avLst/>
          </a:prstGeom>
        </p:spPr>
      </p:pic>
      <p:cxnSp>
        <p:nvCxnSpPr>
          <p:cNvPr id="12" name="Gerade Verbindung 6">
            <a:extLst>
              <a:ext uri="{FF2B5EF4-FFF2-40B4-BE49-F238E27FC236}">
                <a16:creationId xmlns:a16="http://schemas.microsoft.com/office/drawing/2014/main" id="{1A9BA06B-61A5-B8B5-42F1-92F054CBC3A9}"/>
              </a:ext>
            </a:extLst>
          </p:cNvPr>
          <p:cNvCxnSpPr/>
          <p:nvPr userDrawn="1"/>
        </p:nvCxnSpPr>
        <p:spPr>
          <a:xfrm>
            <a:off x="740270" y="1268413"/>
            <a:ext cx="180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platzhalter 4">
            <a:extLst>
              <a:ext uri="{FF2B5EF4-FFF2-40B4-BE49-F238E27FC236}">
                <a16:creationId xmlns:a16="http://schemas.microsoft.com/office/drawing/2014/main" id="{B9F7624E-EF0C-F805-AF76-6662F928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88" y="365125"/>
            <a:ext cx="10385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66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avidC0011/MiniTermProjec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7.sv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DavidC0011/MiniTermProject/blob/main/Centroids_Animation.ipynb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27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code/mbalvi75/13-kmeans-clusterin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code/mbalvi75/13-kmeans-clustering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code/mbalvi75/13-kmeans-cluster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kaggle.com/code/naren3256/kmeans-clustering-and-cluster-visualization-in-3d/notebook" TargetMode="External"/><Relationship Id="rId4" Type="http://schemas.openxmlformats.org/officeDocument/2006/relationships/hyperlink" Target="file:///\\.\Users\karlheynen\Documents\University\Master\Courses\1.%20Semester\Business%20Information%20Systems\MTP\file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down.org/dataanalytics/hierarchical-clustering.html#hierarchical-clustering-1" TargetMode="External"/><Relationship Id="rId2" Type="http://schemas.openxmlformats.org/officeDocument/2006/relationships/hyperlink" Target="https://docs.scipy.org/doc/scipy/reference/generated/scipy.cluster.hierarchy.linkage.html#scipy.cluster.hierarchy.linkage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naren3256/kmeans-clustering-and-cluster-visualization-in-3d/notebook" TargetMode="External"/><Relationship Id="rId2" Type="http://schemas.openxmlformats.org/officeDocument/2006/relationships/hyperlink" Target="https://towardsdatascience.com/elbow-method-is-not-sufficient-to-find-best-k-in-k-means-clustering-fc820da0631d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kaggle.com/code/mbalvi75/13-kmeans-clustering" TargetMode="External"/><Relationship Id="rId4" Type="http://schemas.openxmlformats.org/officeDocument/2006/relationships/hyperlink" Target="https://www.kaggle.com/code/gauravduttakiit/mall-customer-segmentation-using-hierarchical-clu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gauravduttakiit/mall-customer-segmentation-using-hierarchical-clu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C0011/MiniTermProjec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gauravduttakiit/mall-customer-segmentation-using-hierarchical-clu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code/gauravduttakiit/mall-customer-segmentation-using-hierarchical-clu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code/gauravduttakiit/mall-customer-segmentation-using-hierarchical-clus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0902E-D5E0-2A0E-29B1-19101B438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7" y="2000600"/>
            <a:ext cx="11473991" cy="1564681"/>
          </a:xfrm>
        </p:spPr>
        <p:txBody>
          <a:bodyPr anchor="t">
            <a:noAutofit/>
          </a:bodyPr>
          <a:lstStyle/>
          <a:p>
            <a:r>
              <a:rPr lang="de-DE" sz="5400"/>
              <a:t>IDENTIFYING CLUSTERS IN CONSUMER DATA</a:t>
            </a:r>
          </a:p>
        </p:txBody>
      </p:sp>
      <p:pic>
        <p:nvPicPr>
          <p:cNvPr id="7" name="Grafik 6" descr="Soziales Netzwerk mit einfarbiger Füllung">
            <a:extLst>
              <a:ext uri="{FF2B5EF4-FFF2-40B4-BE49-F238E27FC236}">
                <a16:creationId xmlns:a16="http://schemas.microsoft.com/office/drawing/2014/main" id="{F360BD27-3D44-2905-CEF7-A80B45AF4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2000" y="-83181"/>
            <a:ext cx="1800000" cy="1800000"/>
          </a:xfrm>
          <a:prstGeom prst="rect">
            <a:avLst/>
          </a:prstGeom>
        </p:spPr>
      </p:pic>
      <p:sp>
        <p:nvSpPr>
          <p:cNvPr id="4" name="Textfeld 6">
            <a:extLst>
              <a:ext uri="{FF2B5EF4-FFF2-40B4-BE49-F238E27FC236}">
                <a16:creationId xmlns:a16="http://schemas.microsoft.com/office/drawing/2014/main" id="{4E710933-5F8F-2AF4-6EC3-D42B54EA7F97}"/>
              </a:ext>
            </a:extLst>
          </p:cNvPr>
          <p:cNvSpPr txBox="1"/>
          <p:nvPr/>
        </p:nvSpPr>
        <p:spPr>
          <a:xfrm>
            <a:off x="2470300" y="3701222"/>
            <a:ext cx="7251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de-DE" sz="2400">
                <a:latin typeface="+mj-lt"/>
                <a:cs typeface="Calibri" panose="020F0502020204030204" pitchFamily="34" charset="0"/>
              </a:rPr>
              <a:t>USING HIERARCHICAL AND K-MEANS CLUSTERING</a:t>
            </a:r>
            <a:r>
              <a:rPr lang="de-DE" sz="2400" baseline="30000">
                <a:latin typeface="+mj-lt"/>
                <a:cs typeface="Calibri" panose="020F0502020204030204" pitchFamily="34" charset="0"/>
              </a:rPr>
              <a:t>1</a:t>
            </a:r>
            <a:endParaRPr lang="de-DE" sz="24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Textfeld 6">
            <a:extLst>
              <a:ext uri="{FF2B5EF4-FFF2-40B4-BE49-F238E27FC236}">
                <a16:creationId xmlns:a16="http://schemas.microsoft.com/office/drawing/2014/main" id="{A20FC67F-C391-7944-3D20-ADA3E7D668A0}"/>
              </a:ext>
            </a:extLst>
          </p:cNvPr>
          <p:cNvSpPr txBox="1"/>
          <p:nvPr/>
        </p:nvSpPr>
        <p:spPr>
          <a:xfrm>
            <a:off x="3153103" y="5605799"/>
            <a:ext cx="7251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de-DE" err="1">
                <a:latin typeface="+mj-lt"/>
                <a:cs typeface="Calibri" panose="020F0502020204030204" pitchFamily="34" charset="0"/>
              </a:rPr>
              <a:t>by</a:t>
            </a:r>
            <a:r>
              <a:rPr lang="de-DE">
                <a:latin typeface="+mj-lt"/>
                <a:cs typeface="Calibri" panose="020F0502020204030204" pitchFamily="34" charset="0"/>
              </a:rPr>
              <a:t> David Cloos, Karl Heynen, Lars Hofmann, Damiano </a:t>
            </a:r>
            <a:r>
              <a:rPr lang="de-DE" err="1">
                <a:latin typeface="+mj-lt"/>
                <a:cs typeface="Calibri" panose="020F0502020204030204" pitchFamily="34" charset="0"/>
              </a:rPr>
              <a:t>Rousselet</a:t>
            </a:r>
            <a:endParaRPr lang="de-DE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CA8FEE-3613-F920-916E-D4B42D0ED96D}"/>
              </a:ext>
            </a:extLst>
          </p:cNvPr>
          <p:cNvSpPr/>
          <p:nvPr/>
        </p:nvSpPr>
        <p:spPr>
          <a:xfrm>
            <a:off x="646386" y="882869"/>
            <a:ext cx="2506717" cy="550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252C96-E778-F188-DF0A-FA3652564147}"/>
              </a:ext>
            </a:extLst>
          </p:cNvPr>
          <p:cNvCxnSpPr/>
          <p:nvPr/>
        </p:nvCxnSpPr>
        <p:spPr>
          <a:xfrm>
            <a:off x="4125309" y="1622224"/>
            <a:ext cx="3600000" cy="0"/>
          </a:xfrm>
          <a:prstGeom prst="line">
            <a:avLst/>
          </a:prstGeom>
          <a:ln w="25400">
            <a:solidFill>
              <a:srgbClr val="C498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8309DC09-AF1C-90DB-67F7-7DF403AB2AD3}"/>
              </a:ext>
            </a:extLst>
          </p:cNvPr>
          <p:cNvCxnSpPr/>
          <p:nvPr/>
        </p:nvCxnSpPr>
        <p:spPr>
          <a:xfrm>
            <a:off x="4004438" y="4596654"/>
            <a:ext cx="3600000" cy="0"/>
          </a:xfrm>
          <a:prstGeom prst="line">
            <a:avLst/>
          </a:prstGeom>
          <a:ln w="25400">
            <a:solidFill>
              <a:srgbClr val="C498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E378ED44-8B8A-BAE3-B011-C69090F4EAD4}"/>
              </a:ext>
            </a:extLst>
          </p:cNvPr>
          <p:cNvSpPr txBox="1"/>
          <p:nvPr/>
        </p:nvSpPr>
        <p:spPr>
          <a:xfrm>
            <a:off x="3153103" y="62678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aseline="30000"/>
              <a:t>1</a:t>
            </a:r>
            <a:r>
              <a:rPr lang="de-DE">
                <a:hlinkClick r:id="rId4"/>
              </a:rPr>
              <a:t>https://github.com/DavidC0011/MiniTermProject</a:t>
            </a:r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FCFA57D-7BB8-92A1-30A3-BEE0545BD6CF}"/>
              </a:ext>
            </a:extLst>
          </p:cNvPr>
          <p:cNvSpPr/>
          <p:nvPr/>
        </p:nvSpPr>
        <p:spPr>
          <a:xfrm>
            <a:off x="10953946" y="6267841"/>
            <a:ext cx="584462" cy="590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85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C8D8575-169F-0454-DE29-A359AE43CACF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56B5E2-B753-37E5-797C-1078F5FFF157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C7B6-8333-85B4-1081-D8505B9DC9BF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HOW DOES K MEANS CLUSTERING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83A794C-5725-897B-43F2-AB801522B22A}"/>
                  </a:ext>
                </a:extLst>
              </p:cNvPr>
              <p:cNvSpPr txBox="1"/>
              <p:nvPr/>
            </p:nvSpPr>
            <p:spPr>
              <a:xfrm>
                <a:off x="652450" y="2402017"/>
                <a:ext cx="11190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err="1">
                    <a:latin typeface="+mj-lt"/>
                  </a:rPr>
                  <a:t>Classifies</a:t>
                </a:r>
                <a:r>
                  <a:rPr lang="de-DE">
                    <a:latin typeface="+mj-lt"/>
                  </a:rPr>
                  <a:t> </a:t>
                </a:r>
                <a:r>
                  <a:rPr lang="de-DE" err="1">
                    <a:latin typeface="+mj-lt"/>
                  </a:rPr>
                  <a:t>as</a:t>
                </a:r>
                <a:r>
                  <a:rPr lang="de-DE">
                    <a:latin typeface="+mj-lt"/>
                  </a:rPr>
                  <a:t>: </a:t>
                </a:r>
                <a:r>
                  <a:rPr lang="de-DE" i="1" err="1">
                    <a:latin typeface="+mj-lt"/>
                  </a:rPr>
                  <a:t>partitioning</a:t>
                </a:r>
                <a:r>
                  <a:rPr lang="de-DE" i="1">
                    <a:latin typeface="+mj-lt"/>
                  </a:rPr>
                  <a:t> </a:t>
                </a:r>
                <a:r>
                  <a:rPr lang="de-DE" i="1" err="1">
                    <a:latin typeface="+mj-lt"/>
                  </a:rPr>
                  <a:t>clustering</a:t>
                </a:r>
                <a:r>
                  <a:rPr lang="de-DE" i="1">
                    <a:latin typeface="+mj-lt"/>
                  </a:rPr>
                  <a:t> </a:t>
                </a:r>
                <a:r>
                  <a:rPr lang="de-DE" i="1" err="1">
                    <a:latin typeface="+mj-lt"/>
                  </a:rPr>
                  <a:t>method</a:t>
                </a:r>
                <a:r>
                  <a:rPr lang="de-DE" i="1">
                    <a:latin typeface="+mj-lt"/>
                  </a:rPr>
                  <a:t> </a:t>
                </a:r>
                <a:r>
                  <a:rPr lang="de-DE" baseline="30000">
                    <a:latin typeface="+mj-lt"/>
                  </a:rPr>
                  <a:t>2</a:t>
                </a:r>
                <a:r>
                  <a:rPr lang="de-DE">
                    <a:latin typeface="+mj-lt"/>
                  </a:rPr>
                  <a:t> |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/>
                  <a:t> = </a:t>
                </a:r>
                <a:r>
                  <a:rPr lang="de-DE" err="1"/>
                  <a:t>Number</a:t>
                </a:r>
                <a:r>
                  <a:rPr lang="de-DE"/>
                  <a:t> </a:t>
                </a:r>
                <a:r>
                  <a:rPr lang="de-DE" err="1"/>
                  <a:t>of</a:t>
                </a:r>
                <a:r>
                  <a:rPr lang="de-DE"/>
                  <a:t> </a:t>
                </a:r>
                <a:r>
                  <a:rPr lang="de-DE" err="1"/>
                  <a:t>clusters</a:t>
                </a:r>
                <a:r>
                  <a:rPr lang="de-DE"/>
                  <a:t>| </a:t>
                </a:r>
                <a:r>
                  <a:rPr lang="de-DE" err="1"/>
                  <a:t>Means</a:t>
                </a:r>
                <a:r>
                  <a:rPr lang="de-DE"/>
                  <a:t> = Mean </a:t>
                </a:r>
                <a:r>
                  <a:rPr lang="de-DE" err="1"/>
                  <a:t>of</a:t>
                </a:r>
                <a:r>
                  <a:rPr lang="de-DE"/>
                  <a:t> </a:t>
                </a:r>
                <a:r>
                  <a:rPr lang="de-DE" err="1"/>
                  <a:t>each</a:t>
                </a:r>
                <a:r>
                  <a:rPr lang="de-DE"/>
                  <a:t> </a:t>
                </a:r>
                <a:r>
                  <a:rPr lang="de-DE" err="1"/>
                  <a:t>cluster</a:t>
                </a:r>
                <a:r>
                  <a:rPr lang="de-DE"/>
                  <a:t> </a:t>
                </a:r>
              </a:p>
              <a:p>
                <a:endParaRPr lang="de-DE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83A794C-5725-897B-43F2-AB801522B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50" y="2402017"/>
                <a:ext cx="11190362" cy="646331"/>
              </a:xfrm>
              <a:prstGeom prst="rect">
                <a:avLst/>
              </a:prstGeom>
              <a:blipFill>
                <a:blip r:embed="rId2"/>
                <a:stretch>
                  <a:fillRect l="-43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C2610458-5713-B595-98C8-C1CB2CE8604D}"/>
              </a:ext>
            </a:extLst>
          </p:cNvPr>
          <p:cNvSpPr txBox="1"/>
          <p:nvPr/>
        </p:nvSpPr>
        <p:spPr>
          <a:xfrm>
            <a:off x="399495" y="5676332"/>
            <a:ext cx="109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MacQueen, (1967) | </a:t>
            </a:r>
            <a:r>
              <a:rPr lang="en-GB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Kaufmann and </a:t>
            </a:r>
            <a:r>
              <a:rPr lang="en-GB" sz="140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Rousseeuw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(1987) </a:t>
            </a:r>
            <a:endParaRPr lang="de-DE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02F876E-5664-4E32-92EA-E5AFB1AFC5AB}"/>
              </a:ext>
            </a:extLst>
          </p:cNvPr>
          <p:cNvGrpSpPr/>
          <p:nvPr/>
        </p:nvGrpSpPr>
        <p:grpSpPr>
          <a:xfrm>
            <a:off x="550863" y="1332265"/>
            <a:ext cx="11090275" cy="883632"/>
            <a:chOff x="-17260" y="1298409"/>
            <a:chExt cx="11112480" cy="883632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58FCB03-5D6E-1C70-8CC5-1F4C2E88AFAA}"/>
                </a:ext>
              </a:extLst>
            </p:cNvPr>
            <p:cNvSpPr/>
            <p:nvPr/>
          </p:nvSpPr>
          <p:spPr>
            <a:xfrm>
              <a:off x="106532" y="1298409"/>
              <a:ext cx="10988688" cy="883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0" i="0">
                  <a:solidFill>
                    <a:schemeClr val="tx1"/>
                  </a:solidFill>
                  <a:effectLst/>
                  <a:latin typeface="NexusSerif"/>
                </a:rPr>
                <a:t>“</a:t>
              </a:r>
              <a:r>
                <a:rPr lang="en-GB" i="1">
                  <a:solidFill>
                    <a:schemeClr val="tx1"/>
                  </a:solidFill>
                </a:rPr>
                <a:t>K-means clustering is a method commonly used to automatically partition a data set into k groups</a:t>
              </a:r>
              <a:r>
                <a:rPr lang="en-GB" b="0" i="0">
                  <a:solidFill>
                    <a:schemeClr val="tx1"/>
                  </a:solidFill>
                  <a:effectLst/>
                  <a:latin typeface="NexusSerif"/>
                </a:rPr>
                <a:t>”</a:t>
              </a:r>
              <a:r>
                <a:rPr lang="en-GB" b="0" i="0" baseline="30000">
                  <a:solidFill>
                    <a:schemeClr val="tx1"/>
                  </a:solidFill>
                  <a:effectLst/>
                  <a:latin typeface="NexusSerif"/>
                </a:rPr>
                <a:t>1</a:t>
              </a:r>
              <a:endParaRPr lang="de-DE" i="1" baseline="3000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9" name="Grafik 8" descr="Öffnendes Anführungszeichen mit einfarbiger Füllung">
              <a:extLst>
                <a:ext uri="{FF2B5EF4-FFF2-40B4-BE49-F238E27FC236}">
                  <a16:creationId xmlns:a16="http://schemas.microsoft.com/office/drawing/2014/main" id="{F72B0A67-DFDD-9A60-E5CE-C69727392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7260" y="1298409"/>
              <a:ext cx="833510" cy="833510"/>
            </a:xfrm>
            <a:prstGeom prst="rect">
              <a:avLst/>
            </a:prstGeom>
          </p:spPr>
        </p:pic>
      </p:grp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11FF14-8538-99D9-8D16-5771A00F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6682CE-DB11-9871-721E-F626C785B7EA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6E5BF2-3113-DF1A-A3C4-A2B96E1650FE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6082C9E-AAD7-13D8-95FF-FDA42C5E072B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7CB832-E5A9-222D-1079-6CC4256BE925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A7509D8-307C-7B77-2910-89E7208B5CCC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97935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F28D6F6-8E47-1F0B-DCAC-2C33463829A8}"/>
              </a:ext>
            </a:extLst>
          </p:cNvPr>
          <p:cNvSpPr/>
          <p:nvPr/>
        </p:nvSpPr>
        <p:spPr>
          <a:xfrm>
            <a:off x="674408" y="3287137"/>
            <a:ext cx="10966730" cy="883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i="1" baseline="3000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C7B6-8333-85B4-1081-D8505B9DC9BF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HOW DOES K MEANS CLUSTERING WORK?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3A794C-5725-897B-43F2-AB801522B22A}"/>
              </a:ext>
            </a:extLst>
          </p:cNvPr>
          <p:cNvSpPr txBox="1"/>
          <p:nvPr/>
        </p:nvSpPr>
        <p:spPr>
          <a:xfrm>
            <a:off x="652450" y="2402017"/>
            <a:ext cx="951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>
              <a:sym typeface="Wingdings" pitchFamily="2" charset="2"/>
            </a:endParaRPr>
          </a:p>
          <a:p>
            <a:endParaRPr lang="de-DE">
              <a:sym typeface="Wingdings" pitchFamily="2" charset="2"/>
            </a:endParaRPr>
          </a:p>
          <a:p>
            <a:r>
              <a:rPr lang="de-DE" b="1" err="1">
                <a:sym typeface="Wingdings" pitchFamily="2" charset="2"/>
              </a:rPr>
              <a:t>How</a:t>
            </a:r>
            <a:r>
              <a:rPr lang="de-DE" b="1">
                <a:sym typeface="Wingdings" pitchFamily="2" charset="2"/>
              </a:rPr>
              <a:t> </a:t>
            </a:r>
            <a:r>
              <a:rPr lang="de-DE" b="1" err="1">
                <a:sym typeface="Wingdings" pitchFamily="2" charset="2"/>
              </a:rPr>
              <a:t>does</a:t>
            </a:r>
            <a:r>
              <a:rPr lang="de-DE" b="1">
                <a:sym typeface="Wingdings" pitchFamily="2" charset="2"/>
              </a:rPr>
              <a:t> </a:t>
            </a:r>
            <a:r>
              <a:rPr lang="de-DE" b="1" err="1">
                <a:sym typeface="Wingdings" pitchFamily="2" charset="2"/>
              </a:rPr>
              <a:t>it</a:t>
            </a:r>
            <a:r>
              <a:rPr lang="de-DE" b="1">
                <a:sym typeface="Wingdings" pitchFamily="2" charset="2"/>
              </a:rPr>
              <a:t> </a:t>
            </a:r>
            <a:r>
              <a:rPr lang="de-DE" b="1" err="1">
                <a:sym typeface="Wingdings" pitchFamily="2" charset="2"/>
              </a:rPr>
              <a:t>work</a:t>
            </a:r>
            <a:r>
              <a:rPr lang="de-DE" b="1">
                <a:sym typeface="Wingdings" pitchFamily="2" charset="2"/>
              </a:rPr>
              <a:t>?</a:t>
            </a:r>
          </a:p>
          <a:p>
            <a:r>
              <a:rPr lang="de-DE">
                <a:sym typeface="Wingdings" pitchFamily="2" charset="2"/>
              </a:rPr>
              <a:t>= Iterative method</a:t>
            </a:r>
            <a:r>
              <a:rPr lang="de-DE" baseline="30000">
                <a:sym typeface="Wingdings" pitchFamily="2" charset="2"/>
              </a:rPr>
              <a:t>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>
                <a:sym typeface="Wingdings" pitchFamily="2" charset="2"/>
              </a:rPr>
              <a:t>First: Cluster </a:t>
            </a:r>
            <a:r>
              <a:rPr lang="de-DE" err="1">
                <a:sym typeface="Wingdings" pitchFamily="2" charset="2"/>
              </a:rPr>
              <a:t>centers</a:t>
            </a:r>
            <a:r>
              <a:rPr lang="de-DE">
                <a:sym typeface="Wingdings" pitchFamily="2" charset="2"/>
              </a:rPr>
              <a:t> (</a:t>
            </a:r>
            <a:r>
              <a:rPr lang="de-DE" err="1">
                <a:sym typeface="Wingdings" pitchFamily="2" charset="2"/>
              </a:rPr>
              <a:t>centroids</a:t>
            </a:r>
            <a:r>
              <a:rPr lang="de-DE">
                <a:sym typeface="Wingdings" pitchFamily="2" charset="2"/>
              </a:rPr>
              <a:t>) </a:t>
            </a:r>
            <a:r>
              <a:rPr lang="de-DE" err="1">
                <a:sym typeface="Wingdings" pitchFamily="2" charset="2"/>
              </a:rPr>
              <a:t>are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randomly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positioned</a:t>
            </a:r>
            <a:endParaRPr lang="de-DE"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err="1">
                <a:sym typeface="Wingdings" pitchFamily="2" charset="2"/>
              </a:rPr>
              <a:t>Each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iteration</a:t>
            </a:r>
            <a:r>
              <a:rPr lang="de-DE">
                <a:sym typeface="Wingdings" pitchFamily="2" charset="2"/>
              </a:rPr>
              <a:t>: Move </a:t>
            </a:r>
            <a:r>
              <a:rPr lang="de-DE" err="1">
                <a:sym typeface="Wingdings" pitchFamily="2" charset="2"/>
              </a:rPr>
              <a:t>centroids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to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minimize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clustering</a:t>
            </a:r>
            <a:r>
              <a:rPr lang="de-DE">
                <a:sym typeface="Wingdings" pitchFamily="2" charset="2"/>
              </a:rPr>
              <a:t> error</a:t>
            </a:r>
            <a:r>
              <a:rPr lang="de-DE" baseline="30000">
                <a:sym typeface="Wingdings" panose="05000000000000000000" pitchFamily="2" charset="2"/>
              </a:rPr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ym typeface="Wingdings" pitchFamily="2" charset="2"/>
            </a:endParaRPr>
          </a:p>
          <a:p>
            <a:pPr algn="ctr"/>
            <a:r>
              <a:rPr lang="de-DE">
                <a:sym typeface="Wingdings" pitchFamily="2" charset="2"/>
              </a:rPr>
              <a:t> 	Very sensitive </a:t>
            </a:r>
            <a:r>
              <a:rPr lang="de-DE" err="1">
                <a:sym typeface="Wingdings" panose="05000000000000000000" pitchFamily="2" charset="2"/>
              </a:rPr>
              <a:t>to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the</a:t>
            </a:r>
            <a:r>
              <a:rPr lang="de-DE">
                <a:sym typeface="Wingdings" panose="05000000000000000000" pitchFamily="2" charset="2"/>
              </a:rPr>
              <a:t> initial </a:t>
            </a:r>
            <a:r>
              <a:rPr lang="de-DE" err="1">
                <a:sym typeface="Wingdings" panose="05000000000000000000" pitchFamily="2" charset="2"/>
              </a:rPr>
              <a:t>position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of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the</a:t>
            </a:r>
            <a:r>
              <a:rPr lang="de-DE">
                <a:sym typeface="Wingdings" panose="05000000000000000000" pitchFamily="2" charset="2"/>
              </a:rPr>
              <a:t> centroids</a:t>
            </a:r>
            <a:r>
              <a:rPr lang="de-DE" baseline="30000">
                <a:sym typeface="Wingdings" panose="05000000000000000000" pitchFamily="2" charset="2"/>
              </a:rPr>
              <a:t>4,5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610458-5713-B595-98C8-C1CB2CE8604D}"/>
              </a:ext>
            </a:extLst>
          </p:cNvPr>
          <p:cNvSpPr txBox="1"/>
          <p:nvPr/>
        </p:nvSpPr>
        <p:spPr>
          <a:xfrm>
            <a:off x="399495" y="5676332"/>
            <a:ext cx="109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MacQueen, (1967) </a:t>
            </a:r>
            <a:r>
              <a:rPr lang="de-DE" sz="140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de-DE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Kaufmann and </a:t>
            </a:r>
            <a:r>
              <a:rPr lang="en-GB" sz="140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Rousseeuw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(1987) | </a:t>
            </a:r>
            <a:r>
              <a:rPr lang="en-GB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de-DE" sz="140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Likas</a:t>
            </a:r>
            <a:r>
              <a:rPr lang="de-DE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et al., (2003) | </a:t>
            </a:r>
            <a:r>
              <a:rPr lang="de-DE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de-DE" sz="1400">
                <a:solidFill>
                  <a:schemeClr val="tx1">
                    <a:lumMod val="65000"/>
                    <a:lumOff val="35000"/>
                  </a:schemeClr>
                </a:solidFill>
              </a:rPr>
              <a:t>Bradley &amp; </a:t>
            </a:r>
            <a:r>
              <a:rPr lang="de-DE" sz="140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Fayyard</a:t>
            </a:r>
            <a:r>
              <a:rPr lang="de-DE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(1998) | </a:t>
            </a:r>
            <a:r>
              <a:rPr lang="de-DE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de-DE" sz="1400">
                <a:solidFill>
                  <a:schemeClr val="tx1">
                    <a:lumMod val="65000"/>
                    <a:lumOff val="35000"/>
                  </a:schemeClr>
                </a:solidFill>
              </a:rPr>
              <a:t>Pena et al., (1999)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02F876E-5664-4E32-92EA-E5AFB1AFC5AB}"/>
              </a:ext>
            </a:extLst>
          </p:cNvPr>
          <p:cNvGrpSpPr/>
          <p:nvPr/>
        </p:nvGrpSpPr>
        <p:grpSpPr>
          <a:xfrm>
            <a:off x="550863" y="1332265"/>
            <a:ext cx="11090275" cy="883632"/>
            <a:chOff x="-17260" y="1298409"/>
            <a:chExt cx="11112480" cy="883632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58FCB03-5D6E-1C70-8CC5-1F4C2E88AFAA}"/>
                </a:ext>
              </a:extLst>
            </p:cNvPr>
            <p:cNvSpPr/>
            <p:nvPr/>
          </p:nvSpPr>
          <p:spPr>
            <a:xfrm>
              <a:off x="106532" y="1298409"/>
              <a:ext cx="10988688" cy="883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0" i="0">
                  <a:solidFill>
                    <a:schemeClr val="tx1"/>
                  </a:solidFill>
                  <a:effectLst/>
                  <a:latin typeface="NexusSerif"/>
                </a:rPr>
                <a:t>“</a:t>
              </a:r>
              <a:r>
                <a:rPr lang="en-GB" i="1">
                  <a:solidFill>
                    <a:schemeClr val="tx1"/>
                  </a:solidFill>
                </a:rPr>
                <a:t>K-means clustering is a method commonly used to automatically partition a data set into k groups</a:t>
              </a:r>
              <a:r>
                <a:rPr lang="en-GB" b="0" i="0">
                  <a:solidFill>
                    <a:schemeClr val="tx1"/>
                  </a:solidFill>
                  <a:effectLst/>
                  <a:latin typeface="NexusSerif"/>
                </a:rPr>
                <a:t>”</a:t>
              </a:r>
              <a:r>
                <a:rPr lang="en-GB" b="0" i="0" baseline="30000">
                  <a:solidFill>
                    <a:schemeClr val="tx1"/>
                  </a:solidFill>
                  <a:effectLst/>
                  <a:latin typeface="NexusSerif"/>
                </a:rPr>
                <a:t>1</a:t>
              </a:r>
              <a:endParaRPr lang="de-DE" i="1" baseline="3000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9" name="Grafik 8" descr="Öffnendes Anführungszeichen mit einfarbiger Füllung">
              <a:extLst>
                <a:ext uri="{FF2B5EF4-FFF2-40B4-BE49-F238E27FC236}">
                  <a16:creationId xmlns:a16="http://schemas.microsoft.com/office/drawing/2014/main" id="{F72B0A67-DFDD-9A60-E5CE-C69727392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7260" y="1298409"/>
              <a:ext cx="833510" cy="833510"/>
            </a:xfrm>
            <a:prstGeom prst="rect">
              <a:avLst/>
            </a:prstGeom>
          </p:spPr>
        </p:pic>
      </p:grpSp>
      <p:pic>
        <p:nvPicPr>
          <p:cNvPr id="13" name="Grafik 12" descr="Aktualisieren mit einfarbiger Füllung">
            <a:extLst>
              <a:ext uri="{FF2B5EF4-FFF2-40B4-BE49-F238E27FC236}">
                <a16:creationId xmlns:a16="http://schemas.microsoft.com/office/drawing/2014/main" id="{85B2D7ED-401E-90E1-D59D-0081DEF18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5499" y="3218587"/>
            <a:ext cx="952182" cy="952182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61FE272-1E08-6D56-F6DB-A0ACCFB5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5798AB-F799-E074-632D-327BAE717E65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2F0A301-D20D-B5B5-A2A8-8A88204856F7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4CD5B6C-C51E-0D21-F9FF-026EC6D0D8CD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A93C9D5-2B54-B6B4-D9C5-5B7CB6D631BA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EB453E-34F0-A506-28C9-FE52C5DE779E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996AF3A-CB13-C42D-0836-0F4E57877F79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E57838A-1183-0B58-B97F-BA41A2836106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1A76C2E-1E75-D484-D94C-000ED9BDF640}"/>
                  </a:ext>
                </a:extLst>
              </p:cNvPr>
              <p:cNvSpPr txBox="1"/>
              <p:nvPr/>
            </p:nvSpPr>
            <p:spPr>
              <a:xfrm>
                <a:off x="652450" y="2402017"/>
                <a:ext cx="11190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err="1">
                    <a:latin typeface="+mj-lt"/>
                  </a:rPr>
                  <a:t>Classifies</a:t>
                </a:r>
                <a:r>
                  <a:rPr lang="de-DE">
                    <a:latin typeface="+mj-lt"/>
                  </a:rPr>
                  <a:t> </a:t>
                </a:r>
                <a:r>
                  <a:rPr lang="de-DE" err="1">
                    <a:latin typeface="+mj-lt"/>
                  </a:rPr>
                  <a:t>as</a:t>
                </a:r>
                <a:r>
                  <a:rPr lang="de-DE">
                    <a:latin typeface="+mj-lt"/>
                  </a:rPr>
                  <a:t>: </a:t>
                </a:r>
                <a:r>
                  <a:rPr lang="de-DE" i="1" err="1">
                    <a:latin typeface="+mj-lt"/>
                  </a:rPr>
                  <a:t>partitioning</a:t>
                </a:r>
                <a:r>
                  <a:rPr lang="de-DE" i="1">
                    <a:latin typeface="+mj-lt"/>
                  </a:rPr>
                  <a:t> </a:t>
                </a:r>
                <a:r>
                  <a:rPr lang="de-DE" i="1" err="1">
                    <a:latin typeface="+mj-lt"/>
                  </a:rPr>
                  <a:t>clustering</a:t>
                </a:r>
                <a:r>
                  <a:rPr lang="de-DE" i="1">
                    <a:latin typeface="+mj-lt"/>
                  </a:rPr>
                  <a:t> </a:t>
                </a:r>
                <a:r>
                  <a:rPr lang="de-DE" i="1" err="1">
                    <a:latin typeface="+mj-lt"/>
                  </a:rPr>
                  <a:t>method</a:t>
                </a:r>
                <a:r>
                  <a:rPr lang="de-DE" i="1">
                    <a:latin typeface="+mj-lt"/>
                  </a:rPr>
                  <a:t> </a:t>
                </a:r>
                <a:r>
                  <a:rPr lang="de-DE" baseline="30000">
                    <a:latin typeface="+mj-lt"/>
                  </a:rPr>
                  <a:t>2</a:t>
                </a:r>
                <a:r>
                  <a:rPr lang="de-DE">
                    <a:latin typeface="+mj-lt"/>
                  </a:rPr>
                  <a:t> |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/>
                  <a:t> = </a:t>
                </a:r>
                <a:r>
                  <a:rPr lang="de-DE" err="1"/>
                  <a:t>Number</a:t>
                </a:r>
                <a:r>
                  <a:rPr lang="de-DE"/>
                  <a:t> </a:t>
                </a:r>
                <a:r>
                  <a:rPr lang="de-DE" err="1"/>
                  <a:t>of</a:t>
                </a:r>
                <a:r>
                  <a:rPr lang="de-DE"/>
                  <a:t> </a:t>
                </a:r>
                <a:r>
                  <a:rPr lang="de-DE" err="1"/>
                  <a:t>clusters</a:t>
                </a:r>
                <a:r>
                  <a:rPr lang="de-DE"/>
                  <a:t>| </a:t>
                </a:r>
                <a:r>
                  <a:rPr lang="de-DE" err="1"/>
                  <a:t>Means</a:t>
                </a:r>
                <a:r>
                  <a:rPr lang="de-DE"/>
                  <a:t> = Mean </a:t>
                </a:r>
                <a:r>
                  <a:rPr lang="de-DE" err="1"/>
                  <a:t>of</a:t>
                </a:r>
                <a:r>
                  <a:rPr lang="de-DE"/>
                  <a:t> </a:t>
                </a:r>
                <a:r>
                  <a:rPr lang="de-DE" err="1"/>
                  <a:t>each</a:t>
                </a:r>
                <a:r>
                  <a:rPr lang="de-DE"/>
                  <a:t> </a:t>
                </a:r>
                <a:r>
                  <a:rPr lang="de-DE" err="1"/>
                  <a:t>cluster</a:t>
                </a:r>
                <a:r>
                  <a:rPr lang="de-DE"/>
                  <a:t> </a:t>
                </a:r>
              </a:p>
              <a:p>
                <a:endParaRPr lang="de-DE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1A76C2E-1E75-D484-D94C-000ED9BD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50" y="2402017"/>
                <a:ext cx="11190362" cy="646331"/>
              </a:xfrm>
              <a:prstGeom prst="rect">
                <a:avLst/>
              </a:prstGeom>
              <a:blipFill>
                <a:blip r:embed="rId6"/>
                <a:stretch>
                  <a:fillRect l="-43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Grafik 23" descr="Markee nicht mehr folgen mit einfarbiger Füllung">
            <a:extLst>
              <a:ext uri="{FF2B5EF4-FFF2-40B4-BE49-F238E27FC236}">
                <a16:creationId xmlns:a16="http://schemas.microsoft.com/office/drawing/2014/main" id="{A205B356-DB13-335C-9F27-C406717A57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27215" y="4553911"/>
            <a:ext cx="440922" cy="4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3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C7B6-8333-85B4-1081-D8505B9DC9BF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HOW DOES K MEANS CLUSTERING WORK?</a:t>
            </a:r>
          </a:p>
        </p:txBody>
      </p:sp>
      <p:graphicFrame>
        <p:nvGraphicFramePr>
          <p:cNvPr id="18" name="Diagramm 17">
            <a:extLst>
              <a:ext uri="{FF2B5EF4-FFF2-40B4-BE49-F238E27FC236}">
                <a16:creationId xmlns:a16="http://schemas.microsoft.com/office/drawing/2014/main" id="{96D10DA7-5F88-F62C-AAC4-FBC7FB774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189754"/>
              </p:ext>
            </p:extLst>
          </p:nvPr>
        </p:nvGraphicFramePr>
        <p:xfrm>
          <a:off x="1990725" y="1009385"/>
          <a:ext cx="7800975" cy="495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A26A0B2-FF89-01B9-FAF9-DE40A04A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9F51D53-4CE7-D53D-E20B-48BEB62EA059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CCEDFD-6628-B897-9E94-04F3C01E7271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9A1CB79-AF56-7C06-BB08-E61C15000D4E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E11551-861E-A6D5-5C67-123DE852BCA3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A3EEE8-07C6-6539-543D-473468883496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8EF1D0-E04A-C29C-AC2B-44A114E2CC4F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E422AD-13F6-E1EB-E68B-71D6015B932C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42912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C7B6-8333-85B4-1081-D8505B9DC9BF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CALCULATE DISTANCES TO CENTROIDS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4763AA07-A519-23E7-3788-4DBAD57AD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078539"/>
              </p:ext>
            </p:extLst>
          </p:nvPr>
        </p:nvGraphicFramePr>
        <p:xfrm>
          <a:off x="1990725" y="1009385"/>
          <a:ext cx="7800975" cy="495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id="{ED06532C-FEAF-137C-A75E-FE0027145ED8}"/>
              </a:ext>
            </a:extLst>
          </p:cNvPr>
          <p:cNvSpPr/>
          <p:nvPr/>
        </p:nvSpPr>
        <p:spPr>
          <a:xfrm>
            <a:off x="4505325" y="2776920"/>
            <a:ext cx="209550" cy="2095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5FEB8B-6751-B724-1389-7750A52B4BCE}"/>
              </a:ext>
            </a:extLst>
          </p:cNvPr>
          <p:cNvSpPr/>
          <p:nvPr/>
        </p:nvSpPr>
        <p:spPr>
          <a:xfrm>
            <a:off x="7667625" y="2329245"/>
            <a:ext cx="209550" cy="209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24CD50-0095-5100-0FA0-48CDB942DCBA}"/>
              </a:ext>
            </a:extLst>
          </p:cNvPr>
          <p:cNvSpPr/>
          <p:nvPr/>
        </p:nvSpPr>
        <p:spPr>
          <a:xfrm>
            <a:off x="5886450" y="4624770"/>
            <a:ext cx="209550" cy="209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3ACFD4B-0410-0381-DC01-C062239FD318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4684187" y="2410701"/>
            <a:ext cx="395019" cy="3969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F96F25E-12D4-C73A-B9A7-DEC3DEA12CE6}"/>
              </a:ext>
            </a:extLst>
          </p:cNvPr>
          <p:cNvCxnSpPr>
            <a:cxnSpLocks/>
          </p:cNvCxnSpPr>
          <p:nvPr/>
        </p:nvCxnSpPr>
        <p:spPr>
          <a:xfrm flipV="1">
            <a:off x="5107781" y="2410701"/>
            <a:ext cx="0" cy="4709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9FC7487-630D-B396-E32B-5270C330B01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714875" y="2881695"/>
            <a:ext cx="39290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75AC506-DA14-F557-BCBC-F03821BBF035}"/>
              </a:ext>
            </a:extLst>
          </p:cNvPr>
          <p:cNvSpPr txBox="1"/>
          <p:nvPr/>
        </p:nvSpPr>
        <p:spPr>
          <a:xfrm>
            <a:off x="5079206" y="2558530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a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04E4953-3847-D356-A379-65FACB37F64F}"/>
              </a:ext>
            </a:extLst>
          </p:cNvPr>
          <p:cNvSpPr txBox="1"/>
          <p:nvPr/>
        </p:nvSpPr>
        <p:spPr>
          <a:xfrm>
            <a:off x="4794148" y="286344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b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7A207B7-3D11-AF08-D0C0-521681369D45}"/>
              </a:ext>
            </a:extLst>
          </p:cNvPr>
          <p:cNvSpPr txBox="1"/>
          <p:nvPr/>
        </p:nvSpPr>
        <p:spPr>
          <a:xfrm>
            <a:off x="4729933" y="2450808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E9420A-8CB9-D06A-7EDF-B7A62F5A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D19886A-A20B-915C-4A69-A17FDE03F558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DBCD634-C6E9-72CF-6DFF-1E3ECD210A80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734D41B-CAFF-C372-71B2-9E10AE25055F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8A6E41-C8A5-3B6D-7D45-8D205825FB1B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2083764-BB9A-9EC4-4EE0-CE3E1DB04652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3C0B3C1-6C5A-2D29-48C3-D50B2C42D279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A96DED-47C5-1487-1458-90F0E3D66023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0FC64D-17D6-D07C-CD4B-CEDB51274AFB}"/>
              </a:ext>
            </a:extLst>
          </p:cNvPr>
          <p:cNvSpPr txBox="1"/>
          <p:nvPr/>
        </p:nvSpPr>
        <p:spPr>
          <a:xfrm>
            <a:off x="550863" y="2022764"/>
            <a:ext cx="133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E.g. </a:t>
            </a:r>
            <a:r>
              <a:rPr lang="de-DE" err="1"/>
              <a:t>create</a:t>
            </a:r>
            <a:r>
              <a:rPr lang="de-DE"/>
              <a:t> 3 Clusters </a:t>
            </a:r>
          </a:p>
        </p:txBody>
      </p:sp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E4928019-A2AC-EA64-70FA-F0026DB662E1}"/>
              </a:ext>
            </a:extLst>
          </p:cNvPr>
          <p:cNvSpPr/>
          <p:nvPr/>
        </p:nvSpPr>
        <p:spPr>
          <a:xfrm>
            <a:off x="833939" y="2802493"/>
            <a:ext cx="581891" cy="3973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1BDEDDA-817E-A8D4-F6CE-09C721ACB61B}"/>
              </a:ext>
            </a:extLst>
          </p:cNvPr>
          <p:cNvSpPr txBox="1"/>
          <p:nvPr/>
        </p:nvSpPr>
        <p:spPr>
          <a:xfrm>
            <a:off x="550863" y="3400283"/>
            <a:ext cx="1439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Three</a:t>
            </a:r>
            <a:r>
              <a:rPr lang="de-DE"/>
              <a:t> </a:t>
            </a:r>
            <a:r>
              <a:rPr lang="de-DE" err="1"/>
              <a:t>centroids</a:t>
            </a:r>
            <a:r>
              <a:rPr lang="de-DE"/>
              <a:t> (</a:t>
            </a:r>
            <a:r>
              <a:rPr lang="de-DE" err="1"/>
              <a:t>means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each</a:t>
            </a:r>
            <a:r>
              <a:rPr lang="de-DE"/>
              <a:t> </a:t>
            </a:r>
            <a:r>
              <a:rPr lang="de-DE" err="1"/>
              <a:t>cluster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222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C7B6-8333-85B4-1081-D8505B9DC9BF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CALCULATE DISTANCES TO CENTROIDS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4763AA07-A519-23E7-3788-4DBAD57AD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98875"/>
              </p:ext>
            </p:extLst>
          </p:nvPr>
        </p:nvGraphicFramePr>
        <p:xfrm>
          <a:off x="1990725" y="1009385"/>
          <a:ext cx="7800975" cy="495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id="{ED06532C-FEAF-137C-A75E-FE0027145ED8}"/>
              </a:ext>
            </a:extLst>
          </p:cNvPr>
          <p:cNvSpPr/>
          <p:nvPr/>
        </p:nvSpPr>
        <p:spPr>
          <a:xfrm>
            <a:off x="4505325" y="2776920"/>
            <a:ext cx="209550" cy="2095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5FEB8B-6751-B724-1389-7750A52B4BCE}"/>
              </a:ext>
            </a:extLst>
          </p:cNvPr>
          <p:cNvSpPr/>
          <p:nvPr/>
        </p:nvSpPr>
        <p:spPr>
          <a:xfrm>
            <a:off x="7667625" y="2329245"/>
            <a:ext cx="209550" cy="209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24CD50-0095-5100-0FA0-48CDB942DCBA}"/>
              </a:ext>
            </a:extLst>
          </p:cNvPr>
          <p:cNvSpPr/>
          <p:nvPr/>
        </p:nvSpPr>
        <p:spPr>
          <a:xfrm>
            <a:off x="5886450" y="4624770"/>
            <a:ext cx="209550" cy="209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3ACFD4B-0410-0381-DC01-C062239FD318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4684187" y="2410701"/>
            <a:ext cx="395019" cy="3969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F96F25E-12D4-C73A-B9A7-DEC3DEA12CE6}"/>
              </a:ext>
            </a:extLst>
          </p:cNvPr>
          <p:cNvCxnSpPr>
            <a:cxnSpLocks/>
          </p:cNvCxnSpPr>
          <p:nvPr/>
        </p:nvCxnSpPr>
        <p:spPr>
          <a:xfrm flipV="1">
            <a:off x="5107781" y="2410701"/>
            <a:ext cx="0" cy="4709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9FC7487-630D-B396-E32B-5270C330B01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714875" y="2881695"/>
            <a:ext cx="39290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75AC506-DA14-F557-BCBC-F03821BBF035}"/>
              </a:ext>
            </a:extLst>
          </p:cNvPr>
          <p:cNvSpPr txBox="1"/>
          <p:nvPr/>
        </p:nvSpPr>
        <p:spPr>
          <a:xfrm>
            <a:off x="5079206" y="2558530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a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04E4953-3847-D356-A379-65FACB37F64F}"/>
              </a:ext>
            </a:extLst>
          </p:cNvPr>
          <p:cNvSpPr txBox="1"/>
          <p:nvPr/>
        </p:nvSpPr>
        <p:spPr>
          <a:xfrm>
            <a:off x="4794148" y="286344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b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7A207B7-3D11-AF08-D0C0-521681369D45}"/>
              </a:ext>
            </a:extLst>
          </p:cNvPr>
          <p:cNvSpPr txBox="1"/>
          <p:nvPr/>
        </p:nvSpPr>
        <p:spPr>
          <a:xfrm>
            <a:off x="4729933" y="2450808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25C826D-8B0B-A07C-BB20-4ADFD8DE28C5}"/>
                  </a:ext>
                </a:extLst>
              </p:cNvPr>
              <p:cNvSpPr txBox="1"/>
              <p:nvPr/>
            </p:nvSpPr>
            <p:spPr>
              <a:xfrm>
                <a:off x="4794148" y="1720847"/>
                <a:ext cx="2187677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sz="240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25C826D-8B0B-A07C-BB20-4ADFD8DE2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148" y="1720847"/>
                <a:ext cx="2187677" cy="539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5E3621-D5B9-E465-86DF-DD1E7C84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7E68753-F54A-6EE1-4425-D18FFD2E64AF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DA7B9D5-AF6C-6B8E-A7DD-6B42D63D03CE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CA25AEE-1CB4-1606-9176-6519C294E98E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C1C778-8158-9F08-AA58-E54794046347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43C9C42-1054-8BC6-B725-79CE2A2BB9B5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1B6E70D-C7FE-6D95-BDA4-6D4727299264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CE7A4AF-A7BA-89AC-6745-8CFAE5866956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886EF2-A240-317C-1951-F6F73BD688D7}"/>
              </a:ext>
            </a:extLst>
          </p:cNvPr>
          <p:cNvSpPr txBox="1"/>
          <p:nvPr/>
        </p:nvSpPr>
        <p:spPr>
          <a:xfrm>
            <a:off x="550863" y="2022764"/>
            <a:ext cx="133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E.g. </a:t>
            </a:r>
            <a:r>
              <a:rPr lang="de-DE" err="1"/>
              <a:t>create</a:t>
            </a:r>
            <a:r>
              <a:rPr lang="de-DE"/>
              <a:t> 3 Clusters </a:t>
            </a:r>
          </a:p>
        </p:txBody>
      </p:sp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FBF53EDF-BB91-F3EF-C4C4-D789A19D52D8}"/>
              </a:ext>
            </a:extLst>
          </p:cNvPr>
          <p:cNvSpPr/>
          <p:nvPr/>
        </p:nvSpPr>
        <p:spPr>
          <a:xfrm>
            <a:off x="833939" y="2802493"/>
            <a:ext cx="581891" cy="3973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38DD742-7E73-3BB8-1257-13AF5F44804C}"/>
              </a:ext>
            </a:extLst>
          </p:cNvPr>
          <p:cNvSpPr txBox="1"/>
          <p:nvPr/>
        </p:nvSpPr>
        <p:spPr>
          <a:xfrm>
            <a:off x="550863" y="3400283"/>
            <a:ext cx="1439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Three</a:t>
            </a:r>
            <a:r>
              <a:rPr lang="de-DE"/>
              <a:t> </a:t>
            </a:r>
            <a:r>
              <a:rPr lang="de-DE" err="1"/>
              <a:t>centroids</a:t>
            </a:r>
            <a:r>
              <a:rPr lang="de-DE"/>
              <a:t> (</a:t>
            </a:r>
            <a:r>
              <a:rPr lang="de-DE" err="1"/>
              <a:t>means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each</a:t>
            </a:r>
            <a:r>
              <a:rPr lang="de-DE"/>
              <a:t> </a:t>
            </a:r>
            <a:r>
              <a:rPr lang="de-DE" err="1"/>
              <a:t>cluster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09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C7B6-8333-85B4-1081-D8505B9DC9BF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CHOOSE THE SHORTEST DISTANCE 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4763AA07-A519-23E7-3788-4DBAD57AD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84609"/>
              </p:ext>
            </p:extLst>
          </p:nvPr>
        </p:nvGraphicFramePr>
        <p:xfrm>
          <a:off x="1990725" y="1009385"/>
          <a:ext cx="7800975" cy="495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id="{ED06532C-FEAF-137C-A75E-FE0027145ED8}"/>
              </a:ext>
            </a:extLst>
          </p:cNvPr>
          <p:cNvSpPr/>
          <p:nvPr/>
        </p:nvSpPr>
        <p:spPr>
          <a:xfrm>
            <a:off x="4505325" y="2776920"/>
            <a:ext cx="209550" cy="2095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5FEB8B-6751-B724-1389-7750A52B4BCE}"/>
              </a:ext>
            </a:extLst>
          </p:cNvPr>
          <p:cNvSpPr/>
          <p:nvPr/>
        </p:nvSpPr>
        <p:spPr>
          <a:xfrm>
            <a:off x="7667625" y="2329245"/>
            <a:ext cx="209550" cy="209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24CD50-0095-5100-0FA0-48CDB942DCBA}"/>
              </a:ext>
            </a:extLst>
          </p:cNvPr>
          <p:cNvSpPr/>
          <p:nvPr/>
        </p:nvSpPr>
        <p:spPr>
          <a:xfrm>
            <a:off x="5886450" y="4624770"/>
            <a:ext cx="209550" cy="209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3ACFD4B-0410-0381-DC01-C062239FD318}"/>
              </a:ext>
            </a:extLst>
          </p:cNvPr>
          <p:cNvCxnSpPr>
            <a:cxnSpLocks/>
          </p:cNvCxnSpPr>
          <p:nvPr/>
        </p:nvCxnSpPr>
        <p:spPr>
          <a:xfrm flipH="1" flipV="1">
            <a:off x="5107781" y="2424687"/>
            <a:ext cx="883444" cy="221406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F96F25E-12D4-C73A-B9A7-DEC3DEA12CE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107781" y="4724400"/>
            <a:ext cx="778669" cy="51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9FC7487-630D-B396-E32B-5270C330B017}"/>
              </a:ext>
            </a:extLst>
          </p:cNvPr>
          <p:cNvCxnSpPr>
            <a:cxnSpLocks/>
          </p:cNvCxnSpPr>
          <p:nvPr/>
        </p:nvCxnSpPr>
        <p:spPr>
          <a:xfrm>
            <a:off x="5107781" y="2410701"/>
            <a:ext cx="0" cy="23136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75AC506-DA14-F557-BCBC-F03821BBF035}"/>
              </a:ext>
            </a:extLst>
          </p:cNvPr>
          <p:cNvSpPr txBox="1"/>
          <p:nvPr/>
        </p:nvSpPr>
        <p:spPr>
          <a:xfrm>
            <a:off x="4902165" y="3395351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a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04E4953-3847-D356-A379-65FACB37F64F}"/>
              </a:ext>
            </a:extLst>
          </p:cNvPr>
          <p:cNvSpPr txBox="1"/>
          <p:nvPr/>
        </p:nvSpPr>
        <p:spPr>
          <a:xfrm>
            <a:off x="5375928" y="471389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b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7A207B7-3D11-AF08-D0C0-521681369D45}"/>
              </a:ext>
            </a:extLst>
          </p:cNvPr>
          <p:cNvSpPr txBox="1"/>
          <p:nvPr/>
        </p:nvSpPr>
        <p:spPr>
          <a:xfrm>
            <a:off x="5449100" y="3287629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25C826D-8B0B-A07C-BB20-4ADFD8DE28C5}"/>
                  </a:ext>
                </a:extLst>
              </p:cNvPr>
              <p:cNvSpPr txBox="1"/>
              <p:nvPr/>
            </p:nvSpPr>
            <p:spPr>
              <a:xfrm>
                <a:off x="4794148" y="1720847"/>
                <a:ext cx="2187677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sz="240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25C826D-8B0B-A07C-BB20-4ADFD8DE2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148" y="1720847"/>
                <a:ext cx="2187677" cy="539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EE0E4D-51A5-F73E-B204-028B2E78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E88AB-8E93-205B-F53F-78C0A2C9F934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2A2D36-5DDF-E688-03E3-691A9F276FF5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1DC2D37-FB6B-7FCD-56CA-110F92EE3CCF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850E58-4E6A-90E4-A5E0-5F50F114F4F9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5760F3B-63C8-886D-AB7F-7124BAB17B67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BBF828-A43C-330B-9E33-1212197D8FCF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FDD92FC-11C5-B3F4-40CF-21BEAD214627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81152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C7B6-8333-85B4-1081-D8505B9DC9BF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CHOOSE THE SHORTEST DISTANCE 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4763AA07-A519-23E7-3788-4DBAD57AD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243317"/>
              </p:ext>
            </p:extLst>
          </p:nvPr>
        </p:nvGraphicFramePr>
        <p:xfrm>
          <a:off x="1990725" y="1009385"/>
          <a:ext cx="7800975" cy="495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id="{ED06532C-FEAF-137C-A75E-FE0027145ED8}"/>
              </a:ext>
            </a:extLst>
          </p:cNvPr>
          <p:cNvSpPr/>
          <p:nvPr/>
        </p:nvSpPr>
        <p:spPr>
          <a:xfrm>
            <a:off x="4505325" y="2776920"/>
            <a:ext cx="209550" cy="2095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5FEB8B-6751-B724-1389-7750A52B4BCE}"/>
              </a:ext>
            </a:extLst>
          </p:cNvPr>
          <p:cNvSpPr/>
          <p:nvPr/>
        </p:nvSpPr>
        <p:spPr>
          <a:xfrm>
            <a:off x="7667625" y="2329245"/>
            <a:ext cx="209550" cy="209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24CD50-0095-5100-0FA0-48CDB942DCBA}"/>
              </a:ext>
            </a:extLst>
          </p:cNvPr>
          <p:cNvSpPr/>
          <p:nvPr/>
        </p:nvSpPr>
        <p:spPr>
          <a:xfrm>
            <a:off x="5886450" y="4624770"/>
            <a:ext cx="209550" cy="209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3ACFD4B-0410-0381-DC01-C062239FD318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4684187" y="2410701"/>
            <a:ext cx="395019" cy="3969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F96F25E-12D4-C73A-B9A7-DEC3DEA12CE6}"/>
              </a:ext>
            </a:extLst>
          </p:cNvPr>
          <p:cNvCxnSpPr>
            <a:cxnSpLocks/>
          </p:cNvCxnSpPr>
          <p:nvPr/>
        </p:nvCxnSpPr>
        <p:spPr>
          <a:xfrm flipV="1">
            <a:off x="5107781" y="2410701"/>
            <a:ext cx="0" cy="4709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9FC7487-630D-B396-E32B-5270C330B01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714875" y="2881695"/>
            <a:ext cx="39290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75AC506-DA14-F557-BCBC-F03821BBF035}"/>
              </a:ext>
            </a:extLst>
          </p:cNvPr>
          <p:cNvSpPr txBox="1"/>
          <p:nvPr/>
        </p:nvSpPr>
        <p:spPr>
          <a:xfrm>
            <a:off x="5079206" y="2558530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a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04E4953-3847-D356-A379-65FACB37F64F}"/>
              </a:ext>
            </a:extLst>
          </p:cNvPr>
          <p:cNvSpPr txBox="1"/>
          <p:nvPr/>
        </p:nvSpPr>
        <p:spPr>
          <a:xfrm>
            <a:off x="4794148" y="286344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b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7A207B7-3D11-AF08-D0C0-521681369D45}"/>
              </a:ext>
            </a:extLst>
          </p:cNvPr>
          <p:cNvSpPr txBox="1"/>
          <p:nvPr/>
        </p:nvSpPr>
        <p:spPr>
          <a:xfrm>
            <a:off x="4729933" y="2450808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25C826D-8B0B-A07C-BB20-4ADFD8DE28C5}"/>
                  </a:ext>
                </a:extLst>
              </p:cNvPr>
              <p:cNvSpPr txBox="1"/>
              <p:nvPr/>
            </p:nvSpPr>
            <p:spPr>
              <a:xfrm>
                <a:off x="4794148" y="1720847"/>
                <a:ext cx="2187677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sz="240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25C826D-8B0B-A07C-BB20-4ADFD8DE2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148" y="1720847"/>
                <a:ext cx="2187677" cy="539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F5973F-0D24-35AA-9154-6687340C3A3D}"/>
              </a:ext>
            </a:extLst>
          </p:cNvPr>
          <p:cNvCxnSpPr>
            <a:cxnSpLocks/>
          </p:cNvCxnSpPr>
          <p:nvPr/>
        </p:nvCxnSpPr>
        <p:spPr>
          <a:xfrm flipH="1" flipV="1">
            <a:off x="5107781" y="2424687"/>
            <a:ext cx="883444" cy="221406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64250F1-843C-6B79-84FD-281D6333A5BD}"/>
              </a:ext>
            </a:extLst>
          </p:cNvPr>
          <p:cNvCxnSpPr>
            <a:cxnSpLocks/>
          </p:cNvCxnSpPr>
          <p:nvPr/>
        </p:nvCxnSpPr>
        <p:spPr>
          <a:xfrm>
            <a:off x="5107781" y="4724400"/>
            <a:ext cx="778669" cy="51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B938FCA-97F0-EC40-E6DC-B9BD945338F1}"/>
              </a:ext>
            </a:extLst>
          </p:cNvPr>
          <p:cNvCxnSpPr>
            <a:cxnSpLocks/>
          </p:cNvCxnSpPr>
          <p:nvPr/>
        </p:nvCxnSpPr>
        <p:spPr>
          <a:xfrm>
            <a:off x="5107781" y="2410701"/>
            <a:ext cx="0" cy="23136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6726062-FD39-28B2-0621-295DFA98E6CD}"/>
              </a:ext>
            </a:extLst>
          </p:cNvPr>
          <p:cNvSpPr txBox="1"/>
          <p:nvPr/>
        </p:nvSpPr>
        <p:spPr>
          <a:xfrm>
            <a:off x="4902165" y="339535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a1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8E5D78-A339-54B1-227E-FF3FF5D79626}"/>
              </a:ext>
            </a:extLst>
          </p:cNvPr>
          <p:cNvSpPr txBox="1"/>
          <p:nvPr/>
        </p:nvSpPr>
        <p:spPr>
          <a:xfrm>
            <a:off x="5449100" y="3287629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c1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B62566E-C902-521A-1127-72BF113629C7}"/>
              </a:ext>
            </a:extLst>
          </p:cNvPr>
          <p:cNvSpPr txBox="1"/>
          <p:nvPr/>
        </p:nvSpPr>
        <p:spPr>
          <a:xfrm>
            <a:off x="5375928" y="4713897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b1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9E14AAB-23F2-FDFA-F26F-784CF73A0289}"/>
                  </a:ext>
                </a:extLst>
              </p:cNvPr>
              <p:cNvSpPr txBox="1"/>
              <p:nvPr/>
            </p:nvSpPr>
            <p:spPr>
              <a:xfrm>
                <a:off x="550863" y="2022764"/>
                <a:ext cx="13350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err="1"/>
                  <a:t>Distance</a:t>
                </a:r>
                <a:r>
                  <a:rPr lang="de-DE"/>
                  <a:t> </a:t>
                </a:r>
                <a:r>
                  <a:rPr lang="de-DE" err="1"/>
                  <a:t>of</a:t>
                </a:r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1&gt;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9E14AAB-23F2-FDFA-F26F-784CF73A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3" y="2022764"/>
                <a:ext cx="1335087" cy="646331"/>
              </a:xfrm>
              <a:prstGeom prst="rect">
                <a:avLst/>
              </a:prstGeom>
              <a:blipFill>
                <a:blip r:embed="rId4"/>
                <a:stretch>
                  <a:fillRect l="-3653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CC606121-D534-1999-FBBA-ACCD3E33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1A86D69-FA1E-D965-8955-F7624CDABED3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530C3C-ECD5-9AE9-569F-918F566556E4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276F3CC-2703-7135-F749-49E5CE3F2009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556CA27-A4AC-D1D5-03B9-727672DCD2C6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803131D-19E2-4157-4F74-79856522B49D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2B0AD-1DC8-BFDB-F921-CE8A14C0C157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878C110-668C-2DA7-9F83-68701FC492F1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664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C7B6-8333-85B4-1081-D8505B9DC9BF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CLUSTER SELECTION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4763AA07-A519-23E7-3788-4DBAD57AD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584551"/>
              </p:ext>
            </p:extLst>
          </p:nvPr>
        </p:nvGraphicFramePr>
        <p:xfrm>
          <a:off x="1990725" y="1009385"/>
          <a:ext cx="7800975" cy="495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id="{ED06532C-FEAF-137C-A75E-FE0027145ED8}"/>
              </a:ext>
            </a:extLst>
          </p:cNvPr>
          <p:cNvSpPr/>
          <p:nvPr/>
        </p:nvSpPr>
        <p:spPr>
          <a:xfrm>
            <a:off x="4505325" y="2776920"/>
            <a:ext cx="209550" cy="2095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5FEB8B-6751-B724-1389-7750A52B4BCE}"/>
              </a:ext>
            </a:extLst>
          </p:cNvPr>
          <p:cNvSpPr/>
          <p:nvPr/>
        </p:nvSpPr>
        <p:spPr>
          <a:xfrm>
            <a:off x="7667625" y="2329245"/>
            <a:ext cx="209550" cy="209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24CD50-0095-5100-0FA0-48CDB942DCBA}"/>
              </a:ext>
            </a:extLst>
          </p:cNvPr>
          <p:cNvSpPr/>
          <p:nvPr/>
        </p:nvSpPr>
        <p:spPr>
          <a:xfrm>
            <a:off x="5886450" y="4624770"/>
            <a:ext cx="209550" cy="209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9E14AAB-23F2-FDFA-F26F-784CF73A0289}"/>
                  </a:ext>
                </a:extLst>
              </p:cNvPr>
              <p:cNvSpPr txBox="1"/>
              <p:nvPr/>
            </p:nvSpPr>
            <p:spPr>
              <a:xfrm>
                <a:off x="530608" y="2022764"/>
                <a:ext cx="13350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err="1"/>
                  <a:t>Distance</a:t>
                </a:r>
                <a:r>
                  <a:rPr lang="de-DE"/>
                  <a:t> </a:t>
                </a:r>
                <a:r>
                  <a:rPr lang="de-DE" err="1"/>
                  <a:t>of</a:t>
                </a:r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9E14AAB-23F2-FDFA-F26F-784CF73A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08" y="2022764"/>
                <a:ext cx="1335087" cy="646331"/>
              </a:xfrm>
              <a:prstGeom prst="rect">
                <a:avLst/>
              </a:prstGeom>
              <a:blipFill>
                <a:blip r:embed="rId3"/>
                <a:stretch>
                  <a:fillRect l="-3653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feld 19">
            <a:extLst>
              <a:ext uri="{FF2B5EF4-FFF2-40B4-BE49-F238E27FC236}">
                <a16:creationId xmlns:a16="http://schemas.microsoft.com/office/drawing/2014/main" id="{B23534F3-10CF-F2E9-6B46-09F4A7C1CDC8}"/>
              </a:ext>
            </a:extLst>
          </p:cNvPr>
          <p:cNvSpPr txBox="1"/>
          <p:nvPr/>
        </p:nvSpPr>
        <p:spPr>
          <a:xfrm>
            <a:off x="530608" y="3162852"/>
            <a:ext cx="1460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Datapoint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assigned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blue</a:t>
            </a:r>
            <a:r>
              <a:rPr lang="de-DE"/>
              <a:t> </a:t>
            </a:r>
            <a:r>
              <a:rPr lang="de-DE" err="1"/>
              <a:t>cluster</a:t>
            </a:r>
            <a:r>
              <a:rPr lang="de-DE"/>
              <a:t> </a:t>
            </a:r>
          </a:p>
        </p:txBody>
      </p:sp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329F8852-7F5B-AEEF-0EB8-64503967F59B}"/>
              </a:ext>
            </a:extLst>
          </p:cNvPr>
          <p:cNvSpPr/>
          <p:nvPr/>
        </p:nvSpPr>
        <p:spPr>
          <a:xfrm>
            <a:off x="849745" y="2669095"/>
            <a:ext cx="581891" cy="3973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9601E9-3F14-6B2A-0026-EAC6E455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934F2C6-1E65-6EF1-AB75-F775D4D9A276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080182A-4988-B59B-D8AE-053EB7E867BB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8357CD0-DF70-8E3E-70BD-0E23BB00026C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666E28-96A8-791E-22D0-29DF60F6C38C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0F8A821-4C83-B228-3B55-7864216CF000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FDF4CD4-62BF-B1B6-E30A-D0A16E3E6538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DCA115-D95A-C2E9-67C3-7910BE8D083E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55311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C7B6-8333-85B4-1081-D8505B9DC9BF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REPEAT FOR EVERY DATAPOINT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4763AA07-A519-23E7-3788-4DBAD57AD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9005515"/>
              </p:ext>
            </p:extLst>
          </p:nvPr>
        </p:nvGraphicFramePr>
        <p:xfrm>
          <a:off x="1990725" y="1009385"/>
          <a:ext cx="7800975" cy="495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id="{ED06532C-FEAF-137C-A75E-FE0027145ED8}"/>
              </a:ext>
            </a:extLst>
          </p:cNvPr>
          <p:cNvSpPr/>
          <p:nvPr/>
        </p:nvSpPr>
        <p:spPr>
          <a:xfrm>
            <a:off x="4505325" y="2776920"/>
            <a:ext cx="209550" cy="2095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5FEB8B-6751-B724-1389-7750A52B4BCE}"/>
              </a:ext>
            </a:extLst>
          </p:cNvPr>
          <p:cNvSpPr/>
          <p:nvPr/>
        </p:nvSpPr>
        <p:spPr>
          <a:xfrm>
            <a:off x="7667625" y="2329245"/>
            <a:ext cx="209550" cy="209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24CD50-0095-5100-0FA0-48CDB942DCBA}"/>
              </a:ext>
            </a:extLst>
          </p:cNvPr>
          <p:cNvSpPr/>
          <p:nvPr/>
        </p:nvSpPr>
        <p:spPr>
          <a:xfrm>
            <a:off x="5886450" y="4624770"/>
            <a:ext cx="209550" cy="209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3FADD99-68BA-B1C0-D646-B6585526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D3500F2-211B-4230-CA67-74BC48BF9929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67CEA83-6F50-FFE0-519F-FF2D44A39283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447FC9-5CD3-468C-BB10-70DE4C195AE0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12E3F6F-004A-DD9E-897A-A41F4D37AEAD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ED3C344-BD16-A2F6-914F-1D7A035CD455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5CF163F-1F6F-4351-74DB-90E7574E9A0E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B27DB18-A5AA-1452-66D7-16768D29D256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411347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608F7587-5D22-5674-8425-A2F97C9AF854}"/>
              </a:ext>
            </a:extLst>
          </p:cNvPr>
          <p:cNvSpPr/>
          <p:nvPr/>
        </p:nvSpPr>
        <p:spPr>
          <a:xfrm>
            <a:off x="3168073" y="1699491"/>
            <a:ext cx="2429163" cy="2401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C7B6-8333-85B4-1081-D8505B9DC9BF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CALCULATE MEAN OF EACH CLUSTER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4763AA07-A519-23E7-3788-4DBAD57AD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270457"/>
              </p:ext>
            </p:extLst>
          </p:nvPr>
        </p:nvGraphicFramePr>
        <p:xfrm>
          <a:off x="1990725" y="1009385"/>
          <a:ext cx="7800975" cy="495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id="{ED06532C-FEAF-137C-A75E-FE0027145ED8}"/>
              </a:ext>
            </a:extLst>
          </p:cNvPr>
          <p:cNvSpPr/>
          <p:nvPr/>
        </p:nvSpPr>
        <p:spPr>
          <a:xfrm>
            <a:off x="4505325" y="2776920"/>
            <a:ext cx="209550" cy="2095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5FEB8B-6751-B724-1389-7750A52B4BCE}"/>
              </a:ext>
            </a:extLst>
          </p:cNvPr>
          <p:cNvSpPr/>
          <p:nvPr/>
        </p:nvSpPr>
        <p:spPr>
          <a:xfrm>
            <a:off x="7667625" y="2329245"/>
            <a:ext cx="209550" cy="209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24CD50-0095-5100-0FA0-48CDB942DCBA}"/>
              </a:ext>
            </a:extLst>
          </p:cNvPr>
          <p:cNvSpPr/>
          <p:nvPr/>
        </p:nvSpPr>
        <p:spPr>
          <a:xfrm>
            <a:off x="5886450" y="4624770"/>
            <a:ext cx="209550" cy="209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39A0CE-A3D1-C75B-F707-4BBEDBC39CE9}"/>
              </a:ext>
            </a:extLst>
          </p:cNvPr>
          <p:cNvSpPr txBox="1"/>
          <p:nvPr/>
        </p:nvSpPr>
        <p:spPr>
          <a:xfrm>
            <a:off x="530608" y="2022764"/>
            <a:ext cx="1755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Move </a:t>
            </a:r>
            <a:r>
              <a:rPr lang="de-DE" err="1"/>
              <a:t>centroids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its</a:t>
            </a:r>
            <a:r>
              <a:rPr lang="de-DE"/>
              <a:t> </a:t>
            </a:r>
            <a:r>
              <a:rPr lang="de-DE" err="1"/>
              <a:t>clusters</a:t>
            </a:r>
            <a:r>
              <a:rPr lang="de-DE"/>
              <a:t> </a:t>
            </a:r>
            <a:r>
              <a:rPr lang="de-DE" err="1"/>
              <a:t>mean</a:t>
            </a:r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C24344E-2698-0311-59F4-52D27E9ED623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4488873" y="2623127"/>
            <a:ext cx="121227" cy="15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0B696C9-1F56-49CD-F8CE-9F38C37E108E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4352925" y="2776920"/>
            <a:ext cx="152400" cy="10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880E819-D301-6DBE-846E-E838BF9A0F2C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352925" y="2955782"/>
            <a:ext cx="183088" cy="14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1CA54D-3057-41B4-35AD-F07A95FF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D025D69-DA62-998E-9287-892C7D7A3A26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E83E9F2-8FE6-F794-33DB-B71E01CD4A70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D41D838-DF7E-D787-CDBD-98696FC98D26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13B5CA-7E9F-FEB5-3E55-B4EDCCADABE7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4631209-54C2-1318-7525-AC67C88D74BB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B81D2BA-7834-655A-4821-B47A21ADF5FD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D458D3-5F40-8F8E-D95A-8AB2D973D0D1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62618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D640EF5E-C603-B8AE-51A0-C63B0BAAE503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82DC5-12C9-E567-D773-4E00C500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5446"/>
            <a:ext cx="11090275" cy="543959"/>
          </a:xfrm>
        </p:spPr>
        <p:txBody>
          <a:bodyPr>
            <a:noAutofit/>
          </a:bodyPr>
          <a:lstStyle/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858FE-3F62-7021-1D09-617D99CB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0B43D-34C9-9FE9-1C5B-A087AE2E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Cloos</a:t>
            </a:r>
            <a:r>
              <a:rPr lang="en-US"/>
              <a:t>, Heynen, Hofmann, </a:t>
            </a:r>
            <a:r>
              <a:rPr lang="en-US" err="1"/>
              <a:t>Rousselet</a:t>
            </a:r>
            <a:r>
              <a:rPr lang="en-US"/>
              <a:t>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E49485A-0C8F-A75B-124D-586CAD3088A0}"/>
              </a:ext>
            </a:extLst>
          </p:cNvPr>
          <p:cNvSpPr txBox="1"/>
          <p:nvPr/>
        </p:nvSpPr>
        <p:spPr>
          <a:xfrm>
            <a:off x="601656" y="1496291"/>
            <a:ext cx="10988688" cy="14287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>
                <a:sym typeface="Wingdings" pitchFamily="2" charset="2"/>
              </a:rPr>
              <a:t>Initial</a:t>
            </a:r>
            <a:r>
              <a:rPr lang="de-DE" sz="2000">
                <a:sym typeface="Wingdings" pitchFamily="2" charset="2"/>
              </a:rPr>
              <a:t> </a:t>
            </a:r>
            <a:r>
              <a:rPr lang="de-DE" sz="2000" b="1">
                <a:sym typeface="Wingdings" pitchFamily="2" charset="2"/>
              </a:rPr>
              <a:t>Situation:</a:t>
            </a:r>
            <a:r>
              <a:rPr lang="de-DE" sz="2000">
                <a:sym typeface="Wingdings" pitchFamily="2" charset="2"/>
              </a:rPr>
              <a:t>		Retailer with already collected customer data</a:t>
            </a:r>
          </a:p>
          <a:p>
            <a:pPr>
              <a:lnSpc>
                <a:spcPct val="150000"/>
              </a:lnSpc>
            </a:pPr>
            <a:r>
              <a:rPr lang="en-US" sz="2000" b="1">
                <a:sym typeface="Wingdings" pitchFamily="2" charset="2"/>
              </a:rPr>
              <a:t>Question</a:t>
            </a:r>
            <a:r>
              <a:rPr lang="de-DE" sz="2000" b="1">
                <a:sym typeface="Wingdings" pitchFamily="2" charset="2"/>
              </a:rPr>
              <a:t>:</a:t>
            </a:r>
            <a:r>
              <a:rPr lang="de-DE" sz="2000">
                <a:sym typeface="Wingdings" pitchFamily="2" charset="2"/>
              </a:rPr>
              <a:t>		How to generate value from this data? </a:t>
            </a:r>
            <a:endParaRPr lang="de-DE" sz="2000"/>
          </a:p>
          <a:p>
            <a:pPr>
              <a:lnSpc>
                <a:spcPct val="150000"/>
              </a:lnSpc>
            </a:pPr>
            <a:r>
              <a:rPr lang="de-DE" sz="2000" b="1">
                <a:sym typeface="Wingdings" pitchFamily="2" charset="2"/>
              </a:rPr>
              <a:t>Goal:</a:t>
            </a:r>
            <a:r>
              <a:rPr lang="de-DE" sz="2000">
                <a:sym typeface="Wingdings" pitchFamily="2" charset="2"/>
              </a:rPr>
              <a:t>			Market („</a:t>
            </a:r>
            <a:r>
              <a:rPr lang="de-DE" sz="2000" i="1">
                <a:sym typeface="Wingdings" pitchFamily="2" charset="2"/>
              </a:rPr>
              <a:t>Customer </a:t>
            </a:r>
            <a:r>
              <a:rPr lang="de-DE" sz="2000" b="1">
                <a:sym typeface="Wingdings" pitchFamily="2" charset="2"/>
              </a:rPr>
              <a:t>“</a:t>
            </a:r>
            <a:r>
              <a:rPr lang="de-DE" sz="2000">
                <a:sym typeface="Wingdings" pitchFamily="2" charset="2"/>
              </a:rPr>
              <a:t>) segmentation  Find groups  Specific targeting</a:t>
            </a:r>
            <a:endParaRPr lang="de-DE" sz="200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03FEC64-5DF9-1E4B-764D-7597BCA0B818}"/>
              </a:ext>
            </a:extLst>
          </p:cNvPr>
          <p:cNvSpPr/>
          <p:nvPr/>
        </p:nvSpPr>
        <p:spPr>
          <a:xfrm>
            <a:off x="503005" y="0"/>
            <a:ext cx="976096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BE22993-80A0-331E-4AAE-E4533129D6D8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EF67F57-B7CC-4EF2-786F-9E41E77AE2ED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B863568-03F3-A139-83E0-57BD4E2650E3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665899D-0CB5-F34E-DE39-163773257CA1}"/>
              </a:ext>
            </a:extLst>
          </p:cNvPr>
          <p:cNvSpPr txBox="1"/>
          <p:nvPr/>
        </p:nvSpPr>
        <p:spPr>
          <a:xfrm>
            <a:off x="2157694" y="-8123"/>
            <a:ext cx="1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A928DDE-2FF3-D6FB-2C2F-10B1FB689D5B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A629C4-2BD4-EC87-67B1-A050B0C4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6D9562-A80D-5D85-8E8E-0E580ADE27DD}"/>
              </a:ext>
            </a:extLst>
          </p:cNvPr>
          <p:cNvSpPr txBox="1"/>
          <p:nvPr/>
        </p:nvSpPr>
        <p:spPr>
          <a:xfrm>
            <a:off x="399495" y="5676332"/>
            <a:ext cx="109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de-DE" sz="1400">
                <a:solidFill>
                  <a:schemeClr val="tx1">
                    <a:lumMod val="65000"/>
                    <a:lumOff val="35000"/>
                  </a:schemeClr>
                </a:solidFill>
              </a:rPr>
              <a:t>Kotler (1991)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1A25CD6-934D-210E-33ED-81FFF66C2AE9}"/>
              </a:ext>
            </a:extLst>
          </p:cNvPr>
          <p:cNvSpPr txBox="1"/>
          <p:nvPr/>
        </p:nvSpPr>
        <p:spPr>
          <a:xfrm>
            <a:off x="1491034" y="3275037"/>
            <a:ext cx="15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Demographic</a:t>
            </a:r>
            <a:r>
              <a:rPr lang="de-DE" sz="1800" baseline="30000">
                <a:sym typeface="Wingdings" pitchFamily="2" charset="2"/>
              </a:rPr>
              <a:t>1</a:t>
            </a:r>
            <a:endParaRPr lang="de-DE" b="1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E448193-B23D-975A-4876-FE6D0C35659C}"/>
              </a:ext>
            </a:extLst>
          </p:cNvPr>
          <p:cNvSpPr txBox="1"/>
          <p:nvPr/>
        </p:nvSpPr>
        <p:spPr>
          <a:xfrm>
            <a:off x="9266599" y="3275037"/>
            <a:ext cx="169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Psychographic</a:t>
            </a:r>
            <a:r>
              <a:rPr lang="de-DE" sz="1800" baseline="30000">
                <a:sym typeface="Wingdings" pitchFamily="2" charset="2"/>
              </a:rPr>
              <a:t>1</a:t>
            </a:r>
            <a:endParaRPr lang="de-DE" b="1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AAD2FFE-3AF1-991B-D500-61761A7A263F}"/>
              </a:ext>
            </a:extLst>
          </p:cNvPr>
          <p:cNvCxnSpPr>
            <a:cxnSpLocks/>
            <a:stCxn id="17" idx="2"/>
            <a:endCxn id="32" idx="6"/>
          </p:cNvCxnSpPr>
          <p:nvPr/>
        </p:nvCxnSpPr>
        <p:spPr>
          <a:xfrm flipH="1">
            <a:off x="3098645" y="2925015"/>
            <a:ext cx="2997355" cy="545769"/>
          </a:xfrm>
          <a:prstGeom prst="straightConnector1">
            <a:avLst/>
          </a:prstGeom>
          <a:ln w="19050">
            <a:solidFill>
              <a:srgbClr val="C498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5752590-5933-568D-3640-9863B85099C3}"/>
              </a:ext>
            </a:extLst>
          </p:cNvPr>
          <p:cNvCxnSpPr>
            <a:cxnSpLocks/>
            <a:stCxn id="17" idx="2"/>
            <a:endCxn id="34" idx="2"/>
          </p:cNvCxnSpPr>
          <p:nvPr/>
        </p:nvCxnSpPr>
        <p:spPr>
          <a:xfrm>
            <a:off x="6096000" y="2925015"/>
            <a:ext cx="2942867" cy="543813"/>
          </a:xfrm>
          <a:prstGeom prst="straightConnector1">
            <a:avLst/>
          </a:prstGeom>
          <a:ln w="19050">
            <a:solidFill>
              <a:srgbClr val="C498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2442E69B-2B30-81B8-7043-4916017C2F03}"/>
              </a:ext>
            </a:extLst>
          </p:cNvPr>
          <p:cNvSpPr txBox="1"/>
          <p:nvPr/>
        </p:nvSpPr>
        <p:spPr>
          <a:xfrm>
            <a:off x="1381525" y="3955020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Age</a:t>
            </a:r>
          </a:p>
          <a:p>
            <a:r>
              <a:rPr lang="de-DE"/>
              <a:t>Annual Income (k$)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F61ACAE-E05B-2F33-054C-697AA603BA6D}"/>
              </a:ext>
            </a:extLst>
          </p:cNvPr>
          <p:cNvSpPr txBox="1"/>
          <p:nvPr/>
        </p:nvSpPr>
        <p:spPr>
          <a:xfrm>
            <a:off x="8917921" y="3955020"/>
            <a:ext cx="254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Spending Score (1-100)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8C4196-F173-ACCF-DB63-F7FC65FA3094}"/>
              </a:ext>
            </a:extLst>
          </p:cNvPr>
          <p:cNvSpPr/>
          <p:nvPr/>
        </p:nvSpPr>
        <p:spPr>
          <a:xfrm>
            <a:off x="1381525" y="3128189"/>
            <a:ext cx="1717120" cy="685190"/>
          </a:xfrm>
          <a:prstGeom prst="ellipse">
            <a:avLst/>
          </a:prstGeom>
          <a:noFill/>
          <a:ln w="25400">
            <a:solidFill>
              <a:srgbClr val="C49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512756-443D-D654-665F-594D4E83B114}"/>
              </a:ext>
            </a:extLst>
          </p:cNvPr>
          <p:cNvSpPr/>
          <p:nvPr/>
        </p:nvSpPr>
        <p:spPr>
          <a:xfrm>
            <a:off x="9038867" y="3126233"/>
            <a:ext cx="2131953" cy="685190"/>
          </a:xfrm>
          <a:prstGeom prst="ellipse">
            <a:avLst/>
          </a:prstGeom>
          <a:noFill/>
          <a:ln w="25400">
            <a:solidFill>
              <a:srgbClr val="C49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C4DB414-93B4-4A7E-C6A1-CA2BF0CFAE6B}"/>
              </a:ext>
            </a:extLst>
          </p:cNvPr>
          <p:cNvSpPr txBox="1"/>
          <p:nvPr/>
        </p:nvSpPr>
        <p:spPr>
          <a:xfrm>
            <a:off x="652450" y="4841428"/>
            <a:ext cx="1098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Clustering</a:t>
            </a:r>
            <a:r>
              <a:rPr lang="de-DE" b="1"/>
              <a:t>: </a:t>
            </a:r>
            <a:r>
              <a:rPr lang="de-DE"/>
              <a:t>Find subgroups with commonalities / differences to target them specifically. </a:t>
            </a:r>
          </a:p>
        </p:txBody>
      </p:sp>
    </p:spTree>
    <p:extLst>
      <p:ext uri="{BB962C8B-B14F-4D97-AF65-F5344CB8AC3E}">
        <p14:creationId xmlns:p14="http://schemas.microsoft.com/office/powerpoint/2010/main" val="338333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4763AA07-A519-23E7-3788-4DBAD57AD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457858"/>
              </p:ext>
            </p:extLst>
          </p:nvPr>
        </p:nvGraphicFramePr>
        <p:xfrm>
          <a:off x="1990800" y="1009385"/>
          <a:ext cx="7800975" cy="495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C7B6-8333-85B4-1081-D8505B9DC9BF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MOVE CENTROIDS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D06532C-FEAF-137C-A75E-FE0027145ED8}"/>
              </a:ext>
            </a:extLst>
          </p:cNvPr>
          <p:cNvSpPr/>
          <p:nvPr/>
        </p:nvSpPr>
        <p:spPr>
          <a:xfrm>
            <a:off x="4259407" y="2722189"/>
            <a:ext cx="209550" cy="2095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5FEB8B-6751-B724-1389-7750A52B4BCE}"/>
              </a:ext>
            </a:extLst>
          </p:cNvPr>
          <p:cNvSpPr/>
          <p:nvPr/>
        </p:nvSpPr>
        <p:spPr>
          <a:xfrm>
            <a:off x="7667625" y="2329245"/>
            <a:ext cx="209550" cy="209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24CD50-0095-5100-0FA0-48CDB942DCBA}"/>
              </a:ext>
            </a:extLst>
          </p:cNvPr>
          <p:cNvSpPr/>
          <p:nvPr/>
        </p:nvSpPr>
        <p:spPr>
          <a:xfrm>
            <a:off x="5886450" y="4624770"/>
            <a:ext cx="209550" cy="209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3E7ACB-C331-0A19-77A8-60C5DC95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E2C3D03-2983-24BA-CF72-A4F05DECF8CF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E3C931-D8A1-1587-D934-A65B1778DBB7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4EA96E1-FBAF-AC01-70FB-38A44B06C304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73E84F6-3325-D46B-C3B1-DAB94A4D8DEF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EDC4407-02B5-FA56-93FC-B7EECD6D64C3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C8E9CCD-4044-3710-AF1B-09BAB1D5B53D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C421017-14EB-8809-227B-FF2F3F222AD3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A49E8A6-B729-C8AC-188A-9B486F395C8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174836" y="4729545"/>
            <a:ext cx="1711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528A335-7A55-C69C-D351-B4A81B294DBA}"/>
              </a:ext>
            </a:extLst>
          </p:cNvPr>
          <p:cNvCxnSpPr/>
          <p:nvPr/>
        </p:nvCxnSpPr>
        <p:spPr>
          <a:xfrm>
            <a:off x="7877175" y="2434020"/>
            <a:ext cx="186170" cy="49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43131D1-E0CD-2B4B-85C5-A600885D8924}"/>
              </a:ext>
            </a:extLst>
          </p:cNvPr>
          <p:cNvCxnSpPr/>
          <p:nvPr/>
        </p:nvCxnSpPr>
        <p:spPr>
          <a:xfrm>
            <a:off x="7698313" y="2508107"/>
            <a:ext cx="24732" cy="54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855FC64-1EC5-C777-429D-817EC102FFB9}"/>
              </a:ext>
            </a:extLst>
          </p:cNvPr>
          <p:cNvSpPr txBox="1"/>
          <p:nvPr/>
        </p:nvSpPr>
        <p:spPr>
          <a:xfrm>
            <a:off x="530608" y="2022764"/>
            <a:ext cx="1755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now</a:t>
            </a:r>
            <a:r>
              <a:rPr lang="de-DE"/>
              <a:t>, </a:t>
            </a:r>
            <a:r>
              <a:rPr lang="de-DE" err="1"/>
              <a:t>focus</a:t>
            </a:r>
            <a:r>
              <a:rPr lang="de-DE"/>
              <a:t> on </a:t>
            </a:r>
            <a:r>
              <a:rPr lang="de-DE" err="1"/>
              <a:t>caluclating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mean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b="1" err="1"/>
              <a:t>each</a:t>
            </a:r>
            <a:r>
              <a:rPr lang="de-DE"/>
              <a:t> </a:t>
            </a:r>
            <a:r>
              <a:rPr lang="de-DE" err="1"/>
              <a:t>cluster</a:t>
            </a:r>
            <a:r>
              <a:rPr lang="de-DE"/>
              <a:t> </a:t>
            </a:r>
            <a:r>
              <a:rPr lang="de-DE" err="1"/>
              <a:t>separately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69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335CA31A-F324-428F-E4D0-4A0ECEDD6634}"/>
              </a:ext>
            </a:extLst>
          </p:cNvPr>
          <p:cNvSpPr/>
          <p:nvPr/>
        </p:nvSpPr>
        <p:spPr>
          <a:xfrm>
            <a:off x="3686464" y="3588629"/>
            <a:ext cx="704272" cy="543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5C35589-1305-89DC-05BF-2682F2F802C0}"/>
              </a:ext>
            </a:extLst>
          </p:cNvPr>
          <p:cNvSpPr/>
          <p:nvPr/>
        </p:nvSpPr>
        <p:spPr>
          <a:xfrm>
            <a:off x="10545444" y="437276"/>
            <a:ext cx="1494441" cy="1494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81A4B20-F1DA-BFF9-76CD-46EC2302CD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8565942"/>
              </p:ext>
            </p:extLst>
          </p:nvPr>
        </p:nvGraphicFramePr>
        <p:xfrm>
          <a:off x="1990800" y="1009385"/>
          <a:ext cx="7841673" cy="495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C7B6-8333-85B4-1081-D8505B9DC9BF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2</a:t>
            </a:r>
            <a:r>
              <a:rPr lang="en-US" sz="3600" b="1" baseline="30000">
                <a:latin typeface="Abadi" panose="020B0604020104020204" pitchFamily="34" charset="0"/>
                <a:cs typeface="Calibri" panose="020F0502020204030204" pitchFamily="34" charset="0"/>
              </a:rPr>
              <a:t>nd</a:t>
            </a:r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 ITERATION – MEASURE DISTANCES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D06532C-FEAF-137C-A75E-FE0027145ED8}"/>
              </a:ext>
            </a:extLst>
          </p:cNvPr>
          <p:cNvSpPr/>
          <p:nvPr/>
        </p:nvSpPr>
        <p:spPr>
          <a:xfrm>
            <a:off x="4259407" y="2722189"/>
            <a:ext cx="209550" cy="2095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5FEB8B-6751-B724-1389-7750A52B4BCE}"/>
              </a:ext>
            </a:extLst>
          </p:cNvPr>
          <p:cNvSpPr/>
          <p:nvPr/>
        </p:nvSpPr>
        <p:spPr>
          <a:xfrm>
            <a:off x="7871811" y="3111198"/>
            <a:ext cx="209550" cy="209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24CD50-0095-5100-0FA0-48CDB942DCBA}"/>
              </a:ext>
            </a:extLst>
          </p:cNvPr>
          <p:cNvSpPr/>
          <p:nvPr/>
        </p:nvSpPr>
        <p:spPr>
          <a:xfrm>
            <a:off x="4259407" y="4670865"/>
            <a:ext cx="209550" cy="209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AB33E5-45C1-92D5-2E42-6E4A4EA1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70C5B8E-765B-C381-4263-D471DC0C8653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10DDBBF-2254-B900-3B42-937A98EBA001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FFDAD48-ACE0-2622-EB74-5F9F7B14E1BA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5AC0CF7-FFC3-EF2D-D0D4-1662FA83C88B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36C05C8-7D47-A200-9143-04F535FAFABE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CC4C40E-8B0F-9719-E1B0-779E14DF5FB9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97203E-0607-19CF-9B4F-4E5972352516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pic>
        <p:nvPicPr>
          <p:cNvPr id="14" name="Grafik 13" descr="Aktualisieren mit einfarbiger Füllung">
            <a:extLst>
              <a:ext uri="{FF2B5EF4-FFF2-40B4-BE49-F238E27FC236}">
                <a16:creationId xmlns:a16="http://schemas.microsoft.com/office/drawing/2014/main" id="{C00F657E-8338-4E77-2B0C-24E209BA7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6579" y="443395"/>
            <a:ext cx="1494441" cy="14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5C35589-1305-89DC-05BF-2682F2F802C0}"/>
              </a:ext>
            </a:extLst>
          </p:cNvPr>
          <p:cNvSpPr/>
          <p:nvPr/>
        </p:nvSpPr>
        <p:spPr>
          <a:xfrm>
            <a:off x="10545444" y="437276"/>
            <a:ext cx="1494441" cy="1494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81A4B20-F1DA-BFF9-76CD-46EC2302CD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5197343"/>
              </p:ext>
            </p:extLst>
          </p:nvPr>
        </p:nvGraphicFramePr>
        <p:xfrm>
          <a:off x="1990800" y="1009385"/>
          <a:ext cx="7841673" cy="495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C7B6-8333-85B4-1081-D8505B9DC9BF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2</a:t>
            </a:r>
            <a:r>
              <a:rPr lang="en-US" sz="3600" b="1" baseline="30000">
                <a:latin typeface="Abadi" panose="020B0604020104020204" pitchFamily="34" charset="0"/>
                <a:cs typeface="Calibri" panose="020F0502020204030204" pitchFamily="34" charset="0"/>
              </a:rPr>
              <a:t>nd</a:t>
            </a:r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 ITERATION – SELECT SHOREST CENTROID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D06532C-FEAF-137C-A75E-FE0027145ED8}"/>
              </a:ext>
            </a:extLst>
          </p:cNvPr>
          <p:cNvSpPr/>
          <p:nvPr/>
        </p:nvSpPr>
        <p:spPr>
          <a:xfrm>
            <a:off x="4259407" y="2722189"/>
            <a:ext cx="209550" cy="2095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5FEB8B-6751-B724-1389-7750A52B4BCE}"/>
              </a:ext>
            </a:extLst>
          </p:cNvPr>
          <p:cNvSpPr/>
          <p:nvPr/>
        </p:nvSpPr>
        <p:spPr>
          <a:xfrm>
            <a:off x="7871811" y="3111198"/>
            <a:ext cx="209550" cy="209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24CD50-0095-5100-0FA0-48CDB942DCBA}"/>
              </a:ext>
            </a:extLst>
          </p:cNvPr>
          <p:cNvSpPr/>
          <p:nvPr/>
        </p:nvSpPr>
        <p:spPr>
          <a:xfrm>
            <a:off x="4259407" y="4670865"/>
            <a:ext cx="209550" cy="209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AB33E5-45C1-92D5-2E42-6E4A4EA1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70C5B8E-765B-C381-4263-D471DC0C8653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10DDBBF-2254-B900-3B42-937A98EBA001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FFDAD48-ACE0-2622-EB74-5F9F7B14E1BA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5AC0CF7-FFC3-EF2D-D0D4-1662FA83C88B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36C05C8-7D47-A200-9143-04F535FAFABE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CC4C40E-8B0F-9719-E1B0-779E14DF5FB9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97203E-0607-19CF-9B4F-4E5972352516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pic>
        <p:nvPicPr>
          <p:cNvPr id="14" name="Grafik 13" descr="Aktualisieren mit einfarbiger Füllung">
            <a:extLst>
              <a:ext uri="{FF2B5EF4-FFF2-40B4-BE49-F238E27FC236}">
                <a16:creationId xmlns:a16="http://schemas.microsoft.com/office/drawing/2014/main" id="{C00F657E-8338-4E77-2B0C-24E209BA7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6579" y="443395"/>
            <a:ext cx="1494441" cy="14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82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5C35589-1305-89DC-05BF-2682F2F802C0}"/>
              </a:ext>
            </a:extLst>
          </p:cNvPr>
          <p:cNvSpPr/>
          <p:nvPr/>
        </p:nvSpPr>
        <p:spPr>
          <a:xfrm>
            <a:off x="10545444" y="437276"/>
            <a:ext cx="1494441" cy="1494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81A4B20-F1DA-BFF9-76CD-46EC2302CDCE}"/>
              </a:ext>
            </a:extLst>
          </p:cNvPr>
          <p:cNvGraphicFramePr/>
          <p:nvPr/>
        </p:nvGraphicFramePr>
        <p:xfrm>
          <a:off x="1990800" y="1009385"/>
          <a:ext cx="7841673" cy="495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C7B6-8333-85B4-1081-D8505B9DC9BF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2</a:t>
            </a:r>
            <a:r>
              <a:rPr lang="en-US" sz="3600" b="1" baseline="30000">
                <a:latin typeface="Abadi" panose="020B0604020104020204" pitchFamily="34" charset="0"/>
                <a:cs typeface="Calibri" panose="020F0502020204030204" pitchFamily="34" charset="0"/>
              </a:rPr>
              <a:t>nd</a:t>
            </a:r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 ITERATION – MOVE CENTROIDS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D06532C-FEAF-137C-A75E-FE0027145ED8}"/>
              </a:ext>
            </a:extLst>
          </p:cNvPr>
          <p:cNvSpPr/>
          <p:nvPr/>
        </p:nvSpPr>
        <p:spPr>
          <a:xfrm>
            <a:off x="4259407" y="2722189"/>
            <a:ext cx="209550" cy="2095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5FEB8B-6751-B724-1389-7750A52B4BCE}"/>
              </a:ext>
            </a:extLst>
          </p:cNvPr>
          <p:cNvSpPr/>
          <p:nvPr/>
        </p:nvSpPr>
        <p:spPr>
          <a:xfrm>
            <a:off x="7871811" y="3111198"/>
            <a:ext cx="209550" cy="209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24CD50-0095-5100-0FA0-48CDB942DCBA}"/>
              </a:ext>
            </a:extLst>
          </p:cNvPr>
          <p:cNvSpPr/>
          <p:nvPr/>
        </p:nvSpPr>
        <p:spPr>
          <a:xfrm>
            <a:off x="4259407" y="4670865"/>
            <a:ext cx="209550" cy="209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AB33E5-45C1-92D5-2E42-6E4A4EA1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70C5B8E-765B-C381-4263-D471DC0C8653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10DDBBF-2254-B900-3B42-937A98EBA001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FFDAD48-ACE0-2622-EB74-5F9F7B14E1BA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5AC0CF7-FFC3-EF2D-D0D4-1662FA83C88B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36C05C8-7D47-A200-9143-04F535FAFABE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CC4C40E-8B0F-9719-E1B0-779E14DF5FB9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97203E-0607-19CF-9B4F-4E5972352516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pic>
        <p:nvPicPr>
          <p:cNvPr id="14" name="Grafik 13" descr="Aktualisieren mit einfarbiger Füllung">
            <a:extLst>
              <a:ext uri="{FF2B5EF4-FFF2-40B4-BE49-F238E27FC236}">
                <a16:creationId xmlns:a16="http://schemas.microsoft.com/office/drawing/2014/main" id="{C00F657E-8338-4E77-2B0C-24E209BA7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6579" y="443395"/>
            <a:ext cx="1494441" cy="1494441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99B0E4E-B35A-F6F3-374D-5663841C010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259407" y="4414982"/>
            <a:ext cx="104775" cy="25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0B75435-72EF-452E-5798-B099861C346A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364182" y="2370338"/>
            <a:ext cx="104775" cy="35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42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5C35589-1305-89DC-05BF-2682F2F802C0}"/>
              </a:ext>
            </a:extLst>
          </p:cNvPr>
          <p:cNvSpPr/>
          <p:nvPr/>
        </p:nvSpPr>
        <p:spPr>
          <a:xfrm>
            <a:off x="10545444" y="437276"/>
            <a:ext cx="1494441" cy="1494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81A4B20-F1DA-BFF9-76CD-46EC2302CDCE}"/>
              </a:ext>
            </a:extLst>
          </p:cNvPr>
          <p:cNvGraphicFramePr/>
          <p:nvPr/>
        </p:nvGraphicFramePr>
        <p:xfrm>
          <a:off x="1990800" y="1009385"/>
          <a:ext cx="7841673" cy="495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C7B6-8333-85B4-1081-D8505B9DC9BF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2</a:t>
            </a:r>
            <a:r>
              <a:rPr lang="en-US" sz="3600" b="1" baseline="30000">
                <a:latin typeface="Abadi" panose="020B0604020104020204" pitchFamily="34" charset="0"/>
                <a:cs typeface="Calibri" panose="020F0502020204030204" pitchFamily="34" charset="0"/>
              </a:rPr>
              <a:t>nd</a:t>
            </a:r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 ITERATION – MOVE CENTROIDS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D06532C-FEAF-137C-A75E-FE0027145ED8}"/>
              </a:ext>
            </a:extLst>
          </p:cNvPr>
          <p:cNvSpPr/>
          <p:nvPr/>
        </p:nvSpPr>
        <p:spPr>
          <a:xfrm>
            <a:off x="4428081" y="2198405"/>
            <a:ext cx="209550" cy="2095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5FEB8B-6751-B724-1389-7750A52B4BCE}"/>
              </a:ext>
            </a:extLst>
          </p:cNvPr>
          <p:cNvSpPr/>
          <p:nvPr/>
        </p:nvSpPr>
        <p:spPr>
          <a:xfrm>
            <a:off x="7871811" y="3111198"/>
            <a:ext cx="209550" cy="209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24CD50-0095-5100-0FA0-48CDB942DCBA}"/>
              </a:ext>
            </a:extLst>
          </p:cNvPr>
          <p:cNvSpPr/>
          <p:nvPr/>
        </p:nvSpPr>
        <p:spPr>
          <a:xfrm>
            <a:off x="4305587" y="4347596"/>
            <a:ext cx="209550" cy="209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AB33E5-45C1-92D5-2E42-6E4A4EA1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70C5B8E-765B-C381-4263-D471DC0C8653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10DDBBF-2254-B900-3B42-937A98EBA001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FFDAD48-ACE0-2622-EB74-5F9F7B14E1BA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5AC0CF7-FFC3-EF2D-D0D4-1662FA83C88B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36C05C8-7D47-A200-9143-04F535FAFABE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CC4C40E-8B0F-9719-E1B0-779E14DF5FB9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97203E-0607-19CF-9B4F-4E5972352516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pic>
        <p:nvPicPr>
          <p:cNvPr id="14" name="Grafik 13" descr="Aktualisieren mit einfarbiger Füllung">
            <a:extLst>
              <a:ext uri="{FF2B5EF4-FFF2-40B4-BE49-F238E27FC236}">
                <a16:creationId xmlns:a16="http://schemas.microsoft.com/office/drawing/2014/main" id="{C00F657E-8338-4E77-2B0C-24E209BA7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6579" y="443395"/>
            <a:ext cx="1494441" cy="14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84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81A4B20-F1DA-BFF9-76CD-46EC2302CDCE}"/>
              </a:ext>
            </a:extLst>
          </p:cNvPr>
          <p:cNvGraphicFramePr/>
          <p:nvPr/>
        </p:nvGraphicFramePr>
        <p:xfrm>
          <a:off x="1990800" y="1009385"/>
          <a:ext cx="7841673" cy="495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C7B6-8333-85B4-1081-D8505B9DC9BF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2</a:t>
            </a:r>
            <a:r>
              <a:rPr lang="en-US" sz="3600" b="1" baseline="30000">
                <a:latin typeface="Abadi" panose="020B0604020104020204" pitchFamily="34" charset="0"/>
                <a:cs typeface="Calibri" panose="020F0502020204030204" pitchFamily="34" charset="0"/>
              </a:rPr>
              <a:t>nd</a:t>
            </a:r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 ITERATION – REPEAT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D06532C-FEAF-137C-A75E-FE0027145ED8}"/>
              </a:ext>
            </a:extLst>
          </p:cNvPr>
          <p:cNvSpPr/>
          <p:nvPr/>
        </p:nvSpPr>
        <p:spPr>
          <a:xfrm>
            <a:off x="4410330" y="2189526"/>
            <a:ext cx="209550" cy="2095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5FEB8B-6751-B724-1389-7750A52B4BCE}"/>
              </a:ext>
            </a:extLst>
          </p:cNvPr>
          <p:cNvSpPr/>
          <p:nvPr/>
        </p:nvSpPr>
        <p:spPr>
          <a:xfrm>
            <a:off x="7871811" y="3111198"/>
            <a:ext cx="209550" cy="209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24CD50-0095-5100-0FA0-48CDB942DCBA}"/>
              </a:ext>
            </a:extLst>
          </p:cNvPr>
          <p:cNvSpPr/>
          <p:nvPr/>
        </p:nvSpPr>
        <p:spPr>
          <a:xfrm>
            <a:off x="4305587" y="4347596"/>
            <a:ext cx="209550" cy="209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AB33E5-45C1-92D5-2E42-6E4A4EA1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70C5B8E-765B-C381-4263-D471DC0C8653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10DDBBF-2254-B900-3B42-937A98EBA001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FFDAD48-ACE0-2622-EB74-5F9F7B14E1BA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5AC0CF7-FFC3-EF2D-D0D4-1662FA83C88B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36C05C8-7D47-A200-9143-04F535FAFABE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CC4C40E-8B0F-9719-E1B0-779E14DF5FB9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97203E-0607-19CF-9B4F-4E5972352516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07C52E6-C67A-11C9-B7FF-5911A4F3A3CA}"/>
              </a:ext>
            </a:extLst>
          </p:cNvPr>
          <p:cNvGrpSpPr/>
          <p:nvPr/>
        </p:nvGrpSpPr>
        <p:grpSpPr>
          <a:xfrm>
            <a:off x="8262998" y="706891"/>
            <a:ext cx="3714588" cy="3552489"/>
            <a:chOff x="3129558" y="1610638"/>
            <a:chExt cx="1555576" cy="150056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5C35589-1305-89DC-05BF-2682F2F802C0}"/>
                </a:ext>
              </a:extLst>
            </p:cNvPr>
            <p:cNvSpPr/>
            <p:nvPr/>
          </p:nvSpPr>
          <p:spPr>
            <a:xfrm>
              <a:off x="3129558" y="1610638"/>
              <a:ext cx="1494441" cy="14944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 descr="Aktualisieren mit einfarbiger Füllung">
              <a:extLst>
                <a:ext uri="{FF2B5EF4-FFF2-40B4-BE49-F238E27FC236}">
                  <a16:creationId xmlns:a16="http://schemas.microsoft.com/office/drawing/2014/main" id="{C00F657E-8338-4E77-2B0C-24E209BA7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0693" y="1616757"/>
              <a:ext cx="1494441" cy="1494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244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ACC7B6-8333-85B4-1081-D8505B9DC9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863" y="565446"/>
                <a:ext cx="11090275" cy="54395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b="1">
                    <a:latin typeface="Abadi" panose="020B0604020104020204" pitchFamily="34" charset="0"/>
                    <a:cs typeface="Calibri" panose="020F0502020204030204" pitchFamily="34" charset="0"/>
                  </a:rPr>
                  <a:t>K-MEANS IMPROVING OVER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𝑵</m:t>
                    </m:r>
                    <m:r>
                      <a:rPr lang="en-US" sz="3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3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𝟑𝟎𝟎</m:t>
                    </m:r>
                  </m:oMath>
                </a14:m>
                <a:endParaRPr lang="en-US" sz="3600" b="1" i="1" baseline="30000">
                  <a:latin typeface="Abadi" panose="020B060402010402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ACC7B6-8333-85B4-1081-D8505B9DC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3" y="565446"/>
                <a:ext cx="11090275" cy="543959"/>
              </a:xfrm>
              <a:prstGeom prst="rect">
                <a:avLst/>
              </a:prstGeom>
              <a:blipFill>
                <a:blip r:embed="rId3"/>
                <a:stretch>
                  <a:fillRect l="-1648" t="-31461" b="-46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F29183-3465-9391-4375-5BF845C5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75B5DF5-AE1B-F865-C2D9-B953A4224F7A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54F6D8E-3FB7-07BC-7DE4-CB544C30AFD8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1BEB713-C3F1-46FD-1F84-76E303AC470D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5BBDB3D-4B93-DED8-887D-33661B70AE08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966C238-78AD-B67C-67D7-5B37F8A0A746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DB52B4F-C321-D6AB-0B2E-961AC17EF201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5F1B855-A84F-81EE-F7F1-4664ED5E8939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cxnSp>
        <p:nvCxnSpPr>
          <p:cNvPr id="3" name="Gerade Verbindung 6">
            <a:extLst>
              <a:ext uri="{FF2B5EF4-FFF2-40B4-BE49-F238E27FC236}">
                <a16:creationId xmlns:a16="http://schemas.microsoft.com/office/drawing/2014/main" id="{CA5B49F8-B028-15EE-8B1D-A062F56EBBE8}"/>
              </a:ext>
            </a:extLst>
          </p:cNvPr>
          <p:cNvCxnSpPr>
            <a:cxnSpLocks/>
          </p:cNvCxnSpPr>
          <p:nvPr/>
        </p:nvCxnSpPr>
        <p:spPr>
          <a:xfrm>
            <a:off x="374073" y="6007528"/>
            <a:ext cx="11296996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A1BAA218-D2A6-DCC9-192B-CCE5A8DC6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42" y="995217"/>
            <a:ext cx="6630857" cy="4973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FF7B627-ABC6-4998-AAAF-FB039B2EF6F5}"/>
                  </a:ext>
                </a:extLst>
              </p:cNvPr>
              <p:cNvSpPr txBox="1"/>
              <p:nvPr/>
            </p:nvSpPr>
            <p:spPr>
              <a:xfrm>
                <a:off x="550863" y="2764639"/>
                <a:ext cx="27432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/>
                  <a:t>Over </a:t>
                </a:r>
                <a14:m>
                  <m:oMath xmlns:m="http://schemas.openxmlformats.org/officeDocument/2006/math">
                    <m:r>
                      <a:rPr lang="de-DE" sz="2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000" dirty="0">
                        <a:latin typeface="Cambria Math" panose="02040503050406030204" pitchFamily="18" charset="0"/>
                      </a:rPr>
                      <m:t>=300, </m:t>
                    </m:r>
                  </m:oMath>
                </a14:m>
                <a:r>
                  <a:rPr lang="de-DE" sz="2000" err="1"/>
                  <a:t>we</a:t>
                </a:r>
                <a:r>
                  <a:rPr lang="de-DE" sz="2000"/>
                  <a:t> </a:t>
                </a:r>
                <a:r>
                  <a:rPr lang="de-DE" sz="2000" err="1"/>
                  <a:t>can</a:t>
                </a:r>
                <a:r>
                  <a:rPr lang="de-DE" sz="2000"/>
                  <a:t> </a:t>
                </a:r>
                <a:r>
                  <a:rPr lang="de-DE" sz="2000" err="1"/>
                  <a:t>see</a:t>
                </a:r>
                <a:r>
                  <a:rPr lang="de-DE" sz="2000"/>
                  <a:t> </a:t>
                </a:r>
                <a:r>
                  <a:rPr lang="de-DE" sz="2000" err="1"/>
                  <a:t>the</a:t>
                </a:r>
                <a:r>
                  <a:rPr lang="de-DE" sz="2000"/>
                  <a:t> </a:t>
                </a:r>
                <a:r>
                  <a:rPr lang="de-DE" sz="2000" err="1"/>
                  <a:t>movement</a:t>
                </a:r>
                <a:r>
                  <a:rPr lang="de-DE" sz="2000"/>
                  <a:t> </a:t>
                </a:r>
                <a:r>
                  <a:rPr lang="de-DE" sz="2000" err="1"/>
                  <a:t>of</a:t>
                </a:r>
                <a:r>
                  <a:rPr lang="de-DE" sz="2000"/>
                  <a:t> </a:t>
                </a:r>
                <a:r>
                  <a:rPr lang="de-DE" sz="2000" err="1"/>
                  <a:t>each</a:t>
                </a:r>
                <a:r>
                  <a:rPr lang="de-DE" sz="2000"/>
                  <a:t> </a:t>
                </a:r>
                <a:r>
                  <a:rPr lang="de-DE" sz="2000" err="1"/>
                  <a:t>centroid</a:t>
                </a:r>
                <a:r>
                  <a:rPr lang="de-DE" sz="2000"/>
                  <a:t> </a:t>
                </a:r>
                <a:r>
                  <a:rPr lang="de-DE" sz="2000" err="1"/>
                  <a:t>towards</a:t>
                </a:r>
                <a:r>
                  <a:rPr lang="de-DE" sz="2000"/>
                  <a:t> </a:t>
                </a:r>
                <a:r>
                  <a:rPr lang="de-DE" sz="2000" err="1"/>
                  <a:t>the</a:t>
                </a:r>
                <a:r>
                  <a:rPr lang="de-DE" sz="2000"/>
                  <a:t> </a:t>
                </a:r>
                <a:r>
                  <a:rPr lang="de-DE" sz="2000" err="1"/>
                  <a:t>mean</a:t>
                </a:r>
                <a:r>
                  <a:rPr lang="de-DE" sz="2000"/>
                  <a:t> </a:t>
                </a:r>
                <a:r>
                  <a:rPr lang="de-DE" sz="2000" err="1"/>
                  <a:t>of</a:t>
                </a:r>
                <a:r>
                  <a:rPr lang="de-DE" sz="2000"/>
                  <a:t> </a:t>
                </a:r>
                <a:r>
                  <a:rPr lang="de-DE" sz="2000" err="1"/>
                  <a:t>each</a:t>
                </a:r>
                <a:r>
                  <a:rPr lang="de-DE" sz="2000"/>
                  <a:t> </a:t>
                </a:r>
                <a:r>
                  <a:rPr lang="de-DE" sz="2000" err="1"/>
                  <a:t>cluster</a:t>
                </a:r>
                <a:r>
                  <a:rPr lang="de-DE" sz="2000"/>
                  <a:t>.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FF7B627-ABC6-4998-AAAF-FB039B2EF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3" y="2764639"/>
                <a:ext cx="2743200" cy="1631216"/>
              </a:xfrm>
              <a:prstGeom prst="rect">
                <a:avLst/>
              </a:prstGeom>
              <a:blipFill>
                <a:blip r:embed="rId5"/>
                <a:stretch>
                  <a:fillRect l="-2222" t="-2247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27C36F66-7682-DDD3-1AFF-772E196286E1}"/>
              </a:ext>
            </a:extLst>
          </p:cNvPr>
          <p:cNvSpPr txBox="1"/>
          <p:nvPr/>
        </p:nvSpPr>
        <p:spPr>
          <a:xfrm>
            <a:off x="535333" y="5726774"/>
            <a:ext cx="10169769" cy="290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baseline="30000">
                <a:latin typeface="Abadi" panose="020B0604020104020204" pitchFamily="34" charset="0"/>
                <a:cs typeface="Calibri" panose="020F0502020204030204" pitchFamily="34" charset="0"/>
                <a:hlinkClick r:id="rId6"/>
              </a:rPr>
              <a:t>1</a:t>
            </a:r>
            <a:r>
              <a:rPr lang="de-DE" sz="1200">
                <a:latin typeface="Abadi" panose="020B0604020104020204" pitchFamily="34" charset="0"/>
                <a:cs typeface="Calibri" panose="020F0502020204030204" pitchFamily="34" charset="0"/>
                <a:hlinkClick r:id="rId6"/>
              </a:rPr>
              <a:t>https://github.com/DavidC0011/MiniTermProject/blob/main/Centroids_Animation.ipynb</a:t>
            </a:r>
            <a:endParaRPr lang="de-DE" sz="1200"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64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130949D7-DE97-557B-E784-7DD1DB78F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1400400"/>
            <a:ext cx="4557798" cy="3600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1072C42-7D30-C0D1-6B60-330A5697D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1400400"/>
            <a:ext cx="3637127" cy="360000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926F66-86F1-DF88-EC47-4624967408E7}"/>
              </a:ext>
            </a:extLst>
          </p:cNvPr>
          <p:cNvSpPr>
            <a:spLocks noChangeAspect="1"/>
          </p:cNvSpPr>
          <p:nvPr/>
        </p:nvSpPr>
        <p:spPr>
          <a:xfrm>
            <a:off x="2326980" y="4034790"/>
            <a:ext cx="360000" cy="360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BA27F35-6A78-DEB0-E731-39730D85D054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CLUSTERING OF SPENDING SCORE AGAINST AGE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B1A4E75-2909-48BE-3848-48D0F8F1AB8F}"/>
              </a:ext>
            </a:extLst>
          </p:cNvPr>
          <p:cNvSpPr txBox="1"/>
          <p:nvPr/>
        </p:nvSpPr>
        <p:spPr>
          <a:xfrm>
            <a:off x="1314450" y="5086588"/>
            <a:ext cx="315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Abadi" panose="020B0604020104020204" pitchFamily="34" charset="0"/>
                <a:cs typeface="Calibri" panose="020F0502020204030204" pitchFamily="34" charset="0"/>
              </a:rPr>
              <a:t>Optimal number of clusters: 5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48BEB75-3F88-0972-2767-944510EBD61C}"/>
              </a:ext>
            </a:extLst>
          </p:cNvPr>
          <p:cNvCxnSpPr>
            <a:cxnSpLocks/>
          </p:cNvCxnSpPr>
          <p:nvPr/>
        </p:nvCxnSpPr>
        <p:spPr>
          <a:xfrm>
            <a:off x="651510" y="5271254"/>
            <a:ext cx="662940" cy="0"/>
          </a:xfrm>
          <a:prstGeom prst="straightConnector1">
            <a:avLst/>
          </a:prstGeom>
          <a:ln w="63500">
            <a:solidFill>
              <a:srgbClr val="C497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369031A-3B98-9F42-50D4-B3E8955D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7D1F92-D6E9-60AC-23B1-E1F66474D575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98C216-971B-949B-1188-CAC8373EA9E7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30EBB9A-E91B-DF8C-14F3-19694D7CA97B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43CCCF7-B940-0F76-1FB7-0F877F26233A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191C1A0-0F93-053A-9171-D6DD87267B5E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8D8DD6E-92F3-14B9-AD5C-F823B2FFA2B6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393FD56-AD2F-E55B-BA8F-6D16C8EBCE14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5A1C9D4-1B26-E591-0468-2EC8EEF03ECB}"/>
              </a:ext>
            </a:extLst>
          </p:cNvPr>
          <p:cNvSpPr txBox="1"/>
          <p:nvPr/>
        </p:nvSpPr>
        <p:spPr>
          <a:xfrm>
            <a:off x="535333" y="5726774"/>
            <a:ext cx="10169769" cy="290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>
                <a:latin typeface="Abadi" panose="020B0604020104020204" pitchFamily="34" charset="0"/>
                <a:cs typeface="Calibri" panose="020F0502020204030204" pitchFamily="34" charset="0"/>
                <a:hlinkClick r:id="rId4"/>
              </a:rPr>
              <a:t>https://www.kaggle.com/code/mbalvi75/13-kmeans-clustering</a:t>
            </a:r>
            <a:endParaRPr lang="de-DE" sz="1200"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86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3A66E-B470-05F0-C2CD-DA02F0CD816A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CLUSTERING OF ANNUAL INCOME AGAINST AGE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DE215F7-5749-74E2-A87F-8BA79B65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0" y="1400400"/>
            <a:ext cx="3637113" cy="360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76ABC8-C68A-8E3F-688F-95055C5B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1400400"/>
            <a:ext cx="4557798" cy="36000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FBBFB34-B0CE-9734-CDC2-BFB2B254F340}"/>
              </a:ext>
            </a:extLst>
          </p:cNvPr>
          <p:cNvSpPr>
            <a:spLocks noChangeAspect="1"/>
          </p:cNvSpPr>
          <p:nvPr/>
        </p:nvSpPr>
        <p:spPr>
          <a:xfrm>
            <a:off x="2018370" y="3851910"/>
            <a:ext cx="360000" cy="360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4BB4905-3E46-C9F8-7F01-307C3DAE4BF2}"/>
              </a:ext>
            </a:extLst>
          </p:cNvPr>
          <p:cNvSpPr txBox="1"/>
          <p:nvPr/>
        </p:nvSpPr>
        <p:spPr>
          <a:xfrm>
            <a:off x="1314450" y="5086588"/>
            <a:ext cx="315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Abadi" panose="020B0604020104020204" pitchFamily="34" charset="0"/>
                <a:cs typeface="Calibri" panose="020F0502020204030204" pitchFamily="34" charset="0"/>
              </a:rPr>
              <a:t>Optimal number of clusters: 4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F8DA1C8-A71A-2627-D0E3-21C21D27AE17}"/>
              </a:ext>
            </a:extLst>
          </p:cNvPr>
          <p:cNvCxnSpPr>
            <a:cxnSpLocks/>
          </p:cNvCxnSpPr>
          <p:nvPr/>
        </p:nvCxnSpPr>
        <p:spPr>
          <a:xfrm>
            <a:off x="651510" y="5271254"/>
            <a:ext cx="662940" cy="0"/>
          </a:xfrm>
          <a:prstGeom prst="straightConnector1">
            <a:avLst/>
          </a:prstGeom>
          <a:ln w="63500">
            <a:solidFill>
              <a:srgbClr val="C497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757195-2799-3A41-06B1-94EEB025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9C0607-902D-7E39-A755-60539857E2E8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D45FA9-979F-BE63-C647-1E9344004C1E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F90E7B-7758-D9E5-93ED-B98F441468B3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4201585-0608-64C3-1524-AB2AE8EBCB01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676FE84-8C57-13F7-E950-4CD3805F4F0B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3F78082-7D7A-DD2C-EE88-2277826AD05C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DDEF387-E710-F427-29A1-14206B25FEA1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F288F8-AA45-A4D8-FFDD-54AC4FBF68F9}"/>
              </a:ext>
            </a:extLst>
          </p:cNvPr>
          <p:cNvSpPr txBox="1"/>
          <p:nvPr/>
        </p:nvSpPr>
        <p:spPr>
          <a:xfrm>
            <a:off x="535333" y="5726774"/>
            <a:ext cx="10169769" cy="290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>
                <a:latin typeface="Abadi" panose="020B0604020104020204" pitchFamily="34" charset="0"/>
                <a:cs typeface="Calibri" panose="020F0502020204030204" pitchFamily="34" charset="0"/>
                <a:hlinkClick r:id="rId4"/>
              </a:rPr>
              <a:t>https://www.kaggle.com/code/mbalvi75/13-kmeans-clustering</a:t>
            </a:r>
            <a:endParaRPr lang="de-DE" sz="1200"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494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3A66E-B470-05F0-C2CD-DA02F0CD816A}"/>
              </a:ext>
            </a:extLst>
          </p:cNvPr>
          <p:cNvSpPr txBox="1">
            <a:spLocks/>
          </p:cNvSpPr>
          <p:nvPr/>
        </p:nvSpPr>
        <p:spPr>
          <a:xfrm>
            <a:off x="550863" y="389275"/>
            <a:ext cx="11090275" cy="920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pc="-210">
                <a:latin typeface="Abadi" panose="020B0604020104020204" pitchFamily="34" charset="0"/>
                <a:cs typeface="Calibri" panose="020F0502020204030204" pitchFamily="34" charset="0"/>
              </a:rPr>
              <a:t>CLUSTERING OF SPENDING SCORE AGAINST ANNUAL INCOME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1C49778-36DD-9171-7AC3-78153B9C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1402080"/>
            <a:ext cx="3637112" cy="360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9322D21-4CD5-755C-2435-94B082A32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02080"/>
            <a:ext cx="4524769" cy="3600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684E40A-08DF-06C4-2E95-C851161A830D}"/>
              </a:ext>
            </a:extLst>
          </p:cNvPr>
          <p:cNvSpPr>
            <a:spLocks noChangeAspect="1"/>
          </p:cNvSpPr>
          <p:nvPr/>
        </p:nvSpPr>
        <p:spPr>
          <a:xfrm>
            <a:off x="2029800" y="3783330"/>
            <a:ext cx="360000" cy="360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0F9F581-2279-F5E2-1F39-05127A6DE34E}"/>
              </a:ext>
            </a:extLst>
          </p:cNvPr>
          <p:cNvSpPr txBox="1"/>
          <p:nvPr/>
        </p:nvSpPr>
        <p:spPr>
          <a:xfrm>
            <a:off x="1314450" y="5086588"/>
            <a:ext cx="315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Abadi" panose="020B0604020104020204" pitchFamily="34" charset="0"/>
                <a:cs typeface="Calibri" panose="020F0502020204030204" pitchFamily="34" charset="0"/>
              </a:rPr>
              <a:t>Optimal </a:t>
            </a:r>
            <a:r>
              <a:rPr lang="de-DE" err="1">
                <a:latin typeface="Abadi" panose="020B0604020104020204" pitchFamily="34" charset="0"/>
                <a:cs typeface="Calibri" panose="020F0502020204030204" pitchFamily="34" charset="0"/>
              </a:rPr>
              <a:t>number</a:t>
            </a:r>
            <a:r>
              <a:rPr lang="de-DE">
                <a:latin typeface="Abadi" panose="020B0604020104020204" pitchFamily="34" charset="0"/>
                <a:cs typeface="Calibri" panose="020F0502020204030204" pitchFamily="34" charset="0"/>
              </a:rPr>
              <a:t> </a:t>
            </a:r>
            <a:r>
              <a:rPr lang="de-DE" err="1">
                <a:latin typeface="Abadi" panose="020B0604020104020204" pitchFamily="34" charset="0"/>
                <a:cs typeface="Calibri" panose="020F0502020204030204" pitchFamily="34" charset="0"/>
              </a:rPr>
              <a:t>of</a:t>
            </a:r>
            <a:r>
              <a:rPr lang="de-DE">
                <a:latin typeface="Abadi" panose="020B0604020104020204" pitchFamily="34" charset="0"/>
                <a:cs typeface="Calibri" panose="020F0502020204030204" pitchFamily="34" charset="0"/>
              </a:rPr>
              <a:t> </a:t>
            </a:r>
            <a:r>
              <a:rPr lang="de-DE" err="1">
                <a:latin typeface="Abadi" panose="020B0604020104020204" pitchFamily="34" charset="0"/>
                <a:cs typeface="Calibri" panose="020F0502020204030204" pitchFamily="34" charset="0"/>
              </a:rPr>
              <a:t>clusters</a:t>
            </a:r>
            <a:r>
              <a:rPr lang="de-DE">
                <a:latin typeface="Abadi" panose="020B0604020104020204" pitchFamily="34" charset="0"/>
                <a:cs typeface="Calibri" panose="020F0502020204030204" pitchFamily="34" charset="0"/>
              </a:rPr>
              <a:t>: 4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AF1E474-B0A7-EE6C-DBE3-F653DED97263}"/>
              </a:ext>
            </a:extLst>
          </p:cNvPr>
          <p:cNvCxnSpPr>
            <a:cxnSpLocks/>
          </p:cNvCxnSpPr>
          <p:nvPr/>
        </p:nvCxnSpPr>
        <p:spPr>
          <a:xfrm>
            <a:off x="651510" y="5271254"/>
            <a:ext cx="662940" cy="0"/>
          </a:xfrm>
          <a:prstGeom prst="straightConnector1">
            <a:avLst/>
          </a:prstGeom>
          <a:ln w="63500">
            <a:solidFill>
              <a:srgbClr val="C497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CC8E53-DEC2-3494-0DC9-73210284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29742C7-912F-E330-B4EB-187006BFE693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AF1B40-451B-3ABA-7CE7-62FC7A78BF24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98DFAB-652A-ED29-0DBB-0D755702B359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4EE195B-3F91-C87A-66A6-F64A2068F1FA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6C67127-55AF-E4DE-ABE3-91AFE1011E4C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1804E50-1567-68D8-D076-690CA2135FD0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70C08F1-6F16-1936-B70C-C75B058EB5DD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ADF695-A24D-E9EB-6431-12AA87ED31E1}"/>
              </a:ext>
            </a:extLst>
          </p:cNvPr>
          <p:cNvSpPr/>
          <p:nvPr/>
        </p:nvSpPr>
        <p:spPr>
          <a:xfrm>
            <a:off x="7373257" y="3202080"/>
            <a:ext cx="2191657" cy="14006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6762AC6-306B-CEEA-0323-0BBBD5462933}"/>
              </a:ext>
            </a:extLst>
          </p:cNvPr>
          <p:cNvSpPr txBox="1"/>
          <p:nvPr/>
        </p:nvSpPr>
        <p:spPr>
          <a:xfrm>
            <a:off x="5874575" y="4634834"/>
            <a:ext cx="2036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“Low Budgeters“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C2BA73-8791-8213-5C3F-F008665244B0}"/>
              </a:ext>
            </a:extLst>
          </p:cNvPr>
          <p:cNvSpPr/>
          <p:nvPr/>
        </p:nvSpPr>
        <p:spPr>
          <a:xfrm>
            <a:off x="8886371" y="2995749"/>
            <a:ext cx="2817949" cy="16807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282AC60-DB6E-6EBF-832F-55F915EBF1FD}"/>
              </a:ext>
            </a:extLst>
          </p:cNvPr>
          <p:cNvSpPr txBox="1"/>
          <p:nvPr/>
        </p:nvSpPr>
        <p:spPr>
          <a:xfrm>
            <a:off x="9634599" y="5020279"/>
            <a:ext cx="1184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“Frugals“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925CF3-F091-3E14-FAE6-DCC92CB1A7D5}"/>
              </a:ext>
            </a:extLst>
          </p:cNvPr>
          <p:cNvSpPr/>
          <p:nvPr/>
        </p:nvSpPr>
        <p:spPr>
          <a:xfrm>
            <a:off x="7498080" y="1516098"/>
            <a:ext cx="1903029" cy="19934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C0F68A7-D10B-2949-2955-61A737087C56}"/>
              </a:ext>
            </a:extLst>
          </p:cNvPr>
          <p:cNvSpPr txBox="1"/>
          <p:nvPr/>
        </p:nvSpPr>
        <p:spPr>
          <a:xfrm>
            <a:off x="5874575" y="1832156"/>
            <a:ext cx="17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“Spenders“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FCA425-3DFB-B3B2-D16C-74042FFA1505}"/>
              </a:ext>
            </a:extLst>
          </p:cNvPr>
          <p:cNvSpPr/>
          <p:nvPr/>
        </p:nvSpPr>
        <p:spPr>
          <a:xfrm>
            <a:off x="9050176" y="1483234"/>
            <a:ext cx="2590961" cy="183899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D60FDEF-ADE1-F7EE-A62C-E63FCC543370}"/>
              </a:ext>
            </a:extLst>
          </p:cNvPr>
          <p:cNvSpPr txBox="1"/>
          <p:nvPr/>
        </p:nvSpPr>
        <p:spPr>
          <a:xfrm>
            <a:off x="9634599" y="1036731"/>
            <a:ext cx="252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“Earners“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FA8B081-903D-31ED-E87E-783EEF0E59C2}"/>
              </a:ext>
            </a:extLst>
          </p:cNvPr>
          <p:cNvSpPr txBox="1"/>
          <p:nvPr/>
        </p:nvSpPr>
        <p:spPr>
          <a:xfrm>
            <a:off x="535333" y="5726774"/>
            <a:ext cx="10169769" cy="290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>
                <a:latin typeface="Abadi" panose="020B0604020104020204" pitchFamily="34" charset="0"/>
                <a:cs typeface="Calibri" panose="020F0502020204030204" pitchFamily="34" charset="0"/>
                <a:hlinkClick r:id="rId4"/>
              </a:rPr>
              <a:t>https://www.kaggle.com/code/mbalvi75/13-kmeans-clustering</a:t>
            </a:r>
            <a:endParaRPr lang="de-DE" sz="1200"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5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858FE-3F62-7021-1D09-617D99CB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0B43D-34C9-9FE9-1C5B-A087AE2E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Cloos</a:t>
            </a:r>
            <a:r>
              <a:rPr lang="en-US"/>
              <a:t>, Heynen, Hofmann, </a:t>
            </a:r>
            <a:r>
              <a:rPr lang="en-US" err="1"/>
              <a:t>Rousselet</a:t>
            </a:r>
            <a:r>
              <a:rPr lang="en-US"/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226D696-7CFD-2BC2-FA6C-C79949542FF5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OVERVIEW OF THE DATA (1/2)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18178A0-9949-4F46-89A8-BB6799B3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2B07F8A-8531-10D6-AA4B-CE87C046EF2D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32B9160-0AB2-66BE-835B-7A93D3BE6BBA}"/>
              </a:ext>
            </a:extLst>
          </p:cNvPr>
          <p:cNvSpPr/>
          <p:nvPr/>
        </p:nvSpPr>
        <p:spPr>
          <a:xfrm>
            <a:off x="2157694" y="0"/>
            <a:ext cx="976096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E2241F3-6BB6-4A10-DF68-32B1B2152357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EB7EE63-0E2F-464C-6303-66828EC5D4DC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DB80902-149F-D22E-636C-FDA0B07F5A82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162C19E-6782-90F6-EC99-67D0A58E13F8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87A66B-9E8F-E49E-1EC4-A0B8C2EE95E7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0A3F3021-9812-2461-20CD-DC3B15E15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38099"/>
              </p:ext>
            </p:extLst>
          </p:nvPr>
        </p:nvGraphicFramePr>
        <p:xfrm>
          <a:off x="2011680" y="1558007"/>
          <a:ext cx="8168640" cy="32359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2472774628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262294033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676051636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003365846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11661693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>
                          <a:solidFill>
                            <a:schemeClr val="tx1"/>
                          </a:solidFill>
                        </a:rPr>
                        <a:t>Count </a:t>
                      </a:r>
                      <a:r>
                        <a:rPr lang="de-DE">
                          <a:solidFill>
                            <a:schemeClr val="tx1"/>
                          </a:solidFill>
                        </a:rPr>
                        <a:t>= 1082</a:t>
                      </a:r>
                    </a:p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AT" sz="1800" b="1" u="none" strike="noStrike" noProof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badi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Annual Income (k$)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tx1"/>
                          </a:solidFill>
                        </a:rPr>
                        <a:t>Spending Score (1-100)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368193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43.2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57.5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44.4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317713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1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de-DE" sz="1800" kern="1200" baseline="-250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17.72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30.49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25.96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785115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268078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846655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308896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365054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b="1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148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619436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A8EAD627-3C30-FE44-468C-AACF51E40F0E}"/>
              </a:ext>
            </a:extLst>
          </p:cNvPr>
          <p:cNvSpPr txBox="1"/>
          <p:nvPr/>
        </p:nvSpPr>
        <p:spPr>
          <a:xfrm>
            <a:off x="1933575" y="5315042"/>
            <a:ext cx="839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badi" panose="020B0604020104020204" pitchFamily="34" charset="0"/>
                <a:cs typeface="Calibri" panose="020F0502020204030204" pitchFamily="34" charset="0"/>
              </a:rPr>
              <a:t>Hopkins test to check clustering tendency.</a:t>
            </a:r>
          </a:p>
          <a:p>
            <a:r>
              <a:rPr lang="en-US">
                <a:latin typeface="Abadi" panose="020B060402010402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>
                <a:latin typeface="Abadi" panose="020B0604020104020204" pitchFamily="34" charset="0"/>
                <a:cs typeface="Calibri" panose="020F0502020204030204" pitchFamily="34" charset="0"/>
              </a:rPr>
              <a:t>0.65 implies some clustering.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53224DF-99CA-600C-194A-AE391EF8C36D}"/>
              </a:ext>
            </a:extLst>
          </p:cNvPr>
          <p:cNvSpPr txBox="1"/>
          <p:nvPr/>
        </p:nvSpPr>
        <p:spPr>
          <a:xfrm>
            <a:off x="1587817" y="5176542"/>
            <a:ext cx="423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15429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3A66E-B470-05F0-C2CD-DA02F0CD816A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COMBINING ALL THREE VARIABLES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F837DE-DBDC-EE5F-406B-65A5251FA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1400400"/>
            <a:ext cx="3637113" cy="36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B9F0E84-FB90-01AF-3D6E-4F6B40F6B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00" y="1400400"/>
            <a:ext cx="3600000" cy="3600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9D02778-8EA7-D2B2-FD53-E80C66CE19CB}"/>
              </a:ext>
            </a:extLst>
          </p:cNvPr>
          <p:cNvSpPr>
            <a:spLocks noChangeAspect="1"/>
          </p:cNvSpPr>
          <p:nvPr/>
        </p:nvSpPr>
        <p:spPr>
          <a:xfrm>
            <a:off x="2029800" y="3680460"/>
            <a:ext cx="360000" cy="360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8E2E8F-52CC-1922-5BB3-388CADBD9471}"/>
              </a:ext>
            </a:extLst>
          </p:cNvPr>
          <p:cNvSpPr txBox="1"/>
          <p:nvPr/>
        </p:nvSpPr>
        <p:spPr>
          <a:xfrm>
            <a:off x="1314450" y="5086588"/>
            <a:ext cx="315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Abadi" panose="020B0604020104020204" pitchFamily="34" charset="0"/>
                <a:cs typeface="Calibri" panose="020F0502020204030204" pitchFamily="34" charset="0"/>
              </a:rPr>
              <a:t>Optimal </a:t>
            </a:r>
            <a:r>
              <a:rPr lang="de-DE" err="1">
                <a:latin typeface="Abadi" panose="020B0604020104020204" pitchFamily="34" charset="0"/>
                <a:cs typeface="Calibri" panose="020F0502020204030204" pitchFamily="34" charset="0"/>
              </a:rPr>
              <a:t>number</a:t>
            </a:r>
            <a:r>
              <a:rPr lang="de-DE">
                <a:latin typeface="Abadi" panose="020B0604020104020204" pitchFamily="34" charset="0"/>
                <a:cs typeface="Calibri" panose="020F0502020204030204" pitchFamily="34" charset="0"/>
              </a:rPr>
              <a:t> </a:t>
            </a:r>
            <a:r>
              <a:rPr lang="de-DE" err="1">
                <a:latin typeface="Abadi" panose="020B0604020104020204" pitchFamily="34" charset="0"/>
                <a:cs typeface="Calibri" panose="020F0502020204030204" pitchFamily="34" charset="0"/>
              </a:rPr>
              <a:t>of</a:t>
            </a:r>
            <a:r>
              <a:rPr lang="de-DE">
                <a:latin typeface="Abadi" panose="020B0604020104020204" pitchFamily="34" charset="0"/>
                <a:cs typeface="Calibri" panose="020F0502020204030204" pitchFamily="34" charset="0"/>
              </a:rPr>
              <a:t> </a:t>
            </a:r>
            <a:r>
              <a:rPr lang="de-DE" err="1">
                <a:latin typeface="Abadi" panose="020B0604020104020204" pitchFamily="34" charset="0"/>
                <a:cs typeface="Calibri" panose="020F0502020204030204" pitchFamily="34" charset="0"/>
              </a:rPr>
              <a:t>clusters</a:t>
            </a:r>
            <a:r>
              <a:rPr lang="de-DE">
                <a:latin typeface="Abadi" panose="020B0604020104020204" pitchFamily="34" charset="0"/>
                <a:cs typeface="Calibri" panose="020F0502020204030204" pitchFamily="34" charset="0"/>
              </a:rPr>
              <a:t>: 4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A953606-61BC-9DAD-3AAD-C245385551C1}"/>
              </a:ext>
            </a:extLst>
          </p:cNvPr>
          <p:cNvCxnSpPr>
            <a:cxnSpLocks/>
          </p:cNvCxnSpPr>
          <p:nvPr/>
        </p:nvCxnSpPr>
        <p:spPr>
          <a:xfrm>
            <a:off x="651510" y="5271254"/>
            <a:ext cx="662940" cy="0"/>
          </a:xfrm>
          <a:prstGeom prst="straightConnector1">
            <a:avLst/>
          </a:prstGeom>
          <a:ln w="63500">
            <a:solidFill>
              <a:srgbClr val="C497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3CC023-A9DA-B70E-6D97-05ECC248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9CFA380-5842-C2A5-2760-7E01DC54330D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F415BA-5F06-A08E-00CE-B178A306138B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D43B70C-61C4-105D-559D-4E3794197064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81635EE-FE4F-51BF-7837-FFFC7955895E}"/>
              </a:ext>
            </a:extLst>
          </p:cNvPr>
          <p:cNvSpPr/>
          <p:nvPr/>
        </p:nvSpPr>
        <p:spPr>
          <a:xfrm>
            <a:off x="7124889" y="0"/>
            <a:ext cx="2276219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C691754-9EF0-839B-B1F3-0BE9622DEF1B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E10DFD-44EF-AA51-5140-52EE35DA5990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E7F6529-B610-5D42-D85B-78B8C0E66939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8251FE4-5EAA-EAE8-DB1D-CF8E6771DF80}"/>
              </a:ext>
            </a:extLst>
          </p:cNvPr>
          <p:cNvSpPr txBox="1"/>
          <p:nvPr/>
        </p:nvSpPr>
        <p:spPr>
          <a:xfrm>
            <a:off x="8847198" y="5000400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>
                <a:hlinkClick r:id="rId4"/>
              </a:rPr>
              <a:t>SOLUTION</a:t>
            </a:r>
            <a:endParaRPr lang="de-DE" sz="120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5F4349-CD2F-171A-30C1-0E0292DDA97E}"/>
              </a:ext>
            </a:extLst>
          </p:cNvPr>
          <p:cNvSpPr txBox="1"/>
          <p:nvPr/>
        </p:nvSpPr>
        <p:spPr>
          <a:xfrm>
            <a:off x="4572000" y="2937130"/>
            <a:ext cx="2500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Detectability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individual </a:t>
            </a:r>
            <a:r>
              <a:rPr lang="de-DE" err="1"/>
              <a:t>observations</a:t>
            </a:r>
            <a:r>
              <a:rPr lang="de-DE"/>
              <a:t> 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longer</a:t>
            </a:r>
            <a:r>
              <a:rPr lang="de-DE"/>
              <a:t> </a:t>
            </a:r>
            <a:r>
              <a:rPr lang="de-DE" err="1"/>
              <a:t>guaranteed</a:t>
            </a:r>
            <a:r>
              <a:rPr lang="de-DE"/>
              <a:t>!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F3FFE2-FF10-F20F-F55B-E9E52FD7EDB5}"/>
              </a:ext>
            </a:extLst>
          </p:cNvPr>
          <p:cNvSpPr txBox="1"/>
          <p:nvPr/>
        </p:nvSpPr>
        <p:spPr>
          <a:xfrm>
            <a:off x="4993700" y="2497831"/>
            <a:ext cx="11399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/>
              <a:t>Problem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16AE2C1-8AB3-DA64-76C5-40316DFB66D4}"/>
              </a:ext>
            </a:extLst>
          </p:cNvPr>
          <p:cNvCxnSpPr>
            <a:cxnSpLocks/>
          </p:cNvCxnSpPr>
          <p:nvPr/>
        </p:nvCxnSpPr>
        <p:spPr>
          <a:xfrm>
            <a:off x="7072915" y="3429000"/>
            <a:ext cx="662940" cy="0"/>
          </a:xfrm>
          <a:prstGeom prst="straightConnector1">
            <a:avLst/>
          </a:prstGeom>
          <a:ln w="63500">
            <a:solidFill>
              <a:srgbClr val="C497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8BBD19F7-2265-6C50-AB05-6B65F7CDA349}"/>
              </a:ext>
            </a:extLst>
          </p:cNvPr>
          <p:cNvSpPr txBox="1"/>
          <p:nvPr/>
        </p:nvSpPr>
        <p:spPr>
          <a:xfrm>
            <a:off x="535333" y="5726774"/>
            <a:ext cx="10169769" cy="290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>
                <a:latin typeface="Abadi" panose="020B0604020104020204" pitchFamily="34" charset="0"/>
                <a:cs typeface="Calibri" panose="020F0502020204030204" pitchFamily="34" charset="0"/>
                <a:hlinkClick r:id="rId5"/>
              </a:rPr>
              <a:t>https://www.kaggle.com/code/naren3256/kmeans-clustering-and-cluster-visualization-in-3d/notebook</a:t>
            </a:r>
            <a:endParaRPr lang="de-DE" sz="1200"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666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0DB53-7B40-5996-339A-DE5FD9D215CC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CONCLUSION: IMPLICATIONS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98D83F-6915-41DE-5B55-10A78C61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EA943FF-EB8B-8DA9-43EE-01F66A38D359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670112E-CF5E-15DE-BFD2-0E233A6E4CA2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463EBC-EB8B-7691-5B91-8517C9DBCA0E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C379AC0-7CAA-83BA-3586-FA312B37F415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2245579-F5B4-5A13-D84C-5772CA7D53CD}"/>
              </a:ext>
            </a:extLst>
          </p:cNvPr>
          <p:cNvSpPr/>
          <p:nvPr/>
        </p:nvSpPr>
        <p:spPr>
          <a:xfrm>
            <a:off x="9970267" y="0"/>
            <a:ext cx="1494441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808FCE-A4E5-763C-F348-BF9206912909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8263DC-17CF-081C-8E1C-834B1C6509A1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58B4277-50B3-A464-33EC-C9C3A619BBFC}"/>
              </a:ext>
            </a:extLst>
          </p:cNvPr>
          <p:cNvGrpSpPr>
            <a:grpSpLocks noChangeAspect="1"/>
          </p:cNvGrpSpPr>
          <p:nvPr/>
        </p:nvGrpSpPr>
        <p:grpSpPr>
          <a:xfrm>
            <a:off x="26864" y="1241194"/>
            <a:ext cx="6868502" cy="2779050"/>
            <a:chOff x="-134489" y="1795984"/>
            <a:chExt cx="8897492" cy="3600000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BE22A42D-76DE-707B-627D-B23E001EFD1E}"/>
                </a:ext>
              </a:extLst>
            </p:cNvPr>
            <p:cNvGrpSpPr/>
            <p:nvPr/>
          </p:nvGrpSpPr>
          <p:grpSpPr>
            <a:xfrm>
              <a:off x="-134489" y="1795984"/>
              <a:ext cx="7845534" cy="3600000"/>
              <a:chOff x="-134489" y="1795984"/>
              <a:chExt cx="7845534" cy="3600000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7B8B77A2-13EB-91F6-14DF-C4ADA2480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4370" y="1795984"/>
                <a:ext cx="4524769" cy="3600000"/>
              </a:xfrm>
              <a:prstGeom prst="rect">
                <a:avLst/>
              </a:prstGeom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841C818-F747-C0BE-0A07-931BF972F0AB}"/>
                  </a:ext>
                </a:extLst>
              </p:cNvPr>
              <p:cNvSpPr/>
              <p:nvPr/>
            </p:nvSpPr>
            <p:spPr>
              <a:xfrm>
                <a:off x="1971259" y="3595984"/>
                <a:ext cx="2191657" cy="1400628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0A7FE69B-B931-7C7F-E920-A5722E94ADCB}"/>
                  </a:ext>
                </a:extLst>
              </p:cNvPr>
              <p:cNvSpPr txBox="1"/>
              <p:nvPr/>
            </p:nvSpPr>
            <p:spPr>
              <a:xfrm>
                <a:off x="-134489" y="4030093"/>
                <a:ext cx="2397488" cy="47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“Low </a:t>
                </a:r>
                <a:r>
                  <a:rPr lang="de-DE" err="1"/>
                  <a:t>Budgeters</a:t>
                </a:r>
                <a:r>
                  <a:rPr lang="de-DE"/>
                  <a:t>“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4C0F726-1E43-B85C-58A9-3D3EFF1A886C}"/>
                  </a:ext>
                </a:extLst>
              </p:cNvPr>
              <p:cNvSpPr/>
              <p:nvPr/>
            </p:nvSpPr>
            <p:spPr>
              <a:xfrm>
                <a:off x="3484373" y="3389653"/>
                <a:ext cx="2817949" cy="1680754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6B56FDC-0CB2-688C-3144-7EBDF28707A1}"/>
                  </a:ext>
                </a:extLst>
              </p:cNvPr>
              <p:cNvSpPr txBox="1"/>
              <p:nvPr/>
            </p:nvSpPr>
            <p:spPr>
              <a:xfrm>
                <a:off x="6302322" y="3935570"/>
                <a:ext cx="1408723" cy="47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“</a:t>
                </a:r>
                <a:r>
                  <a:rPr lang="de-DE" err="1"/>
                  <a:t>Frugals</a:t>
                </a:r>
                <a:r>
                  <a:rPr lang="de-DE"/>
                  <a:t>“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F7F2B9E-F67F-5343-4100-5C30F1B8C173}"/>
                  </a:ext>
                </a:extLst>
              </p:cNvPr>
              <p:cNvSpPr/>
              <p:nvPr/>
            </p:nvSpPr>
            <p:spPr>
              <a:xfrm>
                <a:off x="2096082" y="1910002"/>
                <a:ext cx="1903029" cy="1993456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6CB65D1C-78BF-7543-88C4-B18B9C2DBAAE}"/>
                  </a:ext>
                </a:extLst>
              </p:cNvPr>
              <p:cNvSpPr txBox="1"/>
              <p:nvPr/>
            </p:nvSpPr>
            <p:spPr>
              <a:xfrm>
                <a:off x="472577" y="2226060"/>
                <a:ext cx="1768545" cy="478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“Spenders“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2C25258-5A9C-A1C6-387C-7CECE6F2E719}"/>
                  </a:ext>
                </a:extLst>
              </p:cNvPr>
              <p:cNvSpPr/>
              <p:nvPr/>
            </p:nvSpPr>
            <p:spPr>
              <a:xfrm>
                <a:off x="3648178" y="1877138"/>
                <a:ext cx="2590961" cy="183899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44F04B0D-3C20-E3F6-C560-197B8F0DA743}"/>
                </a:ext>
              </a:extLst>
            </p:cNvPr>
            <p:cNvSpPr txBox="1"/>
            <p:nvPr/>
          </p:nvSpPr>
          <p:spPr>
            <a:xfrm>
              <a:off x="6239140" y="2542307"/>
              <a:ext cx="2523863" cy="478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“</a:t>
              </a:r>
              <a:r>
                <a:rPr lang="de-DE" err="1"/>
                <a:t>Earners</a:t>
              </a:r>
              <a:r>
                <a:rPr lang="de-DE"/>
                <a:t>“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6150AAF6-90AE-BD12-2457-B965C9F9E383}"/>
              </a:ext>
            </a:extLst>
          </p:cNvPr>
          <p:cNvSpPr txBox="1"/>
          <p:nvPr/>
        </p:nvSpPr>
        <p:spPr>
          <a:xfrm>
            <a:off x="472853" y="4519509"/>
            <a:ext cx="112062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1600"/>
              <a:t>Each cluster needs to be targeted differently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/>
              <a:t>Supermarket setting: “Low Budgeters“ receive weekly saving offers via mail, “Earners“ receive specially tailored culinary trips by mail</a:t>
            </a:r>
            <a:endParaRPr lang="en-US" sz="1400" b="1"/>
          </a:p>
          <a:p>
            <a:pPr marL="342900" indent="-342900">
              <a:buFont typeface="Wingdings" pitchFamily="2" charset="2"/>
              <a:buChar char="§"/>
            </a:pPr>
            <a:r>
              <a:rPr lang="en-US" sz="1600"/>
              <a:t>Market research for products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/>
              <a:t>Compare how products are received in the different customer segments</a:t>
            </a:r>
            <a:r>
              <a:rPr lang="de-DE" sz="1400"/>
              <a:t> and </a:t>
            </a:r>
            <a:r>
              <a:rPr lang="de-DE" sz="1400" err="1"/>
              <a:t>use</a:t>
            </a:r>
            <a:r>
              <a:rPr lang="de-DE" sz="1400"/>
              <a:t> </a:t>
            </a:r>
            <a:r>
              <a:rPr lang="de-DE" sz="1400" err="1"/>
              <a:t>specific</a:t>
            </a:r>
            <a:r>
              <a:rPr lang="de-DE" sz="1400"/>
              <a:t> </a:t>
            </a:r>
            <a:r>
              <a:rPr lang="de-DE" sz="1400" err="1"/>
              <a:t>marketing</a:t>
            </a:r>
            <a:r>
              <a:rPr lang="de-DE" sz="1400"/>
              <a:t> </a:t>
            </a:r>
            <a:r>
              <a:rPr lang="de-DE" sz="1400" err="1"/>
              <a:t>campaigns</a:t>
            </a:r>
            <a:r>
              <a:rPr lang="de-DE" sz="1400"/>
              <a:t> </a:t>
            </a:r>
            <a:r>
              <a:rPr lang="de-DE" sz="1400" err="1"/>
              <a:t>for</a:t>
            </a:r>
            <a:r>
              <a:rPr lang="de-DE" sz="1400"/>
              <a:t> </a:t>
            </a:r>
            <a:r>
              <a:rPr lang="de-DE" sz="1400" err="1"/>
              <a:t>these</a:t>
            </a:r>
            <a:r>
              <a:rPr lang="de-DE" sz="1400"/>
              <a:t> </a:t>
            </a:r>
            <a:r>
              <a:rPr lang="de-DE" sz="1400" err="1"/>
              <a:t>products</a:t>
            </a:r>
            <a:endParaRPr lang="de-DE" sz="1400"/>
          </a:p>
          <a:p>
            <a:pPr marL="342900" indent="-342900">
              <a:buFont typeface="Wingdings" pitchFamily="2" charset="2"/>
              <a:buChar char="§"/>
            </a:pPr>
            <a:r>
              <a:rPr lang="de-AT" sz="1600"/>
              <a:t>Realignment </a:t>
            </a:r>
            <a:r>
              <a:rPr lang="de-AT" sz="1600" err="1"/>
              <a:t>of</a:t>
            </a:r>
            <a:r>
              <a:rPr lang="de-AT" sz="1600"/>
              <a:t> </a:t>
            </a:r>
            <a:r>
              <a:rPr lang="de-AT" sz="1600" err="1"/>
              <a:t>the</a:t>
            </a:r>
            <a:r>
              <a:rPr lang="de-AT" sz="1600"/>
              <a:t> </a:t>
            </a:r>
            <a:r>
              <a:rPr lang="de-AT" sz="1600" err="1"/>
              <a:t>company</a:t>
            </a:r>
            <a:r>
              <a:rPr lang="de-AT" sz="1600"/>
              <a:t> </a:t>
            </a:r>
            <a:r>
              <a:rPr lang="de-AT" sz="1600" err="1"/>
              <a:t>strategy</a:t>
            </a:r>
            <a:endParaRPr lang="de-AT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1400"/>
              <a:t>Liquor </a:t>
            </a:r>
            <a:r>
              <a:rPr lang="de-AT" sz="1400" err="1"/>
              <a:t>store</a:t>
            </a:r>
            <a:r>
              <a:rPr lang="de-AT" sz="1400"/>
              <a:t> </a:t>
            </a:r>
            <a:r>
              <a:rPr lang="de-AT" sz="1400" err="1"/>
              <a:t>setting</a:t>
            </a:r>
            <a:r>
              <a:rPr lang="de-AT" sz="1400"/>
              <a:t>: </a:t>
            </a:r>
            <a:r>
              <a:rPr lang="de-AT" sz="1400" err="1"/>
              <a:t>Based</a:t>
            </a:r>
            <a:r>
              <a:rPr lang="de-AT" sz="1400"/>
              <a:t> on </a:t>
            </a:r>
            <a:r>
              <a:rPr lang="de-AT" sz="1400" err="1"/>
              <a:t>the</a:t>
            </a:r>
            <a:r>
              <a:rPr lang="de-AT" sz="1400"/>
              <a:t> </a:t>
            </a:r>
            <a:r>
              <a:rPr lang="de-AT" sz="1400" err="1"/>
              <a:t>number</a:t>
            </a:r>
            <a:r>
              <a:rPr lang="de-AT" sz="1400"/>
              <a:t> </a:t>
            </a:r>
            <a:r>
              <a:rPr lang="de-AT" sz="1400" err="1"/>
              <a:t>of</a:t>
            </a:r>
            <a:r>
              <a:rPr lang="de-AT" sz="1400"/>
              <a:t> </a:t>
            </a:r>
            <a:r>
              <a:rPr lang="de-AT" sz="1400" err="1"/>
              <a:t>customers</a:t>
            </a:r>
            <a:r>
              <a:rPr lang="de-AT" sz="1400"/>
              <a:t> per </a:t>
            </a:r>
            <a:r>
              <a:rPr lang="de-AT" sz="1400" err="1"/>
              <a:t>cluster</a:t>
            </a:r>
            <a:r>
              <a:rPr lang="de-AT" sz="1400"/>
              <a:t> </a:t>
            </a:r>
            <a:r>
              <a:rPr lang="de-AT" sz="1400" err="1"/>
              <a:t>either</a:t>
            </a:r>
            <a:r>
              <a:rPr lang="de-AT" sz="1400"/>
              <a:t> </a:t>
            </a:r>
            <a:r>
              <a:rPr lang="de-AT" sz="1400" err="1"/>
              <a:t>choose</a:t>
            </a:r>
            <a:r>
              <a:rPr lang="de-AT" sz="1400"/>
              <a:t> a “</a:t>
            </a:r>
            <a:r>
              <a:rPr lang="de-AT" sz="1400" err="1"/>
              <a:t>discounter</a:t>
            </a:r>
            <a:r>
              <a:rPr lang="de-AT" sz="1400"/>
              <a:t>“ </a:t>
            </a:r>
            <a:r>
              <a:rPr lang="de-AT" sz="1400" err="1"/>
              <a:t>strategy</a:t>
            </a:r>
            <a:r>
              <a:rPr lang="de-AT" sz="1400"/>
              <a:t> </a:t>
            </a:r>
            <a:r>
              <a:rPr lang="de-AT" sz="1400" err="1"/>
              <a:t>or</a:t>
            </a:r>
            <a:r>
              <a:rPr lang="de-AT" sz="1400"/>
              <a:t> “</a:t>
            </a:r>
            <a:r>
              <a:rPr lang="de-AT" sz="1400" err="1"/>
              <a:t>luxury</a:t>
            </a:r>
            <a:r>
              <a:rPr lang="de-AT" sz="1400"/>
              <a:t> </a:t>
            </a:r>
            <a:r>
              <a:rPr lang="de-AT" sz="1400" err="1"/>
              <a:t>goods</a:t>
            </a:r>
            <a:r>
              <a:rPr lang="de-AT" sz="1400"/>
              <a:t>“ </a:t>
            </a:r>
            <a:r>
              <a:rPr lang="de-AT" sz="1400" err="1"/>
              <a:t>strategy</a:t>
            </a:r>
            <a:endParaRPr lang="de-DE" sz="14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/>
          </a:p>
          <a:p>
            <a:endParaRPr lang="de-DE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/>
          </a:p>
          <a:p>
            <a:endParaRPr lang="de-DE" b="1"/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A27A1D90-F591-CA74-C0F0-7524990ED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08" t="10542" r="36431" b="1235"/>
          <a:stretch/>
        </p:blipFill>
        <p:spPr>
          <a:xfrm>
            <a:off x="8058075" y="803550"/>
            <a:ext cx="3406633" cy="339380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ACB1940A-0F79-9169-274B-0045EA9C6256}"/>
              </a:ext>
            </a:extLst>
          </p:cNvPr>
          <p:cNvSpPr txBox="1"/>
          <p:nvPr/>
        </p:nvSpPr>
        <p:spPr>
          <a:xfrm>
            <a:off x="8787514" y="4045613"/>
            <a:ext cx="238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err="1"/>
              <a:t>Hierarchical</a:t>
            </a:r>
            <a:r>
              <a:rPr lang="de-DE" b="1"/>
              <a:t> Clustering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0675C7D-140C-8754-2DFD-34830EDBB9A5}"/>
              </a:ext>
            </a:extLst>
          </p:cNvPr>
          <p:cNvSpPr txBox="1"/>
          <p:nvPr/>
        </p:nvSpPr>
        <p:spPr>
          <a:xfrm>
            <a:off x="2299769" y="404561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K </a:t>
            </a:r>
            <a:r>
              <a:rPr lang="de-DE" b="1" err="1"/>
              <a:t>Means</a:t>
            </a:r>
            <a:r>
              <a:rPr lang="de-DE" b="1"/>
              <a:t> Clustering</a:t>
            </a:r>
          </a:p>
        </p:txBody>
      </p:sp>
      <p:cxnSp>
        <p:nvCxnSpPr>
          <p:cNvPr id="29" name="Gerade Verbindung 6">
            <a:extLst>
              <a:ext uri="{FF2B5EF4-FFF2-40B4-BE49-F238E27FC236}">
                <a16:creationId xmlns:a16="http://schemas.microsoft.com/office/drawing/2014/main" id="{C671E3C7-DF63-93C6-53D7-4520965D718D}"/>
              </a:ext>
            </a:extLst>
          </p:cNvPr>
          <p:cNvCxnSpPr/>
          <p:nvPr/>
        </p:nvCxnSpPr>
        <p:spPr>
          <a:xfrm>
            <a:off x="740270" y="1268413"/>
            <a:ext cx="180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18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A94934-5F77-059A-F33D-5532EEC2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452C8D-E00A-F16C-1681-297E0613E8AA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DEAC62-CFB9-D0C8-50EB-52F855C905D1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DD445FC-CBB7-4DC5-33E0-8BEA748ECB38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9C008D-B1CB-98DB-022A-A2F2844CB164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AB56AEA-3AB3-ECE7-481C-C6B18DC5A6B4}"/>
              </a:ext>
            </a:extLst>
          </p:cNvPr>
          <p:cNvSpPr/>
          <p:nvPr/>
        </p:nvSpPr>
        <p:spPr>
          <a:xfrm>
            <a:off x="9970267" y="0"/>
            <a:ext cx="1494441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5B73E0B-032F-B868-3A8E-FC99B3237254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94D138-4542-55AA-D14E-04586F9098F8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A86F77-01A8-A868-0A35-0A6949ED53A2}"/>
              </a:ext>
            </a:extLst>
          </p:cNvPr>
          <p:cNvSpPr txBox="1"/>
          <p:nvPr/>
        </p:nvSpPr>
        <p:spPr>
          <a:xfrm>
            <a:off x="1009648" y="2049231"/>
            <a:ext cx="11090275" cy="2759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3800" b="1" i="0">
                <a:effectLst/>
                <a:latin typeface="Abadi" panose="020B0604020104020204" pitchFamily="34" charset="0"/>
              </a:rPr>
              <a:t>THANK YOU!</a:t>
            </a:r>
            <a:endParaRPr lang="de-DE" sz="13800" b="1">
              <a:latin typeface="Abadi" panose="020B0604020104020204" pitchFamily="34" charset="0"/>
              <a:cs typeface="Calibri" panose="020F0502020204030204" pitchFamily="34" charset="0"/>
            </a:endParaRPr>
          </a:p>
          <a:p>
            <a:endParaRPr lang="en-GB" sz="1600" b="0" i="0">
              <a:solidFill>
                <a:srgbClr val="222222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86F0640-B55C-A1D4-74CE-467D04C5984C}"/>
              </a:ext>
            </a:extLst>
          </p:cNvPr>
          <p:cNvSpPr/>
          <p:nvPr/>
        </p:nvSpPr>
        <p:spPr>
          <a:xfrm>
            <a:off x="727292" y="1031631"/>
            <a:ext cx="2063600" cy="44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61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00EA6-CBE5-0072-645C-4E1F404EF652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39696-CA36-D9DF-799D-2FA652EC6AB1}"/>
              </a:ext>
            </a:extLst>
          </p:cNvPr>
          <p:cNvSpPr txBox="1"/>
          <p:nvPr/>
        </p:nvSpPr>
        <p:spPr>
          <a:xfrm>
            <a:off x="550862" y="1410129"/>
            <a:ext cx="11090275" cy="4758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400"/>
              <a:t>Rani, Y., &amp; </a:t>
            </a:r>
            <a:r>
              <a:rPr lang="en-GB" sz="1400" err="1"/>
              <a:t>Rohil</a:t>
            </a:r>
            <a:r>
              <a:rPr lang="en-GB" sz="1400"/>
              <a:t>, H. (2013). A study of hierarchical clustering algorithm. International Journal of Information and Computation Technology. ISSN 	0974-2239. (Volume 3, Number 10), pp. 1115-1122 </a:t>
            </a:r>
            <a:br>
              <a:rPr lang="en-GB" sz="1400"/>
            </a:br>
            <a:r>
              <a:rPr lang="en-GB" sz="1400"/>
              <a:t>Khan, S.S., Ahamed, S., Jannat, M., </a:t>
            </a:r>
            <a:r>
              <a:rPr lang="en-GB" sz="1400" err="1"/>
              <a:t>Shatabda</a:t>
            </a:r>
            <a:r>
              <a:rPr lang="en-GB" sz="1400"/>
              <a:t>, S., Farid, D.M. (2020). Classification by Clustering: An Approach of Classifying Big Data Based on 	Similarities.</a:t>
            </a:r>
            <a:br>
              <a:rPr lang="en-GB" sz="1400"/>
            </a:br>
            <a:r>
              <a:rPr lang="en-GB" sz="1400">
                <a:hlinkClick r:id="rId2"/>
              </a:rPr>
              <a:t>docs.scipy.org/doc/scipy/reference/generated/scipy.cluster.hierarchy.linkage.html#scipy.cluster.hierarchy.linkage</a:t>
            </a:r>
            <a:br>
              <a:rPr lang="en-GB" sz="1400">
                <a:hlinkClick r:id="rId2"/>
              </a:rPr>
            </a:br>
            <a:r>
              <a:rPr lang="en-GB" sz="1400">
                <a:hlinkClick r:id="rId3"/>
              </a:rPr>
              <a:t>discdown.org/dataanalytics/hierarchical-clustering.html#hierarchical-clustering-1</a:t>
            </a:r>
            <a:br>
              <a:rPr lang="en-GB" sz="1400">
                <a:hlinkClick r:id="rId3"/>
              </a:rPr>
            </a:b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Bradley, P. S., &amp; Fayyad, U. M. (1998, July). Refining initial points for k-means clustering. In </a:t>
            </a:r>
            <a:r>
              <a:rPr lang="en-GB" sz="1400" b="0" i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ICML</a:t>
            </a: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 (Vol. 98, pp. 91-99).</a:t>
            </a:r>
          </a:p>
          <a:p>
            <a:pPr>
              <a:lnSpc>
                <a:spcPct val="114000"/>
              </a:lnSpc>
            </a:pPr>
            <a:r>
              <a:rPr lang="en-GB" sz="1400">
                <a:solidFill>
                  <a:srgbClr val="222222"/>
                </a:solidFill>
                <a:latin typeface="Abadi" panose="020B0604020104020204" pitchFamily="34" charset="0"/>
              </a:rPr>
              <a:t>King, B. Step-wise Clustering Procedures, J. Am. Stat. Assoc. 69, pp. 86-101, 1967.</a:t>
            </a:r>
            <a:endParaRPr lang="en-GB" sz="1400" b="0" i="0">
              <a:solidFill>
                <a:srgbClr val="222222"/>
              </a:solidFill>
              <a:effectLst/>
              <a:latin typeface="Abadi" panose="020B0604020104020204" pitchFamily="34" charset="0"/>
            </a:endParaRPr>
          </a:p>
          <a:p>
            <a:pPr>
              <a:lnSpc>
                <a:spcPct val="114000"/>
              </a:lnSpc>
            </a:pPr>
            <a:r>
              <a:rPr lang="de-AT" sz="1400"/>
              <a:t>Kotler, P. (1991). </a:t>
            </a:r>
            <a:r>
              <a:rPr lang="de-AT" sz="1400" err="1"/>
              <a:t>Principles</a:t>
            </a:r>
            <a:r>
              <a:rPr lang="de-AT" sz="1400"/>
              <a:t> </a:t>
            </a:r>
            <a:r>
              <a:rPr lang="de-AT" sz="1400" err="1"/>
              <a:t>of</a:t>
            </a:r>
            <a:r>
              <a:rPr lang="de-AT" sz="1400"/>
              <a:t> </a:t>
            </a:r>
            <a:r>
              <a:rPr lang="de-AT" sz="1400" err="1"/>
              <a:t>marketing</a:t>
            </a:r>
            <a:r>
              <a:rPr lang="de-AT" sz="1400"/>
              <a:t>. </a:t>
            </a:r>
            <a:r>
              <a:rPr lang="de-AT" sz="1400" err="1"/>
              <a:t>Englewood</a:t>
            </a:r>
            <a:r>
              <a:rPr lang="de-AT" sz="1400"/>
              <a:t> Cliffs, N.J. Prentice Hall.</a:t>
            </a:r>
          </a:p>
          <a:p>
            <a:pPr>
              <a:lnSpc>
                <a:spcPct val="114000"/>
              </a:lnSpc>
            </a:pP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Lavine, B. K., &amp; Mirjankar, N. (2000). Clustering and classification of analytical data. </a:t>
            </a:r>
            <a:r>
              <a:rPr lang="en-GB" sz="1400" b="0" i="1" err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Encyclopedia</a:t>
            </a:r>
            <a:r>
              <a:rPr lang="en-GB" sz="1400" b="0" i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 of analytical chemistry</a:t>
            </a: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, </a:t>
            </a:r>
            <a:r>
              <a:rPr lang="en-GB" sz="1400" b="0" i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11</a:t>
            </a: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, 9689-9710.</a:t>
            </a:r>
          </a:p>
          <a:p>
            <a:pPr>
              <a:lnSpc>
                <a:spcPct val="114000"/>
              </a:lnSpc>
            </a:pPr>
            <a:r>
              <a:rPr lang="en-GB" sz="1400" b="0" i="0" err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Likas</a:t>
            </a: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, A., </a:t>
            </a:r>
            <a:r>
              <a:rPr lang="en-GB" sz="1400" b="0" i="0" err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Vlassis</a:t>
            </a: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, N., &amp; Verbeek, J. J. (2003). The global k-means clustering algorithm. </a:t>
            </a:r>
            <a:r>
              <a:rPr lang="en-GB" sz="1400" b="0" i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Pattern recognition</a:t>
            </a: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, </a:t>
            </a:r>
            <a:r>
              <a:rPr lang="en-GB" sz="1400" b="0" i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36</a:t>
            </a: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(2), 451-461.</a:t>
            </a:r>
          </a:p>
          <a:p>
            <a:pPr>
              <a:lnSpc>
                <a:spcPct val="114000"/>
              </a:lnSpc>
            </a:pP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Milligan, G. W., &amp; Cooper, M. C. (1987). Methodology review: Clustering methods. </a:t>
            </a:r>
            <a:r>
              <a:rPr lang="en-GB" sz="1400" b="0" i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Applied psychological measurement</a:t>
            </a: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, </a:t>
            </a:r>
            <a:r>
              <a:rPr lang="en-GB" sz="1400" b="0" i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11</a:t>
            </a: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(4), 329-354.</a:t>
            </a:r>
          </a:p>
          <a:p>
            <a:pPr>
              <a:lnSpc>
                <a:spcPct val="114000"/>
              </a:lnSpc>
            </a:pPr>
            <a:r>
              <a:rPr lang="en-GB" sz="1400">
                <a:solidFill>
                  <a:srgbClr val="222222"/>
                </a:solidFill>
                <a:latin typeface="Abadi" panose="020B0604020104020204" pitchFamily="34" charset="0"/>
              </a:rPr>
              <a:t>Murtagh, F. A survey of recent advances in hierarchical clustering algorithms which use cluster </a:t>
            </a:r>
            <a:r>
              <a:rPr lang="en-GB" sz="1400" err="1">
                <a:solidFill>
                  <a:srgbClr val="222222"/>
                </a:solidFill>
                <a:latin typeface="Abadi" panose="020B0604020104020204" pitchFamily="34" charset="0"/>
              </a:rPr>
              <a:t>centers</a:t>
            </a:r>
            <a:r>
              <a:rPr lang="en-GB" sz="140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  <a:r>
              <a:rPr lang="en-GB" sz="1400" err="1">
                <a:solidFill>
                  <a:srgbClr val="222222"/>
                </a:solidFill>
                <a:latin typeface="Abadi" panose="020B0604020104020204" pitchFamily="34" charset="0"/>
              </a:rPr>
              <a:t>Comput</a:t>
            </a:r>
            <a:r>
              <a:rPr lang="en-GB" sz="1400">
                <a:solidFill>
                  <a:srgbClr val="222222"/>
                </a:solidFill>
                <a:latin typeface="Abadi" panose="020B0604020104020204" pitchFamily="34" charset="0"/>
              </a:rPr>
              <a:t>. J. 26 354-359, 1984.</a:t>
            </a:r>
            <a:endParaRPr lang="en-GB" sz="1400" b="0" i="0">
              <a:solidFill>
                <a:srgbClr val="222222"/>
              </a:solidFill>
              <a:effectLst/>
              <a:latin typeface="Abadi" panose="020B0604020104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400" b="0" i="0" err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Omran</a:t>
            </a: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, M. G., Engelbrecht, A. P., &amp; Salman, A. (2007). An overview of clustering methods. </a:t>
            </a:r>
            <a:r>
              <a:rPr lang="en-GB" sz="1400" b="0" i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Intelligent Data Analysis</a:t>
            </a: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, </a:t>
            </a:r>
            <a:r>
              <a:rPr lang="en-GB" sz="1400" i="1">
                <a:solidFill>
                  <a:srgbClr val="222222"/>
                </a:solidFill>
                <a:latin typeface="Abadi" panose="020B0604020104020204" pitchFamily="34" charset="0"/>
              </a:rPr>
              <a:t>1</a:t>
            </a:r>
            <a:r>
              <a:rPr lang="en-GB" sz="1400" b="0" i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1</a:t>
            </a: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(6), 583-605.</a:t>
            </a:r>
          </a:p>
          <a:p>
            <a:pPr>
              <a:lnSpc>
                <a:spcPct val="114000"/>
              </a:lnSpc>
            </a:pP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Pena, J. M., Lozano, J. A., &amp; </a:t>
            </a:r>
            <a:r>
              <a:rPr lang="en-GB" sz="1400" b="0" i="0" err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Larranaga</a:t>
            </a: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, P. (1999). An empirical comparison of four initialization methods for the k-means algorithm. </a:t>
            </a:r>
            <a:r>
              <a:rPr lang="en-GB" sz="1400" b="0" i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Pattern 	recognition letters</a:t>
            </a: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, </a:t>
            </a:r>
            <a:r>
              <a:rPr lang="en-GB" sz="1400" b="0" i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20</a:t>
            </a: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(10), 1027-1040.</a:t>
            </a:r>
          </a:p>
          <a:p>
            <a:pPr>
              <a:lnSpc>
                <a:spcPct val="114000"/>
              </a:lnSpc>
            </a:pPr>
            <a:r>
              <a:rPr lang="en-GB" sz="1400" err="1">
                <a:solidFill>
                  <a:srgbClr val="222222"/>
                </a:solidFill>
                <a:latin typeface="Abadi" panose="020B0604020104020204" pitchFamily="34" charset="0"/>
              </a:rPr>
              <a:t>Rokach</a:t>
            </a:r>
            <a:r>
              <a:rPr lang="en-GB" sz="1400">
                <a:solidFill>
                  <a:srgbClr val="222222"/>
                </a:solidFill>
                <a:latin typeface="Abadi" panose="020B0604020104020204" pitchFamily="34" charset="0"/>
              </a:rPr>
              <a:t>, L., &amp; </a:t>
            </a:r>
            <a:r>
              <a:rPr lang="en-GB" sz="1400" err="1">
                <a:solidFill>
                  <a:srgbClr val="222222"/>
                </a:solidFill>
                <a:latin typeface="Abadi" panose="020B0604020104020204" pitchFamily="34" charset="0"/>
              </a:rPr>
              <a:t>Maimon</a:t>
            </a:r>
            <a:r>
              <a:rPr lang="en-GB" sz="1400">
                <a:solidFill>
                  <a:srgbClr val="222222"/>
                </a:solidFill>
                <a:latin typeface="Abadi" panose="020B0604020104020204" pitchFamily="34" charset="0"/>
              </a:rPr>
              <a:t>, O. (2005). Clustering methods.</a:t>
            </a:r>
            <a:endParaRPr lang="en-GB" sz="1400" b="0" i="0">
              <a:solidFill>
                <a:srgbClr val="222222"/>
              </a:solidFill>
              <a:effectLst/>
              <a:latin typeface="Abadi" panose="020B0604020104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400">
                <a:solidFill>
                  <a:srgbClr val="222222"/>
                </a:solidFill>
                <a:latin typeface="Abadi" panose="020B0604020104020204" pitchFamily="34" charset="0"/>
              </a:rPr>
              <a:t>Zahn, C. T., Graph-theoretical methods for detecting and describing gestalt clusters. IEEE trans. </a:t>
            </a:r>
            <a:r>
              <a:rPr lang="en-GB" sz="1400" err="1">
                <a:solidFill>
                  <a:srgbClr val="222222"/>
                </a:solidFill>
                <a:latin typeface="Abadi" panose="020B0604020104020204" pitchFamily="34" charset="0"/>
              </a:rPr>
              <a:t>Comput</a:t>
            </a:r>
            <a:r>
              <a:rPr lang="en-GB" sz="1400">
                <a:solidFill>
                  <a:srgbClr val="222222"/>
                </a:solidFill>
                <a:latin typeface="Abadi" panose="020B0604020104020204" pitchFamily="34" charset="0"/>
              </a:rPr>
              <a:t>. C-20 (Apr.), 68-86, 1971.</a:t>
            </a:r>
          </a:p>
          <a:p>
            <a:endParaRPr lang="en-GB" sz="1600" b="0" i="0">
              <a:solidFill>
                <a:srgbClr val="222222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A94934-5F77-059A-F33D-5532EEC2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452C8D-E00A-F16C-1681-297E0613E8AA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DEAC62-CFB9-D0C8-50EB-52F855C905D1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DD445FC-CBB7-4DC5-33E0-8BEA748ECB38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9C008D-B1CB-98DB-022A-A2F2844CB164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AB56AEA-3AB3-ECE7-481C-C6B18DC5A6B4}"/>
              </a:ext>
            </a:extLst>
          </p:cNvPr>
          <p:cNvSpPr/>
          <p:nvPr/>
        </p:nvSpPr>
        <p:spPr>
          <a:xfrm>
            <a:off x="9970267" y="0"/>
            <a:ext cx="1494441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5B73E0B-032F-B868-3A8E-FC99B3237254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94D138-4542-55AA-D14E-04586F9098F8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019568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00EA6-CBE5-0072-645C-4E1F404EF652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39696-CA36-D9DF-799D-2FA652EC6AB1}"/>
              </a:ext>
            </a:extLst>
          </p:cNvPr>
          <p:cNvSpPr txBox="1"/>
          <p:nvPr/>
        </p:nvSpPr>
        <p:spPr>
          <a:xfrm>
            <a:off x="550862" y="1410129"/>
            <a:ext cx="11090275" cy="23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Fraley, C., &amp; Raftery, A. E. (1998). How many clusters? Which clustering method? Answers via model-based cluster analysis. </a:t>
            </a:r>
            <a:r>
              <a:rPr lang="en-GB" sz="1400" b="0" i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The computer 	journal</a:t>
            </a: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, </a:t>
            </a:r>
            <a:r>
              <a:rPr lang="en-GB" sz="1400" b="0" i="1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41</a:t>
            </a:r>
            <a:r>
              <a:rPr lang="en-GB" sz="14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(8), 578-588.</a:t>
            </a:r>
          </a:p>
          <a:p>
            <a:pPr>
              <a:lnSpc>
                <a:spcPct val="114000"/>
              </a:lnSpc>
            </a:pPr>
            <a:r>
              <a:rPr lang="en-GB" sz="1400">
                <a:solidFill>
                  <a:srgbClr val="222222"/>
                </a:solidFill>
                <a:latin typeface="Abadi" panose="020B0604020104020204" pitchFamily="34" charset="0"/>
              </a:rPr>
              <a:t>MacQueen, J. (1967, June). Classification and analysis of multivariate observations. In 5th Berkeley </a:t>
            </a:r>
            <a:r>
              <a:rPr lang="en-GB" sz="1400" err="1">
                <a:solidFill>
                  <a:srgbClr val="222222"/>
                </a:solidFill>
                <a:latin typeface="Abadi" panose="020B0604020104020204" pitchFamily="34" charset="0"/>
              </a:rPr>
              <a:t>Symp</a:t>
            </a:r>
            <a:r>
              <a:rPr lang="en-GB" sz="1400">
                <a:solidFill>
                  <a:srgbClr val="222222"/>
                </a:solidFill>
                <a:latin typeface="Abadi" panose="020B0604020104020204" pitchFamily="34" charset="0"/>
              </a:rPr>
              <a:t>. Math. Statist. Probability		(pp. 281-297). Los Angeles LA USA: University of California.</a:t>
            </a:r>
            <a:endParaRPr lang="de-DE" sz="1400">
              <a:solidFill>
                <a:srgbClr val="222222"/>
              </a:solidFill>
              <a:latin typeface="Abadi" panose="020B0604020104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14000"/>
              </a:lnSpc>
            </a:pPr>
            <a:r>
              <a:rPr lang="de-DE" sz="1400">
                <a:latin typeface="Abadi" panose="020B0604020104020204" pitchFamily="34" charset="0"/>
                <a:cs typeface="Calibri" panose="020F0502020204030204" pitchFamily="34" charset="0"/>
                <a:hlinkClick r:id="rId2"/>
              </a:rPr>
              <a:t>https://towardsdatascience.com/elbow-method-is-not-sufficient-to-find-best-k-in-k-means-clustering-fc820da0631d</a:t>
            </a:r>
            <a:endParaRPr lang="de-DE" sz="1400">
              <a:latin typeface="Abadi" panose="020B0604020104020204" pitchFamily="34" charset="0"/>
              <a:cs typeface="Calibri" panose="020F0502020204030204" pitchFamily="34" charset="0"/>
            </a:endParaRPr>
          </a:p>
          <a:p>
            <a:pPr>
              <a:lnSpc>
                <a:spcPct val="114000"/>
              </a:lnSpc>
            </a:pPr>
            <a:r>
              <a:rPr lang="de-DE" sz="1400">
                <a:latin typeface="Abadi" panose="020B0604020104020204" pitchFamily="34" charset="0"/>
                <a:cs typeface="Calibri" panose="020F0502020204030204" pitchFamily="34" charset="0"/>
                <a:hlinkClick r:id="rId3"/>
              </a:rPr>
              <a:t>https://www.kaggle.com/code/naren3256/kmeans-clustering-and-cluster-visualization-in-3d/notebook</a:t>
            </a:r>
            <a:endParaRPr lang="de-DE" sz="1400">
              <a:latin typeface="Abadi" panose="020B0604020104020204" pitchFamily="34" charset="0"/>
              <a:cs typeface="Calibri" panose="020F0502020204030204" pitchFamily="34" charset="0"/>
            </a:endParaRPr>
          </a:p>
          <a:p>
            <a:pPr>
              <a:lnSpc>
                <a:spcPct val="114000"/>
              </a:lnSpc>
            </a:pPr>
            <a:r>
              <a:rPr lang="de-DE" sz="1400">
                <a:latin typeface="Abadi" panose="020B0604020104020204" pitchFamily="34" charset="0"/>
                <a:cs typeface="Calibri" panose="020F0502020204030204" pitchFamily="34" charset="0"/>
                <a:hlinkClick r:id="rId4"/>
              </a:rPr>
              <a:t>https://www.kaggle.com/code/gauravduttakiit/mall-customer-segmentation-using-hierarchical-clus</a:t>
            </a:r>
            <a:endParaRPr lang="de-DE" sz="1400">
              <a:latin typeface="Abadi" panose="020B0604020104020204" pitchFamily="34" charset="0"/>
              <a:cs typeface="Calibri" panose="020F0502020204030204" pitchFamily="34" charset="0"/>
            </a:endParaRPr>
          </a:p>
          <a:p>
            <a:pPr>
              <a:lnSpc>
                <a:spcPct val="114000"/>
              </a:lnSpc>
            </a:pPr>
            <a:r>
              <a:rPr lang="de-DE" sz="1400">
                <a:latin typeface="Abadi" panose="020B0604020104020204" pitchFamily="34" charset="0"/>
                <a:cs typeface="Calibri" panose="020F0502020204030204" pitchFamily="34" charset="0"/>
                <a:hlinkClick r:id="rId5"/>
              </a:rPr>
              <a:t>https://www.kaggle.com/code/mbalvi75/13-kmeans-clustering</a:t>
            </a:r>
            <a:endParaRPr lang="de-DE" sz="1400">
              <a:latin typeface="Abadi" panose="020B0604020104020204" pitchFamily="34" charset="0"/>
              <a:cs typeface="Calibri" panose="020F0502020204030204" pitchFamily="34" charset="0"/>
            </a:endParaRPr>
          </a:p>
          <a:p>
            <a:endParaRPr lang="en-GB" sz="1600" b="0" i="0">
              <a:solidFill>
                <a:srgbClr val="222222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A94934-5F77-059A-F33D-5532EEC2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452C8D-E00A-F16C-1681-297E0613E8AA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DEAC62-CFB9-D0C8-50EB-52F855C905D1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DD445FC-CBB7-4DC5-33E0-8BEA748ECB38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9C008D-B1CB-98DB-022A-A2F2844CB164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AB56AEA-3AB3-ECE7-481C-C6B18DC5A6B4}"/>
              </a:ext>
            </a:extLst>
          </p:cNvPr>
          <p:cNvSpPr/>
          <p:nvPr/>
        </p:nvSpPr>
        <p:spPr>
          <a:xfrm>
            <a:off x="9970267" y="0"/>
            <a:ext cx="1494441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5B73E0B-032F-B868-3A8E-FC99B3237254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94D138-4542-55AA-D14E-04586F9098F8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39450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80B48C-B6FE-D474-E6E6-2B107F74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97E3E3-CF0F-9FF1-1314-6FFC1FB9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/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5BF93462-9DC0-4383-7A49-D024617E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E73744B-ED8C-BCD0-6DB1-C59E8D768AB3}"/>
              </a:ext>
            </a:extLst>
          </p:cNvPr>
          <p:cNvSpPr txBox="1"/>
          <p:nvPr/>
        </p:nvSpPr>
        <p:spPr>
          <a:xfrm>
            <a:off x="1101725" y="2554862"/>
            <a:ext cx="11090275" cy="235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1500" b="1" i="0">
                <a:effectLst/>
                <a:latin typeface="Abadi" panose="020B0604020104020204" pitchFamily="34" charset="0"/>
              </a:rPr>
              <a:t>BACKUP SLIDES</a:t>
            </a:r>
            <a:endParaRPr lang="de-DE" sz="11500" b="1">
              <a:latin typeface="Abadi" panose="020B0604020104020204" pitchFamily="34" charset="0"/>
              <a:cs typeface="Calibri" panose="020F0502020204030204" pitchFamily="34" charset="0"/>
            </a:endParaRPr>
          </a:p>
          <a:p>
            <a:endParaRPr lang="en-GB" sz="1600" b="0" i="0">
              <a:solidFill>
                <a:srgbClr val="222222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5D6E6C8-BB2A-1AC8-5B83-DC4FB1C8B7FA}"/>
              </a:ext>
            </a:extLst>
          </p:cNvPr>
          <p:cNvSpPr/>
          <p:nvPr/>
        </p:nvSpPr>
        <p:spPr>
          <a:xfrm>
            <a:off x="757238" y="1109405"/>
            <a:ext cx="1928812" cy="319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222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D782C33-CCE4-F4AE-243E-E37B8D779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9" r="8577" b="-335"/>
          <a:stretch/>
        </p:blipFill>
        <p:spPr>
          <a:xfrm>
            <a:off x="835960" y="1627992"/>
            <a:ext cx="10520482" cy="3859771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30F7F0-6205-FB35-B725-016E3AAC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1DC6D541-CB98-4794-3D73-B2059070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F6C155-7439-C1E3-F646-17BE99FB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DCCCBAD-797E-AB13-03C1-AFF9B6D5004E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81542DA-4697-3861-BD01-883857755823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B1922ED-B1D0-D2D8-1117-D11BDD8CA94F}"/>
              </a:ext>
            </a:extLst>
          </p:cNvPr>
          <p:cNvSpPr/>
          <p:nvPr/>
        </p:nvSpPr>
        <p:spPr>
          <a:xfrm>
            <a:off x="3706414" y="0"/>
            <a:ext cx="2849315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341545A-0221-44E8-4803-891BD2715539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EFF751-DB62-68B9-A008-7343AFE9A59B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F21DAC-AC9E-F6DB-6B28-437FADAF0FD9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05D43C2-CC50-DCB1-005A-2A4DED5BD10A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A1006E-7F50-FF6E-2D80-321C5F2CEA2E}"/>
              </a:ext>
            </a:extLst>
          </p:cNvPr>
          <p:cNvSpPr txBox="1"/>
          <p:nvPr/>
        </p:nvSpPr>
        <p:spPr>
          <a:xfrm>
            <a:off x="535333" y="5726774"/>
            <a:ext cx="10169769" cy="290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>
                <a:latin typeface="Abadi" panose="020B0604020104020204" pitchFamily="34" charset="0"/>
                <a:cs typeface="Calibri" panose="020F0502020204030204" pitchFamily="34" charset="0"/>
                <a:hlinkClick r:id="rId3"/>
              </a:rPr>
              <a:t>https://www.kaggle.com/code/gauravduttakiit/mall-customer-segmentation-using-hierarchical-clus</a:t>
            </a:r>
            <a:endParaRPr lang="de-DE" sz="1200"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F0552C9-3A36-FF5F-DDD9-B0D139C971FD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HIERARCHICAL CLUSTERING OVERVIEW</a:t>
            </a:r>
          </a:p>
        </p:txBody>
      </p:sp>
    </p:spTree>
    <p:extLst>
      <p:ext uri="{BB962C8B-B14F-4D97-AF65-F5344CB8AC3E}">
        <p14:creationId xmlns:p14="http://schemas.microsoft.com/office/powerpoint/2010/main" val="677365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8A8B847D-2957-9D1F-66B8-F0DCA88EDD02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081A636-3C9D-F489-6734-6930F6F3F486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0DB53-7B40-5996-339A-DE5FD9D215CC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WHY DID WE SELECT THE TWO PRESENTED METHODS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ADF016-034E-D2C9-7E3A-6601BF023291}"/>
              </a:ext>
            </a:extLst>
          </p:cNvPr>
          <p:cNvSpPr txBox="1"/>
          <p:nvPr/>
        </p:nvSpPr>
        <p:spPr>
          <a:xfrm>
            <a:off x="7059256" y="1507399"/>
            <a:ext cx="45808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Partitioning methods</a:t>
            </a:r>
          </a:p>
          <a:p>
            <a:r>
              <a:rPr lang="en-GB"/>
              <a:t>“</a:t>
            </a:r>
            <a:r>
              <a:rPr lang="en-GB" i="1"/>
              <a:t>Linear complexity is one of the reasons for the </a:t>
            </a:r>
            <a:r>
              <a:rPr lang="en-GB" b="1" i="1"/>
              <a:t>popularity</a:t>
            </a:r>
            <a:r>
              <a:rPr lang="en-GB" i="1"/>
              <a:t> of KMeans</a:t>
            </a:r>
            <a:r>
              <a:rPr lang="en-GB"/>
              <a:t>”</a:t>
            </a:r>
            <a:r>
              <a:rPr lang="en-GB" baseline="3000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“</a:t>
            </a:r>
            <a:r>
              <a:rPr lang="en-GB" i="1"/>
              <a:t>the most intuitive and frequently used method</a:t>
            </a:r>
            <a:r>
              <a:rPr lang="en-GB"/>
              <a:t>”</a:t>
            </a:r>
            <a:r>
              <a:rPr lang="en-GB" baseline="3000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“</a:t>
            </a:r>
            <a:r>
              <a:rPr lang="en-GB" i="1"/>
              <a:t>ease of interpretation, simplicity of implementation, speed of convergence and adaptability to sparse data” </a:t>
            </a:r>
            <a:r>
              <a:rPr lang="en-GB" i="1" baseline="30000"/>
              <a:t>4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>
              <a:sym typeface="Wingdings" pitchFamily="2" charset="2"/>
            </a:endParaRPr>
          </a:p>
          <a:p>
            <a:endParaRPr lang="en-GB" baseline="30000">
              <a:latin typeface="Abadi" panose="020B0604020104020204" pitchFamily="34" charset="0"/>
              <a:sym typeface="Wingdings" pitchFamily="2" charset="2"/>
            </a:endParaRPr>
          </a:p>
          <a:p>
            <a:endParaRPr lang="en-GB" baseline="30000">
              <a:latin typeface="Abadi" panose="020B0604020104020204" pitchFamily="34" charset="0"/>
              <a:sym typeface="Wingdings" pitchFamily="2" charset="2"/>
            </a:endParaRPr>
          </a:p>
          <a:p>
            <a:endParaRPr lang="en-GB" baseline="30000">
              <a:latin typeface="Abadi" panose="020B0604020104020204" pitchFamily="34" charset="0"/>
              <a:sym typeface="Wingdings" pitchFamily="2" charset="2"/>
            </a:endParaRPr>
          </a:p>
          <a:p>
            <a:endParaRPr lang="en-GB" baseline="30000">
              <a:latin typeface="Abadi" panose="020B0604020104020204" pitchFamily="34" charset="0"/>
              <a:sym typeface="Wingdings" pitchFamily="2" charset="2"/>
            </a:endParaRPr>
          </a:p>
          <a:p>
            <a:endParaRPr lang="en-GB" baseline="30000">
              <a:latin typeface="Abadi" panose="020B0604020104020204" pitchFamily="34" charset="0"/>
              <a:sym typeface="Wingdings" pitchFamily="2" charset="2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68FDC5B-BB1F-4527-8180-27A221BD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EA6E47-4C4D-120B-9671-152F9238DC29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F1BBDD-EBB1-D376-2DB3-F70D24E70529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79CFA2-6B73-B7FA-7ACF-BED432D34983}"/>
              </a:ext>
            </a:extLst>
          </p:cNvPr>
          <p:cNvSpPr/>
          <p:nvPr/>
        </p:nvSpPr>
        <p:spPr>
          <a:xfrm>
            <a:off x="9970267" y="0"/>
            <a:ext cx="1494441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AB24C9-5872-5063-EBFA-F65997F36297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CDA4224-B883-B869-F267-89B7FF068695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45A7E90A-680E-ECE1-A83D-F3D1AB5693C3}"/>
              </a:ext>
            </a:extLst>
          </p:cNvPr>
          <p:cNvSpPr txBox="1"/>
          <p:nvPr/>
        </p:nvSpPr>
        <p:spPr>
          <a:xfrm>
            <a:off x="399495" y="5517875"/>
            <a:ext cx="1095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GB" sz="140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Rokach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&amp; </a:t>
            </a:r>
            <a:r>
              <a:rPr lang="en-GB" sz="140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Maimon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(2005) | </a:t>
            </a:r>
            <a:r>
              <a:rPr lang="en-GB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Milligan &amp; Cooper (1987) | </a:t>
            </a:r>
            <a:r>
              <a:rPr lang="en-GB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Omran et al. (2007) | </a:t>
            </a:r>
            <a:r>
              <a:rPr lang="en-GB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GB" sz="1400"/>
              <a:t>Dhillon and </a:t>
            </a:r>
            <a:r>
              <a:rPr lang="en-GB" sz="1400" err="1"/>
              <a:t>Modha</a:t>
            </a:r>
            <a:r>
              <a:rPr lang="en-GB" sz="1400"/>
              <a:t> (2001) |</a:t>
            </a:r>
            <a:r>
              <a:rPr lang="fr-FR" sz="1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400" b="0" i="0" baseline="3000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fr-FR" sz="1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Murtagh &amp; Contrera (2012)| </a:t>
            </a:r>
            <a:r>
              <a:rPr lang="fr-FR" sz="1400" b="0" i="0" baseline="3000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Reddy &amp; </a:t>
            </a:r>
            <a:r>
              <a:rPr lang="en-GB" sz="140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Vinzamuri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(2018)</a:t>
            </a:r>
            <a:endParaRPr lang="de-DE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EEDBF9D-808A-165C-45D8-86F1AAC3669D}"/>
              </a:ext>
            </a:extLst>
          </p:cNvPr>
          <p:cNvGrpSpPr/>
          <p:nvPr/>
        </p:nvGrpSpPr>
        <p:grpSpPr>
          <a:xfrm>
            <a:off x="1403242" y="3893682"/>
            <a:ext cx="9385516" cy="1768240"/>
            <a:chOff x="1331651" y="3909341"/>
            <a:chExt cx="9385516" cy="1768240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1395C863-0EAE-06DD-D490-F0D42A51E581}"/>
                </a:ext>
              </a:extLst>
            </p:cNvPr>
            <p:cNvSpPr/>
            <p:nvPr/>
          </p:nvSpPr>
          <p:spPr>
            <a:xfrm>
              <a:off x="1331651" y="3909341"/>
              <a:ext cx="9381795" cy="1507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" name="Grafik 19" descr="Yin und Yang mit einfarbiger Füllung">
              <a:extLst>
                <a:ext uri="{FF2B5EF4-FFF2-40B4-BE49-F238E27FC236}">
                  <a16:creationId xmlns:a16="http://schemas.microsoft.com/office/drawing/2014/main" id="{56E918D4-4001-D81B-BC29-919E190E1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2513" y="4174866"/>
              <a:ext cx="914400" cy="914400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07D206B0-9EC5-63D4-30E3-1CA64D5D6771}"/>
                </a:ext>
              </a:extLst>
            </p:cNvPr>
            <p:cNvSpPr txBox="1"/>
            <p:nvPr/>
          </p:nvSpPr>
          <p:spPr>
            <a:xfrm>
              <a:off x="2924474" y="3923255"/>
              <a:ext cx="779269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/>
                <a:t>Both</a:t>
              </a:r>
              <a:r>
                <a:rPr lang="en-GB"/>
                <a:t> (Hierarchical and partitioning) methods supplement each other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i="1"/>
                <a:t>“The two </a:t>
              </a:r>
              <a:r>
                <a:rPr lang="en-GB" b="1" i="1"/>
                <a:t>most widely studied </a:t>
              </a:r>
              <a:r>
                <a:rPr lang="en-GB" i="1"/>
                <a:t>clustering algorithms are partitional and hierarchical clustering”</a:t>
              </a:r>
              <a:r>
                <a:rPr lang="en-GB" i="1" baseline="30000"/>
                <a:t>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“</a:t>
              </a:r>
              <a:r>
                <a:rPr lang="en-GB" i="1"/>
                <a:t>Advantages of hierarchical algorithms are the disadvantages of the partitional algorithms and vice versa</a:t>
              </a:r>
              <a:r>
                <a:rPr lang="en-GB"/>
                <a:t>”</a:t>
              </a:r>
              <a:r>
                <a:rPr lang="en-GB" baseline="30000"/>
                <a:t>3</a:t>
              </a:r>
            </a:p>
            <a:p>
              <a:endParaRPr lang="de-DE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7DC8A786-FB3A-C693-F4BC-A7B2EFDBBC53}"/>
              </a:ext>
            </a:extLst>
          </p:cNvPr>
          <p:cNvSpPr txBox="1"/>
          <p:nvPr/>
        </p:nvSpPr>
        <p:spPr>
          <a:xfrm>
            <a:off x="681625" y="1507399"/>
            <a:ext cx="57995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/>
              <a:t>Hierarchical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“</a:t>
            </a:r>
            <a:r>
              <a:rPr lang="en-GB" i="1"/>
              <a:t>Perhaps the </a:t>
            </a:r>
            <a:r>
              <a:rPr lang="en-GB" b="1" i="1"/>
              <a:t>most popular </a:t>
            </a:r>
            <a:r>
              <a:rPr lang="en-GB" i="1"/>
              <a:t>clustering algorithm have been </a:t>
            </a:r>
            <a:r>
              <a:rPr lang="en-GB" b="1" i="1"/>
              <a:t>hierarchical methods</a:t>
            </a:r>
            <a:r>
              <a:rPr lang="en-GB"/>
              <a:t>” </a:t>
            </a:r>
            <a:r>
              <a:rPr lang="en-GB" baseline="3000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/>
              <a:t>Agglomerative hierarchical clustering has been the dominant approach to constructing embedded classification schemes</a:t>
            </a:r>
            <a:r>
              <a:rPr lang="en-GB" i="1" baseline="30000"/>
              <a:t>5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325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8A8B847D-2957-9D1F-66B8-F0DCA88EDD02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081A636-3C9D-F489-6734-6930F6F3F486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0DB53-7B40-5996-339A-DE5FD9D215CC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CONCLUSION: COMPARATIVE RESEARCH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ADF016-034E-D2C9-7E3A-6601BF023291}"/>
              </a:ext>
            </a:extLst>
          </p:cNvPr>
          <p:cNvSpPr txBox="1"/>
          <p:nvPr/>
        </p:nvSpPr>
        <p:spPr>
          <a:xfrm>
            <a:off x="628146" y="1487081"/>
            <a:ext cx="10988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/>
              <a:t>Controversy about classification of clustering methods</a:t>
            </a:r>
            <a:r>
              <a:rPr lang="en-GB" sz="1800" baseline="30000"/>
              <a:t>1</a:t>
            </a:r>
          </a:p>
          <a:p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/>
          </a:p>
          <a:p>
            <a:endParaRPr lang="en-GB">
              <a:sym typeface="Wingdings" pitchFamily="2" charset="2"/>
            </a:endParaRPr>
          </a:p>
          <a:p>
            <a:endParaRPr lang="en-GB" baseline="30000">
              <a:latin typeface="Abadi" panose="020B0604020104020204" pitchFamily="34" charset="0"/>
              <a:sym typeface="Wingdings" pitchFamily="2" charset="2"/>
            </a:endParaRPr>
          </a:p>
          <a:p>
            <a:endParaRPr lang="en-GB" baseline="30000">
              <a:latin typeface="Abadi" panose="020B0604020104020204" pitchFamily="34" charset="0"/>
              <a:sym typeface="Wingdings" pitchFamily="2" charset="2"/>
            </a:endParaRPr>
          </a:p>
          <a:p>
            <a:endParaRPr lang="en-GB" baseline="30000">
              <a:latin typeface="Abadi" panose="020B0604020104020204" pitchFamily="34" charset="0"/>
              <a:sym typeface="Wingdings" pitchFamily="2" charset="2"/>
            </a:endParaRPr>
          </a:p>
          <a:p>
            <a:endParaRPr lang="en-GB" baseline="30000">
              <a:latin typeface="Abadi" panose="020B0604020104020204" pitchFamily="34" charset="0"/>
              <a:sym typeface="Wingdings" pitchFamily="2" charset="2"/>
            </a:endParaRPr>
          </a:p>
          <a:p>
            <a:endParaRPr lang="en-GB" baseline="30000">
              <a:latin typeface="Abadi" panose="020B0604020104020204" pitchFamily="34" charset="0"/>
              <a:sym typeface="Wingdings" pitchFamily="2" charset="2"/>
            </a:endParaRPr>
          </a:p>
          <a:p>
            <a:endParaRPr lang="en-GB" baseline="30000">
              <a:latin typeface="Abadi" panose="020B0604020104020204" pitchFamily="34" charset="0"/>
              <a:sym typeface="Wingdings" pitchFamily="2" charset="2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68FDC5B-BB1F-4527-8180-27A221BD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EA6E47-4C4D-120B-9671-152F9238DC29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F1BBDD-EBB1-D376-2DB3-F70D24E70529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79CFA2-6B73-B7FA-7ACF-BED432D34983}"/>
              </a:ext>
            </a:extLst>
          </p:cNvPr>
          <p:cNvSpPr/>
          <p:nvPr/>
        </p:nvSpPr>
        <p:spPr>
          <a:xfrm>
            <a:off x="9970267" y="0"/>
            <a:ext cx="1494441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AB24C9-5872-5063-EBFA-F65997F36297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CDA4224-B883-B869-F267-89B7FF068695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45A7E90A-680E-ECE1-A83D-F3D1AB5693C3}"/>
              </a:ext>
            </a:extLst>
          </p:cNvPr>
          <p:cNvSpPr txBox="1"/>
          <p:nvPr/>
        </p:nvSpPr>
        <p:spPr>
          <a:xfrm>
            <a:off x="399495" y="5676332"/>
            <a:ext cx="109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GB" sz="140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Rokach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&amp; </a:t>
            </a:r>
            <a:r>
              <a:rPr lang="en-GB" sz="140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Maimon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(2005)</a:t>
            </a:r>
            <a:endParaRPr lang="de-DE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25BB102-1580-0ACD-4E9E-B2A1DD833A1B}"/>
              </a:ext>
            </a:extLst>
          </p:cNvPr>
          <p:cNvSpPr/>
          <p:nvPr/>
        </p:nvSpPr>
        <p:spPr>
          <a:xfrm>
            <a:off x="860395" y="2492341"/>
            <a:ext cx="3178205" cy="18964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r>
              <a:rPr lang="en-GB" sz="1800">
                <a:solidFill>
                  <a:schemeClr val="tx1"/>
                </a:solidFill>
              </a:rPr>
              <a:t>Lavine &amp; Mirjankar (2000) </a:t>
            </a:r>
            <a:r>
              <a:rPr lang="en-GB">
                <a:solidFill>
                  <a:schemeClr val="tx1"/>
                </a:solidFill>
              </a:rPr>
              <a:t>divides clustering methods in 3 groups: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Hierarchical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Object-functional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Graph theoretical</a:t>
            </a:r>
            <a:endParaRPr lang="en-GB" baseline="30000">
              <a:solidFill>
                <a:schemeClr val="tx1"/>
              </a:solidFill>
            </a:endParaRPr>
          </a:p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B1A520A-DA1B-602F-4F65-465AA9C7BD23}"/>
              </a:ext>
            </a:extLst>
          </p:cNvPr>
          <p:cNvSpPr/>
          <p:nvPr/>
        </p:nvSpPr>
        <p:spPr>
          <a:xfrm>
            <a:off x="8153400" y="2469239"/>
            <a:ext cx="3178205" cy="19195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GB">
                <a:solidFill>
                  <a:schemeClr val="tx1"/>
                </a:solidFill>
              </a:rPr>
              <a:t>Fraley and Raftery (1998) suggest dividing the clustering methods into two groups: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Hierarchical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Partitioning methods </a:t>
            </a:r>
          </a:p>
        </p:txBody>
      </p:sp>
      <p:pic>
        <p:nvPicPr>
          <p:cNvPr id="23" name="Grafik 22" descr="Bücher Silhouette">
            <a:extLst>
              <a:ext uri="{FF2B5EF4-FFF2-40B4-BE49-F238E27FC236}">
                <a16:creationId xmlns:a16="http://schemas.microsoft.com/office/drawing/2014/main" id="{78C7F822-64A2-2AB9-562B-090823F9F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8369" y="2804879"/>
            <a:ext cx="1248242" cy="12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66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1208-A51A-4B5A-EAF5-E3F5309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576E82A-B5F2-FA35-0D1B-95E9302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0DB53-7B40-5996-339A-DE5FD9D215CC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CONCLUSION: COMPARATIVE RESEARCH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98D83F-6915-41DE-5B55-10A78C61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EA943FF-EB8B-8DA9-43EE-01F66A38D359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670112E-CF5E-15DE-BFD2-0E233A6E4CA2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463EBC-EB8B-7691-5B91-8517C9DBCA0E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C379AC0-7CAA-83BA-3586-FA312B37F415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2245579-F5B4-5A13-D84C-5772CA7D53CD}"/>
              </a:ext>
            </a:extLst>
          </p:cNvPr>
          <p:cNvSpPr/>
          <p:nvPr/>
        </p:nvSpPr>
        <p:spPr>
          <a:xfrm>
            <a:off x="9970267" y="0"/>
            <a:ext cx="1494441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808FCE-A4E5-763C-F348-BF9206912909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8263DC-17CF-081C-8E1C-834B1C6509A1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B0AAEAD-3A2B-F429-7D52-C1475FFA253F}"/>
              </a:ext>
            </a:extLst>
          </p:cNvPr>
          <p:cNvSpPr txBox="1"/>
          <p:nvPr/>
        </p:nvSpPr>
        <p:spPr>
          <a:xfrm>
            <a:off x="358419" y="1996856"/>
            <a:ext cx="53026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err="1">
                <a:latin typeface="+mj-lt"/>
                <a:sym typeface="Wingdings" pitchFamily="2" charset="2"/>
              </a:rPr>
              <a:t>Hierarchical</a:t>
            </a:r>
            <a:r>
              <a:rPr lang="de-DE" b="1">
                <a:latin typeface="+mj-lt"/>
                <a:sym typeface="Wingdings" pitchFamily="2" charset="2"/>
              </a:rPr>
              <a:t> method</a:t>
            </a:r>
            <a:r>
              <a:rPr lang="de-DE" b="1" baseline="30000">
                <a:latin typeface="+mj-lt"/>
                <a:sym typeface="Wingdings" pitchFamily="2" charset="2"/>
              </a:rPr>
              <a:t>2,3</a:t>
            </a:r>
            <a:r>
              <a:rPr lang="de-DE">
                <a:latin typeface="+mj-lt"/>
                <a:sym typeface="Wingdings" pitchFamily="2" charset="2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Divisive hierarchical clustering </a:t>
            </a:r>
            <a:r>
              <a:rPr lang="en-GB" baseline="30000"/>
              <a:t>1,4</a:t>
            </a:r>
            <a:r>
              <a:rPr lang="en-GB"/>
              <a:t> </a:t>
            </a:r>
            <a:endParaRPr lang="de-DE">
              <a:latin typeface="+mj-lt"/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>
                <a:latin typeface="+mj-lt"/>
                <a:sym typeface="Wingdings" pitchFamily="2" charset="2"/>
              </a:rPr>
              <a:t>All </a:t>
            </a:r>
            <a:r>
              <a:rPr lang="de-DE" err="1">
                <a:latin typeface="+mj-lt"/>
                <a:sym typeface="Wingdings" pitchFamily="2" charset="2"/>
              </a:rPr>
              <a:t>objects</a:t>
            </a:r>
            <a:r>
              <a:rPr lang="de-DE">
                <a:latin typeface="+mj-lt"/>
                <a:sym typeface="Wingdings" pitchFamily="2" charset="2"/>
              </a:rPr>
              <a:t> </a:t>
            </a:r>
            <a:r>
              <a:rPr lang="de-DE" err="1">
                <a:latin typeface="+mj-lt"/>
                <a:sym typeface="Wingdings" pitchFamily="2" charset="2"/>
              </a:rPr>
              <a:t>belong</a:t>
            </a:r>
            <a:r>
              <a:rPr lang="de-DE">
                <a:latin typeface="+mj-lt"/>
                <a:sym typeface="Wingdings" pitchFamily="2" charset="2"/>
              </a:rPr>
              <a:t> </a:t>
            </a:r>
            <a:r>
              <a:rPr lang="de-DE" err="1">
                <a:latin typeface="+mj-lt"/>
                <a:sym typeface="Wingdings" pitchFamily="2" charset="2"/>
              </a:rPr>
              <a:t>to</a:t>
            </a:r>
            <a:r>
              <a:rPr lang="de-DE">
                <a:latin typeface="+mj-lt"/>
                <a:sym typeface="Wingdings" pitchFamily="2" charset="2"/>
              </a:rPr>
              <a:t> </a:t>
            </a:r>
            <a:r>
              <a:rPr lang="de-DE" err="1">
                <a:latin typeface="+mj-lt"/>
                <a:sym typeface="Wingdings" pitchFamily="2" charset="2"/>
              </a:rPr>
              <a:t>one</a:t>
            </a:r>
            <a:r>
              <a:rPr lang="de-DE">
                <a:latin typeface="+mj-lt"/>
                <a:sym typeface="Wingdings" pitchFamily="2" charset="2"/>
              </a:rPr>
              <a:t> </a:t>
            </a:r>
            <a:r>
              <a:rPr lang="de-DE" err="1">
                <a:latin typeface="+mj-lt"/>
                <a:sym typeface="Wingdings" pitchFamily="2" charset="2"/>
              </a:rPr>
              <a:t>cluster</a:t>
            </a:r>
            <a:r>
              <a:rPr lang="de-DE">
                <a:latin typeface="+mj-lt"/>
                <a:sym typeface="Wingdings" pitchFamily="2" charset="2"/>
              </a:rPr>
              <a:t> -&gt; </a:t>
            </a:r>
            <a:r>
              <a:rPr lang="de-DE" err="1">
                <a:latin typeface="+mj-lt"/>
                <a:sym typeface="Wingdings" pitchFamily="2" charset="2"/>
              </a:rPr>
              <a:t>then</a:t>
            </a:r>
            <a:r>
              <a:rPr lang="de-DE">
                <a:latin typeface="+mj-lt"/>
                <a:sym typeface="Wingdings" pitchFamily="2" charset="2"/>
              </a:rPr>
              <a:t> </a:t>
            </a:r>
            <a:r>
              <a:rPr lang="de-DE" err="1">
                <a:latin typeface="+mj-lt"/>
                <a:sym typeface="Wingdings" pitchFamily="2" charset="2"/>
              </a:rPr>
              <a:t>the</a:t>
            </a:r>
            <a:r>
              <a:rPr lang="de-DE">
                <a:latin typeface="+mj-lt"/>
                <a:sym typeface="Wingdings" pitchFamily="2" charset="2"/>
              </a:rPr>
              <a:t> </a:t>
            </a:r>
            <a:r>
              <a:rPr lang="de-DE" err="1">
                <a:latin typeface="+mj-lt"/>
                <a:sym typeface="Wingdings" pitchFamily="2" charset="2"/>
              </a:rPr>
              <a:t>cluster</a:t>
            </a:r>
            <a:r>
              <a:rPr lang="de-DE">
                <a:latin typeface="+mj-lt"/>
                <a:sym typeface="Wingdings" pitchFamily="2" charset="2"/>
              </a:rPr>
              <a:t> </a:t>
            </a:r>
            <a:r>
              <a:rPr lang="de-DE" err="1">
                <a:latin typeface="+mj-lt"/>
                <a:sym typeface="Wingdings" pitchFamily="2" charset="2"/>
              </a:rPr>
              <a:t>is</a:t>
            </a:r>
            <a:r>
              <a:rPr lang="de-DE">
                <a:latin typeface="+mj-lt"/>
                <a:sym typeface="Wingdings" pitchFamily="2" charset="2"/>
              </a:rPr>
              <a:t> </a:t>
            </a:r>
            <a:r>
              <a:rPr lang="de-DE" err="1">
                <a:latin typeface="+mj-lt"/>
                <a:sym typeface="Wingdings" pitchFamily="2" charset="2"/>
              </a:rPr>
              <a:t>divided</a:t>
            </a:r>
            <a:r>
              <a:rPr lang="de-DE">
                <a:latin typeface="+mj-lt"/>
                <a:sym typeface="Wingdings" pitchFamily="2" charset="2"/>
              </a:rPr>
              <a:t> </a:t>
            </a:r>
            <a:r>
              <a:rPr lang="de-DE" err="1">
                <a:latin typeface="+mj-lt"/>
                <a:sym typeface="Wingdings" pitchFamily="2" charset="2"/>
              </a:rPr>
              <a:t>into</a:t>
            </a:r>
            <a:r>
              <a:rPr lang="de-DE">
                <a:latin typeface="+mj-lt"/>
                <a:sym typeface="Wingdings" pitchFamily="2" charset="2"/>
              </a:rPr>
              <a:t> </a:t>
            </a:r>
            <a:r>
              <a:rPr lang="de-DE" err="1">
                <a:latin typeface="+mj-lt"/>
                <a:sym typeface="Wingdings" pitchFamily="2" charset="2"/>
              </a:rPr>
              <a:t>their</a:t>
            </a:r>
            <a:r>
              <a:rPr lang="de-DE">
                <a:latin typeface="+mj-lt"/>
                <a:sym typeface="Wingdings" pitchFamily="2" charset="2"/>
              </a:rPr>
              <a:t> own </a:t>
            </a:r>
            <a:r>
              <a:rPr lang="de-DE" err="1">
                <a:latin typeface="+mj-lt"/>
                <a:sym typeface="Wingdings" pitchFamily="2" charset="2"/>
              </a:rPr>
              <a:t>subclusters</a:t>
            </a:r>
            <a:r>
              <a:rPr lang="de-DE">
                <a:latin typeface="+mj-lt"/>
                <a:sym typeface="Wingdings" pitchFamily="2" charset="2"/>
              </a:rPr>
              <a:t> 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latin typeface="+mj-lt"/>
              <a:sym typeface="Wingdings" pitchFamily="2" charset="2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350C5EF-EBA1-EA3A-ED2B-4142CDE7DA0D}"/>
              </a:ext>
            </a:extLst>
          </p:cNvPr>
          <p:cNvSpPr txBox="1"/>
          <p:nvPr/>
        </p:nvSpPr>
        <p:spPr>
          <a:xfrm>
            <a:off x="6845144" y="1996856"/>
            <a:ext cx="51219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/>
              <a:t>P</a:t>
            </a:r>
            <a:r>
              <a:rPr lang="en-GB" b="1">
                <a:solidFill>
                  <a:schemeClr val="tx1"/>
                </a:solidFill>
              </a:rPr>
              <a:t>artitioning</a:t>
            </a:r>
            <a:r>
              <a:rPr lang="de-DE" b="1">
                <a:latin typeface="+mj-lt"/>
                <a:sym typeface="Wingdings" pitchFamily="2" charset="2"/>
              </a:rPr>
              <a:t> </a:t>
            </a:r>
            <a:r>
              <a:rPr lang="de-DE" b="1" err="1">
                <a:latin typeface="+mj-lt"/>
                <a:sym typeface="Wingdings" pitchFamily="2" charset="2"/>
              </a:rPr>
              <a:t>method</a:t>
            </a:r>
            <a:r>
              <a:rPr lang="de-DE" b="1">
                <a:latin typeface="+mj-lt"/>
                <a:sym typeface="Wingdings" pitchFamily="2" charset="2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E.g.: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K-medoids/PAM</a:t>
            </a:r>
            <a:r>
              <a:rPr lang="en-GB" baseline="30000"/>
              <a:t>1,4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>
                <a:sym typeface="Wingdings" pitchFamily="2" charset="2"/>
              </a:rPr>
              <a:t>Centroids represent not the mean of each cluster  rather centroids are represented by the most centric object in each cluster</a:t>
            </a:r>
            <a:r>
              <a:rPr lang="en-GB" baseline="30000">
                <a:sym typeface="Wingdings" pitchFamily="2" charset="2"/>
              </a:rPr>
              <a:t>1</a:t>
            </a:r>
            <a:endParaRPr lang="de-DE" baseline="30000">
              <a:sym typeface="Wingdings" pitchFamily="2" charset="2"/>
            </a:endParaRPr>
          </a:p>
        </p:txBody>
      </p:sp>
      <p:sp>
        <p:nvSpPr>
          <p:cNvPr id="19" name="Textfeld 8">
            <a:extLst>
              <a:ext uri="{FF2B5EF4-FFF2-40B4-BE49-F238E27FC236}">
                <a16:creationId xmlns:a16="http://schemas.microsoft.com/office/drawing/2014/main" id="{7E039A76-8620-5241-8BE7-562E2D2C74AF}"/>
              </a:ext>
            </a:extLst>
          </p:cNvPr>
          <p:cNvSpPr txBox="1"/>
          <p:nvPr/>
        </p:nvSpPr>
        <p:spPr>
          <a:xfrm>
            <a:off x="399495" y="5676332"/>
            <a:ext cx="11567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40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Rokach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&amp; </a:t>
            </a:r>
            <a:r>
              <a:rPr lang="en-GB" sz="140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Maimon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(2005) | 2King (1967) | </a:t>
            </a:r>
            <a:r>
              <a:rPr lang="en-GB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Murtagh (1984) | </a:t>
            </a:r>
            <a:r>
              <a:rPr lang="en-GB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Kaufmann and </a:t>
            </a:r>
            <a:r>
              <a:rPr lang="en-GB" sz="140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Rousseeuw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(1987)</a:t>
            </a:r>
            <a:endParaRPr lang="de-DE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6AA4BED-3A1E-C49F-3EF1-9CA8A887C0B7}"/>
              </a:ext>
            </a:extLst>
          </p:cNvPr>
          <p:cNvSpPr txBox="1"/>
          <p:nvPr/>
        </p:nvSpPr>
        <p:spPr>
          <a:xfrm>
            <a:off x="358419" y="137396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chemeClr val="bg1">
                    <a:lumMod val="65000"/>
                  </a:schemeClr>
                </a:solidFill>
              </a:rPr>
              <a:t>Based on </a:t>
            </a:r>
            <a:r>
              <a:rPr lang="en-GB">
                <a:solidFill>
                  <a:schemeClr val="bg1">
                    <a:lumMod val="65000"/>
                  </a:schemeClr>
                </a:solidFill>
              </a:rPr>
              <a:t>Fraley and Raftery (1998)</a:t>
            </a:r>
            <a:endParaRPr lang="en-GB" sz="1800" baseline="300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7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858FE-3F62-7021-1D09-617D99CB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0B43D-34C9-9FE9-1C5B-A087AE2E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Cloos</a:t>
            </a:r>
            <a:r>
              <a:rPr lang="en-US"/>
              <a:t>, Heynen, Hofmann, </a:t>
            </a:r>
            <a:r>
              <a:rPr lang="en-US" err="1"/>
              <a:t>Rousselet</a:t>
            </a:r>
            <a:r>
              <a:rPr lang="en-US"/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226D696-7CFD-2BC2-FA6C-C79949542FF5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OVERVIEW OF THE DATA (2/2)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2AFA5F1-04A8-000C-1786-1792E3E2E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95" y="2050855"/>
            <a:ext cx="7772400" cy="336404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18178A0-9949-4F46-89A8-BB6799B3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6A2D83-23E3-D77D-02C5-C19B9122C641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56B6824-DAAB-1E7E-E30F-6D619C5C829A}"/>
              </a:ext>
            </a:extLst>
          </p:cNvPr>
          <p:cNvSpPr/>
          <p:nvPr/>
        </p:nvSpPr>
        <p:spPr>
          <a:xfrm>
            <a:off x="2157694" y="0"/>
            <a:ext cx="976096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4A21A0-ED00-CCAD-7127-3649CBAF80CE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33DE9C-8418-7DE5-C072-32660FF107A6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F5326F5-3452-D262-075C-8CC73CC81FCE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F65BC89-FE3D-9692-07AD-3F4141C44A1B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682AA36-BC17-19B6-76A0-0764EE245C1E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448337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80B48C-B6FE-D474-E6E6-2B107F74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97E3E3-CF0F-9FF1-1314-6FFC1FB9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61C29D-3B49-93AB-BEA0-1DFAA79E8B37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APPENDIX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9F6035-93E3-37F0-E9D9-D97BDDA80576}"/>
              </a:ext>
            </a:extLst>
          </p:cNvPr>
          <p:cNvSpPr txBox="1"/>
          <p:nvPr/>
        </p:nvSpPr>
        <p:spPr>
          <a:xfrm>
            <a:off x="550862" y="1410129"/>
            <a:ext cx="110902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Code: </a:t>
            </a:r>
            <a:r>
              <a:rPr lang="en-GB" sz="1600" b="0" i="0">
                <a:solidFill>
                  <a:srgbClr val="222222"/>
                </a:solidFill>
                <a:effectLst/>
                <a:latin typeface="Abadi" panose="020B0604020104020204" pitchFamily="34" charset="0"/>
                <a:hlinkClick r:id="rId2"/>
              </a:rPr>
              <a:t>https://github.com/DavidC0011/MiniTermProject</a:t>
            </a:r>
            <a:endParaRPr lang="en-GB" sz="1600" b="0" i="0">
              <a:solidFill>
                <a:srgbClr val="222222"/>
              </a:solidFill>
              <a:effectLst/>
              <a:latin typeface="Abadi" panose="020B0604020104020204" pitchFamily="34" charset="0"/>
            </a:endParaRPr>
          </a:p>
          <a:p>
            <a:endParaRPr lang="en-GB" sz="160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5BF93462-9DC0-4383-7A49-D024617E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385D168-0004-7B5C-63B7-CA08908CAA1C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0D7852-9178-052D-2CDF-74DA8EB30048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82DC5-12C9-E567-D773-4E00C500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5446"/>
            <a:ext cx="11090275" cy="543959"/>
          </a:xfrm>
        </p:spPr>
        <p:txBody>
          <a:bodyPr>
            <a:noAutofit/>
          </a:bodyPr>
          <a:lstStyle/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HOW DOES HIERARCHICAL CLUSTERING WORK?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858FE-3F62-7021-1D09-617D99CB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0B43D-34C9-9FE9-1C5B-A087AE2E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Cloos</a:t>
            </a:r>
            <a:r>
              <a:rPr lang="en-US"/>
              <a:t>, Heynen, Hofmann, </a:t>
            </a:r>
            <a:r>
              <a:rPr lang="en-US" err="1"/>
              <a:t>Rousselet</a:t>
            </a:r>
            <a:r>
              <a:rPr lang="en-US"/>
              <a:t>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4EB31E5-812D-7B66-7339-6E3DE9DA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B11636A-D3D3-8557-4B46-61237471E3D2}"/>
              </a:ext>
            </a:extLst>
          </p:cNvPr>
          <p:cNvSpPr/>
          <p:nvPr/>
        </p:nvSpPr>
        <p:spPr>
          <a:xfrm>
            <a:off x="3706414" y="0"/>
            <a:ext cx="2849315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FB59F95-5701-257F-B698-5E6D67006E87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7416276-D919-2F0F-BD73-604DADA6B6DD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FF008B3-6BC7-10F7-4D0F-7C85BA9DF52E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ACF2C7-0F34-60AB-E940-D9C34F16E10C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75BBD1E-BCC9-0298-119E-E0789875E79F}"/>
              </a:ext>
            </a:extLst>
          </p:cNvPr>
          <p:cNvSpPr/>
          <p:nvPr/>
        </p:nvSpPr>
        <p:spPr>
          <a:xfrm>
            <a:off x="674408" y="3287136"/>
            <a:ext cx="10966730" cy="16260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i="1" baseline="3000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97AAD0D-5D0F-C082-A132-645E04A3D31C}"/>
                  </a:ext>
                </a:extLst>
              </p:cNvPr>
              <p:cNvSpPr txBox="1"/>
              <p:nvPr/>
            </p:nvSpPr>
            <p:spPr>
              <a:xfrm>
                <a:off x="652449" y="2402017"/>
                <a:ext cx="1096673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>
                  <a:sym typeface="Wingdings" pitchFamily="2" charset="2"/>
                </a:endParaRPr>
              </a:p>
              <a:p>
                <a:endParaRPr lang="de-DE">
                  <a:sym typeface="Wingdings" pitchFamily="2" charset="2"/>
                </a:endParaRPr>
              </a:p>
              <a:p>
                <a:r>
                  <a:rPr lang="de-DE" b="1">
                    <a:sym typeface="Wingdings" pitchFamily="2" charset="2"/>
                  </a:rPr>
                  <a:t>How does it work?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>
                    <a:sym typeface="Wingdings" pitchFamily="2" charset="2"/>
                  </a:rPr>
                  <a:t>Start with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>
                    <a:sym typeface="Wingdings" pitchFamily="2" charset="2"/>
                  </a:rPr>
                  <a:t> clusters (one for each object).</a:t>
                </a:r>
                <a:r>
                  <a:rPr lang="de-DE" baseline="30000">
                    <a:sym typeface="Wingdings" panose="05000000000000000000" pitchFamily="2" charset="2"/>
                  </a:rPr>
                  <a:t> </a:t>
                </a:r>
                <a:r>
                  <a:rPr lang="en-GB">
                    <a:sym typeface="Wingdings" pitchFamily="2" charset="2"/>
                  </a:rPr>
                  <a:t>The distances between the clusters are the distances between the objects.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>
                    <a:sym typeface="Wingdings" pitchFamily="2" charset="2"/>
                  </a:rPr>
                  <a:t>Merge the two most similar clusters.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>
                    <a:sym typeface="Wingdings" pitchFamily="2" charset="2"/>
                  </a:rPr>
                  <a:t>Compute the distance between the new merged cluster and all remaining ones.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>
                    <a:sym typeface="Wingdings" pitchFamily="2" charset="2"/>
                  </a:rPr>
                  <a:t>Repeat steps 2 and 3 until there is only one cluster (encompassing all objects).</a:t>
                </a:r>
                <a:r>
                  <a:rPr lang="de-DE" baseline="30000">
                    <a:latin typeface="+mj-lt"/>
                    <a:sym typeface="Wingdings" pitchFamily="2" charset="2"/>
                  </a:rPr>
                  <a:t>4</a:t>
                </a:r>
                <a:endParaRPr lang="de-DE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97AAD0D-5D0F-C082-A132-645E04A3D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49" y="2402017"/>
                <a:ext cx="10966730" cy="2585323"/>
              </a:xfrm>
              <a:prstGeom prst="rect">
                <a:avLst/>
              </a:prstGeom>
              <a:blipFill>
                <a:blip r:embed="rId2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ABD8AC1-C116-245B-2B0B-F02606E24B78}"/>
              </a:ext>
            </a:extLst>
          </p:cNvPr>
          <p:cNvGrpSpPr/>
          <p:nvPr/>
        </p:nvGrpSpPr>
        <p:grpSpPr>
          <a:xfrm>
            <a:off x="550863" y="1332265"/>
            <a:ext cx="11090275" cy="883632"/>
            <a:chOff x="-17260" y="1298409"/>
            <a:chExt cx="11112480" cy="883632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77CCACA0-3B49-9C22-C686-E2AB35EF2E87}"/>
                </a:ext>
              </a:extLst>
            </p:cNvPr>
            <p:cNvSpPr/>
            <p:nvPr/>
          </p:nvSpPr>
          <p:spPr>
            <a:xfrm>
              <a:off x="106532" y="1298409"/>
              <a:ext cx="10988688" cy="883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0" i="0">
                  <a:solidFill>
                    <a:schemeClr val="tx1"/>
                  </a:solidFill>
                  <a:effectLst/>
                  <a:latin typeface="NexusSerif"/>
                </a:rPr>
                <a:t>“</a:t>
              </a:r>
              <a:r>
                <a:rPr lang="en-GB" i="1">
                  <a:solidFill>
                    <a:schemeClr val="tx1"/>
                  </a:solidFill>
                </a:rPr>
                <a:t>Hierarchical clustering is a method of cluster analysis which seeks to build a hierarchy of</a:t>
              </a:r>
            </a:p>
            <a:p>
              <a:pPr algn="ctr"/>
              <a:r>
                <a:rPr lang="en-GB" i="1">
                  <a:solidFill>
                    <a:schemeClr val="tx1"/>
                  </a:solidFill>
                </a:rPr>
                <a:t>clusters.</a:t>
              </a:r>
              <a:r>
                <a:rPr lang="en-GB" b="0" i="0">
                  <a:solidFill>
                    <a:schemeClr val="tx1"/>
                  </a:solidFill>
                  <a:effectLst/>
                  <a:latin typeface="NexusSerif"/>
                </a:rPr>
                <a:t>”</a:t>
              </a:r>
              <a:r>
                <a:rPr lang="en-GB" b="0" i="0" baseline="30000">
                  <a:solidFill>
                    <a:schemeClr val="tx1"/>
                  </a:solidFill>
                  <a:effectLst/>
                  <a:latin typeface="NexusSerif"/>
                </a:rPr>
                <a:t>1</a:t>
              </a:r>
              <a:endParaRPr lang="de-DE" i="1" baseline="3000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24" name="Grafik 23" descr="Öffnendes Anführungszeichen mit einfarbiger Füllung">
              <a:extLst>
                <a:ext uri="{FF2B5EF4-FFF2-40B4-BE49-F238E27FC236}">
                  <a16:creationId xmlns:a16="http://schemas.microsoft.com/office/drawing/2014/main" id="{9E20E2DC-9DBF-44C7-8739-29F3ECF23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7260" y="1298409"/>
              <a:ext cx="833510" cy="83351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BF04BA4-3A8C-A49D-4D05-A1520903A098}"/>
                  </a:ext>
                </a:extLst>
              </p:cNvPr>
              <p:cNvSpPr txBox="1"/>
              <p:nvPr/>
            </p:nvSpPr>
            <p:spPr>
              <a:xfrm>
                <a:off x="652450" y="2402017"/>
                <a:ext cx="11190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latin typeface="+mj-lt"/>
                  </a:rPr>
                  <a:t>Classifies as: </a:t>
                </a:r>
                <a:r>
                  <a:rPr lang="de-DE" i="1">
                    <a:latin typeface="+mj-lt"/>
                  </a:rPr>
                  <a:t>hierarchical clustering method </a:t>
                </a:r>
                <a:r>
                  <a:rPr lang="de-DE" baseline="30000">
                    <a:latin typeface="+mj-lt"/>
                  </a:rPr>
                  <a:t>2</a:t>
                </a:r>
                <a:r>
                  <a:rPr lang="de-DE">
                    <a:latin typeface="+mj-lt"/>
                  </a:rPr>
                  <a:t> |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/>
                  <a:t> = Number of clusters</a:t>
                </a:r>
              </a:p>
              <a:p>
                <a:r>
                  <a:rPr lang="de-DE">
                    <a:sym typeface="Wingdings" pitchFamily="2" charset="2"/>
                  </a:rPr>
                  <a:t>In this case the Agglomerative hierarchical clustering was used</a:t>
                </a:r>
                <a:r>
                  <a:rPr lang="de-DE" baseline="30000">
                    <a:latin typeface="+mj-lt"/>
                  </a:rPr>
                  <a:t> 3</a:t>
                </a:r>
                <a:endParaRPr lang="de-DE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BF04BA4-3A8C-A49D-4D05-A1520903A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50" y="2402017"/>
                <a:ext cx="11190362" cy="646331"/>
              </a:xfrm>
              <a:prstGeom prst="rect">
                <a:avLst/>
              </a:prstGeom>
              <a:blipFill>
                <a:blip r:embed="rId5"/>
                <a:stretch>
                  <a:fillRect l="-43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feld 32">
            <a:extLst>
              <a:ext uri="{FF2B5EF4-FFF2-40B4-BE49-F238E27FC236}">
                <a16:creationId xmlns:a16="http://schemas.microsoft.com/office/drawing/2014/main" id="{91448267-2DAD-8B41-A113-86920371540F}"/>
              </a:ext>
            </a:extLst>
          </p:cNvPr>
          <p:cNvSpPr txBox="1"/>
          <p:nvPr/>
        </p:nvSpPr>
        <p:spPr>
          <a:xfrm>
            <a:off x="399495" y="5676332"/>
            <a:ext cx="109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</a:rPr>
              <a:t>Rani et al., (1967) </a:t>
            </a:r>
            <a:r>
              <a:rPr lang="de-DE" sz="140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de-DE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de-DE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Khan et al., (2019) | </a:t>
            </a:r>
            <a:r>
              <a:rPr lang="de-DE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de-DE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Scipy Documentation, (2023)| </a:t>
            </a:r>
            <a:r>
              <a:rPr lang="de-DE" sz="14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de-DE" sz="1400">
                <a:solidFill>
                  <a:schemeClr val="tx1">
                    <a:lumMod val="65000"/>
                    <a:lumOff val="35000"/>
                  </a:schemeClr>
                </a:solidFill>
              </a:rPr>
              <a:t>Walde et Zeileis, (2022)</a:t>
            </a:r>
          </a:p>
        </p:txBody>
      </p:sp>
    </p:spTree>
    <p:extLst>
      <p:ext uri="{BB962C8B-B14F-4D97-AF65-F5344CB8AC3E}">
        <p14:creationId xmlns:p14="http://schemas.microsoft.com/office/powerpoint/2010/main" val="154684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2A57D2-5597-BDC2-FCB6-804D2B74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0825F670-9CF9-DECF-BA24-5F3167FD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EDA3719-BB3B-F238-D748-48FDBD7A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1AD5660-980A-3106-49FA-022D4425DEAB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499F1F-7B20-931D-9318-7343E5812DA3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FBE098E-9AD3-E402-46DA-9D963090AF10}"/>
              </a:ext>
            </a:extLst>
          </p:cNvPr>
          <p:cNvSpPr/>
          <p:nvPr/>
        </p:nvSpPr>
        <p:spPr>
          <a:xfrm>
            <a:off x="3706414" y="0"/>
            <a:ext cx="2849315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870B58-24C0-CBDF-DD60-D3C07F8BC8E3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24C1F7-89B9-F516-C787-4CB77CB4FB71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1153E4-883D-B41E-CA3B-28A57530AB2C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A9E3A1-D9AE-4640-9CD8-DFBA259D43DF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365223A-2C3B-CC8D-5EC0-7A410C24C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8" t="10028" r="6854" b="7872"/>
          <a:stretch/>
        </p:blipFill>
        <p:spPr>
          <a:xfrm>
            <a:off x="4038600" y="1477107"/>
            <a:ext cx="4114800" cy="390378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FCBF4BB-378B-50FB-B371-98A3131D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5446"/>
            <a:ext cx="11090275" cy="543959"/>
          </a:xfrm>
        </p:spPr>
        <p:txBody>
          <a:bodyPr>
            <a:noAutofit/>
          </a:bodyPr>
          <a:lstStyle/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WHAT IS THE OPTIMAL NUMBER OF CLUSTERS?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B43073C-4E56-301D-77F1-8614229E4F00}"/>
              </a:ext>
            </a:extLst>
          </p:cNvPr>
          <p:cNvCxnSpPr>
            <a:cxnSpLocks/>
          </p:cNvCxnSpPr>
          <p:nvPr/>
        </p:nvCxnSpPr>
        <p:spPr>
          <a:xfrm>
            <a:off x="2447925" y="3105150"/>
            <a:ext cx="557212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E735012-6DF6-C4C5-6833-8EEFF47B3CCC}"/>
              </a:ext>
            </a:extLst>
          </p:cNvPr>
          <p:cNvSpPr txBox="1"/>
          <p:nvPr/>
        </p:nvSpPr>
        <p:spPr>
          <a:xfrm>
            <a:off x="1206506" y="2951261"/>
            <a:ext cx="145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latin typeface="Abadi" panose="020B0604020104020204" pitchFamily="34" charset="0"/>
                <a:cs typeface="Calibri" panose="020F0502020204030204" pitchFamily="34" charset="0"/>
              </a:rPr>
              <a:t>Threshold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DFE33E-6A90-0265-62E8-0FE2FB7FC5CD}"/>
              </a:ext>
            </a:extLst>
          </p:cNvPr>
          <p:cNvSpPr txBox="1"/>
          <p:nvPr/>
        </p:nvSpPr>
        <p:spPr>
          <a:xfrm>
            <a:off x="4888742" y="2834862"/>
            <a:ext cx="31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rgbClr val="FF0000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D91553-94CF-222D-14E0-0C718A4BF74D}"/>
              </a:ext>
            </a:extLst>
          </p:cNvPr>
          <p:cNvSpPr txBox="1"/>
          <p:nvPr/>
        </p:nvSpPr>
        <p:spPr>
          <a:xfrm>
            <a:off x="6022126" y="2834862"/>
            <a:ext cx="31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rgbClr val="FF0000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CE1FBC7-C0C2-3785-1EBC-383CC9EAD983}"/>
              </a:ext>
            </a:extLst>
          </p:cNvPr>
          <p:cNvSpPr txBox="1"/>
          <p:nvPr/>
        </p:nvSpPr>
        <p:spPr>
          <a:xfrm>
            <a:off x="6584294" y="2832763"/>
            <a:ext cx="31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rgbClr val="FF0000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C2297FB-5AB9-A28B-4188-1401B64CC04A}"/>
              </a:ext>
            </a:extLst>
          </p:cNvPr>
          <p:cNvSpPr txBox="1"/>
          <p:nvPr/>
        </p:nvSpPr>
        <p:spPr>
          <a:xfrm>
            <a:off x="7344243" y="2834862"/>
            <a:ext cx="31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rgbClr val="FF0000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212A934-910F-CE3E-743B-C7A6B003A40E}"/>
              </a:ext>
            </a:extLst>
          </p:cNvPr>
          <p:cNvSpPr txBox="1"/>
          <p:nvPr/>
        </p:nvSpPr>
        <p:spPr>
          <a:xfrm>
            <a:off x="535331" y="5388221"/>
            <a:ext cx="993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badi" panose="020B0604020104020204" pitchFamily="34" charset="0"/>
                <a:cs typeface="Calibri" panose="020F0502020204030204" pitchFamily="34" charset="0"/>
              </a:rPr>
              <a:t>We decided to chose 4 clusters for a good balance between generalized and fine-grained clusters.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26A269A-BD02-C46D-6BBC-7B266F94D131}"/>
              </a:ext>
            </a:extLst>
          </p:cNvPr>
          <p:cNvSpPr txBox="1"/>
          <p:nvPr/>
        </p:nvSpPr>
        <p:spPr>
          <a:xfrm>
            <a:off x="535333" y="5726774"/>
            <a:ext cx="10169769" cy="290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>
                <a:latin typeface="Abadi" panose="020B0604020104020204" pitchFamily="34" charset="0"/>
                <a:cs typeface="Calibri" panose="020F0502020204030204" pitchFamily="34" charset="0"/>
                <a:hlinkClick r:id="rId3"/>
              </a:rPr>
              <a:t>https://www.kaggle.com/code/gauravduttakiit/mall-customer-segmentation-using-hierarchical-clus</a:t>
            </a:r>
            <a:endParaRPr lang="de-DE" sz="1200"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4F10E8D-146F-342C-ECDE-5CDE43E8D788}"/>
              </a:ext>
            </a:extLst>
          </p:cNvPr>
          <p:cNvCxnSpPr>
            <a:cxnSpLocks/>
          </p:cNvCxnSpPr>
          <p:nvPr/>
        </p:nvCxnSpPr>
        <p:spPr>
          <a:xfrm flipV="1">
            <a:off x="3486150" y="1752600"/>
            <a:ext cx="0" cy="1352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3161C4D-1B61-C0BB-2399-985C12DC5B43}"/>
              </a:ext>
            </a:extLst>
          </p:cNvPr>
          <p:cNvCxnSpPr>
            <a:cxnSpLocks/>
          </p:cNvCxnSpPr>
          <p:nvPr/>
        </p:nvCxnSpPr>
        <p:spPr>
          <a:xfrm>
            <a:off x="3486150" y="3105150"/>
            <a:ext cx="0" cy="1744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028A93EE-4622-3BBC-2D1C-F032A7C04009}"/>
              </a:ext>
            </a:extLst>
          </p:cNvPr>
          <p:cNvSpPr txBox="1"/>
          <p:nvPr/>
        </p:nvSpPr>
        <p:spPr>
          <a:xfrm>
            <a:off x="1206505" y="1732749"/>
            <a:ext cx="162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latin typeface="Abadi" panose="020B0604020104020204" pitchFamily="34" charset="0"/>
                <a:cs typeface="Calibri" panose="020F0502020204030204" pitchFamily="34" charset="0"/>
              </a:rPr>
              <a:t>More </a:t>
            </a:r>
            <a:r>
              <a:rPr lang="de-DE" sz="1400" err="1">
                <a:latin typeface="Abadi" panose="020B0604020104020204" pitchFamily="34" charset="0"/>
                <a:cs typeface="Calibri" panose="020F0502020204030204" pitchFamily="34" charset="0"/>
              </a:rPr>
              <a:t>generalized</a:t>
            </a:r>
            <a:r>
              <a:rPr lang="de-DE" sz="1400">
                <a:latin typeface="Abadi" panose="020B0604020104020204" pitchFamily="34" charset="0"/>
                <a:cs typeface="Calibri" panose="020F0502020204030204" pitchFamily="34" charset="0"/>
              </a:rPr>
              <a:t> </a:t>
            </a:r>
            <a:r>
              <a:rPr lang="de-DE" sz="1400" err="1">
                <a:latin typeface="Abadi" panose="020B0604020104020204" pitchFamily="34" charset="0"/>
                <a:cs typeface="Calibri" panose="020F0502020204030204" pitchFamily="34" charset="0"/>
              </a:rPr>
              <a:t>clusters</a:t>
            </a:r>
            <a:endParaRPr lang="de-DE" sz="1400"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22F2B9A-E4BC-294E-1961-FDB8374D48CF}"/>
              </a:ext>
            </a:extLst>
          </p:cNvPr>
          <p:cNvSpPr txBox="1"/>
          <p:nvPr/>
        </p:nvSpPr>
        <p:spPr>
          <a:xfrm>
            <a:off x="1206506" y="4326125"/>
            <a:ext cx="145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latin typeface="Abadi" panose="020B0604020104020204" pitchFamily="34" charset="0"/>
                <a:cs typeface="Calibri" panose="020F0502020204030204" pitchFamily="34" charset="0"/>
              </a:rPr>
              <a:t>More </a:t>
            </a:r>
            <a:r>
              <a:rPr lang="de-DE" sz="1400" err="1">
                <a:latin typeface="Abadi" panose="020B0604020104020204" pitchFamily="34" charset="0"/>
                <a:cs typeface="Calibri" panose="020F0502020204030204" pitchFamily="34" charset="0"/>
              </a:rPr>
              <a:t>fine-grained</a:t>
            </a:r>
            <a:r>
              <a:rPr lang="de-DE" sz="1400">
                <a:latin typeface="Abadi" panose="020B0604020104020204" pitchFamily="34" charset="0"/>
                <a:cs typeface="Calibri" panose="020F0502020204030204" pitchFamily="34" charset="0"/>
              </a:rPr>
              <a:t> </a:t>
            </a:r>
            <a:r>
              <a:rPr lang="de-DE" sz="1400" err="1">
                <a:latin typeface="Abadi" panose="020B0604020104020204" pitchFamily="34" charset="0"/>
                <a:cs typeface="Calibri" panose="020F0502020204030204" pitchFamily="34" charset="0"/>
              </a:rPr>
              <a:t>clusters</a:t>
            </a:r>
            <a:endParaRPr lang="de-DE" sz="1400"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9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03437B-2CE3-670F-F856-5FF99D3F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F756577D-DA80-F899-6219-A141F446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D69CC15-9337-CA12-2890-0453077B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DE47F63-3645-F2DB-EAA7-D774DB7B23BD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1372D95-29C6-CE67-CAE3-CC8FF7AC47FB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541B2C-0065-48D5-C59E-29C9414E0F4E}"/>
              </a:ext>
            </a:extLst>
          </p:cNvPr>
          <p:cNvSpPr/>
          <p:nvPr/>
        </p:nvSpPr>
        <p:spPr>
          <a:xfrm>
            <a:off x="3706414" y="0"/>
            <a:ext cx="2849315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EC66FF9-B731-6CD5-B48F-82D9F423E4B1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836522-CFEF-202B-FAF5-5E4743D10042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D059B26-5FF5-94AD-16A3-F14E1AC276BC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959B8CB-A30B-BBDF-D9DE-031A11EF0AA7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E0EAF3-6492-E337-8C82-749E843D081C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/>
                <a:cs typeface="Calibri"/>
              </a:rPr>
              <a:t>OVERVIEW OF CLUSTERS </a:t>
            </a:r>
            <a:r>
              <a:rPr lang="en-US" sz="3600" b="1">
                <a:ea typeface="+mj-lt"/>
                <a:cs typeface="+mj-lt"/>
              </a:rPr>
              <a:t>(1/2)</a:t>
            </a:r>
            <a:endParaRPr lang="en-US" sz="3600" b="1"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FD124FC-4177-2880-B417-FB5D27611EEA}"/>
              </a:ext>
            </a:extLst>
          </p:cNvPr>
          <p:cNvSpPr txBox="1"/>
          <p:nvPr/>
        </p:nvSpPr>
        <p:spPr>
          <a:xfrm>
            <a:off x="535333" y="5726774"/>
            <a:ext cx="10169769" cy="290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>
                <a:latin typeface="Abadi" panose="020B0604020104020204" pitchFamily="34" charset="0"/>
                <a:cs typeface="Calibri" panose="020F0502020204030204" pitchFamily="34" charset="0"/>
                <a:hlinkClick r:id="rId2"/>
              </a:rPr>
              <a:t>https://www.kaggle.com/code/gauravduttakiit/mall-customer-segmentation-using-hierarchical-clus</a:t>
            </a:r>
            <a:endParaRPr lang="de-DE" sz="1200"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CA68805-416F-FA82-F2B7-0A11BA3D7338}"/>
              </a:ext>
            </a:extLst>
          </p:cNvPr>
          <p:cNvGrpSpPr/>
          <p:nvPr/>
        </p:nvGrpSpPr>
        <p:grpSpPr>
          <a:xfrm>
            <a:off x="830408" y="1885686"/>
            <a:ext cx="10531184" cy="3245673"/>
            <a:chOff x="842963" y="1788320"/>
            <a:chExt cx="10531184" cy="3245673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6DEF827A-0157-BC15-9C9A-379F24C25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00" r="8995" b="-422"/>
            <a:stretch/>
          </p:blipFill>
          <p:spPr>
            <a:xfrm>
              <a:off x="842963" y="1788320"/>
              <a:ext cx="10531184" cy="3245673"/>
            </a:xfrm>
            <a:prstGeom prst="rect">
              <a:avLst/>
            </a:prstGeom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2966A61-EA55-FDB3-C1D4-E5A2785BE19D}"/>
                </a:ext>
              </a:extLst>
            </p:cNvPr>
            <p:cNvSpPr/>
            <p:nvPr/>
          </p:nvSpPr>
          <p:spPr>
            <a:xfrm>
              <a:off x="1494580" y="4733004"/>
              <a:ext cx="2528780" cy="98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AT" sz="800">
                  <a:solidFill>
                    <a:sysClr val="windowText" lastClr="000000"/>
                  </a:solidFill>
                </a:rPr>
                <a:t> 1                      2                      3                       4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462D946-BB4F-315C-EC2C-D46E05814266}"/>
                </a:ext>
              </a:extLst>
            </p:cNvPr>
            <p:cNvSpPr/>
            <p:nvPr/>
          </p:nvSpPr>
          <p:spPr>
            <a:xfrm>
              <a:off x="5045500" y="4733004"/>
              <a:ext cx="2528780" cy="98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AT" sz="800">
                  <a:solidFill>
                    <a:sysClr val="windowText" lastClr="000000"/>
                  </a:solidFill>
                </a:rPr>
                <a:t>1                      2                      3                       4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B53C1D3-DEAC-5E4D-A2FA-0ED941085737}"/>
                </a:ext>
              </a:extLst>
            </p:cNvPr>
            <p:cNvSpPr/>
            <p:nvPr/>
          </p:nvSpPr>
          <p:spPr>
            <a:xfrm>
              <a:off x="8535460" y="4733004"/>
              <a:ext cx="2528780" cy="98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AT" sz="800">
                  <a:solidFill>
                    <a:sysClr val="windowText" lastClr="000000"/>
                  </a:solidFill>
                </a:rPr>
                <a:t> 1                      2                      3                       4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214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AA339E-6023-AC84-4578-48C49578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9992AAAE-6D89-788C-AC28-E893231D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9FCA92C-3E27-700E-1F0D-F8CE7D2F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B68AE9D-B036-3E45-79CD-7F2F282DF859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9F4CF6-8FD2-BC3D-BA0E-857D278F10BE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14BA1E7-6C39-3B19-B280-61177E4E47AF}"/>
              </a:ext>
            </a:extLst>
          </p:cNvPr>
          <p:cNvSpPr/>
          <p:nvPr/>
        </p:nvSpPr>
        <p:spPr>
          <a:xfrm>
            <a:off x="3706414" y="0"/>
            <a:ext cx="2849315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777856-2D08-CD8B-C06F-16A9D4FFC488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C6127E7-2D61-D259-D264-7269F7D77964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9229FE9-66EC-4BA6-60D2-8F62CD2F9D80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646D666-B05D-65BB-C33D-7D49C0E17961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2F62B8-11BF-7F9B-333E-23BFDC5DF530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ea typeface="+mj-lt"/>
                <a:cs typeface="+mj-lt"/>
              </a:rPr>
              <a:t>OVERVIEW OF CLUSTERS (2/2)</a:t>
            </a:r>
            <a:endParaRPr lang="en-US" sz="3600">
              <a:ea typeface="+mj-lt"/>
              <a:cs typeface="+mj-lt"/>
            </a:endParaRP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7511D67E-7184-6F7B-E38E-09222B76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02753"/>
              </p:ext>
            </p:extLst>
          </p:nvPr>
        </p:nvGraphicFramePr>
        <p:xfrm>
          <a:off x="6030119" y="3619500"/>
          <a:ext cx="5611019" cy="2066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1019">
                  <a:extLst>
                    <a:ext uri="{9D8B030D-6E8A-4147-A177-3AD203B41FA5}">
                      <a16:colId xmlns:a16="http://schemas.microsoft.com/office/drawing/2014/main" val="2518704875"/>
                    </a:ext>
                  </a:extLst>
                </a:gridCol>
              </a:tblGrid>
              <a:tr h="2066925">
                <a:tc>
                  <a:txBody>
                    <a:bodyPr/>
                    <a:lstStyle/>
                    <a:p>
                      <a:pPr algn="ctr"/>
                      <a:r>
                        <a:rPr lang="de-AT" b="1"/>
                        <a:t>Cluster 4: The </a:t>
                      </a:r>
                      <a:r>
                        <a:rPr lang="de-AT" b="1" err="1"/>
                        <a:t>Wealthy</a:t>
                      </a:r>
                      <a:r>
                        <a:rPr lang="de-AT" b="1"/>
                        <a:t> Leisure</a:t>
                      </a:r>
                    </a:p>
                    <a:p>
                      <a:pPr algn="ctr"/>
                      <a:endParaRPr lang="de-AT" b="1"/>
                    </a:p>
                    <a:p>
                      <a:pPr algn="ctr"/>
                      <a:r>
                        <a:rPr lang="de-AT" b="0" err="1"/>
                        <a:t>Youngest</a:t>
                      </a:r>
                      <a:r>
                        <a:rPr lang="de-AT" b="0"/>
                        <a:t> (M: 35)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/>
                        <a:t>High Income (M: 83k$)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/>
                        <a:t>Very High Spending Score (M: 77)</a:t>
                      </a:r>
                    </a:p>
                    <a:p>
                      <a:pPr algn="ctr"/>
                      <a:endParaRPr lang="de-AT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2211"/>
                  </a:ext>
                </a:extLst>
              </a:tr>
            </a:tbl>
          </a:graphicData>
        </a:graphic>
      </p:graphicFrame>
      <p:graphicFrame>
        <p:nvGraphicFramePr>
          <p:cNvPr id="6" name="Tabelle 20">
            <a:extLst>
              <a:ext uri="{FF2B5EF4-FFF2-40B4-BE49-F238E27FC236}">
                <a16:creationId xmlns:a16="http://schemas.microsoft.com/office/drawing/2014/main" id="{A911C6B8-C081-AF9A-34D9-1544C9808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5023"/>
              </p:ext>
            </p:extLst>
          </p:nvPr>
        </p:nvGraphicFramePr>
        <p:xfrm>
          <a:off x="357675" y="3619499"/>
          <a:ext cx="5611019" cy="2066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1019">
                  <a:extLst>
                    <a:ext uri="{9D8B030D-6E8A-4147-A177-3AD203B41FA5}">
                      <a16:colId xmlns:a16="http://schemas.microsoft.com/office/drawing/2014/main" val="2518704875"/>
                    </a:ext>
                  </a:extLst>
                </a:gridCol>
              </a:tblGrid>
              <a:tr h="2066925">
                <a:tc>
                  <a:txBody>
                    <a:bodyPr/>
                    <a:lstStyle/>
                    <a:p>
                      <a:pPr algn="ctr"/>
                      <a:r>
                        <a:rPr lang="de-AT" b="1"/>
                        <a:t>Cluster 3: The </a:t>
                      </a:r>
                      <a:r>
                        <a:rPr lang="de-AT" b="1" err="1"/>
                        <a:t>Savers</a:t>
                      </a:r>
                      <a:endParaRPr lang="de-AT" b="1"/>
                    </a:p>
                    <a:p>
                      <a:pPr algn="ctr"/>
                      <a:endParaRPr lang="de-AT" b="1"/>
                    </a:p>
                    <a:p>
                      <a:pPr algn="ctr"/>
                      <a:r>
                        <a:rPr lang="de-AT" b="0"/>
                        <a:t>Middle </a:t>
                      </a:r>
                      <a:r>
                        <a:rPr lang="de-AT" b="0" err="1"/>
                        <a:t>Aged</a:t>
                      </a:r>
                      <a:r>
                        <a:rPr lang="de-AT" b="0"/>
                        <a:t> (M: 38)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/>
                        <a:t>High Income (M: 84k$)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/>
                        <a:t>Low Spending Score (M: 20)</a:t>
                      </a:r>
                    </a:p>
                    <a:p>
                      <a:pPr algn="ctr"/>
                      <a:endParaRPr lang="de-AT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2211"/>
                  </a:ext>
                </a:extLst>
              </a:tr>
            </a:tbl>
          </a:graphicData>
        </a:graphic>
      </p:graphicFrame>
      <p:graphicFrame>
        <p:nvGraphicFramePr>
          <p:cNvPr id="14" name="Tabelle 20">
            <a:extLst>
              <a:ext uri="{FF2B5EF4-FFF2-40B4-BE49-F238E27FC236}">
                <a16:creationId xmlns:a16="http://schemas.microsoft.com/office/drawing/2014/main" id="{4F60C99B-16B2-65BF-D2F4-B80B306B2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325209"/>
              </p:ext>
            </p:extLst>
          </p:nvPr>
        </p:nvGraphicFramePr>
        <p:xfrm>
          <a:off x="550862" y="1567554"/>
          <a:ext cx="5611019" cy="2066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1019">
                  <a:extLst>
                    <a:ext uri="{9D8B030D-6E8A-4147-A177-3AD203B41FA5}">
                      <a16:colId xmlns:a16="http://schemas.microsoft.com/office/drawing/2014/main" val="2518704875"/>
                    </a:ext>
                  </a:extLst>
                </a:gridCol>
              </a:tblGrid>
              <a:tr h="2066925">
                <a:tc>
                  <a:txBody>
                    <a:bodyPr/>
                    <a:lstStyle/>
                    <a:p>
                      <a:pPr algn="ctr"/>
                      <a:r>
                        <a:rPr lang="de-AT" b="1"/>
                        <a:t>Cluster 1: The Over-Extenders</a:t>
                      </a:r>
                    </a:p>
                    <a:p>
                      <a:pPr algn="ctr"/>
                      <a:endParaRPr lang="de-AT" b="1"/>
                    </a:p>
                    <a:p>
                      <a:pPr algn="ctr"/>
                      <a:r>
                        <a:rPr lang="de-AT"/>
                        <a:t>Middle </a:t>
                      </a:r>
                      <a:r>
                        <a:rPr lang="de-AT" err="1"/>
                        <a:t>Aged</a:t>
                      </a:r>
                      <a:r>
                        <a:rPr lang="de-AT"/>
                        <a:t> (M: 40)</a:t>
                      </a:r>
                    </a:p>
                    <a:p>
                      <a:pPr algn="ctr"/>
                      <a:r>
                        <a:rPr lang="de-AT"/>
                        <a:t>Low Income (M: 38k$)</a:t>
                      </a:r>
                    </a:p>
                    <a:p>
                      <a:pPr algn="ctr"/>
                      <a:r>
                        <a:rPr lang="de-AT"/>
                        <a:t>High Spending Score (M: 53)</a:t>
                      </a:r>
                    </a:p>
                    <a:p>
                      <a:pPr algn="ctr"/>
                      <a:endParaRPr lang="de-AT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2211"/>
                  </a:ext>
                </a:extLst>
              </a:tr>
            </a:tbl>
          </a:graphicData>
        </a:graphic>
      </p:graphicFrame>
      <p:graphicFrame>
        <p:nvGraphicFramePr>
          <p:cNvPr id="15" name="Tabelle 20">
            <a:extLst>
              <a:ext uri="{FF2B5EF4-FFF2-40B4-BE49-F238E27FC236}">
                <a16:creationId xmlns:a16="http://schemas.microsoft.com/office/drawing/2014/main" id="{DEB34A14-A09E-5859-4A4C-46B9366B8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72774"/>
              </p:ext>
            </p:extLst>
          </p:nvPr>
        </p:nvGraphicFramePr>
        <p:xfrm>
          <a:off x="6161881" y="1436878"/>
          <a:ext cx="5611019" cy="2066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1019">
                  <a:extLst>
                    <a:ext uri="{9D8B030D-6E8A-4147-A177-3AD203B41FA5}">
                      <a16:colId xmlns:a16="http://schemas.microsoft.com/office/drawing/2014/main" val="2518704875"/>
                    </a:ext>
                  </a:extLst>
                </a:gridCol>
              </a:tblGrid>
              <a:tr h="2066925">
                <a:tc>
                  <a:txBody>
                    <a:bodyPr/>
                    <a:lstStyle/>
                    <a:p>
                      <a:pPr algn="ctr"/>
                      <a:r>
                        <a:rPr lang="de-AT" b="1"/>
                        <a:t>Cluster 2: Low Income Seniors</a:t>
                      </a:r>
                    </a:p>
                    <a:p>
                      <a:pPr algn="ctr"/>
                      <a:endParaRPr lang="de-AT" b="1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b="0" err="1"/>
                        <a:t>Elderly</a:t>
                      </a:r>
                      <a:r>
                        <a:rPr lang="de-AT" b="0"/>
                        <a:t> (M:58)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/>
                        <a:t>Low Income (M: 37k$)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/>
                        <a:t>Low Spending Score (M: 17)</a:t>
                      </a:r>
                    </a:p>
                    <a:p>
                      <a:pPr algn="ctr"/>
                      <a:endParaRPr lang="de-AT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2211"/>
                  </a:ext>
                </a:extLst>
              </a:tr>
            </a:tbl>
          </a:graphicData>
        </a:graphic>
      </p:graphicFrame>
      <p:pic>
        <p:nvPicPr>
          <p:cNvPr id="17" name="Grafik 16" descr="Sparschwein mit einfarbiger Füllung">
            <a:extLst>
              <a:ext uri="{FF2B5EF4-FFF2-40B4-BE49-F238E27FC236}">
                <a16:creationId xmlns:a16="http://schemas.microsoft.com/office/drawing/2014/main" id="{30FE33C9-AE5B-33BF-2440-D605A54F1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3794" y="3524440"/>
            <a:ext cx="542925" cy="542925"/>
          </a:xfrm>
          <a:prstGeom prst="rect">
            <a:avLst/>
          </a:prstGeom>
        </p:spPr>
      </p:pic>
      <p:pic>
        <p:nvPicPr>
          <p:cNvPr id="19" name="Grafik 18" descr="Champagnergläser mit einfarbiger Füllung">
            <a:extLst>
              <a:ext uri="{FF2B5EF4-FFF2-40B4-BE49-F238E27FC236}">
                <a16:creationId xmlns:a16="http://schemas.microsoft.com/office/drawing/2014/main" id="{EED7F9E3-EB0B-F24A-4758-46E91919D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72725" y="3610165"/>
            <a:ext cx="457200" cy="457200"/>
          </a:xfrm>
          <a:prstGeom prst="rect">
            <a:avLst/>
          </a:prstGeom>
        </p:spPr>
      </p:pic>
      <p:pic>
        <p:nvPicPr>
          <p:cNvPr id="22" name="Grafik 21" descr="Fliegendes Geld mit einfarbiger Füllung">
            <a:extLst>
              <a:ext uri="{FF2B5EF4-FFF2-40B4-BE49-F238E27FC236}">
                <a16:creationId xmlns:a16="http://schemas.microsoft.com/office/drawing/2014/main" id="{8434DC6D-398A-1574-4C8C-345A605D89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6719" y="1485989"/>
            <a:ext cx="508703" cy="508703"/>
          </a:xfrm>
          <a:prstGeom prst="rect">
            <a:avLst/>
          </a:prstGeom>
        </p:spPr>
      </p:pic>
      <p:pic>
        <p:nvPicPr>
          <p:cNvPr id="21" name="Grafik 20" descr="Kommentar gebrochenes Herz mit einfarbiger Füllung">
            <a:extLst>
              <a:ext uri="{FF2B5EF4-FFF2-40B4-BE49-F238E27FC236}">
                <a16:creationId xmlns:a16="http://schemas.microsoft.com/office/drawing/2014/main" id="{3A43F885-967F-89DE-E20C-D34EAC4DF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03162" y="1354214"/>
            <a:ext cx="593279" cy="5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1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278FAB5C-3BFA-92C8-3381-0CD5F407132E}"/>
              </a:ext>
            </a:extLst>
          </p:cNvPr>
          <p:cNvSpPr/>
          <p:nvPr/>
        </p:nvSpPr>
        <p:spPr>
          <a:xfrm>
            <a:off x="53686" y="1595467"/>
            <a:ext cx="7969827" cy="3734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i="1" baseline="3000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9A8EE6E-7C69-0583-EF46-73E35A030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78" t="8327" r="8881" b="397"/>
          <a:stretch/>
        </p:blipFill>
        <p:spPr>
          <a:xfrm>
            <a:off x="242071" y="1901823"/>
            <a:ext cx="3537621" cy="293699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AA339E-6023-AC84-4578-48C49578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Cloos, Heynen, Hofmann, Rousselet 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9992AAAE-6D89-788C-AC28-E893231D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800" y="6356350"/>
            <a:ext cx="2743200" cy="365125"/>
          </a:xfrm>
        </p:spPr>
        <p:txBody>
          <a:bodyPr/>
          <a:lstStyle/>
          <a:p>
            <a:r>
              <a:rPr lang="de-AT"/>
              <a:t>31.01.2023</a:t>
            </a:r>
            <a:endParaRPr lang="en-US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9FCA92C-3E27-700E-1F0D-F8CE7D2F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B68AE9D-B036-3E45-79CD-7F2F282DF859}"/>
              </a:ext>
            </a:extLst>
          </p:cNvPr>
          <p:cNvSpPr/>
          <p:nvPr/>
        </p:nvSpPr>
        <p:spPr>
          <a:xfrm>
            <a:off x="1" y="0"/>
            <a:ext cx="12192000" cy="3462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9F4CF6-8FD2-BC3D-BA0E-857D278F10BE}"/>
              </a:ext>
            </a:extLst>
          </p:cNvPr>
          <p:cNvSpPr txBox="1"/>
          <p:nvPr/>
        </p:nvSpPr>
        <p:spPr>
          <a:xfrm>
            <a:off x="2157695" y="-8123"/>
            <a:ext cx="10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14BA1E7-6C39-3B19-B280-61177E4E47AF}"/>
              </a:ext>
            </a:extLst>
          </p:cNvPr>
          <p:cNvSpPr/>
          <p:nvPr/>
        </p:nvSpPr>
        <p:spPr>
          <a:xfrm>
            <a:off x="3706414" y="0"/>
            <a:ext cx="2849315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777856-2D08-CD8B-C06F-16A9D4FFC488}"/>
              </a:ext>
            </a:extLst>
          </p:cNvPr>
          <p:cNvSpPr txBox="1"/>
          <p:nvPr/>
        </p:nvSpPr>
        <p:spPr>
          <a:xfrm>
            <a:off x="9970267" y="-16984"/>
            <a:ext cx="14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C6127E7-2D61-D259-D264-7269F7D77964}"/>
              </a:ext>
            </a:extLst>
          </p:cNvPr>
          <p:cNvSpPr txBox="1"/>
          <p:nvPr/>
        </p:nvSpPr>
        <p:spPr>
          <a:xfrm>
            <a:off x="7124889" y="-11552"/>
            <a:ext cx="22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9229FE9-66EC-4BA6-60D2-8F62CD2F9D80}"/>
              </a:ext>
            </a:extLst>
          </p:cNvPr>
          <p:cNvSpPr txBox="1"/>
          <p:nvPr/>
        </p:nvSpPr>
        <p:spPr>
          <a:xfrm>
            <a:off x="3732343" y="-23103"/>
            <a:ext cx="29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646D666-B05D-65BB-C33D-7D49C0E17961}"/>
              </a:ext>
            </a:extLst>
          </p:cNvPr>
          <p:cNvSpPr txBox="1"/>
          <p:nvPr/>
        </p:nvSpPr>
        <p:spPr>
          <a:xfrm>
            <a:off x="603466" y="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2F62B8-11BF-7F9B-333E-23BFDC5DF530}"/>
              </a:ext>
            </a:extLst>
          </p:cNvPr>
          <p:cNvSpPr txBox="1">
            <a:spLocks/>
          </p:cNvSpPr>
          <p:nvPr/>
        </p:nvSpPr>
        <p:spPr>
          <a:xfrm>
            <a:off x="550863" y="565446"/>
            <a:ext cx="11090275" cy="543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Abadi" panose="020B0604020104020204" pitchFamily="34" charset="0"/>
                <a:cs typeface="Calibri" panose="020F0502020204030204" pitchFamily="34" charset="0"/>
              </a:rPr>
              <a:t>GENDER DIFFERENCES IN CLUSTERS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339FB6E1-A1AE-2488-54B3-8B14F5841C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42" t="8235" r="35814" b="450"/>
          <a:stretch/>
        </p:blipFill>
        <p:spPr>
          <a:xfrm>
            <a:off x="8160183" y="1913810"/>
            <a:ext cx="3480955" cy="2913016"/>
          </a:xfrm>
          <a:prstGeom prst="rect">
            <a:avLst/>
          </a:prstGeom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8AD9E2A2-29A1-1C57-752E-EE97FDE614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849" t="7957" r="8860" b="380"/>
          <a:stretch/>
        </p:blipFill>
        <p:spPr>
          <a:xfrm>
            <a:off x="4222867" y="1919176"/>
            <a:ext cx="3494141" cy="290228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947F9D-97A7-AC98-F375-A22E9AA8DDCE}"/>
              </a:ext>
            </a:extLst>
          </p:cNvPr>
          <p:cNvSpPr txBox="1"/>
          <p:nvPr/>
        </p:nvSpPr>
        <p:spPr>
          <a:xfrm>
            <a:off x="603466" y="4944348"/>
            <a:ext cx="310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latin typeface="Abadi" panose="020B0604020104020204" pitchFamily="34" charset="0"/>
                <a:cs typeface="Calibri" panose="020F0502020204030204" pitchFamily="34" charset="0"/>
              </a:rPr>
              <a:t>Cluster 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6B5F844-EAA2-AF1C-52ED-2D2CD40C7516}"/>
              </a:ext>
            </a:extLst>
          </p:cNvPr>
          <p:cNvSpPr txBox="1"/>
          <p:nvPr/>
        </p:nvSpPr>
        <p:spPr>
          <a:xfrm>
            <a:off x="4594861" y="4904754"/>
            <a:ext cx="286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latin typeface="Abadi" panose="020B0604020104020204" pitchFamily="34" charset="0"/>
                <a:cs typeface="Calibri" panose="020F0502020204030204" pitchFamily="34" charset="0"/>
              </a:rPr>
              <a:t>Cluster 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B5D18B1-1E9D-5854-6AF9-802A54B97627}"/>
              </a:ext>
            </a:extLst>
          </p:cNvPr>
          <p:cNvSpPr txBox="1"/>
          <p:nvPr/>
        </p:nvSpPr>
        <p:spPr>
          <a:xfrm>
            <a:off x="8489721" y="4838813"/>
            <a:ext cx="286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latin typeface="Abadi" panose="020B0604020104020204" pitchFamily="34" charset="0"/>
                <a:cs typeface="Calibri" panose="020F0502020204030204" pitchFamily="34" charset="0"/>
              </a:rPr>
              <a:t>Cluster 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436E10F-4613-8547-0D69-1265B3A766B0}"/>
              </a:ext>
            </a:extLst>
          </p:cNvPr>
          <p:cNvSpPr txBox="1"/>
          <p:nvPr/>
        </p:nvSpPr>
        <p:spPr>
          <a:xfrm>
            <a:off x="535333" y="5726774"/>
            <a:ext cx="10169769" cy="290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>
                <a:latin typeface="Abadi" panose="020B0604020104020204" pitchFamily="34" charset="0"/>
                <a:cs typeface="Calibri" panose="020F0502020204030204" pitchFamily="34" charset="0"/>
                <a:hlinkClick r:id="rId6"/>
              </a:rPr>
              <a:t>https://www.kaggle.com/code/gauravduttakiit/mall-customer-segmentation-using-hierarchical-clus</a:t>
            </a:r>
            <a:endParaRPr lang="de-DE" sz="1200"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3A76A0E-7592-44F4-C573-6F6179329172}"/>
              </a:ext>
            </a:extLst>
          </p:cNvPr>
          <p:cNvSpPr txBox="1"/>
          <p:nvPr/>
        </p:nvSpPr>
        <p:spPr>
          <a:xfrm>
            <a:off x="53686" y="1547537"/>
            <a:ext cx="796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latin typeface="Abadi" panose="020B0604020104020204" pitchFamily="34" charset="0"/>
                <a:cs typeface="Calibri" panose="020F0502020204030204" pitchFamily="34" charset="0"/>
              </a:rPr>
              <a:t>Spending Score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3F8B7D-95D7-9933-46A2-B16F41E4939B}"/>
              </a:ext>
            </a:extLst>
          </p:cNvPr>
          <p:cNvSpPr txBox="1"/>
          <p:nvPr/>
        </p:nvSpPr>
        <p:spPr>
          <a:xfrm>
            <a:off x="8023513" y="1547272"/>
            <a:ext cx="416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latin typeface="Abadi" panose="020B0604020104020204" pitchFamily="34" charset="0"/>
                <a:cs typeface="Calibri" panose="020F0502020204030204" pitchFamily="34" charset="0"/>
              </a:rPr>
              <a:t>Annual Income</a:t>
            </a:r>
          </a:p>
        </p:txBody>
      </p:sp>
      <p:sp>
        <p:nvSpPr>
          <p:cNvPr id="21" name="Textfeld 25">
            <a:extLst>
              <a:ext uri="{FF2B5EF4-FFF2-40B4-BE49-F238E27FC236}">
                <a16:creationId xmlns:a16="http://schemas.microsoft.com/office/drawing/2014/main" id="{D1203B1F-2B76-82C6-122F-755FA9D1500C}"/>
              </a:ext>
            </a:extLst>
          </p:cNvPr>
          <p:cNvSpPr txBox="1"/>
          <p:nvPr/>
        </p:nvSpPr>
        <p:spPr>
          <a:xfrm>
            <a:off x="535331" y="5388221"/>
            <a:ext cx="99326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Important to also analyze Sex to be able to make an informed decision with all the data provided!</a:t>
            </a:r>
          </a:p>
        </p:txBody>
      </p:sp>
    </p:spTree>
    <p:extLst>
      <p:ext uri="{BB962C8B-B14F-4D97-AF65-F5344CB8AC3E}">
        <p14:creationId xmlns:p14="http://schemas.microsoft.com/office/powerpoint/2010/main" val="84758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badi">
      <a:majorFont>
        <a:latin typeface="Abadi"/>
        <a:ea typeface=""/>
        <a:cs typeface=""/>
      </a:majorFont>
      <a:minorFont>
        <a:latin typeface="Abad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40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IDENTIFYING CLUSTERS IN CONSUMER DATA</vt:lpstr>
      <vt:lpstr>INTRODUCTION</vt:lpstr>
      <vt:lpstr>PowerPoint Presentation</vt:lpstr>
      <vt:lpstr>PowerPoint Presentation</vt:lpstr>
      <vt:lpstr>HOW DOES HIERARCHICAL CLUSTERING WORK? </vt:lpstr>
      <vt:lpstr>WHAT IS THE OPTIMAL NUMBER OF CLUSTERS?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</cp:revision>
  <dcterms:created xsi:type="dcterms:W3CDTF">2023-01-10T10:15:59Z</dcterms:created>
  <dcterms:modified xsi:type="dcterms:W3CDTF">2023-03-17T17:09:40Z</dcterms:modified>
</cp:coreProperties>
</file>