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711" autoAdjust="0"/>
  </p:normalViewPr>
  <p:slideViewPr>
    <p:cSldViewPr snapToGrid="0">
      <p:cViewPr varScale="1">
        <p:scale>
          <a:sx n="91" d="100"/>
          <a:sy n="91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7BAD-9BC2-4A43-BC32-6407712EB3C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B714A-957F-464A-8E30-46B5BD99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1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82" y="1660585"/>
            <a:ext cx="4359646" cy="30497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1794" y="479587"/>
            <a:ext cx="11050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Design </a:t>
            </a:r>
            <a:r>
              <a:rPr lang="en-US" sz="3200" dirty="0"/>
              <a:t>2 </a:t>
            </a:r>
            <a:r>
              <a:rPr lang="en-US" sz="3200" dirty="0" smtClean="0"/>
              <a:t>dices </a:t>
            </a:r>
            <a:r>
              <a:rPr lang="en-US" sz="3200" dirty="0"/>
              <a:t>such that when you roll and </a:t>
            </a:r>
            <a:r>
              <a:rPr lang="en-US" sz="3200" dirty="0" smtClean="0"/>
              <a:t>add them</a:t>
            </a:r>
            <a:r>
              <a:rPr lang="en-US" sz="3200" dirty="0"/>
              <a:t>, it can be </a:t>
            </a:r>
            <a:r>
              <a:rPr lang="en-US" sz="3200" dirty="0" smtClean="0"/>
              <a:t>any </a:t>
            </a:r>
            <a:r>
              <a:rPr lang="en-US" sz="3200" dirty="0"/>
              <a:t>number between 1 </a:t>
            </a:r>
            <a:r>
              <a:rPr lang="en-US" sz="3200" dirty="0" smtClean="0"/>
              <a:t>to 36. To be more specific it can be all number between 1 and 36.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43136"/>
              </p:ext>
            </p:extLst>
          </p:nvPr>
        </p:nvGraphicFramePr>
        <p:xfrm>
          <a:off x="1722143" y="2158032"/>
          <a:ext cx="3037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745"/>
                <a:gridCol w="1518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71709" y="5009634"/>
            <a:ext cx="5459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So, I am looking for 6 different numbers on each of the dices.</a:t>
            </a:r>
          </a:p>
        </p:txBody>
      </p:sp>
      <p:pic>
        <p:nvPicPr>
          <p:cNvPr id="10" name="Picture 66" descr="Thinking Face Emoji (U+1F91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43" y="4887290"/>
            <a:ext cx="1199562" cy="119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Oops Smiley Face | Symbols &amp; Emot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8" y="3537401"/>
            <a:ext cx="1984760" cy="19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37" y="1440691"/>
            <a:ext cx="4907782" cy="32259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787" y="810850"/>
            <a:ext cx="4866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ant that is in the corner of a </a:t>
            </a:r>
            <a:r>
              <a:rPr lang="en-US" sz="2400" dirty="0" smtClean="0"/>
              <a:t>room, </a:t>
            </a:r>
            <a:r>
              <a:rPr lang="en-US" sz="2400" dirty="0"/>
              <a:t>Y, would like to walk up to </a:t>
            </a:r>
            <a:r>
              <a:rPr lang="en-US" sz="2400" dirty="0" smtClean="0"/>
              <a:t>the other diagonal corner </a:t>
            </a:r>
            <a:r>
              <a:rPr lang="en-US" sz="2400" dirty="0"/>
              <a:t>of the </a:t>
            </a:r>
            <a:r>
              <a:rPr lang="en-US" sz="2400" dirty="0" smtClean="0"/>
              <a:t>room, X</a:t>
            </a:r>
            <a:r>
              <a:rPr lang="en-US" sz="2400" dirty="0"/>
              <a:t>. </a:t>
            </a:r>
            <a:r>
              <a:rPr lang="en-US" sz="2400" dirty="0" smtClean="0"/>
              <a:t>What is the </a:t>
            </a:r>
            <a:r>
              <a:rPr lang="en-US" sz="2400" dirty="0"/>
              <a:t>shortest way for the ant to walk up to other corner of the room</a:t>
            </a:r>
            <a:r>
              <a:rPr lang="en-US" sz="2400" dirty="0" smtClean="0"/>
              <a:t>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939733" y="4498428"/>
            <a:ext cx="2842873" cy="1023733"/>
          </a:xfrm>
          <a:prstGeom prst="wedgeRoundRectCallout">
            <a:avLst>
              <a:gd name="adj1" fmla="val -72243"/>
              <a:gd name="adj2" fmla="val 105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Oops, ants don’t fly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848" y="4429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 would like to sell a 15 inch gold bar/rod in all different lengths. Also, I need to make the minimum number of cuts on the bar as it costs me $74 to make a cut.</a:t>
            </a:r>
          </a:p>
          <a:p>
            <a:endParaRPr lang="en-US" dirty="0" smtClean="0"/>
          </a:p>
          <a:p>
            <a:r>
              <a:rPr lang="en-US" dirty="0" smtClean="0"/>
              <a:t>What is the minimum number of cuts I need to make so </a:t>
            </a:r>
            <a:r>
              <a:rPr lang="en-US" dirty="0"/>
              <a:t>that </a:t>
            </a:r>
            <a:r>
              <a:rPr lang="en-US" dirty="0" smtClean="0"/>
              <a:t>I can make </a:t>
            </a:r>
            <a:r>
              <a:rPr lang="en-US" dirty="0"/>
              <a:t>any combination of whole </a:t>
            </a:r>
            <a:r>
              <a:rPr lang="en-US" dirty="0" smtClean="0"/>
              <a:t>inches (i.e. </a:t>
            </a:r>
            <a:r>
              <a:rPr lang="en-US" dirty="0"/>
              <a:t>1, 2, 3, 4</a:t>
            </a:r>
            <a:r>
              <a:rPr lang="en-US" dirty="0" smtClean="0"/>
              <a:t>,…, 14, 15 inches) of gold bar?</a:t>
            </a:r>
            <a:endParaRPr lang="en-US" dirty="0"/>
          </a:p>
        </p:txBody>
      </p:sp>
      <p:pic>
        <p:nvPicPr>
          <p:cNvPr id="7170" name="Picture 2" descr="LEGO Pearl Gold 3L Bar [Loos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532">
            <a:off x="512068" y="2680354"/>
            <a:ext cx="10334608" cy="20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338727" y="4983318"/>
            <a:ext cx="3777993" cy="1692813"/>
          </a:xfrm>
          <a:prstGeom prst="wedgeRoundRectCallout">
            <a:avLst>
              <a:gd name="adj1" fmla="val -48582"/>
              <a:gd name="adj2" fmla="val -8210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Don’t tell me we need to cut it into </a:t>
            </a:r>
            <a:r>
              <a:rPr lang="en-US" sz="2400" dirty="0">
                <a:solidFill>
                  <a:srgbClr val="FF0000"/>
                </a:solidFill>
              </a:rPr>
              <a:t>15 </a:t>
            </a:r>
            <a:r>
              <a:rPr lang="en-US" sz="2400" dirty="0" smtClean="0">
                <a:solidFill>
                  <a:srgbClr val="FF0000"/>
                </a:solidFill>
              </a:rPr>
              <a:t>pieces, it’s going to cost me a lot of $$$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Warning Emoji Clipart, HD Png Download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1" y="3594537"/>
            <a:ext cx="1699110" cy="16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90" y="10239"/>
            <a:ext cx="4326998" cy="290505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48923"/>
              </p:ext>
            </p:extLst>
          </p:nvPr>
        </p:nvGraphicFramePr>
        <p:xfrm>
          <a:off x="166523" y="93937"/>
          <a:ext cx="8622817" cy="12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3060360" imgH="482400" progId="Equation.DSMT4">
                  <p:embed/>
                </p:oleObj>
              </mc:Choice>
              <mc:Fallback>
                <p:oleObj name="Equation" r:id="rId4" imgW="3060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523" y="93937"/>
                        <a:ext cx="8622817" cy="127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999" y="3679310"/>
            <a:ext cx="2533983" cy="1772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8845" y="159273"/>
            <a:ext cx="5923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Let’s </a:t>
            </a:r>
            <a:r>
              <a:rPr lang="en-US" sz="2400" dirty="0" smtClean="0">
                <a:solidFill>
                  <a:srgbClr val="0000FF"/>
                </a:solidFill>
              </a:rPr>
              <a:t>do our analysis with a base of 6 (</a:t>
            </a:r>
            <a:r>
              <a:rPr lang="en-US" sz="2400" dirty="0" err="1" smtClean="0">
                <a:solidFill>
                  <a:srgbClr val="0000FF"/>
                </a:solidFill>
              </a:rPr>
              <a:t>hexa</a:t>
            </a:r>
            <a:r>
              <a:rPr lang="en-US" sz="2400" dirty="0" smtClean="0">
                <a:solidFill>
                  <a:srgbClr val="0000FF"/>
                </a:solidFill>
              </a:rPr>
              <a:t>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28863"/>
              </p:ext>
            </p:extLst>
          </p:nvPr>
        </p:nvGraphicFramePr>
        <p:xfrm>
          <a:off x="904759" y="3510158"/>
          <a:ext cx="3037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745"/>
                <a:gridCol w="1518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740" y="880477"/>
            <a:ext cx="1103385" cy="887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386" y="1768116"/>
            <a:ext cx="1103385" cy="8876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05986" y="1635523"/>
            <a:ext cx="4875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[0, 6, 12, 18, 24, 30] + [0, 1, 2, 3, 4, 5]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As the minimum value is 1, both the dices cannot start with zero.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7508" y="3679310"/>
            <a:ext cx="41198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[0, 6, 12, 18, 24, 30]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34329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12" y="74346"/>
            <a:ext cx="4049767" cy="26619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8787" y="810850"/>
            <a:ext cx="6547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shortest distance between any 2 points on a plain is a straight line, but the challenge here is that a rectangular prism cannot be on a plane.</a:t>
            </a:r>
          </a:p>
          <a:p>
            <a:endParaRPr lang="en-US" dirty="0" smtClean="0"/>
          </a:p>
          <a:p>
            <a:r>
              <a:rPr lang="en-US" dirty="0" smtClean="0"/>
              <a:t>But we can always open up the rectangular prism and lay it down on a plane. Now we have converted a 3D problem to 2D problem.</a:t>
            </a:r>
          </a:p>
          <a:p>
            <a:endParaRPr lang="en-US" dirty="0"/>
          </a:p>
          <a:p>
            <a:r>
              <a:rPr lang="en-US" dirty="0" smtClean="0"/>
              <a:t>Now, the shortest distance between X and Y is the straight line.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717100" y="4918841"/>
            <a:ext cx="2506542" cy="634851"/>
          </a:xfrm>
          <a:prstGeom prst="wedgeRoundRectCallout">
            <a:avLst>
              <a:gd name="adj1" fmla="val -57455"/>
              <a:gd name="adj2" fmla="val -697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Ahh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nts do walk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13" y="2736272"/>
            <a:ext cx="4087866" cy="3680152"/>
          </a:xfrm>
          <a:prstGeom prst="rect">
            <a:avLst/>
          </a:prstGeom>
        </p:spPr>
      </p:pic>
      <p:pic>
        <p:nvPicPr>
          <p:cNvPr id="7" name="Picture 59" descr="Tongue Out Emoji 1 [Free Download IOS Emojis] | Imagens de emoj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89" y="3951888"/>
            <a:ext cx="1062136" cy="1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1" y="6137221"/>
            <a:ext cx="11972925" cy="55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33848" y="4429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Lets do our analysis in binary number of 1s and 0s. We can make all combinations with 3 cuts of lengths 1, 2, 4, 8.</a:t>
            </a:r>
          </a:p>
          <a:p>
            <a:endParaRPr lang="en-US" sz="2400" dirty="0"/>
          </a:p>
          <a:p>
            <a:r>
              <a:rPr lang="en-US" sz="2400" dirty="0" smtClean="0"/>
              <a:t>$74 to make 1 cut is “noise” = it is not required for this problem.</a:t>
            </a:r>
          </a:p>
        </p:txBody>
      </p:sp>
      <p:pic>
        <p:nvPicPr>
          <p:cNvPr id="6" name="Picture 66" descr="Thinking Face Emoji (U+1F91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159" y="4128269"/>
            <a:ext cx="1478261" cy="14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835759" y="3066038"/>
            <a:ext cx="3777993" cy="747505"/>
          </a:xfrm>
          <a:prstGeom prst="wedgeRoundRectCallout">
            <a:avLst>
              <a:gd name="adj1" fmla="val 73269"/>
              <a:gd name="adj2" fmla="val 9506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Hmm! Once again analysis in the binary </a:t>
            </a:r>
            <a:r>
              <a:rPr lang="en-US" sz="2000" dirty="0">
                <a:solidFill>
                  <a:srgbClr val="0000FF"/>
                </a:solidFill>
              </a:rPr>
              <a:t>world </a:t>
            </a:r>
            <a:r>
              <a:rPr lang="en-US" sz="2000" dirty="0" smtClean="0">
                <a:solidFill>
                  <a:srgbClr val="0000FF"/>
                </a:solidFill>
              </a:rPr>
              <a:t>of </a:t>
            </a:r>
            <a:r>
              <a:rPr lang="en-US" sz="2000" dirty="0">
                <a:solidFill>
                  <a:srgbClr val="0000FF"/>
                </a:solidFill>
              </a:rPr>
              <a:t>1s and 0s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78391"/>
              </p:ext>
            </p:extLst>
          </p:nvPr>
        </p:nvGraphicFramePr>
        <p:xfrm>
          <a:off x="449483" y="6080725"/>
          <a:ext cx="5349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5" imgW="380880" imgH="190440" progId="Equation.DSMT4">
                  <p:embed/>
                </p:oleObj>
              </mc:Choice>
              <mc:Fallback>
                <p:oleObj name="Equation" r:id="rId5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483" y="6080725"/>
                        <a:ext cx="534987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45418"/>
              </p:ext>
            </p:extLst>
          </p:nvPr>
        </p:nvGraphicFramePr>
        <p:xfrm>
          <a:off x="1575345" y="6072182"/>
          <a:ext cx="5667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7" imgW="406080" imgH="190440" progId="Equation.DSMT4">
                  <p:embed/>
                </p:oleObj>
              </mc:Choice>
              <mc:Fallback>
                <p:oleObj name="Equation" r:id="rId7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5345" y="6072182"/>
                        <a:ext cx="566738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07069"/>
              </p:ext>
            </p:extLst>
          </p:nvPr>
        </p:nvGraphicFramePr>
        <p:xfrm>
          <a:off x="3734785" y="6072186"/>
          <a:ext cx="587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9" imgW="419040" imgH="190440" progId="Equation.DSMT4">
                  <p:embed/>
                </p:oleObj>
              </mc:Choice>
              <mc:Fallback>
                <p:oleObj name="Equation" r:id="rId9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4785" y="6072186"/>
                        <a:ext cx="587375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65475"/>
              </p:ext>
            </p:extLst>
          </p:nvPr>
        </p:nvGraphicFramePr>
        <p:xfrm>
          <a:off x="8705360" y="6057514"/>
          <a:ext cx="5667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05360" y="6057514"/>
                        <a:ext cx="566737" cy="28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79144"/>
              </p:ext>
            </p:extLst>
          </p:nvPr>
        </p:nvGraphicFramePr>
        <p:xfrm>
          <a:off x="610054" y="4776274"/>
          <a:ext cx="9003698" cy="78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3" imgW="2920680" imgH="253800" progId="Equation.DSMT4">
                  <p:embed/>
                </p:oleObj>
              </mc:Choice>
              <mc:Fallback>
                <p:oleObj name="Equation" r:id="rId13" imgW="292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054" y="4776274"/>
                        <a:ext cx="9003698" cy="78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86106"/>
              </p:ext>
            </p:extLst>
          </p:nvPr>
        </p:nvGraphicFramePr>
        <p:xfrm>
          <a:off x="691220" y="242246"/>
          <a:ext cx="4175069" cy="431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5" imgW="1790640" imgH="1854000" progId="Equation.DSMT4">
                  <p:embed/>
                </p:oleObj>
              </mc:Choice>
              <mc:Fallback>
                <p:oleObj name="Equation" r:id="rId15" imgW="179064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1220" y="242246"/>
                        <a:ext cx="4175069" cy="4312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2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0" y="4151585"/>
            <a:ext cx="5770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laska" panose="020E0602030304020303" pitchFamily="34" charset="0"/>
              </a:rPr>
              <a:t>Finally, </a:t>
            </a:r>
            <a:r>
              <a:rPr lang="en-US" sz="1600" dirty="0">
                <a:latin typeface="Alaska" panose="020E0602030304020303" pitchFamily="34" charset="0"/>
              </a:rPr>
              <a:t>I thank you for watching this video. If you have any </a:t>
            </a:r>
            <a:r>
              <a:rPr lang="en-US" sz="1600" dirty="0" smtClean="0">
                <a:latin typeface="Alaska" panose="020E0602030304020303" pitchFamily="34" charset="0"/>
              </a:rPr>
              <a:t>questions, please </a:t>
            </a:r>
            <a:r>
              <a:rPr lang="en-US" sz="1600" dirty="0">
                <a:latin typeface="Alaska" panose="020E0602030304020303" pitchFamily="34" charset="0"/>
              </a:rPr>
              <a:t>leave them in the </a:t>
            </a:r>
            <a:r>
              <a:rPr lang="en-US" sz="1600" dirty="0" smtClean="0">
                <a:latin typeface="Alaska" panose="020E0602030304020303" pitchFamily="34" charset="0"/>
              </a:rPr>
              <a:t>comment below.</a:t>
            </a:r>
          </a:p>
          <a:p>
            <a:endParaRPr lang="en-US" sz="1600" dirty="0">
              <a:latin typeface="Alaska" panose="020E0602030304020303" pitchFamily="34" charset="0"/>
            </a:endParaRPr>
          </a:p>
          <a:p>
            <a:r>
              <a:rPr lang="en-US" sz="1600" dirty="0" smtClean="0">
                <a:latin typeface="Alaska" panose="020E0602030304020303" pitchFamily="34" charset="0"/>
              </a:rPr>
              <a:t>Also if you want me to make a video in any topic of your interest then please do let me know.</a:t>
            </a:r>
          </a:p>
          <a:p>
            <a:endParaRPr lang="en-US" sz="1600" dirty="0" smtClean="0">
              <a:latin typeface="Alaska" panose="020E0602030304020303" pitchFamily="34" charset="0"/>
            </a:endParaRPr>
          </a:p>
          <a:p>
            <a:r>
              <a:rPr lang="en-US" sz="1600" dirty="0" smtClean="0">
                <a:latin typeface="Alaska" panose="020E0602030304020303" pitchFamily="34" charset="0"/>
              </a:rPr>
              <a:t>If </a:t>
            </a:r>
            <a:r>
              <a:rPr lang="en-US" sz="1600" dirty="0">
                <a:latin typeface="Alaska" panose="020E0602030304020303" pitchFamily="34" charset="0"/>
              </a:rPr>
              <a:t>you like this </a:t>
            </a:r>
            <a:r>
              <a:rPr lang="en-US" sz="1600" dirty="0" smtClean="0">
                <a:latin typeface="Alaska" panose="020E0602030304020303" pitchFamily="34" charset="0"/>
              </a:rPr>
              <a:t>video then </a:t>
            </a:r>
            <a:r>
              <a:rPr lang="en-US" sz="1600" dirty="0">
                <a:latin typeface="Alaska" panose="020E0602030304020303" pitchFamily="34" charset="0"/>
              </a:rPr>
              <a:t>give it a thumbs up and </a:t>
            </a:r>
            <a:r>
              <a:rPr lang="en-US" sz="1600" dirty="0" smtClean="0">
                <a:latin typeface="Alaska" panose="020E0602030304020303" pitchFamily="34" charset="0"/>
              </a:rPr>
              <a:t>share with your friends, don’t forget to </a:t>
            </a:r>
            <a:r>
              <a:rPr lang="en-US" sz="1600" dirty="0">
                <a:latin typeface="Alaska" panose="020E0602030304020303" pitchFamily="34" charset="0"/>
              </a:rPr>
              <a:t>subscribe if you already haven’t. Also please click on the bell button for channel updates.</a:t>
            </a:r>
          </a:p>
        </p:txBody>
      </p:sp>
      <p:pic>
        <p:nvPicPr>
          <p:cNvPr id="7174" name="Picture 6" descr="E-HOW &amp; T-ECH Subscribe Like and bell icon and share and commen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95" y="1890594"/>
            <a:ext cx="3289739" cy="185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5400" y="313215"/>
            <a:ext cx="6998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Some subscribers have requested puzzles in physics and chemistry, as well. So watch out for the next video!</a:t>
            </a:r>
          </a:p>
        </p:txBody>
      </p:sp>
      <p:pic>
        <p:nvPicPr>
          <p:cNvPr id="11268" name="Picture 4" descr="Session 2: Units of measure: 3.3 Average speed - OpenLearn - Op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73" y="211049"/>
            <a:ext cx="4366945" cy="268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Boyle's Law - Kinetic Molecular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73" y="3139482"/>
            <a:ext cx="4366945" cy="28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549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Alaska</vt:lpstr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61</cp:revision>
  <dcterms:created xsi:type="dcterms:W3CDTF">2020-05-22T23:00:54Z</dcterms:created>
  <dcterms:modified xsi:type="dcterms:W3CDTF">2020-08-27T18:36:51Z</dcterms:modified>
</cp:coreProperties>
</file>