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9" r:id="rId2"/>
    <p:sldId id="257" r:id="rId3"/>
    <p:sldId id="256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94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7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3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9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5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5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7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9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5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8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7576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solidFill>
                  <a:srgbClr val="0000FF"/>
                </a:solidFill>
              </a:rPr>
              <a:t>Logistic Regression</a:t>
            </a:r>
            <a:r>
              <a:rPr lang="en-US" dirty="0" smtClean="0">
                <a:solidFill>
                  <a:srgbClr val="0000FF"/>
                </a:solidFill>
              </a:rPr>
              <a:t/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/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/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on Categorical Data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using Sigmoid or Logistic Function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82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8307" y="645598"/>
            <a:ext cx="1138615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Linear Regression </a:t>
            </a:r>
            <a:r>
              <a:rPr lang="en-US" sz="2800" dirty="0" smtClean="0"/>
              <a:t>– Linear Function </a:t>
            </a:r>
            <a:r>
              <a:rPr lang="en-US" sz="2800" dirty="0"/>
              <a:t>for Continuous </a:t>
            </a:r>
            <a:r>
              <a:rPr lang="en-US" sz="2800" dirty="0" smtClean="0"/>
              <a:t>variables</a:t>
            </a:r>
            <a:endParaRPr lang="en-US" sz="2800" dirty="0" smtClean="0">
              <a:solidFill>
                <a:srgbClr val="0000FF"/>
              </a:solidFill>
            </a:endParaRPr>
          </a:p>
          <a:p>
            <a:r>
              <a:rPr lang="en-US" sz="2800" dirty="0" smtClean="0"/>
              <a:t>Examples - </a:t>
            </a:r>
            <a:r>
              <a:rPr lang="en-US" sz="2800" dirty="0"/>
              <a:t>Home </a:t>
            </a:r>
            <a:r>
              <a:rPr lang="en-US" sz="2800" dirty="0" smtClean="0"/>
              <a:t>Price, </a:t>
            </a:r>
            <a:r>
              <a:rPr lang="en-US" sz="2800" dirty="0"/>
              <a:t>Stock </a:t>
            </a:r>
            <a:r>
              <a:rPr lang="en-US" sz="2800" dirty="0" smtClean="0"/>
              <a:t>Price</a:t>
            </a:r>
          </a:p>
          <a:p>
            <a:endParaRPr lang="en-US" sz="2800" dirty="0"/>
          </a:p>
          <a:p>
            <a:r>
              <a:rPr lang="en-US" sz="2800" dirty="0" smtClean="0">
                <a:solidFill>
                  <a:srgbClr val="0000FF"/>
                </a:solidFill>
              </a:rPr>
              <a:t>Logistic </a:t>
            </a:r>
            <a:r>
              <a:rPr lang="en-US" sz="2800" dirty="0">
                <a:solidFill>
                  <a:srgbClr val="0000FF"/>
                </a:solidFill>
              </a:rPr>
              <a:t>Regression </a:t>
            </a:r>
            <a:r>
              <a:rPr lang="en-US" sz="2800" dirty="0" smtClean="0">
                <a:solidFill>
                  <a:srgbClr val="0000FF"/>
                </a:solidFill>
              </a:rPr>
              <a:t>- </a:t>
            </a:r>
            <a:r>
              <a:rPr lang="en-US" sz="2800" dirty="0">
                <a:solidFill>
                  <a:srgbClr val="0000FF"/>
                </a:solidFill>
              </a:rPr>
              <a:t>Sigmoid or Logistic </a:t>
            </a:r>
            <a:r>
              <a:rPr lang="en-US" sz="2800" dirty="0" smtClean="0">
                <a:solidFill>
                  <a:srgbClr val="0000FF"/>
                </a:solidFill>
              </a:rPr>
              <a:t>Function for Categorical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variables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Examples </a:t>
            </a:r>
            <a:r>
              <a:rPr lang="en-US" sz="2800" dirty="0">
                <a:solidFill>
                  <a:srgbClr val="0000FF"/>
                </a:solidFill>
              </a:rPr>
              <a:t>- Game Win, </a:t>
            </a:r>
            <a:r>
              <a:rPr lang="en-US" sz="2800" dirty="0" err="1">
                <a:solidFill>
                  <a:srgbClr val="0000FF"/>
                </a:solidFill>
              </a:rPr>
              <a:t>Covid</a:t>
            </a:r>
            <a:r>
              <a:rPr lang="en-US" sz="2800" dirty="0">
                <a:solidFill>
                  <a:srgbClr val="0000FF"/>
                </a:solidFill>
              </a:rPr>
              <a:t> Test</a:t>
            </a:r>
            <a:r>
              <a:rPr lang="en-US" sz="2800" dirty="0" smtClean="0">
                <a:solidFill>
                  <a:srgbClr val="0000FF"/>
                </a:solidFill>
              </a:rPr>
              <a:t>, </a:t>
            </a:r>
            <a:r>
              <a:rPr lang="en-US" sz="2800" dirty="0">
                <a:solidFill>
                  <a:srgbClr val="0000FF"/>
                </a:solidFill>
              </a:rPr>
              <a:t>Risk (Low, Mid or </a:t>
            </a:r>
            <a:r>
              <a:rPr lang="en-US" sz="2800" dirty="0" smtClean="0">
                <a:solidFill>
                  <a:srgbClr val="0000FF"/>
                </a:solidFill>
              </a:rPr>
              <a:t>High)</a:t>
            </a:r>
            <a:endParaRPr lang="en-US" sz="2800" dirty="0">
              <a:solidFill>
                <a:srgbClr val="0000FF"/>
              </a:solidFill>
            </a:endParaRPr>
          </a:p>
          <a:p>
            <a:r>
              <a:rPr lang="en-US" sz="2800" dirty="0" smtClean="0">
                <a:solidFill>
                  <a:srgbClr val="7030A0"/>
                </a:solidFill>
              </a:rPr>
              <a:t>	</a:t>
            </a:r>
            <a:endParaRPr lang="en-US" sz="2800" dirty="0">
              <a:solidFill>
                <a:srgbClr val="7030A0"/>
              </a:solidFill>
            </a:endParaRPr>
          </a:p>
          <a:p>
            <a:pPr lvl="2"/>
            <a:r>
              <a:rPr lang="en-US" sz="2800" dirty="0" smtClean="0"/>
              <a:t>Classification Type:</a:t>
            </a:r>
            <a:endParaRPr lang="en-US" sz="2800" dirty="0"/>
          </a:p>
          <a:p>
            <a:pPr lvl="2"/>
            <a:r>
              <a:rPr lang="en-US" sz="2800" dirty="0" smtClean="0"/>
              <a:t>Binary: Would </a:t>
            </a:r>
            <a:r>
              <a:rPr lang="en-US" sz="2800" dirty="0"/>
              <a:t>we win this game (Yes/No</a:t>
            </a:r>
            <a:r>
              <a:rPr lang="en-US" sz="2800" dirty="0" smtClean="0"/>
              <a:t>).</a:t>
            </a:r>
            <a:endParaRPr lang="en-US" sz="2800" dirty="0"/>
          </a:p>
          <a:p>
            <a:pPr lvl="2"/>
            <a:r>
              <a:rPr lang="en-US" sz="2800" dirty="0" err="1" smtClean="0"/>
              <a:t>MultiClass</a:t>
            </a:r>
            <a:r>
              <a:rPr lang="en-US" sz="2800" dirty="0" smtClean="0"/>
              <a:t>: </a:t>
            </a:r>
            <a:r>
              <a:rPr lang="en-US" sz="2800" dirty="0"/>
              <a:t>How much would be the risk - Low, </a:t>
            </a:r>
            <a:r>
              <a:rPr lang="en-US" sz="2800" dirty="0" smtClean="0"/>
              <a:t>Medium </a:t>
            </a:r>
            <a:r>
              <a:rPr lang="en-US" sz="2800" dirty="0"/>
              <a:t>or </a:t>
            </a:r>
            <a:r>
              <a:rPr lang="en-US" sz="2800" dirty="0" smtClean="0"/>
              <a:t>High.</a:t>
            </a:r>
          </a:p>
          <a:p>
            <a:endParaRPr lang="en-US" sz="2800" dirty="0">
              <a:solidFill>
                <a:srgbClr val="7030A0"/>
              </a:solidFill>
            </a:endParaRPr>
          </a:p>
          <a:p>
            <a:r>
              <a:rPr lang="en-US" sz="2800" dirty="0" smtClean="0">
                <a:solidFill>
                  <a:srgbClr val="7030A0"/>
                </a:solidFill>
              </a:rPr>
              <a:t>Logistic </a:t>
            </a:r>
            <a:r>
              <a:rPr lang="en-US" sz="2800" dirty="0">
                <a:solidFill>
                  <a:srgbClr val="7030A0"/>
                </a:solidFill>
              </a:rPr>
              <a:t>Regression is the technique used for classification problems</a:t>
            </a:r>
            <a:r>
              <a:rPr lang="en-US" sz="2800" dirty="0" smtClean="0">
                <a:solidFill>
                  <a:srgbClr val="7030A0"/>
                </a:solidFill>
              </a:rPr>
              <a:t>.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96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inear Regression vs Logistic Regression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3" y="745297"/>
            <a:ext cx="11822485" cy="506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79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gistic Reg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1" y="1728592"/>
            <a:ext cx="9328133" cy="482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64920" y="537352"/>
            <a:ext cx="94195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0000FF"/>
                </a:solidFill>
              </a:rPr>
              <a:t>Sigmoid/Logistic Function derived </a:t>
            </a:r>
            <a:r>
              <a:rPr lang="en-US" sz="3600" dirty="0">
                <a:solidFill>
                  <a:srgbClr val="0000FF"/>
                </a:solidFill>
              </a:rPr>
              <a:t>from </a:t>
            </a:r>
            <a:r>
              <a:rPr lang="en-US" sz="3600" dirty="0" smtClean="0">
                <a:solidFill>
                  <a:srgbClr val="0000FF"/>
                </a:solidFill>
              </a:rPr>
              <a:t>Linear Function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6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0087" y="659028"/>
            <a:ext cx="115329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Feature Variable = Independent = X variable</a:t>
            </a:r>
          </a:p>
          <a:p>
            <a:r>
              <a:rPr lang="en-US" sz="2800" dirty="0">
                <a:solidFill>
                  <a:srgbClr val="0000FF"/>
                </a:solidFill>
              </a:rPr>
              <a:t>Target Variable  = Dependent   = Y variable</a:t>
            </a:r>
          </a:p>
          <a:p>
            <a:endParaRPr lang="en-US" sz="2800" dirty="0"/>
          </a:p>
          <a:p>
            <a:r>
              <a:rPr lang="en-US" sz="2800" u="sng" dirty="0"/>
              <a:t>Assumptions of Linear </a:t>
            </a:r>
            <a:r>
              <a:rPr lang="en-US" sz="2800" u="sng" dirty="0" smtClean="0"/>
              <a:t>Regression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Linear relationship - Target &amp; Feature relationship is linear and </a:t>
            </a:r>
            <a:r>
              <a:rPr lang="en-US" sz="2800" dirty="0" smtClean="0"/>
              <a:t>additive.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 or little multicollinearity -  Variables are independent of each another.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Homoscedasticity of errors - constant variance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Errors are normally distributed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 auto-correlation</a:t>
            </a:r>
          </a:p>
        </p:txBody>
      </p:sp>
    </p:spTree>
    <p:extLst>
      <p:ext uri="{BB962C8B-B14F-4D97-AF65-F5344CB8AC3E}">
        <p14:creationId xmlns:p14="http://schemas.microsoft.com/office/powerpoint/2010/main" val="4258355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103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Logistic Regression   on Categorical Data   using Sigmoid or Logistic Function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Kannammai Pichappan</dc:creator>
  <cp:lastModifiedBy>Kannammai Pichappan</cp:lastModifiedBy>
  <cp:revision>14</cp:revision>
  <dcterms:created xsi:type="dcterms:W3CDTF">2020-07-30T03:33:05Z</dcterms:created>
  <dcterms:modified xsi:type="dcterms:W3CDTF">2020-07-30T17:31:42Z</dcterms:modified>
</cp:coreProperties>
</file>