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711" autoAdjust="0"/>
  </p:normalViewPr>
  <p:slideViewPr>
    <p:cSldViewPr snapToGrid="0">
      <p:cViewPr varScale="1">
        <p:scale>
          <a:sx n="91" d="100"/>
          <a:sy n="9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7BAD-9BC2-4A43-BC32-6407712EB3C3}" type="datetimeFigureOut">
              <a:rPr lang="en-US" smtClean="0"/>
              <a:t>5/23/2020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B714A-957F-464A-8E30-46B5BD99D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put </a:t>
            </a:r>
            <a:r>
              <a:rPr lang="en-US" dirty="0" smtClean="0"/>
              <a:t>the “</a:t>
            </a:r>
            <a:r>
              <a:rPr lang="en-US" dirty="0" err="1" smtClean="0"/>
              <a:t>x+y-z</a:t>
            </a:r>
            <a:r>
              <a:rPr lang="en-US" baseline="0" dirty="0" smtClean="0"/>
              <a:t>” in the text bubble in italics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B714A-957F-464A-8E30-46B5BD99D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B714A-957F-464A-8E30-46B5BD99D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0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  <a:p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B714A-957F-464A-8E30-46B5BD99D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9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5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9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1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1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7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jpe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6.jpeg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.wmf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2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0.wmf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9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20.jpeg"/><Relationship Id="rId9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1538"/>
              </p:ext>
            </p:extLst>
          </p:nvPr>
        </p:nvGraphicFramePr>
        <p:xfrm>
          <a:off x="408274" y="601930"/>
          <a:ext cx="3397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274" y="601930"/>
                        <a:ext cx="3397250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59123"/>
              </p:ext>
            </p:extLst>
          </p:nvPr>
        </p:nvGraphicFramePr>
        <p:xfrm>
          <a:off x="408274" y="1655237"/>
          <a:ext cx="41767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274" y="1655237"/>
                        <a:ext cx="4176713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3805524" y="3835572"/>
            <a:ext cx="1822450" cy="62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44474" y="3795560"/>
            <a:ext cx="1826761" cy="669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3736904" y="4815155"/>
            <a:ext cx="2254608" cy="1479581"/>
          </a:xfrm>
          <a:prstGeom prst="wedgeEllipseCallout">
            <a:avLst>
              <a:gd name="adj1" fmla="val -65578"/>
              <a:gd name="adj2" fmla="val -321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What? </a:t>
            </a:r>
            <a:r>
              <a:rPr lang="en-US" sz="2400" dirty="0" smtClean="0">
                <a:solidFill>
                  <a:schemeClr val="tx1"/>
                </a:solidFill>
              </a:rPr>
              <a:t>2 is equal to </a:t>
            </a:r>
            <a:r>
              <a:rPr lang="en-US" sz="2400" dirty="0" smtClean="0">
                <a:solidFill>
                  <a:schemeClr val="tx1"/>
                </a:solidFill>
              </a:rPr>
              <a:t>1?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77986"/>
              </p:ext>
            </p:extLst>
          </p:nvPr>
        </p:nvGraphicFramePr>
        <p:xfrm>
          <a:off x="408274" y="2708543"/>
          <a:ext cx="52197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7" imgW="1460160" imgH="203040" progId="Equation.DSMT4">
                  <p:embed/>
                </p:oleObj>
              </mc:Choice>
              <mc:Fallback>
                <p:oleObj name="Equation" r:id="rId7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274" y="2708543"/>
                        <a:ext cx="5219700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41326"/>
              </p:ext>
            </p:extLst>
          </p:nvPr>
        </p:nvGraphicFramePr>
        <p:xfrm>
          <a:off x="408275" y="3761848"/>
          <a:ext cx="5583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9" imgW="1562040" imgH="203040" progId="Equation.DSMT4">
                  <p:embed/>
                </p:oleObj>
              </mc:Choice>
              <mc:Fallback>
                <p:oleObj name="Equation" r:id="rId9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275" y="3761848"/>
                        <a:ext cx="5583237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8135"/>
              </p:ext>
            </p:extLst>
          </p:nvPr>
        </p:nvGraphicFramePr>
        <p:xfrm>
          <a:off x="408274" y="4815156"/>
          <a:ext cx="11350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1" imgW="317160" imgH="164880" progId="Equation.DSMT4">
                  <p:embed/>
                </p:oleObj>
              </mc:Choice>
              <mc:Fallback>
                <p:oleObj name="Equation" r:id="rId11" imgW="317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274" y="4815156"/>
                        <a:ext cx="113506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349165" y="1756370"/>
            <a:ext cx="3653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adding </a:t>
            </a:r>
            <a:r>
              <a:rPr lang="en-US" sz="2800" i="1" dirty="0" err="1"/>
              <a:t>x+y</a:t>
            </a:r>
            <a:r>
              <a:rPr lang="en-US" sz="2800" dirty="0"/>
              <a:t> on both side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9165" y="2775965"/>
            <a:ext cx="413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subtracting </a:t>
            </a:r>
            <a:r>
              <a:rPr lang="en-US" sz="2800" i="1" dirty="0"/>
              <a:t>2z</a:t>
            </a:r>
            <a:r>
              <a:rPr lang="en-US" sz="2800" dirty="0"/>
              <a:t> on both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9165" y="3795560"/>
            <a:ext cx="4262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take the common factor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165" y="4815155"/>
            <a:ext cx="4125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cancel </a:t>
            </a:r>
            <a:r>
              <a:rPr lang="en-US" sz="2800" i="1" dirty="0"/>
              <a:t>(</a:t>
            </a:r>
            <a:r>
              <a:rPr lang="en-US" sz="2800" i="1" dirty="0" err="1"/>
              <a:t>x+y+z</a:t>
            </a:r>
            <a:r>
              <a:rPr lang="en-US" sz="2800" i="1" dirty="0"/>
              <a:t>)</a:t>
            </a:r>
            <a:r>
              <a:rPr lang="en-US" sz="2800" dirty="0"/>
              <a:t> on both side</a:t>
            </a:r>
          </a:p>
        </p:txBody>
      </p:sp>
      <p:pic>
        <p:nvPicPr>
          <p:cNvPr id="2114" name="Picture 66" descr="Thinking Face Emoji (U+1F914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90" y="4815154"/>
            <a:ext cx="1478261" cy="14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9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16460"/>
              </p:ext>
            </p:extLst>
          </p:nvPr>
        </p:nvGraphicFramePr>
        <p:xfrm>
          <a:off x="1168893" y="1245879"/>
          <a:ext cx="1178198" cy="81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330120" imgH="228600" progId="Equation.DSMT4">
                  <p:embed/>
                </p:oleObj>
              </mc:Choice>
              <mc:Fallback>
                <p:oleObj name="Equation" r:id="rId3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8893" y="1245879"/>
                        <a:ext cx="1178198" cy="815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63030"/>
              </p:ext>
            </p:extLst>
          </p:nvPr>
        </p:nvGraphicFramePr>
        <p:xfrm>
          <a:off x="1168893" y="2477325"/>
          <a:ext cx="2451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685800" imgH="279360" progId="Equation.DSMT4">
                  <p:embed/>
                </p:oleObj>
              </mc:Choice>
              <mc:Fallback>
                <p:oleObj name="Equation" r:id="rId5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8893" y="2477325"/>
                        <a:ext cx="24511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625125"/>
              </p:ext>
            </p:extLst>
          </p:nvPr>
        </p:nvGraphicFramePr>
        <p:xfrm>
          <a:off x="1168893" y="5304352"/>
          <a:ext cx="453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7" imgW="1269720" imgH="253800" progId="Equation.DSMT4">
                  <p:embed/>
                </p:oleObj>
              </mc:Choice>
              <mc:Fallback>
                <p:oleObj name="Equation" r:id="rId7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8893" y="5304352"/>
                        <a:ext cx="45307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55114"/>
              </p:ext>
            </p:extLst>
          </p:nvPr>
        </p:nvGraphicFramePr>
        <p:xfrm>
          <a:off x="1168893" y="3890045"/>
          <a:ext cx="44005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9" imgW="1231560" imgH="279360" progId="Equation.DSMT4">
                  <p:embed/>
                </p:oleObj>
              </mc:Choice>
              <mc:Fallback>
                <p:oleObj name="Equation" r:id="rId9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8893" y="3890045"/>
                        <a:ext cx="4400550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85354"/>
              </p:ext>
            </p:extLst>
          </p:nvPr>
        </p:nvGraphicFramePr>
        <p:xfrm>
          <a:off x="6128316" y="1245879"/>
          <a:ext cx="45291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11" imgW="1269720" imgH="253800" progId="Equation.DSMT4">
                  <p:embed/>
                </p:oleObj>
              </mc:Choice>
              <mc:Fallback>
                <p:oleObj name="Equation" r:id="rId11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8316" y="1245879"/>
                        <a:ext cx="4529138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738080"/>
              </p:ext>
            </p:extLst>
          </p:nvPr>
        </p:nvGraphicFramePr>
        <p:xfrm>
          <a:off x="6128316" y="2701460"/>
          <a:ext cx="1222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13" imgW="342720" imgH="177480" progId="Equation.DSMT4">
                  <p:embed/>
                </p:oleObj>
              </mc:Choice>
              <mc:Fallback>
                <p:oleObj name="Equation" r:id="rId13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28316" y="2701460"/>
                        <a:ext cx="122237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6651828" y="1291272"/>
            <a:ext cx="1397725" cy="815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056325" y="1336667"/>
            <a:ext cx="1397725" cy="815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6509643" y="4590629"/>
            <a:ext cx="2843684" cy="1427446"/>
          </a:xfrm>
          <a:prstGeom prst="wedgeEllipseCallout">
            <a:avLst>
              <a:gd name="adj1" fmla="val 22833"/>
              <a:gd name="adj2" fmla="val -748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come 3 is less than 2 ?</a:t>
            </a:r>
          </a:p>
        </p:txBody>
      </p:sp>
      <p:pic>
        <p:nvPicPr>
          <p:cNvPr id="1103" name="Picture 79" descr="Thinking Face Emoji (U+1F914)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827" y="2477325"/>
            <a:ext cx="1696193" cy="16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29049"/>
              </p:ext>
            </p:extLst>
          </p:nvPr>
        </p:nvGraphicFramePr>
        <p:xfrm>
          <a:off x="613363" y="1286487"/>
          <a:ext cx="80168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2247840" imgH="228600" progId="Equation.DSMT4">
                  <p:embed/>
                </p:oleObj>
              </mc:Choice>
              <mc:Fallback>
                <p:oleObj name="Equation" r:id="rId3" imgW="2247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363" y="1286487"/>
                        <a:ext cx="80168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Callout 16"/>
          <p:cNvSpPr/>
          <p:nvPr/>
        </p:nvSpPr>
        <p:spPr>
          <a:xfrm>
            <a:off x="8904595" y="2396377"/>
            <a:ext cx="2605326" cy="1427446"/>
          </a:xfrm>
          <a:prstGeom prst="wedgeEllipseCallout">
            <a:avLst>
              <a:gd name="adj1" fmla="val -42128"/>
              <a:gd name="adj2" fmla="val 8903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Finally! This is easy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363" y="424292"/>
            <a:ext cx="7035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How do we </a:t>
            </a:r>
            <a:r>
              <a:rPr lang="en-US" sz="2800" dirty="0" smtClean="0"/>
              <a:t>find the sum </a:t>
            </a:r>
            <a:r>
              <a:rPr lang="en-US" sz="2800" dirty="0" smtClean="0"/>
              <a:t>of </a:t>
            </a:r>
            <a:r>
              <a:rPr lang="en-US" sz="2800" dirty="0" smtClean="0"/>
              <a:t>the below </a:t>
            </a:r>
            <a:r>
              <a:rPr lang="en-US" sz="2800" i="1" dirty="0" smtClean="0"/>
              <a:t>n</a:t>
            </a:r>
            <a:r>
              <a:rPr lang="en-US" sz="2800" dirty="0" smtClean="0"/>
              <a:t> terms?</a:t>
            </a:r>
            <a:endParaRPr lang="en-US" sz="2800" dirty="0"/>
          </a:p>
        </p:txBody>
      </p:sp>
      <p:pic>
        <p:nvPicPr>
          <p:cNvPr id="3131" name="Picture 59" descr="Tongue Out Emoji 1 [Free Download IOS Emojis] | Imagens de emoji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35" y="4333777"/>
            <a:ext cx="1384660" cy="15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9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1538"/>
              </p:ext>
            </p:extLst>
          </p:nvPr>
        </p:nvGraphicFramePr>
        <p:xfrm>
          <a:off x="408274" y="601930"/>
          <a:ext cx="3397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4" imgW="952200" imgH="203040" progId="Equation.DSMT4">
                  <p:embed/>
                </p:oleObj>
              </mc:Choice>
              <mc:Fallback>
                <p:oleObj name="Equation" r:id="rId4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274" y="601930"/>
                        <a:ext cx="3397250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59123"/>
              </p:ext>
            </p:extLst>
          </p:nvPr>
        </p:nvGraphicFramePr>
        <p:xfrm>
          <a:off x="408274" y="1655237"/>
          <a:ext cx="417671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6" imgW="1168200" imgH="203040" progId="Equation.DSMT4">
                  <p:embed/>
                </p:oleObj>
              </mc:Choice>
              <mc:Fallback>
                <p:oleObj name="Equation" r:id="rId6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274" y="1655237"/>
                        <a:ext cx="4176713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3805524" y="3835572"/>
            <a:ext cx="1822450" cy="62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44474" y="3795560"/>
            <a:ext cx="1826761" cy="669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77986"/>
              </p:ext>
            </p:extLst>
          </p:nvPr>
        </p:nvGraphicFramePr>
        <p:xfrm>
          <a:off x="408274" y="2708543"/>
          <a:ext cx="52197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8" imgW="1460160" imgH="203040" progId="Equation.DSMT4">
                  <p:embed/>
                </p:oleObj>
              </mc:Choice>
              <mc:Fallback>
                <p:oleObj name="Equation" r:id="rId8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274" y="2708543"/>
                        <a:ext cx="5219700" cy="725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41326"/>
              </p:ext>
            </p:extLst>
          </p:nvPr>
        </p:nvGraphicFramePr>
        <p:xfrm>
          <a:off x="408275" y="3761848"/>
          <a:ext cx="5583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10" imgW="1562040" imgH="203040" progId="Equation.DSMT4">
                  <p:embed/>
                </p:oleObj>
              </mc:Choice>
              <mc:Fallback>
                <p:oleObj name="Equation" r:id="rId10" imgW="1562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8275" y="3761848"/>
                        <a:ext cx="5583237" cy="725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8135"/>
              </p:ext>
            </p:extLst>
          </p:nvPr>
        </p:nvGraphicFramePr>
        <p:xfrm>
          <a:off x="408274" y="4815156"/>
          <a:ext cx="11350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2" imgW="317160" imgH="164880" progId="Equation.DSMT4">
                  <p:embed/>
                </p:oleObj>
              </mc:Choice>
              <mc:Fallback>
                <p:oleObj name="Equation" r:id="rId12" imgW="317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8274" y="4815156"/>
                        <a:ext cx="1135063" cy="58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6349165" y="1756370"/>
            <a:ext cx="3653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adding </a:t>
            </a:r>
            <a:r>
              <a:rPr lang="en-US" sz="2800" i="1" dirty="0" err="1"/>
              <a:t>x+y</a:t>
            </a:r>
            <a:r>
              <a:rPr lang="en-US" sz="2800" dirty="0"/>
              <a:t> on both side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9165" y="2775965"/>
            <a:ext cx="413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subtracting </a:t>
            </a:r>
            <a:r>
              <a:rPr lang="en-US" sz="2800" i="1" dirty="0"/>
              <a:t>2z</a:t>
            </a:r>
            <a:r>
              <a:rPr lang="en-US" sz="2800" dirty="0"/>
              <a:t> on both side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9165" y="3795560"/>
            <a:ext cx="4262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take the common factor 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9165" y="4815155"/>
            <a:ext cx="4125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cancel </a:t>
            </a:r>
            <a:r>
              <a:rPr lang="en-US" sz="2800" i="1" dirty="0"/>
              <a:t>(</a:t>
            </a:r>
            <a:r>
              <a:rPr lang="en-US" sz="2800" i="1" dirty="0" err="1"/>
              <a:t>x+y+z</a:t>
            </a:r>
            <a:r>
              <a:rPr lang="en-US" sz="2800" i="1" dirty="0"/>
              <a:t>) </a:t>
            </a:r>
            <a:r>
              <a:rPr lang="en-US" sz="2800" dirty="0"/>
              <a:t>on both side</a:t>
            </a:r>
          </a:p>
        </p:txBody>
      </p:sp>
      <p:pic>
        <p:nvPicPr>
          <p:cNvPr id="2114" name="Picture 66" descr="Thinking Face Emoji (U+1F914)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90" y="4815154"/>
            <a:ext cx="1478261" cy="14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08274" y="3761848"/>
            <a:ext cx="5583238" cy="7254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736904" y="4815155"/>
            <a:ext cx="2397347" cy="1478260"/>
          </a:xfrm>
          <a:prstGeom prst="wedgeRoundRectCallout">
            <a:avLst>
              <a:gd name="adj1" fmla="val -75846"/>
              <a:gd name="adj2" fmla="val 3276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As </a:t>
            </a:r>
            <a:r>
              <a:rPr lang="en-US" sz="2400" i="1" dirty="0" err="1">
                <a:solidFill>
                  <a:srgbClr val="FF0000"/>
                </a:solidFill>
              </a:rPr>
              <a:t>x+y-z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zero, we cannot cancel </a:t>
            </a:r>
            <a:r>
              <a:rPr lang="en-US" sz="2400" dirty="0" smtClean="0">
                <a:solidFill>
                  <a:srgbClr val="FF0000"/>
                </a:solidFill>
              </a:rPr>
              <a:t>it on both side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7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08" y="3221299"/>
            <a:ext cx="5964116" cy="3372932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85785"/>
              </p:ext>
            </p:extLst>
          </p:nvPr>
        </p:nvGraphicFramePr>
        <p:xfrm>
          <a:off x="402772" y="1245879"/>
          <a:ext cx="1178198" cy="815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5" imgW="330120" imgH="228600" progId="Equation.DSMT4">
                  <p:embed/>
                </p:oleObj>
              </mc:Choice>
              <mc:Fallback>
                <p:oleObj name="Equation" r:id="rId5" imgW="33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772" y="1245879"/>
                        <a:ext cx="1178198" cy="815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31862"/>
              </p:ext>
            </p:extLst>
          </p:nvPr>
        </p:nvGraphicFramePr>
        <p:xfrm>
          <a:off x="402772" y="2477325"/>
          <a:ext cx="2451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7" imgW="685800" imgH="279360" progId="Equation.DSMT4">
                  <p:embed/>
                </p:oleObj>
              </mc:Choice>
              <mc:Fallback>
                <p:oleObj name="Equation" r:id="rId7" imgW="685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772" y="2477325"/>
                        <a:ext cx="2451100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49849"/>
              </p:ext>
            </p:extLst>
          </p:nvPr>
        </p:nvGraphicFramePr>
        <p:xfrm>
          <a:off x="402772" y="5304352"/>
          <a:ext cx="45307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9" imgW="1269720" imgH="253800" progId="Equation.DSMT4">
                  <p:embed/>
                </p:oleObj>
              </mc:Choice>
              <mc:Fallback>
                <p:oleObj name="Equation" r:id="rId9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2772" y="5304352"/>
                        <a:ext cx="45307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77720"/>
              </p:ext>
            </p:extLst>
          </p:nvPr>
        </p:nvGraphicFramePr>
        <p:xfrm>
          <a:off x="402772" y="3890045"/>
          <a:ext cx="44005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11" imgW="1231560" imgH="279360" progId="Equation.DSMT4">
                  <p:embed/>
                </p:oleObj>
              </mc:Choice>
              <mc:Fallback>
                <p:oleObj name="Equation" r:id="rId11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772" y="3890045"/>
                        <a:ext cx="4400550" cy="99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76523"/>
              </p:ext>
            </p:extLst>
          </p:nvPr>
        </p:nvGraphicFramePr>
        <p:xfrm>
          <a:off x="6919631" y="331479"/>
          <a:ext cx="45291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3" imgW="1269720" imgH="253800" progId="Equation.DSMT4">
                  <p:embed/>
                </p:oleObj>
              </mc:Choice>
              <mc:Fallback>
                <p:oleObj name="Equation" r:id="rId13" imgW="1269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19631" y="331479"/>
                        <a:ext cx="4529138" cy="906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93407"/>
              </p:ext>
            </p:extLst>
          </p:nvPr>
        </p:nvGraphicFramePr>
        <p:xfrm>
          <a:off x="9564150" y="1859000"/>
          <a:ext cx="12223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15" imgW="342720" imgH="177480" progId="Equation.DSMT4">
                  <p:embed/>
                </p:oleObj>
              </mc:Choice>
              <mc:Fallback>
                <p:oleObj name="Equation" r:id="rId15" imgW="342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564150" y="1859000"/>
                        <a:ext cx="122237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 flipV="1">
            <a:off x="7443143" y="376872"/>
            <a:ext cx="1397725" cy="815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847640" y="422267"/>
            <a:ext cx="1397725" cy="8156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3" name="Picture 79" descr="Thinking Face Emoji (U+1F914)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31" y="1525106"/>
            <a:ext cx="1696193" cy="16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734915" y="261137"/>
            <a:ext cx="5099538" cy="10577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3008342" y="877594"/>
            <a:ext cx="3523169" cy="1478260"/>
          </a:xfrm>
          <a:prstGeom prst="wedgeRoundRectCallout">
            <a:avLst>
              <a:gd name="adj1" fmla="val 60911"/>
              <a:gd name="adj2" fmla="val 7439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Since </a:t>
            </a:r>
            <a:r>
              <a:rPr lang="en-US" sz="2400" i="1" dirty="0" smtClean="0">
                <a:solidFill>
                  <a:srgbClr val="FF0000"/>
                </a:solidFill>
              </a:rPr>
              <a:t>Log(1/2)</a:t>
            </a:r>
            <a:r>
              <a:rPr lang="en-US" sz="2400" dirty="0" smtClean="0">
                <a:solidFill>
                  <a:srgbClr val="FF0000"/>
                </a:solidFill>
              </a:rPr>
              <a:t> is negative number, we cannot cancel it on both side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9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2" name="Picture 48" descr="Mobile Ad Tech Innovation And The Emoji Ad 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879" y="4469333"/>
            <a:ext cx="1554246" cy="11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356839"/>
              </p:ext>
            </p:extLst>
          </p:nvPr>
        </p:nvGraphicFramePr>
        <p:xfrm>
          <a:off x="3043314" y="1030846"/>
          <a:ext cx="2162907" cy="3286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622080" imgH="939600" progId="Equation.DSMT4">
                  <p:embed/>
                </p:oleObj>
              </mc:Choice>
              <mc:Fallback>
                <p:oleObj name="Equation" r:id="rId5" imgW="622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3314" y="1030846"/>
                        <a:ext cx="2162907" cy="3286454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0697"/>
              </p:ext>
            </p:extLst>
          </p:nvPr>
        </p:nvGraphicFramePr>
        <p:xfrm>
          <a:off x="517525" y="276225"/>
          <a:ext cx="101012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7" imgW="2831760" imgH="228600" progId="Equation.DSMT4">
                  <p:embed/>
                </p:oleObj>
              </mc:Choice>
              <mc:Fallback>
                <p:oleObj name="Equation" r:id="rId7" imgW="283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525" y="276225"/>
                        <a:ext cx="1010126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8052"/>
              </p:ext>
            </p:extLst>
          </p:nvPr>
        </p:nvGraphicFramePr>
        <p:xfrm>
          <a:off x="5206221" y="1030847"/>
          <a:ext cx="6907315" cy="3286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9" imgW="1866600" imgH="888840" progId="Equation.DSMT4">
                  <p:embed/>
                </p:oleObj>
              </mc:Choice>
              <mc:Fallback>
                <p:oleObj name="Equation" r:id="rId9" imgW="18666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6221" y="1030847"/>
                        <a:ext cx="6907315" cy="328645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2756" y="1523216"/>
            <a:ext cx="29524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Of course </a:t>
            </a:r>
            <a:r>
              <a:rPr lang="en-US" sz="2400" b="1" dirty="0"/>
              <a:t>we can use </a:t>
            </a:r>
            <a:r>
              <a:rPr lang="en-US" sz="2400" b="1" dirty="0" smtClean="0"/>
              <a:t>a geometric </a:t>
            </a:r>
            <a:r>
              <a:rPr lang="en-US" sz="2400" b="1" dirty="0"/>
              <a:t>series to sum it up</a:t>
            </a:r>
            <a:r>
              <a:rPr lang="en-US" sz="2400" b="1" dirty="0" smtClean="0"/>
              <a:t>!</a:t>
            </a:r>
          </a:p>
          <a:p>
            <a:endParaRPr lang="en-US" sz="2400" b="1" dirty="0"/>
          </a:p>
          <a:p>
            <a:r>
              <a:rPr lang="en-US" sz="2400" b="1" dirty="0"/>
              <a:t>but </a:t>
            </a:r>
            <a:r>
              <a:rPr lang="en-US" sz="2400" b="1" dirty="0" smtClean="0"/>
              <a:t>let’s </a:t>
            </a:r>
            <a:r>
              <a:rPr lang="en-US" sz="2400" b="1" dirty="0"/>
              <a:t>analyze </a:t>
            </a:r>
            <a:r>
              <a:rPr lang="en-US" sz="2400" b="1" dirty="0" smtClean="0"/>
              <a:t>in binary </a:t>
            </a:r>
            <a:r>
              <a:rPr lang="en-US" sz="2400" b="1" dirty="0" smtClean="0"/>
              <a:t>world with 1s and 0s.</a:t>
            </a:r>
            <a:endParaRPr lang="en-US" sz="2400" b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04526"/>
              </p:ext>
            </p:extLst>
          </p:nvPr>
        </p:nvGraphicFramePr>
        <p:xfrm>
          <a:off x="52756" y="4469333"/>
          <a:ext cx="6751637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1" imgW="1942920" imgH="660240" progId="Equation.DSMT4">
                  <p:embed/>
                </p:oleObj>
              </mc:Choice>
              <mc:Fallback>
                <p:oleObj name="Equation" r:id="rId11" imgW="194292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756" y="4469333"/>
                        <a:ext cx="6751637" cy="2309813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7033528" y="5236422"/>
            <a:ext cx="3523169" cy="1478260"/>
          </a:xfrm>
          <a:prstGeom prst="wedgeRoundRectCallout">
            <a:avLst>
              <a:gd name="adj1" fmla="val 51428"/>
              <a:gd name="adj2" fmla="val -76678"/>
              <a:gd name="adj3" fmla="val 16667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Now lets confirm the same with </a:t>
            </a:r>
            <a:r>
              <a:rPr lang="en-US" sz="2400" dirty="0" smtClean="0">
                <a:solidFill>
                  <a:srgbClr val="FF0000"/>
                </a:solidFill>
              </a:rPr>
              <a:t>the geometric </a:t>
            </a:r>
            <a:r>
              <a:rPr lang="en-US" sz="2400" dirty="0">
                <a:solidFill>
                  <a:srgbClr val="FF0000"/>
                </a:solidFill>
              </a:rPr>
              <a:t>series </a:t>
            </a:r>
            <a:r>
              <a:rPr lang="en-US" sz="2400" dirty="0" smtClean="0">
                <a:solidFill>
                  <a:srgbClr val="FF0000"/>
                </a:solidFill>
              </a:rPr>
              <a:t>formula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780" y="4151585"/>
            <a:ext cx="5770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laska" panose="020E0602030304020303" pitchFamily="34" charset="0"/>
              </a:rPr>
              <a:t>Finally, </a:t>
            </a:r>
            <a:r>
              <a:rPr lang="en-US" sz="1600" dirty="0">
                <a:latin typeface="Alaska" panose="020E0602030304020303" pitchFamily="34" charset="0"/>
              </a:rPr>
              <a:t>I thank you for watching this video. If you have any </a:t>
            </a:r>
            <a:r>
              <a:rPr lang="en-US" sz="1600" dirty="0" smtClean="0">
                <a:latin typeface="Alaska" panose="020E0602030304020303" pitchFamily="34" charset="0"/>
              </a:rPr>
              <a:t>questions, please </a:t>
            </a:r>
            <a:r>
              <a:rPr lang="en-US" sz="1600" dirty="0">
                <a:latin typeface="Alaska" panose="020E0602030304020303" pitchFamily="34" charset="0"/>
              </a:rPr>
              <a:t>leave them in the </a:t>
            </a:r>
            <a:r>
              <a:rPr lang="en-US" sz="1600" dirty="0" smtClean="0">
                <a:latin typeface="Alaska" panose="020E0602030304020303" pitchFamily="34" charset="0"/>
              </a:rPr>
              <a:t>comment below.</a:t>
            </a:r>
          </a:p>
          <a:p>
            <a:endParaRPr lang="en-US" sz="1600" dirty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Also if you want me to make a video in any topic of your interest then please do let me know.</a:t>
            </a:r>
          </a:p>
          <a:p>
            <a:endParaRPr lang="en-US" sz="1600" dirty="0" smtClean="0">
              <a:latin typeface="Alaska" panose="020E0602030304020303" pitchFamily="34" charset="0"/>
            </a:endParaRPr>
          </a:p>
          <a:p>
            <a:r>
              <a:rPr lang="en-US" sz="1600" dirty="0" smtClean="0">
                <a:latin typeface="Alaska" panose="020E0602030304020303" pitchFamily="34" charset="0"/>
              </a:rPr>
              <a:t>If </a:t>
            </a:r>
            <a:r>
              <a:rPr lang="en-US" sz="1600" dirty="0">
                <a:latin typeface="Alaska" panose="020E0602030304020303" pitchFamily="34" charset="0"/>
              </a:rPr>
              <a:t>you like this </a:t>
            </a:r>
            <a:r>
              <a:rPr lang="en-US" sz="1600" dirty="0" smtClean="0">
                <a:latin typeface="Alaska" panose="020E0602030304020303" pitchFamily="34" charset="0"/>
              </a:rPr>
              <a:t>video then </a:t>
            </a:r>
            <a:r>
              <a:rPr lang="en-US" sz="1600" dirty="0">
                <a:latin typeface="Alaska" panose="020E0602030304020303" pitchFamily="34" charset="0"/>
              </a:rPr>
              <a:t>give it a thumbs up and </a:t>
            </a:r>
            <a:r>
              <a:rPr lang="en-US" sz="1600" dirty="0" smtClean="0">
                <a:latin typeface="Alaska" panose="020E0602030304020303" pitchFamily="34" charset="0"/>
              </a:rPr>
              <a:t>share with your friends, don’t forget to </a:t>
            </a:r>
            <a:r>
              <a:rPr lang="en-US" sz="1600" dirty="0">
                <a:latin typeface="Alaska" panose="020E0602030304020303" pitchFamily="34" charset="0"/>
              </a:rPr>
              <a:t>subscribe if you already haven’t. Also please click on the bell button for channel updates.</a:t>
            </a:r>
            <a:endParaRPr lang="en-US" sz="1600" dirty="0">
              <a:latin typeface="Alaska" panose="020E0602030304020303" pitchFamily="34" charset="0"/>
            </a:endParaRPr>
          </a:p>
        </p:txBody>
      </p:sp>
      <p:pic>
        <p:nvPicPr>
          <p:cNvPr id="7170" name="Picture 2" descr="Thumbs Up Smiley Face Emoji Happy Smiley Face - Love Emoji Dp F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55" y="481627"/>
            <a:ext cx="2293335" cy="17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E-HOW &amp; T-ECH Subscribe Like and bell icon and share and comment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664" y="4307731"/>
            <a:ext cx="4051577" cy="227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52497" y="355891"/>
            <a:ext cx="819806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Design 2 dices such that when you roll and sum them, it can be any number between 1 and </a:t>
            </a:r>
            <a:r>
              <a:rPr lang="en-US" sz="3200" dirty="0" smtClean="0">
                <a:solidFill>
                  <a:srgbClr val="0000FF"/>
                </a:solidFill>
              </a:rPr>
              <a:t>36?</a:t>
            </a: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We will discuss the solution in my next video.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365" y="2020141"/>
            <a:ext cx="4251520" cy="29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266</Words>
  <Application>Microsoft Office PowerPoint</Application>
  <PresentationFormat>Widescreen</PresentationFormat>
  <Paragraphs>31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Alaska</vt:lpstr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Kannammai Pichappan</dc:creator>
  <cp:lastModifiedBy>Kannammai Pichappan</cp:lastModifiedBy>
  <cp:revision>30</cp:revision>
  <dcterms:created xsi:type="dcterms:W3CDTF">2020-05-22T23:00:54Z</dcterms:created>
  <dcterms:modified xsi:type="dcterms:W3CDTF">2020-05-23T23:12:00Z</dcterms:modified>
</cp:coreProperties>
</file>