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1"/>
  </p:notesMasterIdLst>
  <p:sldIdLst>
    <p:sldId id="270" r:id="rId2"/>
    <p:sldId id="271" r:id="rId3"/>
    <p:sldId id="273" r:id="rId4"/>
    <p:sldId id="275" r:id="rId5"/>
    <p:sldId id="272" r:id="rId6"/>
    <p:sldId id="269" r:id="rId7"/>
    <p:sldId id="274" r:id="rId8"/>
    <p:sldId id="276"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78711" autoAdjust="0"/>
  </p:normalViewPr>
  <p:slideViewPr>
    <p:cSldViewPr snapToGrid="0">
      <p:cViewPr varScale="1">
        <p:scale>
          <a:sx n="91" d="100"/>
          <a:sy n="91" d="100"/>
        </p:scale>
        <p:origin x="15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27BAD-9BC2-4A43-BC32-6407712EB3C3}" type="datetimeFigureOut">
              <a:rPr lang="en-US" smtClean="0"/>
              <a:t>5/28/2020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B714A-957F-464A-8E30-46B5BD99DC25}" type="slidenum">
              <a:rPr lang="en-US" smtClean="0"/>
              <a:t>‹#›</a:t>
            </a:fld>
            <a:endParaRPr lang="en-US"/>
          </a:p>
        </p:txBody>
      </p:sp>
    </p:spTree>
    <p:extLst>
      <p:ext uri="{BB962C8B-B14F-4D97-AF65-F5344CB8AC3E}">
        <p14:creationId xmlns:p14="http://schemas.microsoft.com/office/powerpoint/2010/main" val="2311054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836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963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212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286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1254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5475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5/28/2020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5995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5/28/2020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9751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831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1714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65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5/28/2020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947210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3.png"/><Relationship Id="rId7"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wmf"/></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7.jpe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wmf"/></Relationships>
</file>

<file path=ppt/slides/_rels/slide6.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8.bin"/><Relationship Id="rId3" Type="http://schemas.openxmlformats.org/officeDocument/2006/relationships/image" Target="../media/image23.png"/><Relationship Id="rId7" Type="http://schemas.openxmlformats.org/officeDocument/2006/relationships/oleObject" Target="../embeddings/oleObject5.bin"/><Relationship Id="rId12"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4.png"/><Relationship Id="rId11" Type="http://schemas.openxmlformats.org/officeDocument/2006/relationships/oleObject" Target="../embeddings/oleObject7.bin"/><Relationship Id="rId5" Type="http://schemas.openxmlformats.org/officeDocument/2006/relationships/image" Target="../media/image18.wmf"/><Relationship Id="rId15" Type="http://schemas.openxmlformats.org/officeDocument/2006/relationships/image" Target="../media/image25.jpeg"/><Relationship Id="rId10" Type="http://schemas.openxmlformats.org/officeDocument/2006/relationships/image" Target="../media/image20.wmf"/><Relationship Id="rId4" Type="http://schemas.openxmlformats.org/officeDocument/2006/relationships/oleObject" Target="../embeddings/oleObject4.bin"/><Relationship Id="rId9" Type="http://schemas.openxmlformats.org/officeDocument/2006/relationships/oleObject" Target="../embeddings/oleObject6.bin"/><Relationship Id="rId14" Type="http://schemas.openxmlformats.org/officeDocument/2006/relationships/image" Target="../media/image22.wmf"/></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jpe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6.wmf"/><Relationship Id="rId5" Type="http://schemas.openxmlformats.org/officeDocument/2006/relationships/oleObject" Target="../embeddings/oleObject9.bin"/><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30.jpe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736520" y="4642213"/>
            <a:ext cx="7769000" cy="1706336"/>
          </a:xfrm>
          <a:prstGeom prst="rect">
            <a:avLst/>
          </a:prstGeom>
        </p:spPr>
      </p:pic>
      <p:pic>
        <p:nvPicPr>
          <p:cNvPr id="3" name="Picture 2"/>
          <p:cNvPicPr>
            <a:picLocks noChangeAspect="1"/>
          </p:cNvPicPr>
          <p:nvPr/>
        </p:nvPicPr>
        <p:blipFill>
          <a:blip r:embed="rId4"/>
          <a:stretch>
            <a:fillRect/>
          </a:stretch>
        </p:blipFill>
        <p:spPr>
          <a:xfrm>
            <a:off x="6424678" y="1145313"/>
            <a:ext cx="2026648" cy="386028"/>
          </a:xfrm>
          <a:prstGeom prst="rect">
            <a:avLst/>
          </a:prstGeom>
        </p:spPr>
      </p:pic>
      <p:pic>
        <p:nvPicPr>
          <p:cNvPr id="4" name="Picture 3"/>
          <p:cNvPicPr>
            <a:picLocks noChangeAspect="1"/>
          </p:cNvPicPr>
          <p:nvPr/>
        </p:nvPicPr>
        <p:blipFill>
          <a:blip r:embed="rId5"/>
          <a:stretch>
            <a:fillRect/>
          </a:stretch>
        </p:blipFill>
        <p:spPr>
          <a:xfrm>
            <a:off x="10144247" y="209587"/>
            <a:ext cx="1598976" cy="802460"/>
          </a:xfrm>
          <a:prstGeom prst="rect">
            <a:avLst/>
          </a:prstGeom>
        </p:spPr>
      </p:pic>
      <p:sp>
        <p:nvSpPr>
          <p:cNvPr id="6" name="Rectangle 5"/>
          <p:cNvSpPr/>
          <p:nvPr/>
        </p:nvSpPr>
        <p:spPr>
          <a:xfrm>
            <a:off x="224155" y="191482"/>
            <a:ext cx="9299469" cy="646331"/>
          </a:xfrm>
          <a:prstGeom prst="rect">
            <a:avLst/>
          </a:prstGeom>
        </p:spPr>
        <p:txBody>
          <a:bodyPr wrap="none">
            <a:spAutoFit/>
          </a:bodyPr>
          <a:lstStyle/>
          <a:p>
            <a:r>
              <a:rPr lang="en-US" sz="3600" dirty="0">
                <a:solidFill>
                  <a:srgbClr val="0000FF"/>
                </a:solidFill>
              </a:rPr>
              <a:t>Effective Resistance in Series and Parallel Circuits</a:t>
            </a:r>
          </a:p>
        </p:txBody>
      </p:sp>
      <p:graphicFrame>
        <p:nvGraphicFramePr>
          <p:cNvPr id="7" name="Object 6"/>
          <p:cNvGraphicFramePr>
            <a:graphicFrameLocks noChangeAspect="1"/>
          </p:cNvGraphicFramePr>
          <p:nvPr>
            <p:extLst>
              <p:ext uri="{D42A27DB-BD31-4B8C-83A1-F6EECF244321}">
                <p14:modId xmlns:p14="http://schemas.microsoft.com/office/powerpoint/2010/main" val="3748845547"/>
              </p:ext>
            </p:extLst>
          </p:nvPr>
        </p:nvGraphicFramePr>
        <p:xfrm>
          <a:off x="6669153" y="2019286"/>
          <a:ext cx="1537698" cy="460271"/>
        </p:xfrm>
        <a:graphic>
          <a:graphicData uri="http://schemas.openxmlformats.org/presentationml/2006/ole">
            <mc:AlternateContent xmlns:mc="http://schemas.openxmlformats.org/markup-compatibility/2006">
              <mc:Choice xmlns:v="urn:schemas-microsoft-com:vml" Requires="v">
                <p:oleObj spid="_x0000_s11310" name="Equation" r:id="rId6" imgW="761760" imgH="228600" progId="Equation.DSMT4">
                  <p:embed/>
                </p:oleObj>
              </mc:Choice>
              <mc:Fallback>
                <p:oleObj name="Equation" r:id="rId6" imgW="761760" imgH="228600" progId="Equation.DSMT4">
                  <p:embed/>
                  <p:pic>
                    <p:nvPicPr>
                      <p:cNvPr id="0" name=""/>
                      <p:cNvPicPr/>
                      <p:nvPr/>
                    </p:nvPicPr>
                    <p:blipFill>
                      <a:blip r:embed="rId7"/>
                      <a:stretch>
                        <a:fillRect/>
                      </a:stretch>
                    </p:blipFill>
                    <p:spPr>
                      <a:xfrm>
                        <a:off x="6669153" y="2019286"/>
                        <a:ext cx="1537698" cy="460271"/>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42250346"/>
              </p:ext>
            </p:extLst>
          </p:nvPr>
        </p:nvGraphicFramePr>
        <p:xfrm>
          <a:off x="10224168" y="1499992"/>
          <a:ext cx="1439135" cy="1478610"/>
        </p:xfrm>
        <a:graphic>
          <a:graphicData uri="http://schemas.openxmlformats.org/presentationml/2006/ole">
            <mc:AlternateContent xmlns:mc="http://schemas.openxmlformats.org/markup-compatibility/2006">
              <mc:Choice xmlns:v="urn:schemas-microsoft-com:vml" Requires="v">
                <p:oleObj spid="_x0000_s11311" name="Equation" r:id="rId8" imgW="863280" imgH="888840" progId="Equation.DSMT4">
                  <p:embed/>
                </p:oleObj>
              </mc:Choice>
              <mc:Fallback>
                <p:oleObj name="Equation" r:id="rId8" imgW="863280" imgH="888840" progId="Equation.DSMT4">
                  <p:embed/>
                  <p:pic>
                    <p:nvPicPr>
                      <p:cNvPr id="0" name=""/>
                      <p:cNvPicPr/>
                      <p:nvPr/>
                    </p:nvPicPr>
                    <p:blipFill>
                      <a:blip r:embed="rId9"/>
                      <a:stretch>
                        <a:fillRect/>
                      </a:stretch>
                    </p:blipFill>
                    <p:spPr>
                      <a:xfrm>
                        <a:off x="10224168" y="1499992"/>
                        <a:ext cx="1439135" cy="1478610"/>
                      </a:xfrm>
                      <a:prstGeom prst="rect">
                        <a:avLst/>
                      </a:prstGeom>
                    </p:spPr>
                  </p:pic>
                </p:oleObj>
              </mc:Fallback>
            </mc:AlternateContent>
          </a:graphicData>
        </a:graphic>
      </p:graphicFrame>
      <p:sp>
        <p:nvSpPr>
          <p:cNvPr id="9" name="Rectangle 8"/>
          <p:cNvSpPr/>
          <p:nvPr/>
        </p:nvSpPr>
        <p:spPr>
          <a:xfrm>
            <a:off x="573153" y="2479557"/>
            <a:ext cx="6096000" cy="1938992"/>
          </a:xfrm>
          <a:prstGeom prst="rect">
            <a:avLst/>
          </a:prstGeom>
        </p:spPr>
        <p:txBody>
          <a:bodyPr>
            <a:spAutoFit/>
          </a:bodyPr>
          <a:lstStyle/>
          <a:p>
            <a:r>
              <a:rPr lang="en-US" sz="2400" dirty="0"/>
              <a:t>Calculate the total or effective resistance between </a:t>
            </a:r>
            <a:r>
              <a:rPr lang="en-US" sz="2400" dirty="0" smtClean="0"/>
              <a:t>points </a:t>
            </a:r>
            <a:r>
              <a:rPr lang="en-US" sz="2400" dirty="0"/>
              <a:t>A &amp; B of infinitely connected </a:t>
            </a:r>
            <a:r>
              <a:rPr lang="en-US" sz="2400" dirty="0" smtClean="0"/>
              <a:t>wires/resistances, where </a:t>
            </a:r>
            <a:r>
              <a:rPr lang="en-US" sz="2400" dirty="0"/>
              <a:t>each vertical line has a resistance of 12 ohms and each horizontal line has a resistance of 1 </a:t>
            </a:r>
            <a:r>
              <a:rPr lang="en-US" sz="2400" dirty="0" smtClean="0"/>
              <a:t>ohm.</a:t>
            </a:r>
            <a:endParaRPr lang="en-US" sz="2400" dirty="0"/>
          </a:p>
        </p:txBody>
      </p:sp>
    </p:spTree>
    <p:extLst>
      <p:ext uri="{BB962C8B-B14F-4D97-AF65-F5344CB8AC3E}">
        <p14:creationId xmlns:p14="http://schemas.microsoft.com/office/powerpoint/2010/main" val="142643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44130" y="1399171"/>
            <a:ext cx="5358520" cy="3298953"/>
          </a:xfrm>
          <a:prstGeom prst="rect">
            <a:avLst/>
          </a:prstGeom>
        </p:spPr>
      </p:pic>
      <p:pic>
        <p:nvPicPr>
          <p:cNvPr id="5" name="Picture 66" descr="Thinking Face Emoji (U+1F9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7103" y="1869387"/>
            <a:ext cx="1199562" cy="1199562"/>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a:xfrm>
            <a:off x="950036" y="4087551"/>
            <a:ext cx="4399730" cy="1221146"/>
          </a:xfrm>
          <a:prstGeom prst="wedgeRoundRectCallout">
            <a:avLst>
              <a:gd name="adj1" fmla="val 44534"/>
              <a:gd name="adj2" fmla="val -133463"/>
              <a:gd name="adj3" fmla="val 1666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This cube is made of 12 wires/resistances of 5 ohms each. What is the total resistance between points X &amp; </a:t>
            </a:r>
            <a:r>
              <a:rPr lang="en-US" dirty="0" smtClean="0">
                <a:solidFill>
                  <a:schemeClr val="tx1"/>
                </a:solidFill>
              </a:rPr>
              <a:t>Y?</a:t>
            </a:r>
            <a:endParaRPr lang="en-US" dirty="0">
              <a:solidFill>
                <a:schemeClr val="tx1"/>
              </a:solidFill>
            </a:endParaRPr>
          </a:p>
        </p:txBody>
      </p:sp>
      <p:sp>
        <p:nvSpPr>
          <p:cNvPr id="7" name="Rectangle 6"/>
          <p:cNvSpPr/>
          <p:nvPr/>
        </p:nvSpPr>
        <p:spPr>
          <a:xfrm>
            <a:off x="224155" y="191482"/>
            <a:ext cx="7185878" cy="646331"/>
          </a:xfrm>
          <a:prstGeom prst="rect">
            <a:avLst/>
          </a:prstGeom>
        </p:spPr>
        <p:txBody>
          <a:bodyPr wrap="none">
            <a:spAutoFit/>
          </a:bodyPr>
          <a:lstStyle/>
          <a:p>
            <a:r>
              <a:rPr lang="en-US" sz="3600" dirty="0" smtClean="0">
                <a:solidFill>
                  <a:srgbClr val="0000FF"/>
                </a:solidFill>
              </a:rPr>
              <a:t>Total resistance between points X &amp; Y</a:t>
            </a:r>
            <a:endParaRPr lang="en-US" sz="3600" dirty="0">
              <a:solidFill>
                <a:srgbClr val="0000FF"/>
              </a:solidFill>
            </a:endParaRPr>
          </a:p>
        </p:txBody>
      </p:sp>
    </p:spTree>
    <p:extLst>
      <p:ext uri="{BB962C8B-B14F-4D97-AF65-F5344CB8AC3E}">
        <p14:creationId xmlns:p14="http://schemas.microsoft.com/office/powerpoint/2010/main" val="2060045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6424" y="620802"/>
            <a:ext cx="7842273" cy="2246769"/>
          </a:xfrm>
          <a:prstGeom prst="rect">
            <a:avLst/>
          </a:prstGeom>
        </p:spPr>
        <p:txBody>
          <a:bodyPr wrap="square">
            <a:spAutoFit/>
          </a:bodyPr>
          <a:lstStyle/>
          <a:p>
            <a:r>
              <a:rPr lang="en-US" sz="2800" dirty="0"/>
              <a:t>The pressure and volume in a balloon is very low to start </a:t>
            </a:r>
            <a:r>
              <a:rPr lang="en-US" sz="2800" dirty="0" smtClean="0"/>
              <a:t>with. </a:t>
            </a:r>
            <a:r>
              <a:rPr lang="en-US" sz="2800" dirty="0"/>
              <a:t>W</a:t>
            </a:r>
            <a:r>
              <a:rPr lang="en-US" sz="2800" dirty="0" smtClean="0"/>
              <a:t>hen </a:t>
            </a:r>
            <a:r>
              <a:rPr lang="en-US" sz="2800" dirty="0"/>
              <a:t>you start inflating it both pressure and volume start building up and finally the balloon pops out. How come this is </a:t>
            </a:r>
            <a:r>
              <a:rPr lang="en-US" sz="2800" dirty="0" smtClean="0"/>
              <a:t>violation of Boyle's </a:t>
            </a:r>
            <a:r>
              <a:rPr lang="en-US" sz="2800" dirty="0"/>
              <a:t>law, pressure </a:t>
            </a:r>
            <a:r>
              <a:rPr lang="en-US" sz="2800" dirty="0" smtClean="0"/>
              <a:t>× volume </a:t>
            </a:r>
            <a:r>
              <a:rPr lang="en-US" sz="2800" dirty="0"/>
              <a:t>= constant.</a:t>
            </a:r>
          </a:p>
        </p:txBody>
      </p:sp>
      <p:pic>
        <p:nvPicPr>
          <p:cNvPr id="13320" name="Picture 8" descr="Why is it so loud when a balloon pop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25928" y="3443111"/>
            <a:ext cx="5892803" cy="28176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334704" y="6260803"/>
            <a:ext cx="3683572" cy="276999"/>
          </a:xfrm>
          <a:prstGeom prst="rect">
            <a:avLst/>
          </a:prstGeom>
        </p:spPr>
        <p:txBody>
          <a:bodyPr wrap="none">
            <a:spAutoFit/>
          </a:bodyPr>
          <a:lstStyle/>
          <a:p>
            <a:r>
              <a:rPr lang="en-US" sz="1200" dirty="0" smtClean="0">
                <a:solidFill>
                  <a:srgbClr val="030303"/>
                </a:solidFill>
                <a:latin typeface="Roboto"/>
              </a:rPr>
              <a:t>source</a:t>
            </a:r>
            <a:r>
              <a:rPr lang="en-US" sz="1200" dirty="0">
                <a:solidFill>
                  <a:srgbClr val="030303"/>
                </a:solidFill>
                <a:latin typeface="Roboto"/>
              </a:rPr>
              <a:t>: https://www.youtube.com/slowmolaboratory</a:t>
            </a:r>
            <a:endParaRPr lang="en-US" sz="1200" dirty="0"/>
          </a:p>
        </p:txBody>
      </p:sp>
      <p:pic>
        <p:nvPicPr>
          <p:cNvPr id="15362" name="Picture 2" descr="Cartoon dislike smile emoticon Royalty Free Vector Image"/>
          <p:cNvPicPr>
            <a:picLocks noChangeAspect="1" noChangeArrowheads="1"/>
          </p:cNvPicPr>
          <p:nvPr/>
        </p:nvPicPr>
        <p:blipFill rotWithShape="1">
          <a:blip r:embed="rId3">
            <a:extLst>
              <a:ext uri="{28A0092B-C50C-407E-A947-70E740481C1C}">
                <a14:useLocalDpi xmlns:a14="http://schemas.microsoft.com/office/drawing/2010/main" val="0"/>
              </a:ext>
            </a:extLst>
          </a:blip>
          <a:srcRect t="1" b="10047"/>
          <a:stretch/>
        </p:blipFill>
        <p:spPr bwMode="auto">
          <a:xfrm>
            <a:off x="10277146" y="2292032"/>
            <a:ext cx="1641585" cy="11510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432095" y="4851957"/>
            <a:ext cx="1861407" cy="461665"/>
          </a:xfrm>
          <a:prstGeom prst="rect">
            <a:avLst/>
          </a:prstGeom>
        </p:spPr>
        <p:txBody>
          <a:bodyPr wrap="none">
            <a:spAutoFit/>
          </a:bodyPr>
          <a:lstStyle/>
          <a:p>
            <a:r>
              <a:rPr lang="en-US" sz="2400" dirty="0">
                <a:latin typeface="Alaska Extrabold" panose="020E0802030304020204" pitchFamily="34" charset="0"/>
              </a:rPr>
              <a:t>Boyle's law</a:t>
            </a:r>
          </a:p>
        </p:txBody>
      </p:sp>
      <p:pic>
        <p:nvPicPr>
          <p:cNvPr id="4" name="Picture 3"/>
          <p:cNvPicPr>
            <a:picLocks noChangeAspect="1"/>
          </p:cNvPicPr>
          <p:nvPr/>
        </p:nvPicPr>
        <p:blipFill>
          <a:blip r:embed="rId4"/>
          <a:stretch>
            <a:fillRect/>
          </a:stretch>
        </p:blipFill>
        <p:spPr>
          <a:xfrm>
            <a:off x="1138837" y="5248818"/>
            <a:ext cx="2447925" cy="723900"/>
          </a:xfrm>
          <a:prstGeom prst="rect">
            <a:avLst/>
          </a:prstGeom>
        </p:spPr>
      </p:pic>
    </p:spTree>
    <p:extLst>
      <p:ext uri="{BB962C8B-B14F-4D97-AF65-F5344CB8AC3E}">
        <p14:creationId xmlns:p14="http://schemas.microsoft.com/office/powerpoint/2010/main" val="401090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3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Vintage steam locomotive drawn ancient train Vector Image"/>
          <p:cNvPicPr>
            <a:picLocks noChangeAspect="1" noChangeArrowheads="1"/>
          </p:cNvPicPr>
          <p:nvPr/>
        </p:nvPicPr>
        <p:blipFill rotWithShape="1">
          <a:blip r:embed="rId2">
            <a:extLst>
              <a:ext uri="{28A0092B-C50C-407E-A947-70E740481C1C}">
                <a14:useLocalDpi xmlns:a14="http://schemas.microsoft.com/office/drawing/2010/main" val="0"/>
              </a:ext>
            </a:extLst>
          </a:blip>
          <a:srcRect t="10861" b="18362"/>
          <a:stretch/>
        </p:blipFill>
        <p:spPr bwMode="auto">
          <a:xfrm>
            <a:off x="557213" y="498802"/>
            <a:ext cx="2419350" cy="1334813"/>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8" descr="Old train Royalty Free Vector Image - Vecto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70" name="Picture 10" descr="Cartoon old steam locomotive Royalty Free Vector Image"/>
          <p:cNvPicPr>
            <a:picLocks noChangeAspect="1" noChangeArrowheads="1"/>
          </p:cNvPicPr>
          <p:nvPr/>
        </p:nvPicPr>
        <p:blipFill rotWithShape="1">
          <a:blip r:embed="rId3">
            <a:extLst>
              <a:ext uri="{28A0092B-C50C-407E-A947-70E740481C1C}">
                <a14:useLocalDpi xmlns:a14="http://schemas.microsoft.com/office/drawing/2010/main" val="0"/>
              </a:ext>
            </a:extLst>
          </a:blip>
          <a:srcRect t="17214" b="25482"/>
          <a:stretch/>
        </p:blipFill>
        <p:spPr bwMode="auto">
          <a:xfrm>
            <a:off x="9639549" y="558283"/>
            <a:ext cx="2057400" cy="1271752"/>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4" descr="Flying bird logo Royalty Free Vector Image - VectorStoc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78" name="Picture 18" descr="Flying Vector Bird Migration, HD Png Download , Transparent Png ..."/>
          <p:cNvPicPr>
            <a:picLocks noChangeAspect="1" noChangeArrowheads="1"/>
          </p:cNvPicPr>
          <p:nvPr/>
        </p:nvPicPr>
        <p:blipFill rotWithShape="1">
          <a:blip r:embed="rId4">
            <a:extLst>
              <a:ext uri="{28A0092B-C50C-407E-A947-70E740481C1C}">
                <a14:useLocalDpi xmlns:a14="http://schemas.microsoft.com/office/drawing/2010/main" val="0"/>
              </a:ext>
            </a:extLst>
          </a:blip>
          <a:srcRect l="36850" t="47177" r="57248" b="45671"/>
          <a:stretch/>
        </p:blipFill>
        <p:spPr bwMode="auto">
          <a:xfrm>
            <a:off x="6927386" y="558283"/>
            <a:ext cx="483476" cy="36786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2995452" y="985131"/>
            <a:ext cx="52551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843306" y="985131"/>
            <a:ext cx="61589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9070430" y="985131"/>
            <a:ext cx="554970" cy="2847"/>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76563" y="2017986"/>
            <a:ext cx="6840099" cy="0"/>
          </a:xfrm>
          <a:prstGeom prst="straightConnector1">
            <a:avLst/>
          </a:prstGeom>
          <a:ln w="12700">
            <a:solidFill>
              <a:schemeClr val="tx1"/>
            </a:solidFill>
            <a:headEnd type="diamond"/>
            <a:tailEnd type="diamond"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0374" y="3081867"/>
            <a:ext cx="9608094" cy="3046988"/>
          </a:xfrm>
          <a:prstGeom prst="rect">
            <a:avLst/>
          </a:prstGeom>
        </p:spPr>
        <p:txBody>
          <a:bodyPr wrap="square">
            <a:spAutoFit/>
          </a:bodyPr>
          <a:lstStyle/>
          <a:p>
            <a:pPr algn="just"/>
            <a:r>
              <a:rPr lang="en-US" sz="2400" dirty="0"/>
              <a:t>Two trains are at a distance of 150 miles from each other and there is a bird on one of the </a:t>
            </a:r>
            <a:r>
              <a:rPr lang="en-US" sz="2400" dirty="0" smtClean="0"/>
              <a:t>trains. </a:t>
            </a:r>
            <a:r>
              <a:rPr lang="en-US" sz="2400" dirty="0"/>
              <a:t>Both the trains started traveling towards each other at speed </a:t>
            </a:r>
            <a:r>
              <a:rPr lang="en-US" sz="2400" dirty="0" smtClean="0"/>
              <a:t>of 35 </a:t>
            </a:r>
            <a:r>
              <a:rPr lang="en-US" sz="2400" dirty="0"/>
              <a:t>miles per hour and 40 miles per hour. At the same </a:t>
            </a:r>
            <a:r>
              <a:rPr lang="en-US" sz="2400" dirty="0" smtClean="0"/>
              <a:t>time, </a:t>
            </a:r>
            <a:r>
              <a:rPr lang="en-US" sz="2400" dirty="0"/>
              <a:t>the bird started traveling at the speed of 45 miles per hour towards the 2nd </a:t>
            </a:r>
            <a:r>
              <a:rPr lang="en-US" sz="2400" dirty="0" smtClean="0"/>
              <a:t>train. </a:t>
            </a:r>
            <a:r>
              <a:rPr lang="en-US" sz="2400" dirty="0"/>
              <a:t>U</a:t>
            </a:r>
            <a:r>
              <a:rPr lang="en-US" sz="2400" dirty="0" smtClean="0"/>
              <a:t>pon </a:t>
            </a:r>
            <a:r>
              <a:rPr lang="en-US" sz="2400" dirty="0"/>
              <a:t>bumping </a:t>
            </a:r>
            <a:r>
              <a:rPr lang="en-US" sz="2400" dirty="0" smtClean="0"/>
              <a:t>into the </a:t>
            </a:r>
            <a:r>
              <a:rPr lang="en-US" sz="2400" dirty="0"/>
              <a:t>2nd </a:t>
            </a:r>
            <a:r>
              <a:rPr lang="en-US" sz="2400" dirty="0" smtClean="0"/>
              <a:t>train, </a:t>
            </a:r>
            <a:r>
              <a:rPr lang="en-US" sz="2400" dirty="0"/>
              <a:t>the bird bounces and travels back to </a:t>
            </a:r>
            <a:r>
              <a:rPr lang="en-US" sz="2400" dirty="0" smtClean="0"/>
              <a:t>the 1st </a:t>
            </a:r>
            <a:r>
              <a:rPr lang="en-US" sz="2400" dirty="0"/>
              <a:t>train at the same speed. The bird continues </a:t>
            </a:r>
            <a:r>
              <a:rPr lang="en-US" sz="2400" dirty="0" smtClean="0"/>
              <a:t>a series </a:t>
            </a:r>
            <a:r>
              <a:rPr lang="en-US" sz="2400" dirty="0"/>
              <a:t>of bouncing between both the trains until both the </a:t>
            </a:r>
            <a:r>
              <a:rPr lang="en-US" sz="2400" dirty="0" smtClean="0"/>
              <a:t>trains crash. Now, </a:t>
            </a:r>
            <a:r>
              <a:rPr lang="en-US" sz="2400" dirty="0"/>
              <a:t>calculate the total distance traveled by the bird before the </a:t>
            </a:r>
            <a:r>
              <a:rPr lang="en-US" sz="2400" dirty="0" smtClean="0"/>
              <a:t>trains </a:t>
            </a:r>
            <a:r>
              <a:rPr lang="en-US" sz="2400" dirty="0"/>
              <a:t>crash.</a:t>
            </a:r>
          </a:p>
        </p:txBody>
      </p:sp>
      <p:sp>
        <p:nvSpPr>
          <p:cNvPr id="20" name="Rectangle 19"/>
          <p:cNvSpPr/>
          <p:nvPr/>
        </p:nvSpPr>
        <p:spPr>
          <a:xfrm>
            <a:off x="5828187" y="2017987"/>
            <a:ext cx="1136850" cy="369332"/>
          </a:xfrm>
          <a:prstGeom prst="rect">
            <a:avLst/>
          </a:prstGeom>
        </p:spPr>
        <p:txBody>
          <a:bodyPr wrap="none">
            <a:spAutoFit/>
          </a:bodyPr>
          <a:lstStyle/>
          <a:p>
            <a:r>
              <a:rPr lang="en-US" dirty="0"/>
              <a:t>150 miles </a:t>
            </a:r>
          </a:p>
        </p:txBody>
      </p:sp>
      <p:sp>
        <p:nvSpPr>
          <p:cNvPr id="22" name="Rectangle 21"/>
          <p:cNvSpPr/>
          <p:nvPr/>
        </p:nvSpPr>
        <p:spPr>
          <a:xfrm>
            <a:off x="2917391" y="1055031"/>
            <a:ext cx="954107" cy="338554"/>
          </a:xfrm>
          <a:prstGeom prst="rect">
            <a:avLst/>
          </a:prstGeom>
        </p:spPr>
        <p:txBody>
          <a:bodyPr wrap="none">
            <a:spAutoFit/>
          </a:bodyPr>
          <a:lstStyle/>
          <a:p>
            <a:r>
              <a:rPr lang="en-US" sz="1600" dirty="0"/>
              <a:t>35 </a:t>
            </a:r>
            <a:r>
              <a:rPr lang="en-US" sz="1600" dirty="0" smtClean="0"/>
              <a:t>mi/</a:t>
            </a:r>
            <a:r>
              <a:rPr lang="en-US" sz="1600" dirty="0" err="1" smtClean="0"/>
              <a:t>hr</a:t>
            </a:r>
            <a:r>
              <a:rPr lang="en-US" sz="1600" dirty="0" smtClean="0"/>
              <a:t> </a:t>
            </a:r>
            <a:endParaRPr lang="en-US" sz="1600" dirty="0"/>
          </a:p>
        </p:txBody>
      </p:sp>
      <p:sp>
        <p:nvSpPr>
          <p:cNvPr id="28" name="Rectangle 27"/>
          <p:cNvSpPr/>
          <p:nvPr/>
        </p:nvSpPr>
        <p:spPr>
          <a:xfrm>
            <a:off x="6744737" y="1037604"/>
            <a:ext cx="1053494" cy="369332"/>
          </a:xfrm>
          <a:prstGeom prst="rect">
            <a:avLst/>
          </a:prstGeom>
        </p:spPr>
        <p:txBody>
          <a:bodyPr wrap="none">
            <a:spAutoFit/>
          </a:bodyPr>
          <a:lstStyle/>
          <a:p>
            <a:r>
              <a:rPr lang="en-US" dirty="0" smtClean="0"/>
              <a:t>45 mi/</a:t>
            </a:r>
            <a:r>
              <a:rPr lang="en-US" dirty="0" err="1" smtClean="0"/>
              <a:t>hr</a:t>
            </a:r>
            <a:r>
              <a:rPr lang="en-US" dirty="0" smtClean="0"/>
              <a:t> </a:t>
            </a:r>
            <a:endParaRPr lang="en-US" dirty="0"/>
          </a:p>
        </p:txBody>
      </p:sp>
      <p:sp>
        <p:nvSpPr>
          <p:cNvPr id="29" name="Rectangle 28"/>
          <p:cNvSpPr/>
          <p:nvPr/>
        </p:nvSpPr>
        <p:spPr>
          <a:xfrm>
            <a:off x="8763168" y="1055031"/>
            <a:ext cx="1053494" cy="369332"/>
          </a:xfrm>
          <a:prstGeom prst="rect">
            <a:avLst/>
          </a:prstGeom>
        </p:spPr>
        <p:txBody>
          <a:bodyPr wrap="none">
            <a:spAutoFit/>
          </a:bodyPr>
          <a:lstStyle/>
          <a:p>
            <a:r>
              <a:rPr lang="en-US" dirty="0" smtClean="0"/>
              <a:t>40 mi/</a:t>
            </a:r>
            <a:r>
              <a:rPr lang="en-US" dirty="0" err="1" smtClean="0"/>
              <a:t>hr</a:t>
            </a:r>
            <a:r>
              <a:rPr lang="en-US" dirty="0" smtClean="0"/>
              <a:t> </a:t>
            </a:r>
            <a:endParaRPr lang="en-US" dirty="0"/>
          </a:p>
        </p:txBody>
      </p:sp>
      <p:pic>
        <p:nvPicPr>
          <p:cNvPr id="30" name="Picture 66" descr="Thinking Face Emoji (U+1F9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7387" y="4929293"/>
            <a:ext cx="1199562" cy="1199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856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1958379440"/>
              </p:ext>
            </p:extLst>
          </p:nvPr>
        </p:nvGraphicFramePr>
        <p:xfrm>
          <a:off x="772442" y="4705956"/>
          <a:ext cx="2795587" cy="1436688"/>
        </p:xfrm>
        <a:graphic>
          <a:graphicData uri="http://schemas.openxmlformats.org/presentationml/2006/ole">
            <mc:AlternateContent xmlns:mc="http://schemas.openxmlformats.org/markup-compatibility/2006">
              <mc:Choice xmlns:v="urn:schemas-microsoft-com:vml" Requires="v">
                <p:oleObj spid="_x0000_s12311" name="Equation" r:id="rId3" imgW="1676160" imgH="863280" progId="Equation.DSMT4">
                  <p:embed/>
                </p:oleObj>
              </mc:Choice>
              <mc:Fallback>
                <p:oleObj name="Equation" r:id="rId3" imgW="1676160" imgH="863280" progId="Equation.DSMT4">
                  <p:embed/>
                  <p:pic>
                    <p:nvPicPr>
                      <p:cNvPr id="0" name=""/>
                      <p:cNvPicPr/>
                      <p:nvPr/>
                    </p:nvPicPr>
                    <p:blipFill>
                      <a:blip r:embed="rId4"/>
                      <a:stretch>
                        <a:fillRect/>
                      </a:stretch>
                    </p:blipFill>
                    <p:spPr>
                      <a:xfrm>
                        <a:off x="772442" y="4705956"/>
                        <a:ext cx="2795587" cy="1436688"/>
                      </a:xfrm>
                      <a:prstGeom prst="rect">
                        <a:avLst/>
                      </a:prstGeom>
                    </p:spPr>
                  </p:pic>
                </p:oleObj>
              </mc:Fallback>
            </mc:AlternateContent>
          </a:graphicData>
        </a:graphic>
      </p:graphicFrame>
      <p:sp>
        <p:nvSpPr>
          <p:cNvPr id="9" name="Rectangle 8"/>
          <p:cNvSpPr/>
          <p:nvPr/>
        </p:nvSpPr>
        <p:spPr>
          <a:xfrm>
            <a:off x="6949775" y="5596652"/>
            <a:ext cx="4557273" cy="646331"/>
          </a:xfrm>
          <a:prstGeom prst="rect">
            <a:avLst/>
          </a:prstGeom>
        </p:spPr>
        <p:txBody>
          <a:bodyPr wrap="square">
            <a:spAutoFit/>
          </a:bodyPr>
          <a:lstStyle/>
          <a:p>
            <a:r>
              <a:rPr lang="en-US" dirty="0" smtClean="0"/>
              <a:t>This concept has lots of applications in engineering, math, finance and data science.</a:t>
            </a:r>
            <a:endParaRPr lang="en-US" dirty="0"/>
          </a:p>
        </p:txBody>
      </p:sp>
      <p:pic>
        <p:nvPicPr>
          <p:cNvPr id="5" name="Picture 4"/>
          <p:cNvPicPr>
            <a:picLocks noChangeAspect="1"/>
          </p:cNvPicPr>
          <p:nvPr/>
        </p:nvPicPr>
        <p:blipFill>
          <a:blip r:embed="rId5"/>
          <a:stretch>
            <a:fillRect/>
          </a:stretch>
        </p:blipFill>
        <p:spPr>
          <a:xfrm>
            <a:off x="593805" y="260805"/>
            <a:ext cx="8531108" cy="1730253"/>
          </a:xfrm>
          <a:prstGeom prst="rect">
            <a:avLst/>
          </a:prstGeom>
        </p:spPr>
      </p:pic>
      <p:pic>
        <p:nvPicPr>
          <p:cNvPr id="10" name="Picture 9"/>
          <p:cNvPicPr>
            <a:picLocks noChangeAspect="1"/>
          </p:cNvPicPr>
          <p:nvPr/>
        </p:nvPicPr>
        <p:blipFill>
          <a:blip r:embed="rId6"/>
          <a:stretch>
            <a:fillRect/>
          </a:stretch>
        </p:blipFill>
        <p:spPr>
          <a:xfrm>
            <a:off x="593805" y="2385848"/>
            <a:ext cx="2278375" cy="1694387"/>
          </a:xfrm>
          <a:prstGeom prst="rect">
            <a:avLst/>
          </a:prstGeom>
        </p:spPr>
      </p:pic>
      <p:pic>
        <p:nvPicPr>
          <p:cNvPr id="12292" name="Picture 4" descr="Pin en Material Design Backgroun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98188" y="2356584"/>
            <a:ext cx="1410466" cy="1331089"/>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ular Callout 10"/>
          <p:cNvSpPr/>
          <p:nvPr/>
        </p:nvSpPr>
        <p:spPr>
          <a:xfrm>
            <a:off x="9124913" y="3822617"/>
            <a:ext cx="1713186" cy="819545"/>
          </a:xfrm>
          <a:prstGeom prst="wedgeRoundRectCallout">
            <a:avLst>
              <a:gd name="adj1" fmla="val -64641"/>
              <a:gd name="adj2" fmla="val -79711"/>
              <a:gd name="adj3" fmla="val 1666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What’s so great about it?</a:t>
            </a:r>
          </a:p>
        </p:txBody>
      </p:sp>
    </p:spTree>
    <p:extLst>
      <p:ext uri="{BB962C8B-B14F-4D97-AF65-F5344CB8AC3E}">
        <p14:creationId xmlns:p14="http://schemas.microsoft.com/office/powerpoint/2010/main" val="171244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13524" y="2432948"/>
            <a:ext cx="3679285" cy="2501428"/>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4122678568"/>
              </p:ext>
            </p:extLst>
          </p:nvPr>
        </p:nvGraphicFramePr>
        <p:xfrm>
          <a:off x="1539468" y="4934376"/>
          <a:ext cx="2223234" cy="1109568"/>
        </p:xfrm>
        <a:graphic>
          <a:graphicData uri="http://schemas.openxmlformats.org/presentationml/2006/ole">
            <mc:AlternateContent xmlns:mc="http://schemas.openxmlformats.org/markup-compatibility/2006">
              <mc:Choice xmlns:v="urn:schemas-microsoft-com:vml" Requires="v">
                <p:oleObj spid="_x0000_s9331" name="Equation" r:id="rId4" imgW="1676160" imgH="838080" progId="Equation.DSMT4">
                  <p:embed/>
                </p:oleObj>
              </mc:Choice>
              <mc:Fallback>
                <p:oleObj name="Equation" r:id="rId4" imgW="1676160" imgH="838080" progId="Equation.DSMT4">
                  <p:embed/>
                  <p:pic>
                    <p:nvPicPr>
                      <p:cNvPr id="0" name=""/>
                      <p:cNvPicPr/>
                      <p:nvPr/>
                    </p:nvPicPr>
                    <p:blipFill>
                      <a:blip r:embed="rId5"/>
                      <a:stretch>
                        <a:fillRect/>
                      </a:stretch>
                    </p:blipFill>
                    <p:spPr>
                      <a:xfrm>
                        <a:off x="1539468" y="4934376"/>
                        <a:ext cx="2223234" cy="1109568"/>
                      </a:xfrm>
                      <a:prstGeom prst="rect">
                        <a:avLst/>
                      </a:prstGeom>
                    </p:spPr>
                  </p:pic>
                </p:oleObj>
              </mc:Fallback>
            </mc:AlternateContent>
          </a:graphicData>
        </a:graphic>
      </p:graphicFrame>
      <p:pic>
        <p:nvPicPr>
          <p:cNvPr id="4" name="Picture 3"/>
          <p:cNvPicPr>
            <a:picLocks noChangeAspect="1"/>
          </p:cNvPicPr>
          <p:nvPr/>
        </p:nvPicPr>
        <p:blipFill>
          <a:blip r:embed="rId6"/>
          <a:stretch>
            <a:fillRect/>
          </a:stretch>
        </p:blipFill>
        <p:spPr>
          <a:xfrm>
            <a:off x="5942254" y="266267"/>
            <a:ext cx="5962650" cy="2952750"/>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4093659854"/>
              </p:ext>
            </p:extLst>
          </p:nvPr>
        </p:nvGraphicFramePr>
        <p:xfrm>
          <a:off x="6083510" y="863392"/>
          <a:ext cx="1343025" cy="460375"/>
        </p:xfrm>
        <a:graphic>
          <a:graphicData uri="http://schemas.openxmlformats.org/presentationml/2006/ole">
            <mc:AlternateContent xmlns:mc="http://schemas.openxmlformats.org/markup-compatibility/2006">
              <mc:Choice xmlns:v="urn:schemas-microsoft-com:vml" Requires="v">
                <p:oleObj spid="_x0000_s9332" name="Equation" r:id="rId7" imgW="1143000" imgH="393480" progId="Equation.DSMT4">
                  <p:embed/>
                </p:oleObj>
              </mc:Choice>
              <mc:Fallback>
                <p:oleObj name="Equation" r:id="rId7" imgW="1143000" imgH="393480" progId="Equation.DSMT4">
                  <p:embed/>
                  <p:pic>
                    <p:nvPicPr>
                      <p:cNvPr id="0" name=""/>
                      <p:cNvPicPr/>
                      <p:nvPr/>
                    </p:nvPicPr>
                    <p:blipFill>
                      <a:blip r:embed="rId8"/>
                      <a:stretch>
                        <a:fillRect/>
                      </a:stretch>
                    </p:blipFill>
                    <p:spPr>
                      <a:xfrm>
                        <a:off x="6083510" y="863392"/>
                        <a:ext cx="1343025" cy="4603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55006273"/>
              </p:ext>
            </p:extLst>
          </p:nvPr>
        </p:nvGraphicFramePr>
        <p:xfrm>
          <a:off x="8020155" y="2872076"/>
          <a:ext cx="1804988" cy="793750"/>
        </p:xfrm>
        <a:graphic>
          <a:graphicData uri="http://schemas.openxmlformats.org/presentationml/2006/ole">
            <mc:AlternateContent xmlns:mc="http://schemas.openxmlformats.org/markup-compatibility/2006">
              <mc:Choice xmlns:v="urn:schemas-microsoft-com:vml" Requires="v">
                <p:oleObj spid="_x0000_s9333" name="Equation" r:id="rId9" imgW="1841400" imgH="812520" progId="Equation.DSMT4">
                  <p:embed/>
                </p:oleObj>
              </mc:Choice>
              <mc:Fallback>
                <p:oleObj name="Equation" r:id="rId9" imgW="1841400" imgH="812520" progId="Equation.DSMT4">
                  <p:embed/>
                  <p:pic>
                    <p:nvPicPr>
                      <p:cNvPr id="0" name=""/>
                      <p:cNvPicPr/>
                      <p:nvPr/>
                    </p:nvPicPr>
                    <p:blipFill>
                      <a:blip r:embed="rId10"/>
                      <a:stretch>
                        <a:fillRect/>
                      </a:stretch>
                    </p:blipFill>
                    <p:spPr>
                      <a:xfrm>
                        <a:off x="8020155" y="2872076"/>
                        <a:ext cx="1804988" cy="7937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58720991"/>
              </p:ext>
            </p:extLst>
          </p:nvPr>
        </p:nvGraphicFramePr>
        <p:xfrm>
          <a:off x="10348910" y="863391"/>
          <a:ext cx="461962" cy="460375"/>
        </p:xfrm>
        <a:graphic>
          <a:graphicData uri="http://schemas.openxmlformats.org/presentationml/2006/ole">
            <mc:AlternateContent xmlns:mc="http://schemas.openxmlformats.org/markup-compatibility/2006">
              <mc:Choice xmlns:v="urn:schemas-microsoft-com:vml" Requires="v">
                <p:oleObj spid="_x0000_s9334" name="Equation" r:id="rId11" imgW="393480" imgH="393480" progId="Equation.DSMT4">
                  <p:embed/>
                </p:oleObj>
              </mc:Choice>
              <mc:Fallback>
                <p:oleObj name="Equation" r:id="rId11" imgW="393480" imgH="393480" progId="Equation.DSMT4">
                  <p:embed/>
                  <p:pic>
                    <p:nvPicPr>
                      <p:cNvPr id="0" name=""/>
                      <p:cNvPicPr/>
                      <p:nvPr/>
                    </p:nvPicPr>
                    <p:blipFill>
                      <a:blip r:embed="rId12"/>
                      <a:stretch>
                        <a:fillRect/>
                      </a:stretch>
                    </p:blipFill>
                    <p:spPr>
                      <a:xfrm>
                        <a:off x="10348910" y="863391"/>
                        <a:ext cx="461962" cy="46037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4066959"/>
              </p:ext>
            </p:extLst>
          </p:nvPr>
        </p:nvGraphicFramePr>
        <p:xfrm>
          <a:off x="9333189" y="3665827"/>
          <a:ext cx="1885841" cy="628614"/>
        </p:xfrm>
        <a:graphic>
          <a:graphicData uri="http://schemas.openxmlformats.org/presentationml/2006/ole">
            <mc:AlternateContent xmlns:mc="http://schemas.openxmlformats.org/markup-compatibility/2006">
              <mc:Choice xmlns:v="urn:schemas-microsoft-com:vml" Requires="v">
                <p:oleObj spid="_x0000_s9335" name="Equation" r:id="rId13" imgW="1180800" imgH="393480" progId="Equation.DSMT4">
                  <p:embed/>
                </p:oleObj>
              </mc:Choice>
              <mc:Fallback>
                <p:oleObj name="Equation" r:id="rId13" imgW="1180800" imgH="393480" progId="Equation.DSMT4">
                  <p:embed/>
                  <p:pic>
                    <p:nvPicPr>
                      <p:cNvPr id="0" name=""/>
                      <p:cNvPicPr/>
                      <p:nvPr/>
                    </p:nvPicPr>
                    <p:blipFill>
                      <a:blip r:embed="rId14"/>
                      <a:stretch>
                        <a:fillRect/>
                      </a:stretch>
                    </p:blipFill>
                    <p:spPr>
                      <a:xfrm>
                        <a:off x="9333189" y="3665827"/>
                        <a:ext cx="1885841" cy="628614"/>
                      </a:xfrm>
                      <a:prstGeom prst="rect">
                        <a:avLst/>
                      </a:prstGeom>
                    </p:spPr>
                  </p:pic>
                </p:oleObj>
              </mc:Fallback>
            </mc:AlternateContent>
          </a:graphicData>
        </a:graphic>
      </p:graphicFrame>
      <p:sp>
        <p:nvSpPr>
          <p:cNvPr id="9" name="Rectangle 8"/>
          <p:cNvSpPr/>
          <p:nvPr/>
        </p:nvSpPr>
        <p:spPr>
          <a:xfrm>
            <a:off x="2210211" y="631913"/>
            <a:ext cx="3006429" cy="923330"/>
          </a:xfrm>
          <a:prstGeom prst="rect">
            <a:avLst/>
          </a:prstGeom>
        </p:spPr>
        <p:txBody>
          <a:bodyPr wrap="square">
            <a:spAutoFit/>
          </a:bodyPr>
          <a:lstStyle/>
          <a:p>
            <a:r>
              <a:rPr lang="en-US" dirty="0" smtClean="0"/>
              <a:t>Though the question says each resistance is 5</a:t>
            </a:r>
            <a:r>
              <a:rPr lang="el-GR" dirty="0" smtClean="0"/>
              <a:t>Ω</a:t>
            </a:r>
            <a:r>
              <a:rPr lang="en-US" dirty="0" smtClean="0"/>
              <a:t>, lets say it’s a resistance of  ‘</a:t>
            </a:r>
            <a:r>
              <a:rPr lang="en-US" i="1" dirty="0" smtClean="0"/>
              <a:t>r’</a:t>
            </a:r>
            <a:endParaRPr lang="en-US" i="1" dirty="0"/>
          </a:p>
        </p:txBody>
      </p:sp>
      <p:pic>
        <p:nvPicPr>
          <p:cNvPr id="9235" name="Picture 19" descr="Emoji Series: Final Blog Post | SOTA Foundations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3136" y="596817"/>
            <a:ext cx="984009" cy="111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64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10308" y="798002"/>
            <a:ext cx="2247900" cy="600075"/>
          </a:xfrm>
          <a:prstGeom prst="rect">
            <a:avLst/>
          </a:prstGeom>
        </p:spPr>
      </p:pic>
      <p:pic>
        <p:nvPicPr>
          <p:cNvPr id="6" name="Picture 5"/>
          <p:cNvPicPr>
            <a:picLocks noChangeAspect="1"/>
          </p:cNvPicPr>
          <p:nvPr/>
        </p:nvPicPr>
        <p:blipFill>
          <a:blip r:embed="rId4"/>
          <a:stretch>
            <a:fillRect/>
          </a:stretch>
        </p:blipFill>
        <p:spPr>
          <a:xfrm>
            <a:off x="1054484" y="1416471"/>
            <a:ext cx="2203724" cy="967879"/>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1709230108"/>
              </p:ext>
            </p:extLst>
          </p:nvPr>
        </p:nvGraphicFramePr>
        <p:xfrm>
          <a:off x="7102652" y="1213908"/>
          <a:ext cx="3078162" cy="4327525"/>
        </p:xfrm>
        <a:graphic>
          <a:graphicData uri="http://schemas.openxmlformats.org/presentationml/2006/ole">
            <mc:AlternateContent xmlns:mc="http://schemas.openxmlformats.org/markup-compatibility/2006">
              <mc:Choice xmlns:v="urn:schemas-microsoft-com:vml" Requires="v">
                <p:oleObj spid="_x0000_s14355" name="Equation" r:id="rId5" imgW="1117440" imgH="1574640" progId="Equation.DSMT4">
                  <p:embed/>
                </p:oleObj>
              </mc:Choice>
              <mc:Fallback>
                <p:oleObj name="Equation" r:id="rId5" imgW="1117440" imgH="1574640" progId="Equation.DSMT4">
                  <p:embed/>
                  <p:pic>
                    <p:nvPicPr>
                      <p:cNvPr id="0" name=""/>
                      <p:cNvPicPr/>
                      <p:nvPr/>
                    </p:nvPicPr>
                    <p:blipFill>
                      <a:blip r:embed="rId6"/>
                      <a:stretch>
                        <a:fillRect/>
                      </a:stretch>
                    </p:blipFill>
                    <p:spPr>
                      <a:xfrm>
                        <a:off x="7102652" y="1213908"/>
                        <a:ext cx="3078162" cy="4327525"/>
                      </a:xfrm>
                      <a:prstGeom prst="rect">
                        <a:avLst/>
                      </a:prstGeom>
                    </p:spPr>
                  </p:pic>
                </p:oleObj>
              </mc:Fallback>
            </mc:AlternateContent>
          </a:graphicData>
        </a:graphic>
      </p:graphicFrame>
      <p:sp>
        <p:nvSpPr>
          <p:cNvPr id="7" name="Rounded Rectangular Callout 6"/>
          <p:cNvSpPr/>
          <p:nvPr/>
        </p:nvSpPr>
        <p:spPr>
          <a:xfrm>
            <a:off x="2193157" y="3268482"/>
            <a:ext cx="2987273" cy="751689"/>
          </a:xfrm>
          <a:prstGeom prst="wedgeRoundRectCallout">
            <a:avLst>
              <a:gd name="adj1" fmla="val -6095"/>
              <a:gd name="adj2" fmla="val 107554"/>
              <a:gd name="adj3" fmla="val 1666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Boyle's </a:t>
            </a:r>
            <a:r>
              <a:rPr lang="en-US" dirty="0" smtClean="0">
                <a:solidFill>
                  <a:schemeClr val="tx1"/>
                </a:solidFill>
              </a:rPr>
              <a:t>law is valid as long as </a:t>
            </a:r>
            <a:r>
              <a:rPr lang="en-US" i="1" dirty="0" smtClean="0">
                <a:solidFill>
                  <a:schemeClr val="tx1"/>
                </a:solidFill>
              </a:rPr>
              <a:t>n</a:t>
            </a:r>
            <a:r>
              <a:rPr lang="en-US" dirty="0" smtClean="0">
                <a:solidFill>
                  <a:schemeClr val="tx1"/>
                </a:solidFill>
              </a:rPr>
              <a:t> and </a:t>
            </a:r>
            <a:r>
              <a:rPr lang="en-US" i="1" dirty="0" smtClean="0">
                <a:solidFill>
                  <a:schemeClr val="tx1"/>
                </a:solidFill>
              </a:rPr>
              <a:t>T</a:t>
            </a:r>
            <a:r>
              <a:rPr lang="en-US" dirty="0" smtClean="0">
                <a:solidFill>
                  <a:schemeClr val="tx1"/>
                </a:solidFill>
              </a:rPr>
              <a:t> are kept constant</a:t>
            </a:r>
            <a:endParaRPr lang="en-US" dirty="0">
              <a:solidFill>
                <a:schemeClr val="tx1"/>
              </a:solidFill>
            </a:endParaRPr>
          </a:p>
        </p:txBody>
      </p:sp>
      <p:pic>
        <p:nvPicPr>
          <p:cNvPr id="10" name="Picture 2" descr="Warning Emoji Clipart, HD Png Download - kin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6757" y="4417901"/>
            <a:ext cx="1179965" cy="1123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11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Vintage steam locomotive drawn ancient train Vector Image"/>
          <p:cNvPicPr>
            <a:picLocks noChangeAspect="1" noChangeArrowheads="1"/>
          </p:cNvPicPr>
          <p:nvPr/>
        </p:nvPicPr>
        <p:blipFill rotWithShape="1">
          <a:blip r:embed="rId2">
            <a:extLst>
              <a:ext uri="{28A0092B-C50C-407E-A947-70E740481C1C}">
                <a14:useLocalDpi xmlns:a14="http://schemas.microsoft.com/office/drawing/2010/main" val="0"/>
              </a:ext>
            </a:extLst>
          </a:blip>
          <a:srcRect t="10861" b="18362"/>
          <a:stretch/>
        </p:blipFill>
        <p:spPr bwMode="auto">
          <a:xfrm>
            <a:off x="557213" y="498802"/>
            <a:ext cx="2419350" cy="1334813"/>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8" descr="Old train Royalty Free Vector Image - Vecto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70" name="Picture 10" descr="Cartoon old steam locomotive Royalty Free Vector Image"/>
          <p:cNvPicPr>
            <a:picLocks noChangeAspect="1" noChangeArrowheads="1"/>
          </p:cNvPicPr>
          <p:nvPr/>
        </p:nvPicPr>
        <p:blipFill rotWithShape="1">
          <a:blip r:embed="rId3">
            <a:extLst>
              <a:ext uri="{28A0092B-C50C-407E-A947-70E740481C1C}">
                <a14:useLocalDpi xmlns:a14="http://schemas.microsoft.com/office/drawing/2010/main" val="0"/>
              </a:ext>
            </a:extLst>
          </a:blip>
          <a:srcRect t="17214" b="25482"/>
          <a:stretch/>
        </p:blipFill>
        <p:spPr bwMode="auto">
          <a:xfrm>
            <a:off x="9639549" y="558283"/>
            <a:ext cx="2057400" cy="1271752"/>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4" descr="Flying bird logo Royalty Free Vector Image - VectorStoc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78" name="Picture 18" descr="Flying Vector Bird Migration, HD Png Download , Transparent Png ..."/>
          <p:cNvPicPr>
            <a:picLocks noChangeAspect="1" noChangeArrowheads="1"/>
          </p:cNvPicPr>
          <p:nvPr/>
        </p:nvPicPr>
        <p:blipFill rotWithShape="1">
          <a:blip r:embed="rId4">
            <a:extLst>
              <a:ext uri="{28A0092B-C50C-407E-A947-70E740481C1C}">
                <a14:useLocalDpi xmlns:a14="http://schemas.microsoft.com/office/drawing/2010/main" val="0"/>
              </a:ext>
            </a:extLst>
          </a:blip>
          <a:srcRect l="36850" t="47177" r="57248" b="45671"/>
          <a:stretch/>
        </p:blipFill>
        <p:spPr bwMode="auto">
          <a:xfrm>
            <a:off x="6927386" y="558283"/>
            <a:ext cx="483476" cy="36786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2995452" y="985131"/>
            <a:ext cx="52551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843306" y="985131"/>
            <a:ext cx="61589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9070430" y="985131"/>
            <a:ext cx="554970" cy="2847"/>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76563" y="2017986"/>
            <a:ext cx="6840099" cy="0"/>
          </a:xfrm>
          <a:prstGeom prst="straightConnector1">
            <a:avLst/>
          </a:prstGeom>
          <a:ln w="12700">
            <a:solidFill>
              <a:schemeClr val="tx1"/>
            </a:solidFill>
            <a:headEnd type="diamond"/>
            <a:tailEnd type="diamond"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2775" y="2802029"/>
            <a:ext cx="8869892" cy="3416320"/>
          </a:xfrm>
          <a:prstGeom prst="rect">
            <a:avLst/>
          </a:prstGeom>
        </p:spPr>
        <p:txBody>
          <a:bodyPr wrap="square">
            <a:spAutoFit/>
          </a:bodyPr>
          <a:lstStyle/>
          <a:p>
            <a:r>
              <a:rPr lang="en-US" sz="2400" dirty="0" smtClean="0"/>
              <a:t>Theoretically, the bird will make an infinite number of trips between both the trains before they crash into each other. If we sum all of those infinite trips, then for sure we will go wrong somewhere…</a:t>
            </a:r>
          </a:p>
          <a:p>
            <a:endParaRPr lang="en-US" sz="2400" dirty="0"/>
          </a:p>
          <a:p>
            <a:r>
              <a:rPr lang="en-US" sz="2400" dirty="0" smtClean="0"/>
              <a:t>Then is there a smart way to do this? Yes! What is the time taken for the 2 trains </a:t>
            </a:r>
            <a:r>
              <a:rPr lang="en-US" sz="2400" dirty="0"/>
              <a:t>to </a:t>
            </a:r>
            <a:r>
              <a:rPr lang="en-US" sz="2400" dirty="0" smtClean="0"/>
              <a:t>collide? 150/(35+40) = 2 </a:t>
            </a:r>
            <a:r>
              <a:rPr lang="en-US" sz="2400" dirty="0" err="1" smtClean="0"/>
              <a:t>hrs</a:t>
            </a:r>
            <a:r>
              <a:rPr lang="en-US" sz="2400" dirty="0" smtClean="0"/>
              <a:t>, then what is the distance travelled by the bird in 2 </a:t>
            </a:r>
            <a:r>
              <a:rPr lang="en-US" sz="2400" dirty="0" err="1" smtClean="0"/>
              <a:t>hrs</a:t>
            </a:r>
            <a:r>
              <a:rPr lang="en-US" sz="2400" dirty="0" smtClean="0"/>
              <a:t>? 45</a:t>
            </a:r>
            <a:r>
              <a:rPr lang="en-US" sz="2400" dirty="0"/>
              <a:t>×</a:t>
            </a:r>
            <a:r>
              <a:rPr lang="en-US" sz="2400" dirty="0" smtClean="0"/>
              <a:t>2= 90 miles.</a:t>
            </a:r>
          </a:p>
          <a:p>
            <a:endParaRPr lang="en-US" sz="2400" dirty="0"/>
          </a:p>
          <a:p>
            <a:r>
              <a:rPr lang="en-US" sz="2400" dirty="0" smtClean="0"/>
              <a:t>That is why my teacher always says – don’t work hard but work smart!</a:t>
            </a:r>
          </a:p>
        </p:txBody>
      </p:sp>
      <p:sp>
        <p:nvSpPr>
          <p:cNvPr id="20" name="Rectangle 19"/>
          <p:cNvSpPr/>
          <p:nvPr/>
        </p:nvSpPr>
        <p:spPr>
          <a:xfrm>
            <a:off x="5828187" y="2017987"/>
            <a:ext cx="1136850" cy="369332"/>
          </a:xfrm>
          <a:prstGeom prst="rect">
            <a:avLst/>
          </a:prstGeom>
        </p:spPr>
        <p:txBody>
          <a:bodyPr wrap="none">
            <a:spAutoFit/>
          </a:bodyPr>
          <a:lstStyle/>
          <a:p>
            <a:r>
              <a:rPr lang="en-US" dirty="0"/>
              <a:t>150 miles </a:t>
            </a:r>
          </a:p>
        </p:txBody>
      </p:sp>
      <p:sp>
        <p:nvSpPr>
          <p:cNvPr id="22" name="Rectangle 21"/>
          <p:cNvSpPr/>
          <p:nvPr/>
        </p:nvSpPr>
        <p:spPr>
          <a:xfrm>
            <a:off x="2917391" y="1055031"/>
            <a:ext cx="954107" cy="338554"/>
          </a:xfrm>
          <a:prstGeom prst="rect">
            <a:avLst/>
          </a:prstGeom>
        </p:spPr>
        <p:txBody>
          <a:bodyPr wrap="none">
            <a:spAutoFit/>
          </a:bodyPr>
          <a:lstStyle/>
          <a:p>
            <a:r>
              <a:rPr lang="en-US" sz="1600" dirty="0"/>
              <a:t>35 </a:t>
            </a:r>
            <a:r>
              <a:rPr lang="en-US" sz="1600" dirty="0" smtClean="0"/>
              <a:t>mi/</a:t>
            </a:r>
            <a:r>
              <a:rPr lang="en-US" sz="1600" dirty="0" err="1" smtClean="0"/>
              <a:t>hr</a:t>
            </a:r>
            <a:r>
              <a:rPr lang="en-US" sz="1600" dirty="0" smtClean="0"/>
              <a:t> </a:t>
            </a:r>
            <a:endParaRPr lang="en-US" sz="1600" dirty="0"/>
          </a:p>
        </p:txBody>
      </p:sp>
      <p:sp>
        <p:nvSpPr>
          <p:cNvPr id="28" name="Rectangle 27"/>
          <p:cNvSpPr/>
          <p:nvPr/>
        </p:nvSpPr>
        <p:spPr>
          <a:xfrm>
            <a:off x="6744737" y="1037604"/>
            <a:ext cx="1053494" cy="369332"/>
          </a:xfrm>
          <a:prstGeom prst="rect">
            <a:avLst/>
          </a:prstGeom>
        </p:spPr>
        <p:txBody>
          <a:bodyPr wrap="none">
            <a:spAutoFit/>
          </a:bodyPr>
          <a:lstStyle/>
          <a:p>
            <a:r>
              <a:rPr lang="en-US" dirty="0" smtClean="0"/>
              <a:t>45 mi/</a:t>
            </a:r>
            <a:r>
              <a:rPr lang="en-US" dirty="0" err="1" smtClean="0"/>
              <a:t>hr</a:t>
            </a:r>
            <a:r>
              <a:rPr lang="en-US" dirty="0" smtClean="0"/>
              <a:t> </a:t>
            </a:r>
            <a:endParaRPr lang="en-US" dirty="0"/>
          </a:p>
        </p:txBody>
      </p:sp>
      <p:sp>
        <p:nvSpPr>
          <p:cNvPr id="29" name="Rectangle 28"/>
          <p:cNvSpPr/>
          <p:nvPr/>
        </p:nvSpPr>
        <p:spPr>
          <a:xfrm>
            <a:off x="8763168" y="1055031"/>
            <a:ext cx="1053494" cy="369332"/>
          </a:xfrm>
          <a:prstGeom prst="rect">
            <a:avLst/>
          </a:prstGeom>
        </p:spPr>
        <p:txBody>
          <a:bodyPr wrap="none">
            <a:spAutoFit/>
          </a:bodyPr>
          <a:lstStyle/>
          <a:p>
            <a:r>
              <a:rPr lang="en-US" dirty="0" smtClean="0"/>
              <a:t>40 mi/</a:t>
            </a:r>
            <a:r>
              <a:rPr lang="en-US" dirty="0" err="1" smtClean="0"/>
              <a:t>hr</a:t>
            </a:r>
            <a:r>
              <a:rPr lang="en-US" dirty="0" smtClean="0"/>
              <a:t> </a:t>
            </a:r>
            <a:endParaRPr lang="en-US" dirty="0"/>
          </a:p>
        </p:txBody>
      </p:sp>
      <p:sp>
        <p:nvSpPr>
          <p:cNvPr id="2" name="Rounded Rectangular Callout 1"/>
          <p:cNvSpPr/>
          <p:nvPr/>
        </p:nvSpPr>
        <p:spPr>
          <a:xfrm>
            <a:off x="10023787" y="3454400"/>
            <a:ext cx="1555531" cy="1007579"/>
          </a:xfrm>
          <a:prstGeom prst="wedgeRoundRectCallout">
            <a:avLst>
              <a:gd name="adj1" fmla="val 939"/>
              <a:gd name="adj2" fmla="val 71998"/>
              <a:gd name="adj3" fmla="val 1666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Then is there a smart way to do this?</a:t>
            </a:r>
          </a:p>
        </p:txBody>
      </p:sp>
      <p:pic>
        <p:nvPicPr>
          <p:cNvPr id="18" name="Picture 59" descr="Tongue Out Emoji 1 [Free Download IOS Emojis] | Imagens de emoji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9549" y="4664451"/>
            <a:ext cx="1062136" cy="117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99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780" y="4151585"/>
            <a:ext cx="5770179" cy="2308324"/>
          </a:xfrm>
          <a:prstGeom prst="rect">
            <a:avLst/>
          </a:prstGeom>
        </p:spPr>
        <p:txBody>
          <a:bodyPr wrap="square">
            <a:spAutoFit/>
          </a:bodyPr>
          <a:lstStyle/>
          <a:p>
            <a:r>
              <a:rPr lang="en-US" sz="1600" dirty="0" smtClean="0">
                <a:latin typeface="Alaska" panose="020E0602030304020303" pitchFamily="34" charset="0"/>
              </a:rPr>
              <a:t>Finally, </a:t>
            </a:r>
            <a:r>
              <a:rPr lang="en-US" sz="1600" dirty="0">
                <a:latin typeface="Alaska" panose="020E0602030304020303" pitchFamily="34" charset="0"/>
              </a:rPr>
              <a:t>I thank you for watching this video. If you have any </a:t>
            </a:r>
            <a:r>
              <a:rPr lang="en-US" sz="1600" dirty="0" smtClean="0">
                <a:latin typeface="Alaska" panose="020E0602030304020303" pitchFamily="34" charset="0"/>
              </a:rPr>
              <a:t>questions, please </a:t>
            </a:r>
            <a:r>
              <a:rPr lang="en-US" sz="1600" dirty="0">
                <a:latin typeface="Alaska" panose="020E0602030304020303" pitchFamily="34" charset="0"/>
              </a:rPr>
              <a:t>leave them in the </a:t>
            </a:r>
            <a:r>
              <a:rPr lang="en-US" sz="1600" dirty="0" smtClean="0">
                <a:latin typeface="Alaska" panose="020E0602030304020303" pitchFamily="34" charset="0"/>
              </a:rPr>
              <a:t>comment below.</a:t>
            </a:r>
          </a:p>
          <a:p>
            <a:endParaRPr lang="en-US" sz="1600" dirty="0">
              <a:latin typeface="Alaska" panose="020E0602030304020303" pitchFamily="34" charset="0"/>
            </a:endParaRPr>
          </a:p>
          <a:p>
            <a:r>
              <a:rPr lang="en-US" sz="1600" dirty="0" smtClean="0">
                <a:latin typeface="Alaska" panose="020E0602030304020303" pitchFamily="34" charset="0"/>
              </a:rPr>
              <a:t>Also if you want me to make a video in any topic of your interest then please do let me know.</a:t>
            </a:r>
          </a:p>
          <a:p>
            <a:endParaRPr lang="en-US" sz="1600" dirty="0" smtClean="0">
              <a:latin typeface="Alaska" panose="020E0602030304020303" pitchFamily="34" charset="0"/>
            </a:endParaRPr>
          </a:p>
          <a:p>
            <a:r>
              <a:rPr lang="en-US" sz="1600" dirty="0" smtClean="0">
                <a:latin typeface="Alaska" panose="020E0602030304020303" pitchFamily="34" charset="0"/>
              </a:rPr>
              <a:t>If </a:t>
            </a:r>
            <a:r>
              <a:rPr lang="en-US" sz="1600" dirty="0">
                <a:latin typeface="Alaska" panose="020E0602030304020303" pitchFamily="34" charset="0"/>
              </a:rPr>
              <a:t>you like this </a:t>
            </a:r>
            <a:r>
              <a:rPr lang="en-US" sz="1600" dirty="0" smtClean="0">
                <a:latin typeface="Alaska" panose="020E0602030304020303" pitchFamily="34" charset="0"/>
              </a:rPr>
              <a:t>video then </a:t>
            </a:r>
            <a:r>
              <a:rPr lang="en-US" sz="1600" dirty="0">
                <a:latin typeface="Alaska" panose="020E0602030304020303" pitchFamily="34" charset="0"/>
              </a:rPr>
              <a:t>give it a thumbs up and </a:t>
            </a:r>
            <a:r>
              <a:rPr lang="en-US" sz="1600" dirty="0" smtClean="0">
                <a:latin typeface="Alaska" panose="020E0602030304020303" pitchFamily="34" charset="0"/>
              </a:rPr>
              <a:t>share with your friends, don’t forget to </a:t>
            </a:r>
            <a:r>
              <a:rPr lang="en-US" sz="1600" dirty="0">
                <a:latin typeface="Alaska" panose="020E0602030304020303" pitchFamily="34" charset="0"/>
              </a:rPr>
              <a:t>subscribe if you already haven’t. Also please click on the bell button for channel updates.</a:t>
            </a:r>
          </a:p>
        </p:txBody>
      </p:sp>
      <p:pic>
        <p:nvPicPr>
          <p:cNvPr id="7174" name="Picture 6" descr="E-HOW &amp; T-ECH Subscribe Like and bell icon and share and commen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143" y="4380507"/>
            <a:ext cx="3289739" cy="1850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67855" y="733630"/>
            <a:ext cx="7766545" cy="1077218"/>
          </a:xfrm>
          <a:prstGeom prst="rect">
            <a:avLst/>
          </a:prstGeom>
        </p:spPr>
        <p:txBody>
          <a:bodyPr wrap="square">
            <a:spAutoFit/>
          </a:bodyPr>
          <a:lstStyle/>
          <a:p>
            <a:r>
              <a:rPr lang="en-US" sz="3200" dirty="0" smtClean="0">
                <a:solidFill>
                  <a:srgbClr val="0000FF"/>
                </a:solidFill>
              </a:rPr>
              <a:t>Check out other puzzles in my channel – Aspiring Minds!</a:t>
            </a:r>
          </a:p>
        </p:txBody>
      </p:sp>
      <p:pic>
        <p:nvPicPr>
          <p:cNvPr id="16386" name="Picture 2" descr="Helpful clothing | Lucu, Pola, Sti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1619" y="519289"/>
            <a:ext cx="2971127" cy="1972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94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fade">
                                      <p:cBhvr>
                                        <p:cTn id="7" dur="2000"/>
                                        <p:tgtEl>
                                          <p:spTgt spid="7174"/>
                                        </p:tgtEl>
                                      </p:cBhvr>
                                    </p:animEffect>
                                    <p:anim calcmode="lin" valueType="num">
                                      <p:cBhvr>
                                        <p:cTn id="8" dur="2000" fill="hold"/>
                                        <p:tgtEl>
                                          <p:spTgt spid="7174"/>
                                        </p:tgtEl>
                                        <p:attrNameLst>
                                          <p:attrName>ppt_w</p:attrName>
                                        </p:attrNameLst>
                                      </p:cBhvr>
                                      <p:tavLst>
                                        <p:tav tm="0" fmla="#ppt_w*sin(2.5*pi*$)">
                                          <p:val>
                                            <p:fltVal val="0"/>
                                          </p:val>
                                        </p:tav>
                                        <p:tav tm="100000">
                                          <p:val>
                                            <p:fltVal val="1"/>
                                          </p:val>
                                        </p:tav>
                                      </p:tavLst>
                                    </p:anim>
                                    <p:anim calcmode="lin" valueType="num">
                                      <p:cBhvr>
                                        <p:cTn id="9" dur="2000" fill="hold"/>
                                        <p:tgtEl>
                                          <p:spTgt spid="71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1047</TotalTime>
  <Words>528</Words>
  <Application>Microsoft Office PowerPoint</Application>
  <PresentationFormat>Widescreen</PresentationFormat>
  <Paragraphs>32</Paragraphs>
  <Slides>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7" baseType="lpstr">
      <vt:lpstr>Alaska</vt:lpstr>
      <vt:lpstr>Alaska Extrabold</vt:lpstr>
      <vt:lpstr>Arial</vt:lpstr>
      <vt:lpstr>Calibri</vt:lpstr>
      <vt:lpstr>Calibri Light</vt:lpstr>
      <vt:lpstr>Roboto</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Kannammai Pichappan</dc:creator>
  <cp:lastModifiedBy>Kannammai Pichappan</cp:lastModifiedBy>
  <cp:revision>93</cp:revision>
  <dcterms:created xsi:type="dcterms:W3CDTF">2020-05-22T23:00:54Z</dcterms:created>
  <dcterms:modified xsi:type="dcterms:W3CDTF">2020-05-29T03:17:36Z</dcterms:modified>
</cp:coreProperties>
</file>