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4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1DA6-3471-442A-8BE2-8C3167684F8A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E6BF-919F-4441-905C-0DE32E00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2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.wmf"/><Relationship Id="rId1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383822" y="754232"/>
            <a:ext cx="3545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pperplate Gothic Bold" panose="020E0705020206020404" pitchFamily="34" charset="0"/>
              </a:rPr>
              <a:t>Fibonacci Sequence</a:t>
            </a:r>
            <a:endParaRPr lang="en-US" sz="2000" dirty="0">
              <a:solidFill>
                <a:srgbClr val="0000FF"/>
              </a:solidFill>
              <a:latin typeface="Copperplate Gothic Bold" panose="020E07050202060204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3932" y="412082"/>
                <a:ext cx="7588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32" y="412082"/>
                <a:ext cx="758861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27846" y="1156260"/>
                <a:ext cx="88710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46" y="1156260"/>
                <a:ext cx="887101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39999" y="1900438"/>
                <a:ext cx="7588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99" y="1900438"/>
                <a:ext cx="758861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86" y="2739500"/>
            <a:ext cx="3611223" cy="24823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84570" y="1218967"/>
            <a:ext cx="378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sequence where each number is made </a:t>
            </a:r>
            <a:r>
              <a:rPr lang="en-US" dirty="0" smtClean="0"/>
              <a:t>by adding the previous 2 numbers, where the 1</a:t>
            </a:r>
            <a:r>
              <a:rPr lang="en-US" baseline="30000" dirty="0" smtClean="0"/>
              <a:t>st</a:t>
            </a:r>
            <a:r>
              <a:rPr lang="en-US" dirty="0" smtClean="0"/>
              <a:t> term F1 &amp;  the 2</a:t>
            </a:r>
            <a:r>
              <a:rPr lang="en-US" baseline="30000" dirty="0" smtClean="0"/>
              <a:t>nd</a:t>
            </a:r>
            <a:r>
              <a:rPr lang="en-US" dirty="0" smtClean="0"/>
              <a:t> term F2 are 1.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95280"/>
              </p:ext>
            </p:extLst>
          </p:nvPr>
        </p:nvGraphicFramePr>
        <p:xfrm>
          <a:off x="5502942" y="2496959"/>
          <a:ext cx="2170609" cy="51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8" imgW="952200" imgH="228600" progId="Equation.DSMT4">
                  <p:embed/>
                </p:oleObj>
              </mc:Choice>
              <mc:Fallback>
                <p:oleObj name="Equation" r:id="rId8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02942" y="2496959"/>
                        <a:ext cx="2170609" cy="519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70418"/>
              </p:ext>
            </p:extLst>
          </p:nvPr>
        </p:nvGraphicFramePr>
        <p:xfrm>
          <a:off x="5074076" y="4300024"/>
          <a:ext cx="3028340" cy="68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0" imgW="1904760" imgH="431640" progId="Equation.DSMT4">
                  <p:embed/>
                </p:oleObj>
              </mc:Choice>
              <mc:Fallback>
                <p:oleObj name="Equation" r:id="rId10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4076" y="4300024"/>
                        <a:ext cx="3028340" cy="688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68961"/>
              </p:ext>
            </p:extLst>
          </p:nvPr>
        </p:nvGraphicFramePr>
        <p:xfrm>
          <a:off x="5412050" y="3434459"/>
          <a:ext cx="2352392" cy="44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2" imgW="1206360" imgH="228600" progId="Equation.DSMT4">
                  <p:embed/>
                </p:oleObj>
              </mc:Choice>
              <mc:Fallback>
                <p:oleObj name="Equation" r:id="rId12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12050" y="3434459"/>
                        <a:ext cx="2352392" cy="44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3178" y="379938"/>
            <a:ext cx="3136832" cy="61140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02823" y="5406737"/>
            <a:ext cx="3170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 Phi is like the common ratio of geometric sequence.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470" y="5406737"/>
            <a:ext cx="4511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laska" panose="020E0602030304020303" pitchFamily="34" charset="0"/>
              </a:rPr>
              <a:t>Fibonacci introduced the </a:t>
            </a:r>
            <a:r>
              <a:rPr lang="en-US" sz="1600" dirty="0" smtClean="0">
                <a:latin typeface="Alaska" panose="020E0602030304020303" pitchFamily="34" charset="0"/>
              </a:rPr>
              <a:t>sequence.  However, </a:t>
            </a:r>
            <a:r>
              <a:rPr lang="en-US" sz="1600" dirty="0">
                <a:latin typeface="Alaska" panose="020E0602030304020303" pitchFamily="34" charset="0"/>
              </a:rPr>
              <a:t>the origin has been traced back to a</a:t>
            </a:r>
            <a:r>
              <a:rPr lang="en-US" sz="1600" dirty="0" smtClean="0">
                <a:latin typeface="Alaska" panose="020E0602030304020303" pitchFamily="34" charset="0"/>
              </a:rPr>
              <a:t>ncient India </a:t>
            </a:r>
            <a:r>
              <a:rPr lang="en-US" sz="1600" dirty="0">
                <a:latin typeface="Alaska" panose="020E0602030304020303" pitchFamily="34" charset="0"/>
              </a:rPr>
              <a:t>as early as 200 BC, where it has been applied </a:t>
            </a:r>
            <a:r>
              <a:rPr lang="en-US" sz="1600" dirty="0" smtClean="0">
                <a:latin typeface="Alaska" panose="020E0602030304020303" pitchFamily="34" charset="0"/>
              </a:rPr>
              <a:t>in mathematics </a:t>
            </a:r>
            <a:r>
              <a:rPr lang="en-US" sz="1600" dirty="0">
                <a:latin typeface="Alaska" panose="020E0602030304020303" pitchFamily="34" charset="0"/>
              </a:rPr>
              <a:t>and musical patterns.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1529" y="184648"/>
            <a:ext cx="6408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</a:rPr>
              <a:t>ஃபிபனாச்சி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 err="1">
                <a:solidFill>
                  <a:srgbClr val="0000FF"/>
                </a:solidFill>
              </a:rPr>
              <a:t>தொடர்</a:t>
            </a:r>
            <a:r>
              <a:rPr lang="en-US" sz="3200" b="1" dirty="0">
                <a:solidFill>
                  <a:srgbClr val="0000FF"/>
                </a:solidFill>
              </a:rPr>
              <a:t>- </a:t>
            </a:r>
            <a:r>
              <a:rPr lang="en-US" sz="3200" b="1" dirty="0" err="1">
                <a:solidFill>
                  <a:srgbClr val="0000FF"/>
                </a:solidFill>
              </a:rPr>
              <a:t>தமிழ்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971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73"/>
    </mc:Choice>
    <mc:Fallback xmlns="">
      <p:transition spd="slow" advTm="236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2" grpId="0"/>
      <p:bldP spid="23" grpId="0"/>
      <p:bldP spid="4" grpId="0"/>
      <p:bldP spid="5" grpId="0"/>
    </p:bldLst>
  </p:timing>
  <p:extLst mod="1">
    <p:ext uri="{E180D4A7-C9FB-4DFB-919C-405C955672EB}">
      <p14:showEvtLst xmlns:p14="http://schemas.microsoft.com/office/powerpoint/2010/main">
        <p14:playEvt time="19" objId="6"/>
        <p14:stopEvt time="236273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78" y="4537603"/>
            <a:ext cx="5241659" cy="2232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2" y="4181307"/>
            <a:ext cx="1601371" cy="2426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62" y="2167868"/>
            <a:ext cx="1911763" cy="1911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414" y="180015"/>
            <a:ext cx="7368278" cy="4242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62" y="154689"/>
            <a:ext cx="1911503" cy="19115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1587262" y="954681"/>
            <a:ext cx="1266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Sunflowers </a:t>
            </a:r>
            <a:r>
              <a:rPr lang="en-US" sz="1200" dirty="0"/>
              <a:t>seeds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7451" y="329484"/>
            <a:ext cx="3639295" cy="148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 on Rabbits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Optimal conditions for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newborn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rabbits.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Bunny/kittens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not reproduce for 1st month.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Then every month female will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birth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 pair.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Finally, this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never end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1804789" y="2955519"/>
            <a:ext cx="830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Pine cone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3637" y="5684296"/>
            <a:ext cx="46554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Picture Sources:</a:t>
            </a:r>
          </a:p>
          <a:p>
            <a:r>
              <a:rPr lang="en-US" sz="900" dirty="0" smtClean="0"/>
              <a:t>Pine </a:t>
            </a:r>
            <a:r>
              <a:rPr lang="en-US" sz="900" dirty="0"/>
              <a:t>http://www.bomsr.com/4.S1.16/F5%2026-35.pdf</a:t>
            </a:r>
          </a:p>
          <a:p>
            <a:r>
              <a:rPr lang="en-US" sz="900" dirty="0"/>
              <a:t>https://curiosamathematica.tumblr.com/post/89242983089/the-life-and-numbers-of-fibonacci</a:t>
            </a:r>
          </a:p>
          <a:p>
            <a:r>
              <a:rPr lang="en-US" sz="900" dirty="0"/>
              <a:t>https://staceythinx.tumblr.com/post/24069324443/the-fibonacci-sequence-as-seen-in</a:t>
            </a:r>
          </a:p>
          <a:p>
            <a:r>
              <a:rPr lang="en-US" sz="900" dirty="0"/>
              <a:t>https://www.pinterest.ca/pin/49961877085848810/</a:t>
            </a:r>
          </a:p>
          <a:p>
            <a:r>
              <a:rPr lang="en-US" sz="900" dirty="0"/>
              <a:t>https://www.pinterest.co.uk/pin/4644405842115329/ apple 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1711014" y="5678917"/>
            <a:ext cx="1018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Flower Petals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1481708" y="4719090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Pine apple </a:t>
            </a:r>
          </a:p>
        </p:txBody>
      </p:sp>
    </p:spTree>
    <p:extLst>
      <p:ext uri="{BB962C8B-B14F-4D97-AF65-F5344CB8AC3E}">
        <p14:creationId xmlns:p14="http://schemas.microsoft.com/office/powerpoint/2010/main" val="32470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82"/>
    </mc:Choice>
    <mc:Fallback xmlns="">
      <p:transition spd="slow" advTm="33988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4"/>
        <p14:stopEvt time="339882" objId="1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295561"/>
              </p:ext>
            </p:extLst>
          </p:nvPr>
        </p:nvGraphicFramePr>
        <p:xfrm>
          <a:off x="947713" y="1067226"/>
          <a:ext cx="2346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713" y="1067226"/>
                        <a:ext cx="234632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48489"/>
              </p:ext>
            </p:extLst>
          </p:nvPr>
        </p:nvGraphicFramePr>
        <p:xfrm>
          <a:off x="1396182" y="4987003"/>
          <a:ext cx="14493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182" y="4987003"/>
                        <a:ext cx="1449387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019493"/>
              </p:ext>
            </p:extLst>
          </p:nvPr>
        </p:nvGraphicFramePr>
        <p:xfrm>
          <a:off x="9489276" y="3978597"/>
          <a:ext cx="1697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89276" y="3978597"/>
                        <a:ext cx="1697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87643"/>
              </p:ext>
            </p:extLst>
          </p:nvPr>
        </p:nvGraphicFramePr>
        <p:xfrm>
          <a:off x="715938" y="3679618"/>
          <a:ext cx="28098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Equation" r:id="rId9" imgW="1155600" imgH="431640" progId="Equation.DSMT4">
                  <p:embed/>
                </p:oleObj>
              </mc:Choice>
              <mc:Fallback>
                <p:oleObj name="Equation" r:id="rId9" imgW="1155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38" y="3679618"/>
                        <a:ext cx="28098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30971"/>
              </p:ext>
            </p:extLst>
          </p:nvPr>
        </p:nvGraphicFramePr>
        <p:xfrm>
          <a:off x="502419" y="2372232"/>
          <a:ext cx="32369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" name="Equation" r:id="rId11" imgW="1333440" imgH="431640" progId="Equation.DSMT4">
                  <p:embed/>
                </p:oleObj>
              </mc:Choice>
              <mc:Fallback>
                <p:oleObj name="Equation" r:id="rId11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419" y="2372232"/>
                        <a:ext cx="3236912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788230"/>
              </p:ext>
            </p:extLst>
          </p:nvPr>
        </p:nvGraphicFramePr>
        <p:xfrm>
          <a:off x="9505945" y="1066433"/>
          <a:ext cx="16637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name="Equation" r:id="rId13" imgW="685800" imgH="431640" progId="Equation.DSMT4">
                  <p:embed/>
                </p:oleObj>
              </mc:Choice>
              <mc:Fallback>
                <p:oleObj name="Equation" r:id="rId13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05945" y="1066433"/>
                        <a:ext cx="1663700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1159"/>
              </p:ext>
            </p:extLst>
          </p:nvPr>
        </p:nvGraphicFramePr>
        <p:xfrm>
          <a:off x="4782278" y="3230884"/>
          <a:ext cx="29940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" name="Equation" r:id="rId15" imgW="1231560" imgH="444240" progId="Equation.DSMT4">
                  <p:embed/>
                </p:oleObj>
              </mc:Choice>
              <mc:Fallback>
                <p:oleObj name="Equation" r:id="rId15" imgW="1231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2278" y="3230884"/>
                        <a:ext cx="2994025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417139"/>
              </p:ext>
            </p:extLst>
          </p:nvPr>
        </p:nvGraphicFramePr>
        <p:xfrm>
          <a:off x="5523640" y="1312495"/>
          <a:ext cx="1511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Equation" r:id="rId17" imgW="622080" imgH="228600" progId="Equation.DSMT4">
                  <p:embed/>
                </p:oleObj>
              </mc:Choice>
              <mc:Fallback>
                <p:oleObj name="Equation" r:id="rId17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3640" y="1312495"/>
                        <a:ext cx="1511300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34605"/>
              </p:ext>
            </p:extLst>
          </p:nvPr>
        </p:nvGraphicFramePr>
        <p:xfrm>
          <a:off x="5261703" y="2148659"/>
          <a:ext cx="2035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" name="Equation" r:id="rId19" imgW="838080" imgH="228600" progId="Equation.DSMT4">
                  <p:embed/>
                </p:oleObj>
              </mc:Choice>
              <mc:Fallback>
                <p:oleObj name="Equation" r:id="rId19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61703" y="2148659"/>
                        <a:ext cx="203517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44431"/>
              </p:ext>
            </p:extLst>
          </p:nvPr>
        </p:nvGraphicFramePr>
        <p:xfrm>
          <a:off x="5214078" y="4927472"/>
          <a:ext cx="21304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" name="Equation" r:id="rId21" imgW="876240" imgH="431640" progId="Equation.DSMT4">
                  <p:embed/>
                </p:oleObj>
              </mc:Choice>
              <mc:Fallback>
                <p:oleObj name="Equation" r:id="rId21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14078" y="4927472"/>
                        <a:ext cx="2130425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18504"/>
              </p:ext>
            </p:extLst>
          </p:nvPr>
        </p:nvGraphicFramePr>
        <p:xfrm>
          <a:off x="9489276" y="5218778"/>
          <a:ext cx="1697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name="Equation" r:id="rId23" imgW="698400" imgH="228600" progId="Equation.DSMT4">
                  <p:embed/>
                </p:oleObj>
              </mc:Choice>
              <mc:Fallback>
                <p:oleObj name="Equation" r:id="rId2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89276" y="5218778"/>
                        <a:ext cx="1697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5686"/>
              </p:ext>
            </p:extLst>
          </p:nvPr>
        </p:nvGraphicFramePr>
        <p:xfrm>
          <a:off x="9582145" y="2800327"/>
          <a:ext cx="1511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" name="Equation" r:id="rId25" imgW="622080" imgH="203040" progId="Equation.DSMT4">
                  <p:embed/>
                </p:oleObj>
              </mc:Choice>
              <mc:Fallback>
                <p:oleObj name="Equation" r:id="rId25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82145" y="2800327"/>
                        <a:ext cx="1511300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4192640" y="1066433"/>
            <a:ext cx="8772" cy="493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16472" y="1066433"/>
            <a:ext cx="30141" cy="493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79719" y="247749"/>
            <a:ext cx="7779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W</a:t>
            </a:r>
            <a:r>
              <a:rPr lang="en-US" sz="3600" b="1" dirty="0" smtClean="0">
                <a:solidFill>
                  <a:srgbClr val="0000FF"/>
                </a:solidFill>
                <a:latin typeface="Bradley Hand ITC" panose="03070402050302030203" pitchFamily="66" charset="0"/>
              </a:rPr>
              <a:t>hy </a:t>
            </a:r>
            <a:r>
              <a:rPr lang="en-US" sz="36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is the golden ratio equal to 1.618?</a:t>
            </a:r>
          </a:p>
        </p:txBody>
      </p:sp>
    </p:spTree>
    <p:extLst>
      <p:ext uri="{BB962C8B-B14F-4D97-AF65-F5344CB8AC3E}">
        <p14:creationId xmlns:p14="http://schemas.microsoft.com/office/powerpoint/2010/main" val="35688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60"/>
    </mc:Choice>
    <mc:Fallback xmlns="">
      <p:transition spd="slow" advTm="15926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10"/>
        <p14:stopEvt time="159260" objId="10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62" y="208724"/>
            <a:ext cx="2029554" cy="6413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38" y="208717"/>
            <a:ext cx="1338003" cy="6413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163" y="208719"/>
            <a:ext cx="1353036" cy="6413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219" y="208726"/>
            <a:ext cx="556248" cy="64133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1895858" y="2839437"/>
            <a:ext cx="54120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Bradley Hand ITC" panose="03070402050302030203" pitchFamily="66" charset="0"/>
              </a:rPr>
              <a:t>Do </a:t>
            </a:r>
            <a:r>
              <a:rPr lang="en-US" sz="24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the first 2 terms need to be 1 always? </a:t>
            </a:r>
            <a:endParaRPr lang="en-US" sz="2400" b="1" dirty="0" smtClean="0">
              <a:solidFill>
                <a:srgbClr val="0000FF"/>
              </a:solidFill>
              <a:latin typeface="Bradley Hand ITC" panose="03070402050302030203" pitchFamily="66" charset="0"/>
            </a:endParaRP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Bradley Hand ITC" panose="03070402050302030203" pitchFamily="66" charset="0"/>
              </a:rPr>
              <a:t>What </a:t>
            </a:r>
            <a:r>
              <a:rPr lang="en-US" sz="2400" b="1" dirty="0">
                <a:solidFill>
                  <a:srgbClr val="0000FF"/>
                </a:solidFill>
                <a:latin typeface="Bradley Hand ITC" panose="03070402050302030203" pitchFamily="66" charset="0"/>
              </a:rPr>
              <a:t>if it is not 1?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5816" y="187377"/>
            <a:ext cx="4637903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laska" panose="020E0602030304020303" pitchFamily="34" charset="0"/>
              </a:rPr>
              <a:t>Findings</a:t>
            </a:r>
          </a:p>
          <a:p>
            <a:endParaRPr lang="en-US" sz="2000" dirty="0">
              <a:latin typeface="Alaska" panose="020E0602030304020303" pitchFamily="34" charset="0"/>
            </a:endParaRPr>
          </a:p>
          <a:p>
            <a:r>
              <a:rPr lang="en-US" dirty="0">
                <a:latin typeface="Alaska" panose="020E0602030304020303" pitchFamily="34" charset="0"/>
              </a:rPr>
              <a:t>Let's choose any 2 </a:t>
            </a:r>
            <a:r>
              <a:rPr lang="en-US" dirty="0" smtClean="0">
                <a:latin typeface="Alaska" panose="020E0602030304020303" pitchFamily="34" charset="0"/>
              </a:rPr>
              <a:t>numbers, A and </a:t>
            </a:r>
            <a:r>
              <a:rPr lang="en-US" dirty="0">
                <a:latin typeface="Alaska" panose="020E0602030304020303" pitchFamily="34" charset="0"/>
              </a:rPr>
              <a:t>B, as </a:t>
            </a:r>
            <a:r>
              <a:rPr lang="en-US" dirty="0" smtClean="0">
                <a:latin typeface="Alaska" panose="020E0602030304020303" pitchFamily="34" charset="0"/>
              </a:rPr>
              <a:t>the first </a:t>
            </a:r>
            <a:r>
              <a:rPr lang="en-US" dirty="0">
                <a:latin typeface="Alaska" panose="020E0602030304020303" pitchFamily="34" charset="0"/>
              </a:rPr>
              <a:t>2 terms. </a:t>
            </a:r>
            <a:r>
              <a:rPr lang="en-US" dirty="0" smtClean="0">
                <a:latin typeface="Alaska" panose="020E0602030304020303" pitchFamily="34" charset="0"/>
              </a:rPr>
              <a:t>Then, if </a:t>
            </a:r>
            <a:r>
              <a:rPr lang="en-US" dirty="0">
                <a:latin typeface="Alaska" panose="020E0602030304020303" pitchFamily="34" charset="0"/>
              </a:rPr>
              <a:t>we make a sequence where each number is made by adding </a:t>
            </a:r>
            <a:r>
              <a:rPr lang="en-US" dirty="0" smtClean="0">
                <a:latin typeface="Alaska" panose="020E0602030304020303" pitchFamily="34" charset="0"/>
              </a:rPr>
              <a:t>the previous </a:t>
            </a:r>
            <a:r>
              <a:rPr lang="en-US" dirty="0">
                <a:latin typeface="Alaska" panose="020E0602030304020303" pitchFamily="34" charset="0"/>
              </a:rPr>
              <a:t>2 </a:t>
            </a:r>
            <a:r>
              <a:rPr lang="en-US" dirty="0" smtClean="0">
                <a:latin typeface="Alaska" panose="020E0602030304020303" pitchFamily="34" charset="0"/>
              </a:rPr>
              <a:t>numbers</a:t>
            </a:r>
            <a:r>
              <a:rPr lang="en-US" dirty="0">
                <a:latin typeface="Alaska" panose="020E0602030304020303" pitchFamily="34" charset="0"/>
              </a:rPr>
              <a:t>:</a:t>
            </a:r>
            <a:endParaRPr lang="en-US" dirty="0" smtClean="0">
              <a:latin typeface="Alaska" panose="020E0602030304020303" pitchFamily="34" charset="0"/>
            </a:endParaRPr>
          </a:p>
          <a:p>
            <a:r>
              <a:rPr lang="en-US" dirty="0" smtClean="0">
                <a:latin typeface="Alaska" panose="020E0602030304020303" pitchFamily="34" charset="0"/>
              </a:rPr>
              <a:t> </a:t>
            </a:r>
            <a:endParaRPr lang="en-US" dirty="0">
              <a:latin typeface="Alaska" panose="020E0602030304020303" pitchFamily="34" charset="0"/>
            </a:endParaRPr>
          </a:p>
          <a:p>
            <a:r>
              <a:rPr lang="en-US" dirty="0" smtClean="0">
                <a:latin typeface="Alaska" panose="020E0602030304020303" pitchFamily="34" charset="0"/>
              </a:rPr>
              <a:t>This new </a:t>
            </a:r>
            <a:r>
              <a:rPr lang="en-US" dirty="0">
                <a:latin typeface="Alaska" panose="020E0602030304020303" pitchFamily="34" charset="0"/>
              </a:rPr>
              <a:t>sequence will be </a:t>
            </a:r>
            <a:r>
              <a:rPr lang="en-US" dirty="0" smtClean="0">
                <a:latin typeface="Alaska" panose="020E0602030304020303" pitchFamily="34" charset="0"/>
              </a:rPr>
              <a:t>the sum </a:t>
            </a:r>
            <a:r>
              <a:rPr lang="en-US" dirty="0">
                <a:latin typeface="Alaska" panose="020E0602030304020303" pitchFamily="34" charset="0"/>
              </a:rPr>
              <a:t>of 2 </a:t>
            </a:r>
            <a:r>
              <a:rPr lang="en-US" dirty="0" smtClean="0">
                <a:latin typeface="Alaska" panose="020E0602030304020303" pitchFamily="34" charset="0"/>
              </a:rPr>
              <a:t>Fibonacci sequences </a:t>
            </a:r>
            <a:r>
              <a:rPr lang="en-US" dirty="0">
                <a:latin typeface="Alaska" panose="020E0602030304020303" pitchFamily="34" charset="0"/>
              </a:rPr>
              <a:t>with different </a:t>
            </a:r>
            <a:r>
              <a:rPr lang="en-US" dirty="0" smtClean="0">
                <a:latin typeface="Alaska" panose="020E0602030304020303" pitchFamily="34" charset="0"/>
              </a:rPr>
              <a:t>weights </a:t>
            </a:r>
            <a:r>
              <a:rPr lang="en-US" dirty="0">
                <a:latin typeface="Alaska" panose="020E0602030304020303" pitchFamily="34" charset="0"/>
              </a:rPr>
              <a:t>and </a:t>
            </a:r>
            <a:r>
              <a:rPr lang="en-US" dirty="0" smtClean="0">
                <a:latin typeface="Alaska" panose="020E0602030304020303" pitchFamily="34" charset="0"/>
              </a:rPr>
              <a:t>delays.</a:t>
            </a:r>
          </a:p>
          <a:p>
            <a:endParaRPr lang="en-US" sz="2000" dirty="0">
              <a:latin typeface="Alaska" panose="020E0602030304020303" pitchFamily="34" charset="0"/>
            </a:endParaRPr>
          </a:p>
          <a:p>
            <a:r>
              <a:rPr lang="en-US" dirty="0" smtClean="0">
                <a:latin typeface="Alaska" panose="020E0602030304020303" pitchFamily="34" charset="0"/>
              </a:rPr>
              <a:t>New Sequence = A*F(n-2) + B*F(n-1).</a:t>
            </a:r>
          </a:p>
          <a:p>
            <a:endParaRPr lang="en-US" sz="1400" dirty="0" smtClean="0">
              <a:latin typeface="Alaska" panose="020E0602030304020303" pitchFamily="34" charset="0"/>
            </a:endParaRPr>
          </a:p>
          <a:p>
            <a:pPr algn="ctr"/>
            <a:r>
              <a:rPr lang="en-US" sz="1400" dirty="0" smtClean="0">
                <a:latin typeface="Alaska" panose="020E0602030304020303" pitchFamily="34" charset="0"/>
              </a:rPr>
              <a:t>--</a:t>
            </a:r>
          </a:p>
          <a:p>
            <a:pPr algn="ctr"/>
            <a:endParaRPr lang="en-US" sz="1400" dirty="0" smtClean="0">
              <a:latin typeface="Alaska" panose="020E0602030304020303" pitchFamily="34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Finally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, I thank you for watching this video. If you have any questions, please leave them in the comments below.</a:t>
            </a:r>
          </a:p>
          <a:p>
            <a:endParaRPr lang="en-US" sz="1400" dirty="0">
              <a:solidFill>
                <a:srgbClr val="0000FF"/>
              </a:solidFill>
              <a:latin typeface="Alaska" panose="020E0602030304020303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Also, if you have any video requests or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topics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of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interest,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please let me know. </a:t>
            </a:r>
          </a:p>
          <a:p>
            <a:endParaRPr lang="en-US" sz="1400" dirty="0">
              <a:solidFill>
                <a:srgbClr val="0000FF"/>
              </a:solidFill>
              <a:latin typeface="Alaska" panose="020E0602030304020303" pitchFamily="34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If you like this video, please give it a thumbs up and share it with your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friends. Don’t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forget to subscribe if you already haven’t. 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Also, </a:t>
            </a:r>
            <a:r>
              <a:rPr lang="en-US" sz="1400" dirty="0">
                <a:solidFill>
                  <a:srgbClr val="0000FF"/>
                </a:solidFill>
                <a:latin typeface="Alaska" panose="020E0602030304020303" pitchFamily="34" charset="0"/>
              </a:rPr>
              <a:t>please click on the bell button for channel updates</a:t>
            </a:r>
            <a:r>
              <a:rPr lang="en-US" sz="1400" dirty="0" smtClean="0">
                <a:solidFill>
                  <a:srgbClr val="0000FF"/>
                </a:solidFill>
                <a:latin typeface="Alaska" panose="020E0602030304020303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9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786"/>
    </mc:Choice>
    <mc:Fallback xmlns="">
      <p:transition spd="slow" advTm="361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extLst mod="1">
    <p:ext uri="{E180D4A7-C9FB-4DFB-919C-405C955672EB}">
      <p14:showEvtLst xmlns:p14="http://schemas.microsoft.com/office/powerpoint/2010/main">
        <p14:playEvt time="16" objId="10"/>
        <p14:stopEvt time="361203" objId="10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1|6.8|12.5|1.6|41.9|128.5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7.8|65.3|66.3|10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323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Alaska</vt:lpstr>
      <vt:lpstr>Arial</vt:lpstr>
      <vt:lpstr>Bradley Hand ITC</vt:lpstr>
      <vt:lpstr>Calibri</vt:lpstr>
      <vt:lpstr>Calibri Light</vt:lpstr>
      <vt:lpstr>Cambria Math</vt:lpstr>
      <vt:lpstr>Copperplate Gothic Bold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61</cp:revision>
  <dcterms:created xsi:type="dcterms:W3CDTF">2020-04-26T23:30:50Z</dcterms:created>
  <dcterms:modified xsi:type="dcterms:W3CDTF">2020-08-10T01:58:59Z</dcterms:modified>
</cp:coreProperties>
</file>