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3052EFC-7928-4095-9250-CCCBA6D78B65}" type="datetimeFigureOut">
              <a:rPr lang="en-US" smtClean="0"/>
              <a:t>11/21/2019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F4B91A-E973-45E3-B039-50AA3D749F9E}" type="slidenum">
              <a:rPr lang="en-US" smtClean="0"/>
              <a:t>‹#›</a:t>
            </a:fld>
            <a:endParaRPr lang="en-US"/>
          </a:p>
        </p:txBody>
      </p:sp>
    </p:spTree>
    <p:extLst>
      <p:ext uri="{BB962C8B-B14F-4D97-AF65-F5344CB8AC3E}">
        <p14:creationId xmlns:p14="http://schemas.microsoft.com/office/powerpoint/2010/main" val="964504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052EFC-7928-4095-9250-CCCBA6D78B65}" type="datetimeFigureOut">
              <a:rPr lang="en-US" smtClean="0"/>
              <a:t>11/21/2019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F4B91A-E973-45E3-B039-50AA3D749F9E}" type="slidenum">
              <a:rPr lang="en-US" smtClean="0"/>
              <a:t>‹#›</a:t>
            </a:fld>
            <a:endParaRPr lang="en-US"/>
          </a:p>
        </p:txBody>
      </p:sp>
    </p:spTree>
    <p:extLst>
      <p:ext uri="{BB962C8B-B14F-4D97-AF65-F5344CB8AC3E}">
        <p14:creationId xmlns:p14="http://schemas.microsoft.com/office/powerpoint/2010/main" val="34479220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052EFC-7928-4095-9250-CCCBA6D78B65}" type="datetimeFigureOut">
              <a:rPr lang="en-US" smtClean="0"/>
              <a:t>11/21/2019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F4B91A-E973-45E3-B039-50AA3D749F9E}" type="slidenum">
              <a:rPr lang="en-US" smtClean="0"/>
              <a:t>‹#›</a:t>
            </a:fld>
            <a:endParaRPr lang="en-US"/>
          </a:p>
        </p:txBody>
      </p:sp>
    </p:spTree>
    <p:extLst>
      <p:ext uri="{BB962C8B-B14F-4D97-AF65-F5344CB8AC3E}">
        <p14:creationId xmlns:p14="http://schemas.microsoft.com/office/powerpoint/2010/main" val="16463291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052EFC-7928-4095-9250-CCCBA6D78B65}" type="datetimeFigureOut">
              <a:rPr lang="en-US" smtClean="0"/>
              <a:t>11/21/2019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F4B91A-E973-45E3-B039-50AA3D749F9E}" type="slidenum">
              <a:rPr lang="en-US" smtClean="0"/>
              <a:t>‹#›</a:t>
            </a:fld>
            <a:endParaRPr lang="en-US"/>
          </a:p>
        </p:txBody>
      </p:sp>
    </p:spTree>
    <p:extLst>
      <p:ext uri="{BB962C8B-B14F-4D97-AF65-F5344CB8AC3E}">
        <p14:creationId xmlns:p14="http://schemas.microsoft.com/office/powerpoint/2010/main" val="31081127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052EFC-7928-4095-9250-CCCBA6D78B65}" type="datetimeFigureOut">
              <a:rPr lang="en-US" smtClean="0"/>
              <a:t>11/21/2019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F4B91A-E973-45E3-B039-50AA3D749F9E}" type="slidenum">
              <a:rPr lang="en-US" smtClean="0"/>
              <a:t>‹#›</a:t>
            </a:fld>
            <a:endParaRPr lang="en-US"/>
          </a:p>
        </p:txBody>
      </p:sp>
    </p:spTree>
    <p:extLst>
      <p:ext uri="{BB962C8B-B14F-4D97-AF65-F5344CB8AC3E}">
        <p14:creationId xmlns:p14="http://schemas.microsoft.com/office/powerpoint/2010/main" val="309822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3052EFC-7928-4095-9250-CCCBA6D78B65}" type="datetimeFigureOut">
              <a:rPr lang="en-US" smtClean="0"/>
              <a:t>11/21/2019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F4B91A-E973-45E3-B039-50AA3D749F9E}" type="slidenum">
              <a:rPr lang="en-US" smtClean="0"/>
              <a:t>‹#›</a:t>
            </a:fld>
            <a:endParaRPr lang="en-US"/>
          </a:p>
        </p:txBody>
      </p:sp>
    </p:spTree>
    <p:extLst>
      <p:ext uri="{BB962C8B-B14F-4D97-AF65-F5344CB8AC3E}">
        <p14:creationId xmlns:p14="http://schemas.microsoft.com/office/powerpoint/2010/main" val="38069331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3052EFC-7928-4095-9250-CCCBA6D78B65}" type="datetimeFigureOut">
              <a:rPr lang="en-US" smtClean="0"/>
              <a:t>11/21/2019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9F4B91A-E973-45E3-B039-50AA3D749F9E}" type="slidenum">
              <a:rPr lang="en-US" smtClean="0"/>
              <a:t>‹#›</a:t>
            </a:fld>
            <a:endParaRPr lang="en-US"/>
          </a:p>
        </p:txBody>
      </p:sp>
    </p:spTree>
    <p:extLst>
      <p:ext uri="{BB962C8B-B14F-4D97-AF65-F5344CB8AC3E}">
        <p14:creationId xmlns:p14="http://schemas.microsoft.com/office/powerpoint/2010/main" val="3375542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3052EFC-7928-4095-9250-CCCBA6D78B65}" type="datetimeFigureOut">
              <a:rPr lang="en-US" smtClean="0"/>
              <a:t>11/21/2019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9F4B91A-E973-45E3-B039-50AA3D749F9E}" type="slidenum">
              <a:rPr lang="en-US" smtClean="0"/>
              <a:t>‹#›</a:t>
            </a:fld>
            <a:endParaRPr lang="en-US"/>
          </a:p>
        </p:txBody>
      </p:sp>
    </p:spTree>
    <p:extLst>
      <p:ext uri="{BB962C8B-B14F-4D97-AF65-F5344CB8AC3E}">
        <p14:creationId xmlns:p14="http://schemas.microsoft.com/office/powerpoint/2010/main" val="2137505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052EFC-7928-4095-9250-CCCBA6D78B65}" type="datetimeFigureOut">
              <a:rPr lang="en-US" smtClean="0"/>
              <a:t>11/21/2019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9F4B91A-E973-45E3-B039-50AA3D749F9E}" type="slidenum">
              <a:rPr lang="en-US" smtClean="0"/>
              <a:t>‹#›</a:t>
            </a:fld>
            <a:endParaRPr lang="en-US"/>
          </a:p>
        </p:txBody>
      </p:sp>
    </p:spTree>
    <p:extLst>
      <p:ext uri="{BB962C8B-B14F-4D97-AF65-F5344CB8AC3E}">
        <p14:creationId xmlns:p14="http://schemas.microsoft.com/office/powerpoint/2010/main" val="40825505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052EFC-7928-4095-9250-CCCBA6D78B65}" type="datetimeFigureOut">
              <a:rPr lang="en-US" smtClean="0"/>
              <a:t>11/21/2019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F4B91A-E973-45E3-B039-50AA3D749F9E}" type="slidenum">
              <a:rPr lang="en-US" smtClean="0"/>
              <a:t>‹#›</a:t>
            </a:fld>
            <a:endParaRPr lang="en-US"/>
          </a:p>
        </p:txBody>
      </p:sp>
    </p:spTree>
    <p:extLst>
      <p:ext uri="{BB962C8B-B14F-4D97-AF65-F5344CB8AC3E}">
        <p14:creationId xmlns:p14="http://schemas.microsoft.com/office/powerpoint/2010/main" val="28119431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052EFC-7928-4095-9250-CCCBA6D78B65}" type="datetimeFigureOut">
              <a:rPr lang="en-US" smtClean="0"/>
              <a:t>11/21/2019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F4B91A-E973-45E3-B039-50AA3D749F9E}" type="slidenum">
              <a:rPr lang="en-US" smtClean="0"/>
              <a:t>‹#›</a:t>
            </a:fld>
            <a:endParaRPr lang="en-US"/>
          </a:p>
        </p:txBody>
      </p:sp>
    </p:spTree>
    <p:extLst>
      <p:ext uri="{BB962C8B-B14F-4D97-AF65-F5344CB8AC3E}">
        <p14:creationId xmlns:p14="http://schemas.microsoft.com/office/powerpoint/2010/main" val="19370009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052EFC-7928-4095-9250-CCCBA6D78B65}" type="datetimeFigureOut">
              <a:rPr lang="en-US" smtClean="0"/>
              <a:t>11/21/2019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F4B91A-E973-45E3-B039-50AA3D749F9E}" type="slidenum">
              <a:rPr lang="en-US" smtClean="0"/>
              <a:t>‹#›</a:t>
            </a:fld>
            <a:endParaRPr lang="en-US"/>
          </a:p>
        </p:txBody>
      </p:sp>
    </p:spTree>
    <p:extLst>
      <p:ext uri="{BB962C8B-B14F-4D97-AF65-F5344CB8AC3E}">
        <p14:creationId xmlns:p14="http://schemas.microsoft.com/office/powerpoint/2010/main" val="26861156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4579337" y="4590149"/>
            <a:ext cx="7267575" cy="1895475"/>
          </a:xfrm>
          <a:prstGeom prst="rect">
            <a:avLst/>
          </a:prstGeom>
        </p:spPr>
      </p:pic>
      <p:pic>
        <p:nvPicPr>
          <p:cNvPr id="6" name="Picture 5"/>
          <p:cNvPicPr>
            <a:picLocks noChangeAspect="1"/>
          </p:cNvPicPr>
          <p:nvPr/>
        </p:nvPicPr>
        <p:blipFill>
          <a:blip r:embed="rId3"/>
          <a:stretch>
            <a:fillRect/>
          </a:stretch>
        </p:blipFill>
        <p:spPr>
          <a:xfrm>
            <a:off x="828286" y="876201"/>
            <a:ext cx="5038725" cy="1781175"/>
          </a:xfrm>
          <a:prstGeom prst="rect">
            <a:avLst/>
          </a:prstGeom>
        </p:spPr>
      </p:pic>
      <p:pic>
        <p:nvPicPr>
          <p:cNvPr id="7" name="Picture 6"/>
          <p:cNvPicPr>
            <a:picLocks noChangeAspect="1"/>
          </p:cNvPicPr>
          <p:nvPr/>
        </p:nvPicPr>
        <p:blipFill>
          <a:blip r:embed="rId4"/>
          <a:stretch>
            <a:fillRect/>
          </a:stretch>
        </p:blipFill>
        <p:spPr>
          <a:xfrm>
            <a:off x="3875289" y="2761884"/>
            <a:ext cx="4972050" cy="771525"/>
          </a:xfrm>
          <a:prstGeom prst="rect">
            <a:avLst/>
          </a:prstGeom>
        </p:spPr>
      </p:pic>
      <p:sp>
        <p:nvSpPr>
          <p:cNvPr id="2" name="Rectangle 1"/>
          <p:cNvSpPr/>
          <p:nvPr/>
        </p:nvSpPr>
        <p:spPr>
          <a:xfrm>
            <a:off x="543283" y="381454"/>
            <a:ext cx="6091348" cy="369332"/>
          </a:xfrm>
          <a:prstGeom prst="rect">
            <a:avLst/>
          </a:prstGeom>
        </p:spPr>
        <p:txBody>
          <a:bodyPr wrap="none">
            <a:spAutoFit/>
          </a:bodyPr>
          <a:lstStyle/>
          <a:p>
            <a:r>
              <a:rPr lang="en-US" dirty="0" smtClean="0"/>
              <a:t>Below screen shot shows the coefficient and intercept values</a:t>
            </a:r>
            <a:endParaRPr lang="en-US" dirty="0"/>
          </a:p>
        </p:txBody>
      </p:sp>
      <p:sp>
        <p:nvSpPr>
          <p:cNvPr id="3" name="Rectangle 2"/>
          <p:cNvSpPr/>
          <p:nvPr/>
        </p:nvSpPr>
        <p:spPr>
          <a:xfrm>
            <a:off x="4709357" y="3818384"/>
            <a:ext cx="7261733" cy="646331"/>
          </a:xfrm>
          <a:prstGeom prst="rect">
            <a:avLst/>
          </a:prstGeom>
        </p:spPr>
        <p:txBody>
          <a:bodyPr wrap="square">
            <a:spAutoFit/>
          </a:bodyPr>
          <a:lstStyle/>
          <a:p>
            <a:r>
              <a:rPr lang="en-US" dirty="0" smtClean="0"/>
              <a:t>Below is the screenshot that shows different weekly units sold across various products and stores</a:t>
            </a:r>
            <a:endParaRPr lang="en-US" dirty="0"/>
          </a:p>
        </p:txBody>
      </p:sp>
    </p:spTree>
    <p:extLst>
      <p:ext uri="{BB962C8B-B14F-4D97-AF65-F5344CB8AC3E}">
        <p14:creationId xmlns:p14="http://schemas.microsoft.com/office/powerpoint/2010/main" val="29020026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60173" y="469558"/>
            <a:ext cx="10964561" cy="724928"/>
          </a:xfrm>
        </p:spPr>
        <p:txBody>
          <a:bodyPr>
            <a:normAutofit/>
          </a:bodyPr>
          <a:lstStyle/>
          <a:p>
            <a:r>
              <a:rPr lang="en-US" sz="3600" dirty="0" smtClean="0"/>
              <a:t>Here are the steps performed to do this </a:t>
            </a:r>
            <a:r>
              <a:rPr lang="en-US" sz="3600" dirty="0" smtClean="0"/>
              <a:t>predictive</a:t>
            </a:r>
            <a:r>
              <a:rPr lang="en-US" sz="3600" dirty="0" smtClean="0"/>
              <a:t> </a:t>
            </a:r>
            <a:r>
              <a:rPr lang="en-US" sz="3600" dirty="0" smtClean="0"/>
              <a:t>model</a:t>
            </a:r>
            <a:endParaRPr lang="en-US" sz="3600" dirty="0"/>
          </a:p>
        </p:txBody>
      </p:sp>
      <p:sp>
        <p:nvSpPr>
          <p:cNvPr id="3" name="Subtitle 2"/>
          <p:cNvSpPr>
            <a:spLocks noGrp="1"/>
          </p:cNvSpPr>
          <p:nvPr>
            <p:ph type="subTitle" idx="1"/>
          </p:nvPr>
        </p:nvSpPr>
        <p:spPr>
          <a:xfrm>
            <a:off x="362465" y="1573427"/>
            <a:ext cx="11244649" cy="4909751"/>
          </a:xfrm>
        </p:spPr>
        <p:txBody>
          <a:bodyPr>
            <a:normAutofit/>
          </a:bodyPr>
          <a:lstStyle/>
          <a:p>
            <a:pPr marL="457200" indent="-457200" algn="l">
              <a:buAutoNum type="arabicPeriod"/>
            </a:pPr>
            <a:r>
              <a:rPr lang="en-US" dirty="0" smtClean="0"/>
              <a:t>D</a:t>
            </a:r>
            <a:r>
              <a:rPr lang="en-US" dirty="0" smtClean="0"/>
              <a:t>ata  </a:t>
            </a:r>
            <a:r>
              <a:rPr lang="en-US" dirty="0" smtClean="0"/>
              <a:t>Wrangling</a:t>
            </a:r>
          </a:p>
          <a:p>
            <a:pPr marL="457200" indent="-457200" algn="l">
              <a:buAutoNum type="arabicPeriod"/>
            </a:pPr>
            <a:r>
              <a:rPr lang="en-US" dirty="0" smtClean="0"/>
              <a:t>Calculated percentage discount</a:t>
            </a:r>
          </a:p>
          <a:p>
            <a:pPr marL="457200" indent="-457200" algn="l">
              <a:buAutoNum type="arabicPeriod"/>
            </a:pPr>
            <a:r>
              <a:rPr lang="en-US" dirty="0" smtClean="0"/>
              <a:t>Created </a:t>
            </a:r>
            <a:r>
              <a:rPr lang="en-US" dirty="0" smtClean="0"/>
              <a:t>dummy </a:t>
            </a:r>
            <a:r>
              <a:rPr lang="en-US" dirty="0" smtClean="0"/>
              <a:t>variables </a:t>
            </a:r>
            <a:r>
              <a:rPr lang="en-US" dirty="0" smtClean="0"/>
              <a:t>for categorical variables(nominal values)</a:t>
            </a:r>
            <a:endParaRPr lang="en-US" dirty="0" smtClean="0"/>
          </a:p>
          <a:p>
            <a:pPr marL="457200" indent="-457200" algn="l">
              <a:buAutoNum type="arabicPeriod"/>
            </a:pPr>
            <a:r>
              <a:rPr lang="en-US" dirty="0" smtClean="0"/>
              <a:t>Dropped </a:t>
            </a:r>
            <a:r>
              <a:rPr lang="en-US" dirty="0" smtClean="0"/>
              <a:t>variable with high correlations (</a:t>
            </a:r>
            <a:r>
              <a:rPr lang="en-US" dirty="0" err="1" smtClean="0"/>
              <a:t>multicollinear</a:t>
            </a:r>
            <a:r>
              <a:rPr lang="en-US" dirty="0" smtClean="0"/>
              <a:t>) to overcome  </a:t>
            </a:r>
            <a:r>
              <a:rPr lang="en-US" dirty="0" smtClean="0"/>
              <a:t>dummy variable </a:t>
            </a:r>
            <a:r>
              <a:rPr lang="en-US" dirty="0" smtClean="0"/>
              <a:t>trap</a:t>
            </a:r>
          </a:p>
          <a:p>
            <a:pPr marL="457200" indent="-457200" algn="l">
              <a:buAutoNum type="arabicPeriod"/>
            </a:pPr>
            <a:r>
              <a:rPr lang="en-US" dirty="0" smtClean="0"/>
              <a:t>Then </a:t>
            </a:r>
            <a:r>
              <a:rPr lang="en-US" dirty="0" smtClean="0"/>
              <a:t>ran the regression model to calculate all </a:t>
            </a:r>
            <a:r>
              <a:rPr lang="en-US" dirty="0" smtClean="0"/>
              <a:t>coefficient variables</a:t>
            </a:r>
            <a:endParaRPr lang="en-US" dirty="0" smtClean="0"/>
          </a:p>
          <a:p>
            <a:pPr marL="457200" indent="-457200" algn="l">
              <a:buAutoNum type="arabicPeriod"/>
            </a:pPr>
            <a:r>
              <a:rPr lang="en-US" dirty="0" smtClean="0"/>
              <a:t>Then created test </a:t>
            </a:r>
            <a:r>
              <a:rPr lang="en-US" dirty="0" smtClean="0"/>
              <a:t>data based on business needs</a:t>
            </a:r>
            <a:endParaRPr lang="en-US" dirty="0" smtClean="0"/>
          </a:p>
          <a:p>
            <a:pPr marL="457200" indent="-457200" algn="l">
              <a:buAutoNum type="arabicPeriod"/>
            </a:pPr>
            <a:r>
              <a:rPr lang="en-US" dirty="0" smtClean="0"/>
              <a:t>Finally forecasted the sales in CSV format.</a:t>
            </a:r>
            <a:endParaRPr lang="en-US" dirty="0" smtClean="0"/>
          </a:p>
        </p:txBody>
      </p:sp>
    </p:spTree>
    <p:extLst>
      <p:ext uri="{BB962C8B-B14F-4D97-AF65-F5344CB8AC3E}">
        <p14:creationId xmlns:p14="http://schemas.microsoft.com/office/powerpoint/2010/main" val="5959908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911746" y="3980870"/>
            <a:ext cx="4972050" cy="771525"/>
          </a:xfrm>
          <a:prstGeom prst="rect">
            <a:avLst/>
          </a:prstGeom>
        </p:spPr>
      </p:pic>
      <p:sp>
        <p:nvSpPr>
          <p:cNvPr id="3" name="Rectangle 2"/>
          <p:cNvSpPr/>
          <p:nvPr/>
        </p:nvSpPr>
        <p:spPr>
          <a:xfrm>
            <a:off x="561976" y="551066"/>
            <a:ext cx="4034738" cy="5078313"/>
          </a:xfrm>
          <a:prstGeom prst="rect">
            <a:avLst/>
          </a:prstGeom>
        </p:spPr>
        <p:txBody>
          <a:bodyPr wrap="square">
            <a:spAutoFit/>
          </a:bodyPr>
          <a:lstStyle/>
          <a:p>
            <a:pPr algn="just"/>
            <a:r>
              <a:rPr lang="en-US" sz="2000" dirty="0" smtClean="0"/>
              <a:t>Regression Analysis</a:t>
            </a:r>
          </a:p>
          <a:p>
            <a:pPr algn="just"/>
            <a:endParaRPr lang="en-US" dirty="0" smtClean="0"/>
          </a:p>
          <a:p>
            <a:pPr algn="just"/>
            <a:endParaRPr lang="en-US" dirty="0" smtClean="0"/>
          </a:p>
          <a:p>
            <a:pPr algn="just"/>
            <a:r>
              <a:rPr lang="en-US" dirty="0" smtClean="0"/>
              <a:t>In statistical modeling, regression analysis is a set of statistical processes for estimating the relationships between a dependent variable (often called the 'outcome variable') and one or more independent variables (often called 'predictors', 'covariates', or 'features'). The most common form of regression analysis is linear regression, in which a researcher finds the line (or a more complex linear function) that most closely fits the data according to a specific mathematical criterion</a:t>
            </a:r>
          </a:p>
          <a:p>
            <a:pPr algn="just"/>
            <a:endParaRPr lang="en-US" dirty="0"/>
          </a:p>
          <a:p>
            <a:pPr algn="just"/>
            <a:r>
              <a:rPr lang="en-US" dirty="0" smtClean="0"/>
              <a:t>Source: </a:t>
            </a:r>
            <a:r>
              <a:rPr lang="en-US" dirty="0" err="1" smtClean="0"/>
              <a:t>wikipedia</a:t>
            </a:r>
            <a:endParaRPr lang="en-US" dirty="0"/>
          </a:p>
        </p:txBody>
      </p:sp>
      <p:pic>
        <p:nvPicPr>
          <p:cNvPr id="4" name="Picture 3"/>
          <p:cNvPicPr>
            <a:picLocks noChangeAspect="1"/>
          </p:cNvPicPr>
          <p:nvPr/>
        </p:nvPicPr>
        <p:blipFill>
          <a:blip r:embed="rId3"/>
          <a:stretch>
            <a:fillRect/>
          </a:stretch>
        </p:blipFill>
        <p:spPr>
          <a:xfrm>
            <a:off x="4669281" y="436316"/>
            <a:ext cx="6857414" cy="3336614"/>
          </a:xfrm>
          <a:prstGeom prst="rect">
            <a:avLst/>
          </a:prstGeom>
        </p:spPr>
      </p:pic>
    </p:spTree>
    <p:extLst>
      <p:ext uri="{BB962C8B-B14F-4D97-AF65-F5344CB8AC3E}">
        <p14:creationId xmlns:p14="http://schemas.microsoft.com/office/powerpoint/2010/main" val="12130872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TotalTime>
  <Words>172</Words>
  <Application>Microsoft Office PowerPoint</Application>
  <PresentationFormat>Widescreen</PresentationFormat>
  <Paragraphs>16</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Office Theme</vt:lpstr>
      <vt:lpstr>PowerPoint Presentation</vt:lpstr>
      <vt:lpstr>Here are the steps performed to do this predictive model</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Kannammai Pichappan</dc:creator>
  <cp:lastModifiedBy>Kannammai Pichappan</cp:lastModifiedBy>
  <cp:revision>4</cp:revision>
  <dcterms:created xsi:type="dcterms:W3CDTF">2019-11-21T08:03:39Z</dcterms:created>
  <dcterms:modified xsi:type="dcterms:W3CDTF">2019-11-21T17:13:43Z</dcterms:modified>
</cp:coreProperties>
</file>