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 id="2147483655" r:id="rId5"/>
    <p:sldMasterId id="2147483657"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6858000" cx="12192000"/>
  <p:notesSz cx="6858000" cy="9144000"/>
  <p:embeddedFontLst>
    <p:embeddedFont>
      <p:font typeface="Corbel"/>
      <p:regular r:id="rId16"/>
      <p:bold r:id="rId17"/>
      <p:italic r:id="rId18"/>
      <p:boldItalic r:id="rId19"/>
    </p:embeddedFont>
    <p:embeddedFont>
      <p:font typeface="Canda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j3Xqaw2Leenr6A8RkNi9lIzXzb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regular.fntdata"/><Relationship Id="rId11" Type="http://schemas.openxmlformats.org/officeDocument/2006/relationships/slide" Target="slides/slide4.xml"/><Relationship Id="rId22" Type="http://schemas.openxmlformats.org/officeDocument/2006/relationships/font" Target="fonts/Candara-italic.fntdata"/><Relationship Id="rId10" Type="http://schemas.openxmlformats.org/officeDocument/2006/relationships/slide" Target="slides/slide3.xml"/><Relationship Id="rId21" Type="http://schemas.openxmlformats.org/officeDocument/2006/relationships/font" Target="fonts/Candara-bold.fntdata"/><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font" Target="fonts/Candara-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Master" Target="slideMasters/slideMaster2.xml"/><Relationship Id="rId19" Type="http://schemas.openxmlformats.org/officeDocument/2006/relationships/font" Target="fonts/Corbel-boldItalic.fntdata"/><Relationship Id="rId6" Type="http://schemas.openxmlformats.org/officeDocument/2006/relationships/slideMaster" Target="slideMasters/slideMaster3.xml"/><Relationship Id="rId18" Type="http://schemas.openxmlformats.org/officeDocument/2006/relationships/font" Target="fonts/Corbel-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1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0" name="Google Shape;20;p1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1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15"/>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6" name="Google Shape;26;p15"/>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1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1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1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 name="Shape 30"/>
        <p:cNvGrpSpPr/>
        <p:nvPr/>
      </p:nvGrpSpPr>
      <p:grpSpPr>
        <a:xfrm>
          <a:off x="0" y="0"/>
          <a:ext cx="0" cy="0"/>
          <a:chOff x="0" y="0"/>
          <a:chExt cx="0" cy="0"/>
        </a:xfrm>
      </p:grpSpPr>
      <p:sp>
        <p:nvSpPr>
          <p:cNvPr id="31" name="Google Shape;31;p1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2" name="Google Shape;32;p16"/>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1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1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1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6" name="Shape 36"/>
        <p:cNvGrpSpPr/>
        <p:nvPr/>
      </p:nvGrpSpPr>
      <p:grpSpPr>
        <a:xfrm>
          <a:off x="0" y="0"/>
          <a:ext cx="0" cy="0"/>
          <a:chOff x="0" y="0"/>
          <a:chExt cx="0" cy="0"/>
        </a:xfrm>
      </p:grpSpPr>
      <p:sp>
        <p:nvSpPr>
          <p:cNvPr id="37" name="Google Shape;37;p1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8" name="Google Shape;38;p1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ndara"/>
                <a:ea typeface="Candara"/>
                <a:cs typeface="Candara"/>
                <a:sym typeface="Candara"/>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ndara"/>
                <a:ea typeface="Candara"/>
                <a:cs typeface="Candara"/>
                <a:sym typeface="Candara"/>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ndara"/>
                <a:ea typeface="Candara"/>
                <a:cs typeface="Candara"/>
                <a:sym typeface="Candara"/>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ndara"/>
                <a:ea typeface="Candara"/>
                <a:cs typeface="Candara"/>
                <a:sym typeface="Candara"/>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39" name="Google Shape;39;p1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0" name="Google Shape;40;p1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3" name="Shape 43"/>
        <p:cNvGrpSpPr/>
        <p:nvPr/>
      </p:nvGrpSpPr>
      <p:grpSpPr>
        <a:xfrm>
          <a:off x="0" y="0"/>
          <a:ext cx="0" cy="0"/>
          <a:chOff x="0" y="0"/>
          <a:chExt cx="0" cy="0"/>
        </a:xfrm>
      </p:grpSpPr>
      <p:sp>
        <p:nvSpPr>
          <p:cNvPr id="44" name="Google Shape;44;p18"/>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45" name="Google Shape;45;p18"/>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18"/>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7" name="Google Shape;47;p1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1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1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Google Shape;51;p1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2" name="Google Shape;52;p1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Google Shape;53;p1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Google Shape;54;p1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Google Shape;55;p1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Google Shape;56;p1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7" name="Shape 67"/>
        <p:cNvGrpSpPr/>
        <p:nvPr/>
      </p:nvGrpSpPr>
      <p:grpSpPr>
        <a:xfrm>
          <a:off x="0" y="0"/>
          <a:ext cx="0" cy="0"/>
          <a:chOff x="0" y="0"/>
          <a:chExt cx="0" cy="0"/>
        </a:xfrm>
      </p:grpSpPr>
      <p:sp>
        <p:nvSpPr>
          <p:cNvPr id="68" name="Google Shape;68;p1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9" name="Google Shape;69;p1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2"/>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2"/>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1" name="Shape 81"/>
        <p:cNvGrpSpPr/>
        <p:nvPr/>
      </p:nvGrpSpPr>
      <p:grpSpPr>
        <a:xfrm>
          <a:off x="0" y="0"/>
          <a:ext cx="0" cy="0"/>
          <a:chOff x="0" y="0"/>
          <a:chExt cx="0" cy="0"/>
        </a:xfrm>
      </p:grpSpPr>
      <p:sp>
        <p:nvSpPr>
          <p:cNvPr id="82" name="Google Shape;82;p1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9"/>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9"/>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17" name="Google Shape;17;p9"/>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9" name="Shape 59"/>
        <p:cNvGrpSpPr/>
        <p:nvPr/>
      </p:nvGrpSpPr>
      <p:grpSpPr>
        <a:xfrm>
          <a:off x="0" y="0"/>
          <a:ext cx="0" cy="0"/>
          <a:chOff x="0" y="0"/>
          <a:chExt cx="0" cy="0"/>
        </a:xfrm>
      </p:grpSpPr>
      <p:sp>
        <p:nvSpPr>
          <p:cNvPr id="60" name="Google Shape;60;p11"/>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11"/>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62" name="Google Shape;62;p11"/>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63" name="Google Shape;63;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64" name="Google Shape;64;p1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1"/>
          <p:cNvSpPr txBox="1"/>
          <p:nvPr>
            <p:ph idx="11" type="ftr"/>
          </p:nvPr>
        </p:nvSpPr>
        <p:spPr>
          <a:xfrm>
            <a:off x="4165600" y="647700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2" type="sldNum"/>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3"/>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13"/>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Brand &amp; all that\Greatlearning Logo\Greatlearning Logo.jpg" id="75" name="Google Shape;75;p13"/>
          <p:cNvPicPr preferRelativeResize="0"/>
          <p:nvPr/>
        </p:nvPicPr>
        <p:blipFill rotWithShape="1">
          <a:blip r:embed="rId1">
            <a:alphaModFix/>
          </a:blip>
          <a:srcRect b="71116" l="19363" r="17929" t="19598"/>
          <a:stretch/>
        </p:blipFill>
        <p:spPr>
          <a:xfrm>
            <a:off x="8197850" y="317500"/>
            <a:ext cx="3598862" cy="565150"/>
          </a:xfrm>
          <a:prstGeom prst="rect">
            <a:avLst/>
          </a:prstGeom>
          <a:noFill/>
          <a:ln>
            <a:noFill/>
          </a:ln>
        </p:spPr>
      </p:pic>
      <p:sp>
        <p:nvSpPr>
          <p:cNvPr id="76" name="Google Shape;76;p1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7" name="Google Shape;77;p1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1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1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1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
          <p:cNvSpPr txBox="1"/>
          <p:nvPr>
            <p:ph type="ctrTitle"/>
          </p:nvPr>
        </p:nvSpPr>
        <p:spPr>
          <a:xfrm>
            <a:off x="2438400" y="27971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None/>
            </a:pPr>
            <a:r>
              <a:rPr lang="en-IN"/>
              <a:t>Project on Supervised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Times New Roman"/>
              <a:buNone/>
            </a:pPr>
            <a:r>
              <a:rPr b="0" i="0" lang="en-IN" sz="4000" u="sng" cap="none" strike="noStrike">
                <a:solidFill>
                  <a:schemeClr val="dk1"/>
                </a:solidFill>
                <a:latin typeface="Times New Roman"/>
                <a:ea typeface="Times New Roman"/>
                <a:cs typeface="Times New Roman"/>
                <a:sym typeface="Times New Roman"/>
              </a:rPr>
              <a:t>Learning Objectives </a:t>
            </a:r>
            <a:endParaRPr/>
          </a:p>
        </p:txBody>
      </p:sp>
      <p:sp>
        <p:nvSpPr>
          <p:cNvPr id="95" name="Google Shape;95;p2"/>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42900" lvl="0" marL="495300" rtl="0" algn="l">
              <a:lnSpc>
                <a:spcPct val="100000"/>
              </a:lnSpc>
              <a:spcBef>
                <a:spcPts val="480"/>
              </a:spcBef>
              <a:spcAft>
                <a:spcPts val="0"/>
              </a:spcAft>
              <a:buSzPts val="2400"/>
              <a:buChar char="•"/>
            </a:pPr>
            <a:r>
              <a:rPr b="0" i="0" lang="en-IN" sz="2400" u="none">
                <a:solidFill>
                  <a:schemeClr val="dk1"/>
                </a:solidFill>
                <a:latin typeface="Times New Roman"/>
                <a:ea typeface="Times New Roman"/>
                <a:cs typeface="Times New Roman"/>
                <a:sym typeface="Times New Roman"/>
              </a:rPr>
              <a:t>Data Description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Attribute information</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Steps to follow</a:t>
            </a:r>
            <a:endParaRPr/>
          </a:p>
          <a:p>
            <a:pPr indent="-342900" lvl="0" marL="495300" rtl="0" algn="l">
              <a:lnSpc>
                <a:spcPct val="100000"/>
              </a:lnSpc>
              <a:spcBef>
                <a:spcPts val="480"/>
              </a:spcBef>
              <a:spcAft>
                <a:spcPts val="0"/>
              </a:spcAft>
              <a:buSzPts val="2400"/>
              <a:buChar char="•"/>
            </a:pPr>
            <a:r>
              <a:rPr lang="en-IN" sz="2400">
                <a:latin typeface="Times New Roman"/>
                <a:ea typeface="Times New Roman"/>
                <a:cs typeface="Times New Roman"/>
                <a:sym typeface="Times New Roman"/>
              </a:rPr>
              <a:t>Conclusion</a:t>
            </a:r>
            <a:endParaRPr/>
          </a:p>
          <a:p>
            <a:pPr indent="-190500" lvl="0" marL="495300" rtl="0" algn="l">
              <a:lnSpc>
                <a:spcPct val="100000"/>
              </a:lnSpc>
              <a:spcBef>
                <a:spcPts val="480"/>
              </a:spcBef>
              <a:spcAft>
                <a:spcPts val="0"/>
              </a:spcAft>
              <a:buSzPts val="2400"/>
              <a:buNone/>
            </a:pPr>
            <a:r>
              <a:t/>
            </a:r>
            <a:endParaRPr b="0" i="0" sz="2400" u="none">
              <a:solidFill>
                <a:schemeClr val="dk1"/>
              </a:solidFill>
              <a:latin typeface="Times New Roman"/>
              <a:ea typeface="Times New Roman"/>
              <a:cs typeface="Times New Roman"/>
              <a:sym typeface="Times New Roman"/>
            </a:endParaRPr>
          </a:p>
        </p:txBody>
      </p:sp>
      <p:sp>
        <p:nvSpPr>
          <p:cNvPr id="96" name="Google Shape;96;p2"/>
          <p:cNvSpPr txBox="1"/>
          <p:nvPr/>
        </p:nvSpPr>
        <p:spPr>
          <a:xfrm>
            <a:off x="609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
          <p:cNvSpPr txBox="1"/>
          <p:nvPr/>
        </p:nvSpPr>
        <p:spPr>
          <a:xfrm>
            <a:off x="8737600" y="6477000"/>
            <a:ext cx="284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1400"/>
              <a:buFont typeface="Times New Roman"/>
              <a:buNone/>
            </a:pPr>
            <a:fld id="{00000000-1234-1234-1234-123412341234}" type="slidenum">
              <a:rPr b="0" i="0" lang="en-IN" sz="1400" u="none" cap="none" strike="noStrike">
                <a:solidFill>
                  <a:srgbClr val="59595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3600">
                <a:latin typeface="Times New Roman"/>
                <a:ea typeface="Times New Roman"/>
                <a:cs typeface="Times New Roman"/>
                <a:sym typeface="Times New Roman"/>
              </a:rPr>
              <a:t>Data Description</a:t>
            </a:r>
            <a:endParaRPr sz="3600"/>
          </a:p>
        </p:txBody>
      </p:sp>
      <p:sp>
        <p:nvSpPr>
          <p:cNvPr id="103" name="Google Shape;103;p3"/>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b="1" lang="en-IN" sz="2400">
                <a:latin typeface="Times New Roman"/>
                <a:ea typeface="Times New Roman"/>
                <a:cs typeface="Times New Roman"/>
                <a:sym typeface="Times New Roman"/>
              </a:rPr>
              <a:t>Campaign for selling personal loans.</a:t>
            </a:r>
            <a:endParaRPr b="1" sz="24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br>
              <a:rPr lang="en-IN" sz="2400"/>
            </a:br>
            <a:r>
              <a:rPr lang="en-IN" sz="1600">
                <a:latin typeface="Times New Roman"/>
                <a:ea typeface="Times New Roman"/>
                <a:cs typeface="Times New Roman"/>
                <a:sym typeface="Times New Roman"/>
              </a:rPr>
              <a:t>This case is about a bank (Thera Bank) which has a growing customer base. Majority of these customers are liability customers (depositors) with varying size of deposits. The number of customers who are also borrowers (asset customers) is quite small, and the bank is interested in expanding this base rapidly to bring in more loan business and in the process, earn more through the interest on loans. </a:t>
            </a:r>
            <a:endParaRPr sz="1600">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t/>
            </a:r>
            <a:endParaRPr sz="1600">
              <a:solidFill>
                <a:srgbClr val="00000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600">
                <a:latin typeface="Times New Roman"/>
                <a:ea typeface="Times New Roman"/>
                <a:cs typeface="Times New Roman"/>
                <a:sym typeface="Times New Roman"/>
              </a:rPr>
              <a:t>The department wants to build a model that will help them identify the potential customers who have higher probability of purchasing the loan. This will increase the success ratio while at the same time reduce the cost of the campaign.</a:t>
            </a:r>
            <a:endParaRPr/>
          </a:p>
          <a:p>
            <a:pPr indent="0" lvl="0" marL="25400" rtl="0" algn="l">
              <a:lnSpc>
                <a:spcPct val="100000"/>
              </a:lnSpc>
              <a:spcBef>
                <a:spcPts val="640"/>
              </a:spcBef>
              <a:spcAft>
                <a:spcPts val="0"/>
              </a:spcAft>
              <a:buSzPts val="3200"/>
              <a:buNone/>
            </a:pPr>
            <a:r>
              <a:t/>
            </a:r>
            <a:endParaRPr sz="1600">
              <a:solidFill>
                <a:srgbClr val="000000"/>
              </a:solidFill>
              <a:latin typeface="Times New Roman"/>
              <a:ea typeface="Times New Roman"/>
              <a:cs typeface="Times New Roman"/>
              <a:sym typeface="Times New Roman"/>
            </a:endParaRPr>
          </a:p>
          <a:p>
            <a:pPr indent="0" lvl="0" marL="25400" rtl="0" algn="l">
              <a:lnSpc>
                <a:spcPct val="100000"/>
              </a:lnSpc>
              <a:spcBef>
                <a:spcPts val="640"/>
              </a:spcBef>
              <a:spcAft>
                <a:spcPts val="0"/>
              </a:spcAft>
              <a:buSzPts val="3200"/>
              <a:buNone/>
            </a:pPr>
            <a:r>
              <a:rPr lang="en-IN" sz="1600">
                <a:latin typeface="Times New Roman"/>
                <a:ea typeface="Times New Roman"/>
                <a:cs typeface="Times New Roman"/>
                <a:sym typeface="Times New Roman"/>
              </a:rPr>
              <a:t>The file Bank.xls contains data on 5000 customers. The data include customer demographic information (age, income, etc.), the customer's relationship with the bank (mortgage, securities account, etc.), and the customer response to the last personal loan campaign (Personal Loan). Among these 5000 customers, only 480 (= 9.6%) accepted the personal loan that was offered to them in the earlier campaign.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09600" y="579429"/>
            <a:ext cx="10972800" cy="766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Attribute information</a:t>
            </a:r>
            <a:br>
              <a:rPr lang="en-IN" sz="4000">
                <a:latin typeface="Times New Roman"/>
                <a:ea typeface="Times New Roman"/>
                <a:cs typeface="Times New Roman"/>
                <a:sym typeface="Times New Roman"/>
              </a:rPr>
            </a:br>
            <a:endParaRPr sz="4000"/>
          </a:p>
        </p:txBody>
      </p:sp>
      <p:sp>
        <p:nvSpPr>
          <p:cNvPr id="109" name="Google Shape;109;p4"/>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ID         : Customer ID		                                                                        </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Age       : Customer's age in completed years					</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Experience  : #years of professional experience		</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Income : Annual income of the customer ($000)</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ZIP Code : Home Address ZIP code.</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Family : Family size of the customer	</a:t>
            </a:r>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CCAvg : Avg. spending on credit cards per month ($000)	</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Education : Education Level. 1: Undergrad; 2: Graduate; 3: Advanced/Professional		</a:t>
            </a:r>
            <a:endParaRPr sz="2000">
              <a:latin typeface="Times New Roman"/>
              <a:ea typeface="Times New Roman"/>
              <a:cs typeface="Times New Roman"/>
              <a:sym typeface="Times New Roman"/>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Mortgage : Value of house mortgage if any. ($000)</a:t>
            </a:r>
            <a:endParaRPr sz="20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2400"/>
              <a:buFont typeface="Calibri"/>
              <a:buNone/>
            </a:pPr>
            <a:r>
              <a:t/>
            </a:r>
            <a:endParaRPr sz="2000">
              <a:latin typeface="Times New Roman"/>
              <a:ea typeface="Times New Roman"/>
              <a:cs typeface="Times New Roman"/>
              <a:sym typeface="Times New Roman"/>
            </a:endParaRPr>
          </a:p>
          <a:p>
            <a:pPr indent="-228600" lvl="0" marL="457200" rtl="0" algn="l">
              <a:lnSpc>
                <a:spcPct val="100000"/>
              </a:lnSpc>
              <a:spcBef>
                <a:spcPts val="640"/>
              </a:spcBef>
              <a:spcAft>
                <a:spcPts val="0"/>
              </a:spcAft>
              <a:buSzPts val="2400"/>
              <a:buFont typeface="Calibri"/>
              <a:buNone/>
            </a:pPr>
            <a:r>
              <a:t/>
            </a:r>
            <a:endParaRPr sz="2000">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5"/>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Personal Loan : Did this customer accept the personal loan offered in the last campaign?</a:t>
            </a:r>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Securities Account : Does the customer have a securities account with the bank?</a:t>
            </a:r>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CD Account : Does the customer have a certificate of deposit (CD) account with the bank?	</a:t>
            </a:r>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Online : Does the customer use internet banking facilities?	</a:t>
            </a:r>
            <a:endParaRPr/>
          </a:p>
          <a:p>
            <a:pPr indent="-381000" lvl="0" marL="457200" rtl="0" algn="l">
              <a:lnSpc>
                <a:spcPct val="100000"/>
              </a:lnSpc>
              <a:spcBef>
                <a:spcPts val="640"/>
              </a:spcBef>
              <a:spcAft>
                <a:spcPts val="0"/>
              </a:spcAft>
              <a:buSzPts val="2400"/>
              <a:buFont typeface="Calibri"/>
              <a:buChar char="•"/>
            </a:pPr>
            <a:r>
              <a:rPr lang="en-IN" sz="2000">
                <a:latin typeface="Times New Roman"/>
                <a:ea typeface="Times New Roman"/>
                <a:cs typeface="Times New Roman"/>
                <a:sym typeface="Times New Roman"/>
              </a:rPr>
              <a:t>Credit card : Does the customer use a credit card issued by UniversalBank?	</a:t>
            </a:r>
            <a:endParaRPr/>
          </a:p>
          <a:p>
            <a:pPr indent="0" lvl="0" marL="25400" rtl="0" algn="l">
              <a:lnSpc>
                <a:spcPct val="100000"/>
              </a:lnSpc>
              <a:spcBef>
                <a:spcPts val="640"/>
              </a:spcBef>
              <a:spcAft>
                <a:spcPts val="0"/>
              </a:spcAft>
              <a:buSzPts val="3200"/>
              <a:buNone/>
            </a:pPr>
            <a:r>
              <a:t/>
            </a:r>
            <a:endParaRPr sz="2000"/>
          </a:p>
        </p:txBody>
      </p:sp>
      <p:sp>
        <p:nvSpPr>
          <p:cNvPr id="115" name="Google Shape;115;p5"/>
          <p:cNvSpPr txBox="1"/>
          <p:nvPr>
            <p:ph type="title"/>
          </p:nvPr>
        </p:nvSpPr>
        <p:spPr>
          <a:xfrm>
            <a:off x="609600" y="579429"/>
            <a:ext cx="10972800" cy="766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Attribute information</a:t>
            </a:r>
            <a:br>
              <a:rPr lang="en-IN" sz="4000">
                <a:latin typeface="Times New Roman"/>
                <a:ea typeface="Times New Roman"/>
                <a:cs typeface="Times New Roman"/>
                <a:sym typeface="Times New Roman"/>
              </a:rPr>
            </a:b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6"/>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Steps to follow</a:t>
            </a:r>
            <a:endParaRPr sz="4000">
              <a:latin typeface="Times New Roman"/>
              <a:ea typeface="Times New Roman"/>
              <a:cs typeface="Times New Roman"/>
              <a:sym typeface="Times New Roman"/>
            </a:endParaRPr>
          </a:p>
        </p:txBody>
      </p:sp>
      <p:sp>
        <p:nvSpPr>
          <p:cNvPr id="121" name="Google Shape;121;p6"/>
          <p:cNvSpPr txBox="1"/>
          <p:nvPr>
            <p:ph idx="1" type="body"/>
          </p:nvPr>
        </p:nvSpPr>
        <p:spPr>
          <a:xfrm>
            <a:off x="609600" y="1324500"/>
            <a:ext cx="10972800" cy="4526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640"/>
              </a:spcBef>
              <a:spcAft>
                <a:spcPts val="0"/>
              </a:spcAft>
              <a:buClr>
                <a:schemeClr val="dk1"/>
              </a:buClr>
              <a:buSzPts val="2400"/>
              <a:buChar char="•"/>
            </a:pPr>
            <a:r>
              <a:rPr lang="en-IN" sz="2400">
                <a:latin typeface="Arial"/>
                <a:ea typeface="Arial"/>
                <a:cs typeface="Arial"/>
                <a:sym typeface="Arial"/>
              </a:rPr>
              <a:t>Import the libraries</a:t>
            </a:r>
            <a:endParaRPr sz="2400">
              <a:latin typeface="Arial"/>
              <a:ea typeface="Arial"/>
              <a:cs typeface="Arial"/>
              <a:sym typeface="Arial"/>
            </a:endParaRPr>
          </a:p>
          <a:p>
            <a:pPr indent="-381000" lvl="0" marL="457200" marR="0" rtl="0" algn="l">
              <a:lnSpc>
                <a:spcPct val="100000"/>
              </a:lnSpc>
              <a:spcBef>
                <a:spcPts val="640"/>
              </a:spcBef>
              <a:spcAft>
                <a:spcPts val="0"/>
              </a:spcAft>
              <a:buClr>
                <a:schemeClr val="dk1"/>
              </a:buClr>
              <a:buSzPts val="2400"/>
              <a:buChar char="•"/>
            </a:pPr>
            <a:r>
              <a:rPr lang="en-IN" sz="2400">
                <a:latin typeface="Arial"/>
                <a:ea typeface="Arial"/>
                <a:cs typeface="Arial"/>
                <a:sym typeface="Arial"/>
              </a:rPr>
              <a:t>Get the data</a:t>
            </a:r>
            <a:endParaRPr sz="2400">
              <a:latin typeface="Arial"/>
              <a:ea typeface="Arial"/>
              <a:cs typeface="Arial"/>
              <a:sym typeface="Arial"/>
            </a:endParaRPr>
          </a:p>
          <a:p>
            <a:pPr indent="-381000" lvl="0" marL="457200" marR="0" rtl="0" algn="l">
              <a:lnSpc>
                <a:spcPct val="100000"/>
              </a:lnSpc>
              <a:spcBef>
                <a:spcPts val="640"/>
              </a:spcBef>
              <a:spcAft>
                <a:spcPts val="0"/>
              </a:spcAft>
              <a:buClr>
                <a:schemeClr val="dk1"/>
              </a:buClr>
              <a:buSzPts val="2400"/>
              <a:buChar char="•"/>
            </a:pPr>
            <a:r>
              <a:rPr lang="en-IN" sz="2400">
                <a:latin typeface="Arial"/>
                <a:ea typeface="Arial"/>
                <a:cs typeface="Arial"/>
                <a:sym typeface="Arial"/>
              </a:rPr>
              <a:t>Find the types of those variables</a:t>
            </a:r>
            <a:endParaRPr sz="2400">
              <a:latin typeface="Arial"/>
              <a:ea typeface="Arial"/>
              <a:cs typeface="Arial"/>
              <a:sym typeface="Arial"/>
            </a:endParaRPr>
          </a:p>
          <a:p>
            <a:pPr indent="-381000" lvl="0" marL="457200" marR="0" rtl="0" algn="l">
              <a:lnSpc>
                <a:spcPct val="100000"/>
              </a:lnSpc>
              <a:spcBef>
                <a:spcPts val="640"/>
              </a:spcBef>
              <a:spcAft>
                <a:spcPts val="0"/>
              </a:spcAft>
              <a:buClr>
                <a:schemeClr val="dk1"/>
              </a:buClr>
              <a:buSzPts val="2400"/>
              <a:buChar char="•"/>
            </a:pPr>
            <a:r>
              <a:rPr lang="en-IN" sz="2400">
                <a:latin typeface="Arial"/>
                <a:ea typeface="Arial"/>
                <a:cs typeface="Arial"/>
                <a:sym typeface="Arial"/>
              </a:rPr>
              <a:t>Calculate summary</a:t>
            </a:r>
            <a:endParaRPr sz="2400">
              <a:latin typeface="Arial"/>
              <a:ea typeface="Arial"/>
              <a:cs typeface="Arial"/>
              <a:sym typeface="Arial"/>
            </a:endParaRPr>
          </a:p>
          <a:p>
            <a:pPr indent="-381000" lvl="0" marL="457200" marR="0" rtl="0" algn="l">
              <a:lnSpc>
                <a:spcPct val="100000"/>
              </a:lnSpc>
              <a:spcBef>
                <a:spcPts val="640"/>
              </a:spcBef>
              <a:spcAft>
                <a:spcPts val="0"/>
              </a:spcAft>
              <a:buClr>
                <a:schemeClr val="dk1"/>
              </a:buClr>
              <a:buSzPts val="2400"/>
              <a:buChar char="•"/>
            </a:pPr>
            <a:r>
              <a:rPr lang="en-IN" sz="2400">
                <a:latin typeface="Arial"/>
                <a:ea typeface="Arial"/>
                <a:cs typeface="Arial"/>
                <a:sym typeface="Arial"/>
              </a:rPr>
              <a:t>If any missing values or negative values, remove them</a:t>
            </a:r>
            <a:endParaRPr sz="2400">
              <a:latin typeface="Arial"/>
              <a:ea typeface="Arial"/>
              <a:cs typeface="Arial"/>
              <a:sym typeface="Arial"/>
            </a:endParaRPr>
          </a:p>
          <a:p>
            <a:pPr indent="-381000" lvl="0" marL="457200" rtl="0" algn="l">
              <a:lnSpc>
                <a:spcPct val="100000"/>
              </a:lnSpc>
              <a:spcBef>
                <a:spcPts val="640"/>
              </a:spcBef>
              <a:spcAft>
                <a:spcPts val="0"/>
              </a:spcAft>
              <a:buSzPts val="2400"/>
              <a:buChar char="•"/>
            </a:pPr>
            <a:r>
              <a:rPr lang="en-IN" sz="2400">
                <a:latin typeface="Arial"/>
                <a:ea typeface="Arial"/>
                <a:cs typeface="Arial"/>
                <a:sym typeface="Arial"/>
              </a:rPr>
              <a:t>compare all attributes visually to check for relationships that can be exploited by making plots</a:t>
            </a:r>
            <a:endParaRPr sz="2400">
              <a:latin typeface="Arial"/>
              <a:ea typeface="Arial"/>
              <a:cs typeface="Arial"/>
              <a:sym typeface="Arial"/>
            </a:endParaRPr>
          </a:p>
          <a:p>
            <a:pPr indent="-381000" lvl="0" marL="457200" rtl="0" algn="l">
              <a:lnSpc>
                <a:spcPct val="100000"/>
              </a:lnSpc>
              <a:spcBef>
                <a:spcPts val="640"/>
              </a:spcBef>
              <a:spcAft>
                <a:spcPts val="0"/>
              </a:spcAft>
              <a:buSzPts val="2400"/>
              <a:buChar char="•"/>
            </a:pPr>
            <a:r>
              <a:rPr lang="en-IN" sz="2400">
                <a:latin typeface="Arial"/>
                <a:ea typeface="Arial"/>
                <a:cs typeface="Arial"/>
                <a:sym typeface="Arial"/>
              </a:rPr>
              <a:t>Perform skewness in terms of the target column</a:t>
            </a:r>
            <a:endParaRPr sz="2400">
              <a:latin typeface="Arial"/>
              <a:ea typeface="Arial"/>
              <a:cs typeface="Arial"/>
              <a:sym typeface="Arial"/>
            </a:endParaRPr>
          </a:p>
          <a:p>
            <a:pPr indent="-381000" lvl="0" marL="457200" rtl="0" algn="l">
              <a:lnSpc>
                <a:spcPct val="100000"/>
              </a:lnSpc>
              <a:spcBef>
                <a:spcPts val="640"/>
              </a:spcBef>
              <a:spcAft>
                <a:spcPts val="0"/>
              </a:spcAft>
              <a:buSzPts val="2400"/>
              <a:buChar char="•"/>
            </a:pPr>
            <a:r>
              <a:rPr lang="en-IN" sz="2400">
                <a:latin typeface="Arial"/>
                <a:ea typeface="Arial"/>
                <a:cs typeface="Arial"/>
                <a:sym typeface="Arial"/>
              </a:rPr>
              <a:t>Separate the independent attributes	</a:t>
            </a:r>
            <a:endParaRPr sz="2400">
              <a:latin typeface="Arial"/>
              <a:ea typeface="Arial"/>
              <a:cs typeface="Arial"/>
              <a:sym typeface="Arial"/>
            </a:endParaRPr>
          </a:p>
          <a:p>
            <a:pPr indent="-381000" lvl="0" marL="457200" rtl="0" algn="l">
              <a:lnSpc>
                <a:spcPct val="100000"/>
              </a:lnSpc>
              <a:spcBef>
                <a:spcPts val="640"/>
              </a:spcBef>
              <a:spcAft>
                <a:spcPts val="0"/>
              </a:spcAft>
              <a:buSzPts val="2400"/>
              <a:buChar char="•"/>
            </a:pPr>
            <a:r>
              <a:rPr lang="en-IN" sz="2400">
                <a:latin typeface="Arial"/>
                <a:ea typeface="Arial"/>
                <a:cs typeface="Arial"/>
                <a:sym typeface="Arial"/>
              </a:rPr>
              <a:t>Create the training and test data set in the ratio of 70:30 respectively. Can be any other ratio...</a:t>
            </a:r>
            <a:endParaRPr sz="2400">
              <a:latin typeface="Arial"/>
              <a:ea typeface="Arial"/>
              <a:cs typeface="Arial"/>
              <a:sym typeface="Arial"/>
            </a:endParaRPr>
          </a:p>
          <a:p>
            <a:pPr indent="-381000" lvl="0" marL="457200" rtl="0" algn="l">
              <a:lnSpc>
                <a:spcPct val="100000"/>
              </a:lnSpc>
              <a:spcBef>
                <a:spcPts val="640"/>
              </a:spcBef>
              <a:spcAft>
                <a:spcPts val="0"/>
              </a:spcAft>
              <a:buSzPts val="2400"/>
              <a:buChar char="•"/>
            </a:pPr>
            <a:r>
              <a:rPr lang="en-IN" sz="2400">
                <a:latin typeface="Arial"/>
                <a:ea typeface="Arial"/>
                <a:cs typeface="Arial"/>
                <a:sym typeface="Arial"/>
              </a:rPr>
              <a:t>Prepare data for logistic regression.</a:t>
            </a:r>
            <a:endParaRPr sz="2400">
              <a:latin typeface="Arial"/>
              <a:ea typeface="Arial"/>
              <a:cs typeface="Arial"/>
              <a:sym typeface="Arial"/>
            </a:endParaRPr>
          </a:p>
          <a:p>
            <a:pPr indent="-228600" lvl="0" marL="457200" rtl="0" algn="l">
              <a:lnSpc>
                <a:spcPct val="100000"/>
              </a:lnSpc>
              <a:spcBef>
                <a:spcPts val="640"/>
              </a:spcBef>
              <a:spcAft>
                <a:spcPts val="0"/>
              </a:spcAft>
              <a:buSzPts val="3200"/>
              <a:buNone/>
            </a:pPr>
            <a:r>
              <a:t/>
            </a:r>
            <a:endParaRPr sz="2400">
              <a:latin typeface="Arial"/>
              <a:ea typeface="Arial"/>
              <a:cs typeface="Arial"/>
              <a:sym typeface="Arial"/>
            </a:endParaRPr>
          </a:p>
          <a:p>
            <a:pPr indent="-228600" lvl="0" marL="457200" marR="0" rtl="0" algn="l">
              <a:lnSpc>
                <a:spcPct val="100000"/>
              </a:lnSpc>
              <a:spcBef>
                <a:spcPts val="640"/>
              </a:spcBef>
              <a:spcAft>
                <a:spcPts val="0"/>
              </a:spcAft>
              <a:buClr>
                <a:schemeClr val="dk1"/>
              </a:buClr>
              <a:buSzPts val="3200"/>
              <a:buFont typeface="Arial"/>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640"/>
              </a:spcBef>
              <a:spcAft>
                <a:spcPts val="0"/>
              </a:spcAft>
              <a:buSzPts val="2400"/>
              <a:buFont typeface="Arial"/>
              <a:buChar char="•"/>
            </a:pPr>
            <a:r>
              <a:rPr lang="en-IN" sz="2400">
                <a:latin typeface="Arial"/>
                <a:ea typeface="Arial"/>
                <a:cs typeface="Arial"/>
                <a:sym typeface="Arial"/>
              </a:rPr>
              <a:t>Generate the training and test data</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Build the model using logistic regression and find out the accuracy</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Summarize the fit of the model</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Create the training and test data set in the ratio of 70:30 respectively. Can be any other ratio...</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Prepare data for logistic regression.</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Invoke the Naïve Bayes’ Gaussian function to create the model, find out the accuracy and summarize the fit of the model.</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Import libraries for KNN classifier</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Declare n_neighbours, weights</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Build the model and find out accuracy</a:t>
            </a:r>
            <a:endParaRPr sz="2400">
              <a:latin typeface="Arial"/>
              <a:ea typeface="Arial"/>
              <a:cs typeface="Arial"/>
              <a:sym typeface="Arial"/>
            </a:endParaRPr>
          </a:p>
          <a:p>
            <a:pPr indent="-381000" lvl="0" marL="457200" rtl="0" algn="l">
              <a:lnSpc>
                <a:spcPct val="100000"/>
              </a:lnSpc>
              <a:spcBef>
                <a:spcPts val="0"/>
              </a:spcBef>
              <a:spcAft>
                <a:spcPts val="0"/>
              </a:spcAft>
              <a:buSzPts val="2400"/>
              <a:buFont typeface="Arial"/>
              <a:buChar char="•"/>
            </a:pPr>
            <a:r>
              <a:rPr lang="en-IN" sz="2400">
                <a:latin typeface="Arial"/>
                <a:ea typeface="Arial"/>
                <a:cs typeface="Arial"/>
                <a:sym typeface="Arial"/>
              </a:rPr>
              <a:t>Summarize the fit of model</a:t>
            </a:r>
            <a:endParaRPr sz="2400">
              <a:latin typeface="Arial"/>
              <a:ea typeface="Arial"/>
              <a:cs typeface="Arial"/>
              <a:sym typeface="Arial"/>
            </a:endParaRPr>
          </a:p>
          <a:p>
            <a:pPr indent="-228600" lvl="0" marL="457200" rtl="0" algn="l">
              <a:lnSpc>
                <a:spcPct val="100000"/>
              </a:lnSpc>
              <a:spcBef>
                <a:spcPts val="640"/>
              </a:spcBef>
              <a:spcAft>
                <a:spcPts val="0"/>
              </a:spcAft>
              <a:buSzPts val="3200"/>
              <a:buNone/>
            </a:pPr>
            <a:r>
              <a:t/>
            </a:r>
            <a:endParaRPr sz="2400">
              <a:latin typeface="Arial"/>
              <a:ea typeface="Arial"/>
              <a:cs typeface="Arial"/>
              <a:sym typeface="Arial"/>
            </a:endParaRPr>
          </a:p>
          <a:p>
            <a:pPr indent="-139700" lvl="0" marL="571500" rtl="0" algn="l">
              <a:lnSpc>
                <a:spcPct val="100000"/>
              </a:lnSpc>
              <a:spcBef>
                <a:spcPts val="640"/>
              </a:spcBef>
              <a:spcAft>
                <a:spcPts val="0"/>
              </a:spcAft>
              <a:buSzPts val="3200"/>
              <a:buNone/>
            </a:pPr>
            <a:r>
              <a:t/>
            </a:r>
            <a:endParaRPr sz="2400">
              <a:latin typeface="Arial"/>
              <a:ea typeface="Arial"/>
              <a:cs typeface="Arial"/>
              <a:sym typeface="Arial"/>
            </a:endParaRPr>
          </a:p>
          <a:p>
            <a:pPr indent="-139700" lvl="0" marL="571500" rtl="0" algn="l">
              <a:lnSpc>
                <a:spcPct val="100000"/>
              </a:lnSpc>
              <a:spcBef>
                <a:spcPts val="640"/>
              </a:spcBef>
              <a:spcAft>
                <a:spcPts val="0"/>
              </a:spcAft>
              <a:buSzPts val="3200"/>
              <a:buNone/>
            </a:pPr>
            <a:r>
              <a:t/>
            </a:r>
            <a:endParaRPr sz="2400">
              <a:latin typeface="Arial"/>
              <a:ea typeface="Arial"/>
              <a:cs typeface="Arial"/>
              <a:sym typeface="Arial"/>
            </a:endParaRPr>
          </a:p>
          <a:p>
            <a:pPr indent="-139700" lvl="0" marL="571500" rtl="0" algn="l">
              <a:lnSpc>
                <a:spcPct val="100000"/>
              </a:lnSpc>
              <a:spcBef>
                <a:spcPts val="640"/>
              </a:spcBef>
              <a:spcAft>
                <a:spcPts val="0"/>
              </a:spcAft>
              <a:buSzPts val="3200"/>
              <a:buNone/>
            </a:pPr>
            <a:r>
              <a:t/>
            </a:r>
            <a:endParaRPr sz="2400">
              <a:latin typeface="Arial"/>
              <a:ea typeface="Arial"/>
              <a:cs typeface="Arial"/>
              <a:sym typeface="Arial"/>
            </a:endParaRPr>
          </a:p>
          <a:p>
            <a:pPr indent="-139700" lvl="0" marL="571500" rtl="0" algn="l">
              <a:lnSpc>
                <a:spcPct val="100000"/>
              </a:lnSpc>
              <a:spcBef>
                <a:spcPts val="640"/>
              </a:spcBef>
              <a:spcAft>
                <a:spcPts val="0"/>
              </a:spcAft>
              <a:buSzPts val="3200"/>
              <a:buNone/>
            </a:pPr>
            <a:r>
              <a:t/>
            </a:r>
            <a:endParaRPr sz="2400">
              <a:latin typeface="Arial"/>
              <a:ea typeface="Arial"/>
              <a:cs typeface="Arial"/>
              <a:sym typeface="Arial"/>
            </a:endParaRPr>
          </a:p>
          <a:p>
            <a:pPr indent="-139700" lvl="0" marL="571500" rtl="0" algn="l">
              <a:lnSpc>
                <a:spcPct val="100000"/>
              </a:lnSpc>
              <a:spcBef>
                <a:spcPts val="640"/>
              </a:spcBef>
              <a:spcAft>
                <a:spcPts val="0"/>
              </a:spcAft>
              <a:buSzPts val="3200"/>
              <a:buNone/>
            </a:pPr>
            <a:r>
              <a:t/>
            </a:r>
            <a:endParaRPr sz="2400">
              <a:latin typeface="Arial"/>
              <a:ea typeface="Arial"/>
              <a:cs typeface="Arial"/>
              <a:sym typeface="Arial"/>
            </a:endParaRPr>
          </a:p>
        </p:txBody>
      </p:sp>
      <p:sp>
        <p:nvSpPr>
          <p:cNvPr id="127" name="Google Shape;127;p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lang="en-IN" sz="4000">
                <a:latin typeface="Times New Roman"/>
                <a:ea typeface="Times New Roman"/>
                <a:cs typeface="Times New Roman"/>
                <a:sym typeface="Times New Roman"/>
              </a:rPr>
              <a:t>Steps to follow</a:t>
            </a:r>
            <a:endParaRPr sz="40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8"/>
          <p:cNvSpPr txBox="1"/>
          <p:nvPr/>
        </p:nvSpPr>
        <p:spPr>
          <a:xfrm>
            <a:off x="4219575" y="4572000"/>
            <a:ext cx="3454400" cy="923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1"/>
              </a:buClr>
              <a:buSzPts val="5400"/>
              <a:buFont typeface="Times New Roman"/>
              <a:buNone/>
            </a:pPr>
            <a:r>
              <a:rPr b="1" i="0" lang="en-IN" sz="5400" u="none" cap="none" strike="noStrike">
                <a:solidFill>
                  <a:schemeClr val="accent1"/>
                </a:solidFill>
                <a:latin typeface="Times New Roman"/>
                <a:ea typeface="Times New Roman"/>
                <a:cs typeface="Times New Roman"/>
                <a:sym typeface="Times New Roman"/>
              </a:rPr>
              <a:t>Questions?</a:t>
            </a:r>
            <a:endParaRPr b="0" i="0" sz="1400" u="none" cap="none" strike="noStrike">
              <a:solidFill>
                <a:srgbClr val="000000"/>
              </a:solidFill>
              <a:latin typeface="Arial"/>
              <a:ea typeface="Arial"/>
              <a:cs typeface="Arial"/>
              <a:sym typeface="Arial"/>
            </a:endParaRPr>
          </a:p>
        </p:txBody>
      </p:sp>
      <p:pic>
        <p:nvPicPr>
          <p:cNvPr id="133" name="Google Shape;133;p8"/>
          <p:cNvPicPr preferRelativeResize="0"/>
          <p:nvPr/>
        </p:nvPicPr>
        <p:blipFill rotWithShape="1">
          <a:blip r:embed="rId3">
            <a:alphaModFix/>
          </a:blip>
          <a:srcRect b="0" l="0" r="0" t="0"/>
          <a:stretch/>
        </p:blipFill>
        <p:spPr>
          <a:xfrm>
            <a:off x="7639050" y="3798887"/>
            <a:ext cx="3028950" cy="3028950"/>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1584325" y="1450975"/>
            <a:ext cx="4359275" cy="2663825"/>
          </a:xfrm>
          <a:prstGeom prst="rect">
            <a:avLst/>
          </a:prstGeom>
          <a:noFill/>
          <a:ln>
            <a:noFill/>
          </a:ln>
        </p:spPr>
      </p:pic>
      <p:sp>
        <p:nvSpPr>
          <p:cNvPr id="135" name="Google Shape;135;p8"/>
          <p:cNvSpPr txBox="1"/>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400"/>
              <a:buFont typeface="Candara"/>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