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562">
          <p15:clr>
            <a:srgbClr val="9AA0A6"/>
          </p15:clr>
        </p15:guide>
        <p15:guide id="4" orient="horz">
          <p15:clr>
            <a:srgbClr val="9AA0A6"/>
          </p15:clr>
        </p15:guide>
        <p15:guide id="5" orient="horz" pos="143">
          <p15:clr>
            <a:srgbClr val="9AA0A6"/>
          </p15:clr>
        </p15:guide>
        <p15:guide id="6" orient="horz" pos="696">
          <p15:clr>
            <a:srgbClr val="9AA0A6"/>
          </p15:clr>
        </p15:guide>
        <p15:guide id="7" orient="horz" pos="2835">
          <p15:clr>
            <a:srgbClr val="9AA0A6"/>
          </p15:clr>
        </p15:guide>
        <p15:guide id="8" pos="650">
          <p15:clr>
            <a:srgbClr val="9AA0A6"/>
          </p15:clr>
        </p15:guide>
        <p15:guide id="9" pos="226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2880"/>
        <p:guide pos="562" orient="horz"/>
        <p:guide orient="horz"/>
        <p:guide pos="143" orient="horz"/>
        <p:guide pos="696" orient="horz"/>
        <p:guide pos="2835" orient="horz"/>
        <p:guide pos="650"/>
        <p:guide pos="22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3b705cff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3b705cff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384dbb97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384dbb97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3b705cff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3b705cff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3b705cff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3b705cff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3b705cff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3b705cff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3b705cff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3b705cff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3b705cf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3b705cf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3b705cff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3b705cff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3b705cff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3b705cff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rgbClr val="7F6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 p14:dur="600">
        <p14:prism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Отчет о командной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 работе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группа 9308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/>
        </p:nvSpPr>
        <p:spPr>
          <a:xfrm>
            <a:off x="0" y="100525"/>
            <a:ext cx="4572000" cy="16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Вывод</a:t>
            </a:r>
            <a:endParaRPr b="1" sz="4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183" name="Google Shape;183;p22"/>
          <p:cNvCxnSpPr/>
          <p:nvPr/>
        </p:nvCxnSpPr>
        <p:spPr>
          <a:xfrm>
            <a:off x="1685700" y="892225"/>
            <a:ext cx="1200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2"/>
          <p:cNvCxnSpPr/>
          <p:nvPr/>
        </p:nvCxnSpPr>
        <p:spPr>
          <a:xfrm>
            <a:off x="1685700" y="226625"/>
            <a:ext cx="1200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2"/>
          <p:cNvSpPr txBox="1"/>
          <p:nvPr/>
        </p:nvSpPr>
        <p:spPr>
          <a:xfrm>
            <a:off x="1031650" y="1104600"/>
            <a:ext cx="2568300" cy="3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Как итог, опираясь на предыдущие слайды, можно сказать, что данный проект был полезен и интересен для большинства участников команды.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В последующих проектах следует больше внимания уделять равномерному распределению модулей между студентами  и выбирать более знакомые средства исполнения проекта, чтобы сократить затрачиваемое время.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4572000" y="892225"/>
            <a:ext cx="4572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solidFill>
                  <a:srgbClr val="664700"/>
                </a:solidFill>
                <a:latin typeface="Amatic SC"/>
                <a:ea typeface="Amatic SC"/>
                <a:cs typeface="Amatic SC"/>
                <a:sym typeface="Amatic SC"/>
              </a:rPr>
              <a:t>Спасибо за внимание!</a:t>
            </a:r>
            <a:endParaRPr b="1" sz="4800">
              <a:solidFill>
                <a:srgbClr val="6647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4859850" y="1702225"/>
            <a:ext cx="39963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664700"/>
                </a:solidFill>
                <a:latin typeface="Amatic SC"/>
                <a:ea typeface="Amatic SC"/>
                <a:cs typeface="Amatic SC"/>
                <a:sym typeface="Amatic SC"/>
              </a:rPr>
              <a:t>Также за особый вклад в проект хотелось бы еще раз поблагодарить Сычева Александра (архитектор проекта), Семенова Алексея, Яловега Никиту и Дементьева Дмитрия</a:t>
            </a:r>
            <a:endParaRPr b="1" sz="2200">
              <a:solidFill>
                <a:srgbClr val="6647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5575" y="3314050"/>
            <a:ext cx="1744850" cy="11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2188" y="1182713"/>
            <a:ext cx="891625" cy="8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0063" y="2606238"/>
            <a:ext cx="891625" cy="8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1125" y="3963463"/>
            <a:ext cx="891625" cy="8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100525"/>
            <a:ext cx="45720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Польза работы</a:t>
            </a:r>
            <a:endParaRPr b="1" sz="4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938450" y="100525"/>
            <a:ext cx="38391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434343"/>
                </a:solidFill>
                <a:latin typeface="Amatic SC"/>
                <a:ea typeface="Amatic SC"/>
                <a:cs typeface="Amatic SC"/>
                <a:sym typeface="Amatic SC"/>
              </a:rPr>
              <a:t>Была ли полезна для вас эта работа?</a:t>
            </a:r>
            <a:endParaRPr b="1" sz="3000">
              <a:solidFill>
                <a:srgbClr val="434343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63468" l="0" r="0" t="21488"/>
          <a:stretch/>
        </p:blipFill>
        <p:spPr>
          <a:xfrm>
            <a:off x="4574375" y="1296921"/>
            <a:ext cx="4567249" cy="77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46201"/>
          <a:stretch/>
        </p:blipFill>
        <p:spPr>
          <a:xfrm>
            <a:off x="4574375" y="2313825"/>
            <a:ext cx="4567249" cy="27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371625" y="2598650"/>
            <a:ext cx="717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664700"/>
                </a:solidFill>
                <a:latin typeface="Amatic SC"/>
                <a:ea typeface="Amatic SC"/>
                <a:cs typeface="Amatic SC"/>
                <a:sym typeface="Amatic SC"/>
              </a:rPr>
              <a:t>7,7%</a:t>
            </a:r>
            <a:endParaRPr b="1" sz="2000">
              <a:solidFill>
                <a:srgbClr val="6647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221600" y="2959950"/>
            <a:ext cx="825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664700"/>
                </a:solidFill>
                <a:latin typeface="Amatic SC"/>
                <a:ea typeface="Amatic SC"/>
                <a:cs typeface="Amatic SC"/>
                <a:sym typeface="Amatic SC"/>
              </a:rPr>
              <a:t>30,8%</a:t>
            </a:r>
            <a:endParaRPr b="1" sz="2400">
              <a:solidFill>
                <a:srgbClr val="664700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880400" y="4093900"/>
            <a:ext cx="825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rPr>
              <a:t>61,5%</a:t>
            </a:r>
            <a:endParaRPr b="1" sz="2400">
              <a:solidFill>
                <a:schemeClr val="accent6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031650" y="1118300"/>
            <a:ext cx="25683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На слайде </a:t>
            </a:r>
            <a:r>
              <a:rPr b="1" lang="ru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представлена диаграмма, отражающая полезность проекта для всей команды участников.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b="1" sz="6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Как можно заметить, для большинства студентов данная работа была весьма полезна, многие получили новые навыки и не только расширили свои знания в области программирования, но и научились применять новые алгоритмы. 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1033600" y="888425"/>
            <a:ext cx="2564400" cy="7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/>
          <p:nvPr/>
        </p:nvCxnSpPr>
        <p:spPr>
          <a:xfrm>
            <a:off x="1033600" y="222875"/>
            <a:ext cx="2564400" cy="7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4"/>
          <p:cNvSpPr/>
          <p:nvPr/>
        </p:nvSpPr>
        <p:spPr>
          <a:xfrm>
            <a:off x="5458350" y="2358925"/>
            <a:ext cx="2763300" cy="267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4694000" y="906375"/>
            <a:ext cx="449400" cy="64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5">
            <a:alphaModFix/>
          </a:blip>
          <a:srcRect b="0" l="0" r="0" t="20382"/>
          <a:stretch/>
        </p:blipFill>
        <p:spPr>
          <a:xfrm>
            <a:off x="4236550" y="2193903"/>
            <a:ext cx="1643850" cy="13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6">
            <a:alphaModFix/>
          </a:blip>
          <a:srcRect b="0" l="0" r="0" t="18327"/>
          <a:stretch/>
        </p:blipFill>
        <p:spPr>
          <a:xfrm>
            <a:off x="4289850" y="2193898"/>
            <a:ext cx="1537251" cy="12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0" y="100525"/>
            <a:ext cx="45720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Интерес к работе</a:t>
            </a:r>
            <a:endParaRPr b="1" sz="4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4572000" y="-55200"/>
            <a:ext cx="4625400" cy="51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4">
            <a:alphaModFix/>
          </a:blip>
          <a:srcRect b="8271" l="14545" r="19246" t="25973"/>
          <a:stretch/>
        </p:blipFill>
        <p:spPr>
          <a:xfrm>
            <a:off x="5357200" y="1488525"/>
            <a:ext cx="3205474" cy="33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4735800" y="100525"/>
            <a:ext cx="42444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434343"/>
                </a:solidFill>
                <a:latin typeface="Amatic SC"/>
                <a:ea typeface="Amatic SC"/>
                <a:cs typeface="Amatic SC"/>
                <a:sym typeface="Amatic SC"/>
              </a:rPr>
              <a:t>Насколько вам была интересна данная работа?</a:t>
            </a:r>
            <a:endParaRPr b="1" sz="3000">
              <a:solidFill>
                <a:srgbClr val="434343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>
            <a:off x="906375" y="888425"/>
            <a:ext cx="2807700" cy="7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>
            <a:off x="906375" y="222875"/>
            <a:ext cx="2807700" cy="7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5"/>
          <p:cNvSpPr txBox="1"/>
          <p:nvPr/>
        </p:nvSpPr>
        <p:spPr>
          <a:xfrm>
            <a:off x="1029675" y="1104600"/>
            <a:ext cx="25611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На данном графике отражен интерес студентов группы к данному проекту.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Здесь можно увидеть, что большая часть команды была заинтересована в работе, а также то, что каждому студенту было хоть немного интересно поучаствовать и попробовать свои силы в чем-то новом.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5298250" y="1444300"/>
            <a:ext cx="3375000" cy="344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8888" y="2125938"/>
            <a:ext cx="891625" cy="8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>
            <a:off x="4694000" y="906375"/>
            <a:ext cx="449400" cy="64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6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0" y="100525"/>
            <a:ext cx="4572000" cy="16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Формат проведения</a:t>
            </a:r>
            <a:endParaRPr b="1" sz="4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4572000" y="-55200"/>
            <a:ext cx="4625400" cy="51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-2688"/>
            <a:ext cx="4571999" cy="514886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4691550" y="226625"/>
            <a:ext cx="43329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434343"/>
                </a:solidFill>
                <a:latin typeface="Amatic SC"/>
                <a:ea typeface="Amatic SC"/>
                <a:cs typeface="Amatic SC"/>
                <a:sym typeface="Amatic SC"/>
              </a:rPr>
              <a:t>Насколько вам понравился формат проведения работы?</a:t>
            </a:r>
            <a:endParaRPr b="1" sz="3000">
              <a:solidFill>
                <a:srgbClr val="434343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031650" y="1104600"/>
            <a:ext cx="25683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Справа представлена столбчатая диаграмма, которая отражает то, насколько участникам проекта понравился формат проведения работы.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Видно, что большому количеству студентов  формат пришелся по душе. Кроме того, некоторым формат не понравился, что наталкивает на мысли о его совершенствовании.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98" name="Google Shape;98;p16"/>
          <p:cNvCxnSpPr/>
          <p:nvPr/>
        </p:nvCxnSpPr>
        <p:spPr>
          <a:xfrm>
            <a:off x="493725" y="906375"/>
            <a:ext cx="3596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6"/>
          <p:cNvCxnSpPr/>
          <p:nvPr/>
        </p:nvCxnSpPr>
        <p:spPr>
          <a:xfrm>
            <a:off x="493725" y="226625"/>
            <a:ext cx="3596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6"/>
          <p:cNvSpPr/>
          <p:nvPr/>
        </p:nvSpPr>
        <p:spPr>
          <a:xfrm>
            <a:off x="5298250" y="1444300"/>
            <a:ext cx="3375000" cy="344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8875" y="2254188"/>
            <a:ext cx="891625" cy="8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/>
          <p:nvPr/>
        </p:nvSpPr>
        <p:spPr>
          <a:xfrm>
            <a:off x="4694000" y="906375"/>
            <a:ext cx="449400" cy="64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6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0" y="100525"/>
            <a:ext cx="45720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Вклад в работу</a:t>
            </a:r>
            <a:endParaRPr b="1" sz="4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4572000" y="-55200"/>
            <a:ext cx="4625400" cy="442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4">
            <a:alphaModFix/>
          </a:blip>
          <a:srcRect b="13557" l="0" r="0" t="30626"/>
          <a:stretch/>
        </p:blipFill>
        <p:spPr>
          <a:xfrm>
            <a:off x="4572000" y="1576951"/>
            <a:ext cx="4571999" cy="287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7"/>
          <p:cNvCxnSpPr/>
          <p:nvPr/>
        </p:nvCxnSpPr>
        <p:spPr>
          <a:xfrm>
            <a:off x="1002175" y="892175"/>
            <a:ext cx="2616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7"/>
          <p:cNvCxnSpPr/>
          <p:nvPr/>
        </p:nvCxnSpPr>
        <p:spPr>
          <a:xfrm>
            <a:off x="1002175" y="226625"/>
            <a:ext cx="2616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7"/>
          <p:cNvSpPr txBox="1"/>
          <p:nvPr/>
        </p:nvSpPr>
        <p:spPr>
          <a:xfrm>
            <a:off x="1031650" y="1105325"/>
            <a:ext cx="2568300" cy="3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Линейчатая диаграмма на слайде показывает, как участники оценили свой вклад в работу.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Многие оценили свой вклад выше 5, однако, есть и те, кто оценил свой вклад ниже. Это связано не только с неравномерным распределением обязанностей (в связи с разным уровнем знания языка JAVA), но и с абсолютной субъективностью данной оценки. 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572000" y="100525"/>
            <a:ext cx="45720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434343"/>
                </a:solidFill>
                <a:latin typeface="Amatic SC"/>
                <a:ea typeface="Amatic SC"/>
                <a:cs typeface="Amatic SC"/>
                <a:sym typeface="Amatic SC"/>
              </a:rPr>
              <a:t>Оцените, пожалуйста, свой вклад в данную работу</a:t>
            </a:r>
            <a:endParaRPr b="1" sz="3000">
              <a:solidFill>
                <a:srgbClr val="434343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4">
            <a:alphaModFix/>
          </a:blip>
          <a:srcRect b="0" l="0" r="0" t="88176"/>
          <a:stretch/>
        </p:blipFill>
        <p:spPr>
          <a:xfrm>
            <a:off x="4572000" y="4450803"/>
            <a:ext cx="4571999" cy="60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/>
          <p:nvPr/>
        </p:nvSpPr>
        <p:spPr>
          <a:xfrm>
            <a:off x="5263500" y="1345325"/>
            <a:ext cx="3242400" cy="340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8888" y="2125938"/>
            <a:ext cx="891625" cy="8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4694000" y="906375"/>
            <a:ext cx="449400" cy="64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6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0" y="100525"/>
            <a:ext cx="45720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Затраченное время</a:t>
            </a:r>
            <a:endParaRPr b="1" sz="4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4572000" y="-55200"/>
            <a:ext cx="4625400" cy="51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434343"/>
                </a:solidFill>
                <a:latin typeface="Amatic SC"/>
                <a:ea typeface="Amatic SC"/>
                <a:cs typeface="Amatic SC"/>
                <a:sym typeface="Amatic SC"/>
              </a:rPr>
              <a:t>Оцените, пожалуйста, свой вклад в данную работу</a:t>
            </a:r>
            <a:endParaRPr b="1" sz="3000">
              <a:solidFill>
                <a:srgbClr val="434343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4">
            <a:alphaModFix/>
          </a:blip>
          <a:srcRect b="0" l="0" r="0" t="31058"/>
          <a:stretch/>
        </p:blipFill>
        <p:spPr>
          <a:xfrm>
            <a:off x="4572000" y="1223250"/>
            <a:ext cx="4874949" cy="402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4572000" y="100525"/>
            <a:ext cx="45720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434343"/>
                </a:solidFill>
                <a:latin typeface="Amatic SC"/>
                <a:ea typeface="Amatic SC"/>
                <a:cs typeface="Amatic SC"/>
                <a:sym typeface="Amatic SC"/>
              </a:rPr>
              <a:t>Сколько времени вы затратили на выполнение своей задачи?</a:t>
            </a:r>
            <a:endParaRPr b="1" sz="3000">
              <a:solidFill>
                <a:srgbClr val="434343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>
            <a:off x="594900" y="892225"/>
            <a:ext cx="3382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594900" y="226625"/>
            <a:ext cx="3382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8"/>
          <p:cNvSpPr txBox="1"/>
          <p:nvPr/>
        </p:nvSpPr>
        <p:spPr>
          <a:xfrm>
            <a:off x="1031650" y="1105325"/>
            <a:ext cx="2568300" cy="3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Здесь </a:t>
            </a:r>
            <a:r>
              <a:rPr b="1" lang="ru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размещен график затраченного на работу времени.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Многие члены команды затратили на выполнение своей задачи менее 10 часов, что для освоения нового языка программирования - небольшая цифра. Такой результат достигнут благодаря помощи остальных участников (тех, чье время работы более 10 часов) и грамотной работе архитектора</a:t>
            </a:r>
            <a:r>
              <a:rPr b="1" lang="ru" sz="11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ru" sz="17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с</a:t>
            </a:r>
            <a:r>
              <a:rPr b="1" lang="ru" sz="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ru" sz="17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шаблонами</a:t>
            </a:r>
            <a:r>
              <a:rPr b="1" lang="ru" sz="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ru" sz="17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к модулям.</a:t>
            </a:r>
            <a:endParaRPr b="1" sz="17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5158250" y="1230600"/>
            <a:ext cx="3507600" cy="380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8888" y="2332313"/>
            <a:ext cx="891625" cy="8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4694000" y="906375"/>
            <a:ext cx="449400" cy="64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6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/>
        </p:nvSpPr>
        <p:spPr>
          <a:xfrm>
            <a:off x="0" y="100525"/>
            <a:ext cx="45720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Работа архитектора</a:t>
            </a:r>
            <a:endParaRPr b="1" sz="4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4572000" y="-55200"/>
            <a:ext cx="4625400" cy="51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4">
            <a:alphaModFix/>
          </a:blip>
          <a:srcRect b="63133" l="0" r="0" t="25660"/>
          <a:stretch/>
        </p:blipFill>
        <p:spPr>
          <a:xfrm>
            <a:off x="4574375" y="1492675"/>
            <a:ext cx="4567249" cy="57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 b="0" l="0" r="0" t="44416"/>
          <a:stretch/>
        </p:blipFill>
        <p:spPr>
          <a:xfrm>
            <a:off x="4572000" y="2284500"/>
            <a:ext cx="4567249" cy="28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4510950" y="105495"/>
            <a:ext cx="46941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434343"/>
                </a:solidFill>
                <a:latin typeface="Amatic SC"/>
                <a:ea typeface="Amatic SC"/>
                <a:cs typeface="Amatic SC"/>
                <a:sym typeface="Amatic SC"/>
              </a:rPr>
              <a:t>Пожалуйста, оцените работу </a:t>
            </a:r>
            <a:endParaRPr b="1" sz="3000">
              <a:solidFill>
                <a:srgbClr val="434343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434343"/>
                </a:solidFill>
                <a:latin typeface="Amatic SC"/>
                <a:ea typeface="Amatic SC"/>
                <a:cs typeface="Amatic SC"/>
                <a:sym typeface="Amatic SC"/>
              </a:rPr>
              <a:t>архитектора</a:t>
            </a:r>
            <a:endParaRPr b="1" sz="3000">
              <a:solidFill>
                <a:srgbClr val="434343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7066800" y="2452350"/>
            <a:ext cx="1090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rPr>
              <a:t>19,2%</a:t>
            </a:r>
            <a:endParaRPr b="1" sz="2400">
              <a:solidFill>
                <a:schemeClr val="accent6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6106500" y="3792625"/>
            <a:ext cx="9603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664700"/>
                </a:solidFill>
                <a:latin typeface="Amatic SC"/>
                <a:ea typeface="Amatic SC"/>
                <a:cs typeface="Amatic SC"/>
                <a:sym typeface="Amatic SC"/>
              </a:rPr>
              <a:t>80,8%</a:t>
            </a:r>
            <a:endParaRPr b="1" sz="2400">
              <a:solidFill>
                <a:srgbClr val="6647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143" name="Google Shape;143;p19"/>
          <p:cNvCxnSpPr/>
          <p:nvPr/>
        </p:nvCxnSpPr>
        <p:spPr>
          <a:xfrm flipH="1" rot="10800000">
            <a:off x="665775" y="223775"/>
            <a:ext cx="3273900" cy="57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 rot="10800000">
            <a:off x="665775" y="889325"/>
            <a:ext cx="3273900" cy="57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9"/>
          <p:cNvSpPr txBox="1"/>
          <p:nvPr/>
        </p:nvSpPr>
        <p:spPr>
          <a:xfrm>
            <a:off x="1031650" y="1105325"/>
            <a:ext cx="2568300" cy="3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Справа размещена круговая диаграмма, на которой видно, какие оценки получил Сычев Александр  за свою работу.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Архитектор получил только наивысшие оценки, из чего можно сделать вывод, что он выполнил все свои обязанности, в том числе и помогал команде с освоением языка JAVA, то есть в целом, проделал свою работу на отлично</a:t>
            </a:r>
            <a:r>
              <a:rPr b="1" lang="ru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. 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5440350" y="2172975"/>
            <a:ext cx="2888700" cy="285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 rotWithShape="1">
          <a:blip r:embed="rId5">
            <a:alphaModFix/>
          </a:blip>
          <a:srcRect b="0" l="0" r="0" t="20382"/>
          <a:stretch/>
        </p:blipFill>
        <p:spPr>
          <a:xfrm>
            <a:off x="4236550" y="2193903"/>
            <a:ext cx="1643850" cy="13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 rotWithShape="1">
          <a:blip r:embed="rId6">
            <a:alphaModFix/>
          </a:blip>
          <a:srcRect b="0" l="0" r="0" t="18327"/>
          <a:stretch/>
        </p:blipFill>
        <p:spPr>
          <a:xfrm>
            <a:off x="4289850" y="2193898"/>
            <a:ext cx="1537251" cy="125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4694000" y="906375"/>
            <a:ext cx="449400" cy="64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9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0" y="223475"/>
            <a:ext cx="45720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3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Работа ответственного </a:t>
            </a:r>
            <a:endParaRPr b="1" sz="43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3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за качество</a:t>
            </a:r>
            <a:endParaRPr b="1" sz="43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4572000" y="-55200"/>
            <a:ext cx="4625400" cy="51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1999" cy="514886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/>
          <p:nvPr/>
        </p:nvSpPr>
        <p:spPr>
          <a:xfrm>
            <a:off x="5150875" y="1606400"/>
            <a:ext cx="3345600" cy="332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4572000" y="100525"/>
            <a:ext cx="45720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434343"/>
                </a:solidFill>
                <a:latin typeface="Amatic SC"/>
                <a:ea typeface="Amatic SC"/>
                <a:cs typeface="Amatic SC"/>
                <a:sym typeface="Amatic SC"/>
              </a:rPr>
              <a:t>Пожалуйста, оцените работу </a:t>
            </a:r>
            <a:endParaRPr b="1" sz="3000">
              <a:solidFill>
                <a:srgbClr val="434343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434343"/>
                </a:solidFill>
                <a:latin typeface="Amatic SC"/>
                <a:ea typeface="Amatic SC"/>
                <a:cs typeface="Amatic SC"/>
                <a:sym typeface="Amatic SC"/>
              </a:rPr>
              <a:t>ответственного за качество</a:t>
            </a:r>
            <a:endParaRPr b="1" sz="3000">
              <a:solidFill>
                <a:srgbClr val="434343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159" name="Google Shape;159;p20"/>
          <p:cNvCxnSpPr/>
          <p:nvPr/>
        </p:nvCxnSpPr>
        <p:spPr>
          <a:xfrm flipH="1" rot="10800000">
            <a:off x="444750" y="1214188"/>
            <a:ext cx="3682500" cy="6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0"/>
          <p:cNvCxnSpPr/>
          <p:nvPr/>
        </p:nvCxnSpPr>
        <p:spPr>
          <a:xfrm flipH="1" rot="10800000">
            <a:off x="444750" y="223475"/>
            <a:ext cx="3682500" cy="6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0"/>
          <p:cNvSpPr txBox="1"/>
          <p:nvPr/>
        </p:nvSpPr>
        <p:spPr>
          <a:xfrm>
            <a:off x="1031650" y="1400275"/>
            <a:ext cx="2568300" cy="30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На слайде </a:t>
            </a:r>
            <a:r>
              <a:rPr b="1" lang="ru" sz="17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диаграмма оценок работы  Паникаровской Дарьи.</a:t>
            </a:r>
            <a:endParaRPr b="1" sz="17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От многих участников ответственный за качество</a:t>
            </a:r>
            <a:r>
              <a:rPr b="1" lang="ru" sz="17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 получил высокие оценки, однако есть и низкие, так как не всем было уделено должное внимание, ввиду большого количества студентов в команде. </a:t>
            </a:r>
            <a:r>
              <a:rPr b="1" lang="ru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 Следовательно, в будущих работах нужно распределять обязанности более равномерно.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8888" y="2128613"/>
            <a:ext cx="891625" cy="8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/>
          <p:nvPr/>
        </p:nvSpPr>
        <p:spPr>
          <a:xfrm>
            <a:off x="4694000" y="906375"/>
            <a:ext cx="449400" cy="64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6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/>
        </p:nvSpPr>
        <p:spPr>
          <a:xfrm>
            <a:off x="0" y="262363"/>
            <a:ext cx="45720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3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Оценка командной </a:t>
            </a:r>
            <a:endParaRPr b="1" sz="43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3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работы</a:t>
            </a:r>
            <a:endParaRPr b="1" sz="43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4572000" y="-55200"/>
            <a:ext cx="4625400" cy="51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6723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 txBox="1"/>
          <p:nvPr/>
        </p:nvSpPr>
        <p:spPr>
          <a:xfrm>
            <a:off x="4572000" y="100525"/>
            <a:ext cx="4572000" cy="12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434343"/>
                </a:solidFill>
                <a:latin typeface="Amatic SC"/>
                <a:ea typeface="Amatic SC"/>
                <a:cs typeface="Amatic SC"/>
                <a:sym typeface="Amatic SC"/>
              </a:rPr>
              <a:t>Как вы оцениваете командную </a:t>
            </a:r>
            <a:endParaRPr b="1" sz="3000">
              <a:solidFill>
                <a:srgbClr val="434343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434343"/>
                </a:solidFill>
                <a:latin typeface="Amatic SC"/>
                <a:ea typeface="Amatic SC"/>
                <a:cs typeface="Amatic SC"/>
                <a:sym typeface="Amatic SC"/>
              </a:rPr>
              <a:t>работу?</a:t>
            </a:r>
            <a:endParaRPr b="1" sz="3000">
              <a:solidFill>
                <a:srgbClr val="434343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172" name="Google Shape;172;p21"/>
          <p:cNvCxnSpPr/>
          <p:nvPr/>
        </p:nvCxnSpPr>
        <p:spPr>
          <a:xfrm>
            <a:off x="580050" y="228425"/>
            <a:ext cx="34119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1"/>
          <p:cNvCxnSpPr/>
          <p:nvPr/>
        </p:nvCxnSpPr>
        <p:spPr>
          <a:xfrm>
            <a:off x="580050" y="1246825"/>
            <a:ext cx="34119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1"/>
          <p:cNvSpPr txBox="1"/>
          <p:nvPr/>
        </p:nvSpPr>
        <p:spPr>
          <a:xfrm>
            <a:off x="1031650" y="1400275"/>
            <a:ext cx="2568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Здесь размещена </a:t>
            </a:r>
            <a:r>
              <a:rPr b="1" lang="ru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линейчатая диаграмма оценок командной работы.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Большая часть студентов отметили, что командная работа была весьма хороша. Однако, ввиду немалого количества низких оценок, в будущих работах следует поработать над слаженностью команды.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5062450" y="1097975"/>
            <a:ext cx="3596100" cy="393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8888" y="2125938"/>
            <a:ext cx="891625" cy="8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/>
          <p:nvPr/>
        </p:nvSpPr>
        <p:spPr>
          <a:xfrm>
            <a:off x="4694000" y="906375"/>
            <a:ext cx="449400" cy="64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6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