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A2C65CA-7C80-4B2B-B74B-0120173CAEAE}">
  <a:tblStyle styleId="{1A2C65CA-7C80-4B2B-B74B-0120173CAEAE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Learning rate = 0.5 (.25 to 1) n_estimators = 300 (200-500)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Predicting Churn of Rideshare Users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“Just Plot It”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Churn profiles are distinct between each city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Most</a:t>
            </a:r>
            <a:r>
              <a:rPr lang="en"/>
              <a:t> features were evenly distributed between cities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Features with distinct differences between cities were biggest influence in prediction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Recommendations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Short term - Focus on churn’s most influential features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Weekday %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Average distance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Surge %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Average surge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# Trips in first 30 days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Long term - Study on city/citizens characteristics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Poor or expensive public transportation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Residents do or don’t own cars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Exploratory Data Analysis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Computing the target labels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“Inactive” users were labeled as churned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“Active” users defined as users with a trip in the last 30 days (as of July 1, 2014)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Understanding the data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Each cities has unique churn profile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Difference between Android and iPhone users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8-08 at 4.13.10 PM.png"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750" y="3102401"/>
            <a:ext cx="7571448" cy="176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Choosing a Classifier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Final Choice - Adaboost (</a:t>
            </a:r>
            <a:r>
              <a:rPr lang="en"/>
              <a:t>Scikit-learn)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Incremental improvement over Random Forests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Grid search for learning rate, n_estimators hyperparameters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Other considerations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Random Forest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K Nearest Neighbors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Metrics Used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</a:pPr>
            <a:r>
              <a:rPr lang="en"/>
              <a:t>Used accuracy, precision, recall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graphicFrame>
        <p:nvGraphicFramePr>
          <p:cNvPr id="80" name="Shape 80"/>
          <p:cNvGraphicFramePr/>
          <p:nvPr/>
        </p:nvGraphicFramePr>
        <p:xfrm>
          <a:off x="323750" y="10177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{1A2C65CA-7C80-4B2B-B74B-0120173CAEAE}</a:tableStyleId>
              </a:tblPr>
              <a:tblGrid>
                <a:gridCol w="2124125"/>
                <a:gridCol w="2124125"/>
                <a:gridCol w="2124125"/>
                <a:gridCol w="2124125"/>
              </a:tblGrid>
              <a:tr h="1089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City Model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Astapor</a:t>
                      </a:r>
                      <a:r>
                        <a:rPr lang="en">
                          <a:solidFill>
                            <a:schemeClr val="lt2"/>
                          </a:solidFill>
                        </a:rPr>
                        <a:t> Adaboost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King’s Landing Adaboost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Winterfell Adaboost</a:t>
                      </a:r>
                    </a:p>
                  </a:txBody>
                  <a:tcPr marT="91425" marB="91425" marR="91425" marL="91425"/>
                </a:tc>
              </a:tr>
              <a:tr h="782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Accuracy (%)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80.4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74.1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77.4</a:t>
                      </a:r>
                    </a:p>
                  </a:txBody>
                  <a:tcPr marT="91425" marB="91425" marR="91425" marL="91425"/>
                </a:tc>
              </a:tr>
              <a:tr h="782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Precision (%)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83.5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64.3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88.2</a:t>
                      </a:r>
                    </a:p>
                  </a:txBody>
                  <a:tcPr marT="91425" marB="91425" marR="91425" marL="91425"/>
                </a:tc>
              </a:tr>
              <a:tr h="782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Recall (%)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93.0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58.0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80.4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