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5" r:id="rId6"/>
    <p:sldId id="262" r:id="rId7"/>
    <p:sldId id="261" r:id="rId8"/>
    <p:sldId id="259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2B633-C958-40CB-90A3-630CF6693A89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B2A43-B232-4178-8B38-D85386A275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8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B2A43-B232-4178-8B38-D85386A275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16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882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6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954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730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80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89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71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9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2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29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0DE7-69C2-49CE-A8A9-6C904BC26CF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14E3CE-EC6D-4F82-80C4-3CC78CCB01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1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o.com/ro-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F23CA8-3C29-4D11-80C6-1EE731282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86297"/>
            <a:ext cx="7766936" cy="2364540"/>
          </a:xfrm>
        </p:spPr>
        <p:txBody>
          <a:bodyPr/>
          <a:lstStyle/>
          <a:p>
            <a:r>
              <a:rPr lang="en-GB" dirty="0"/>
              <a:t>Web Application Testing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2786943-23B7-21FE-7305-B7BC87034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718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dirty="0">
                <a:hlinkClick r:id="rId2"/>
              </a:rPr>
              <a:t>https://www.lego.com/ro-ro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Final Project</a:t>
            </a:r>
          </a:p>
          <a:p>
            <a:r>
              <a:rPr lang="en-GB" dirty="0">
                <a:solidFill>
                  <a:srgbClr val="00B050"/>
                </a:solidFill>
              </a:rPr>
              <a:t>                             </a:t>
            </a:r>
          </a:p>
          <a:p>
            <a:endParaRPr lang="en-GB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r>
              <a:rPr lang="en-GB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Camelia Fulop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5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4230-34A5-9C07-49A5-1735A6A37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62545"/>
            <a:ext cx="4184035" cy="437881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ro-RO" dirty="0"/>
              <a:t>î</a:t>
            </a:r>
            <a:r>
              <a:rPr lang="en-GB" dirty="0"/>
              <a:t>n Production</a:t>
            </a:r>
          </a:p>
          <a:p>
            <a:r>
              <a:rPr lang="en-GB" dirty="0"/>
              <a:t>G</a:t>
            </a:r>
            <a:r>
              <a:rPr lang="ro-RO" dirty="0"/>
              <a:t>ă</a:t>
            </a:r>
            <a:r>
              <a:rPr lang="en-GB" dirty="0" err="1"/>
              <a:t>sirea</a:t>
            </a:r>
            <a:r>
              <a:rPr lang="en-GB" dirty="0"/>
              <a:t> </a:t>
            </a:r>
            <a:r>
              <a:rPr lang="en-GB" dirty="0" err="1"/>
              <a:t>selectorului</a:t>
            </a:r>
            <a:r>
              <a:rPr lang="en-GB" dirty="0"/>
              <a:t>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ro-RO" dirty="0"/>
              <a:t>elementelor din pagină</a:t>
            </a:r>
            <a:endParaRPr lang="en-GB" dirty="0"/>
          </a:p>
          <a:p>
            <a:r>
              <a:rPr lang="en-GB" dirty="0"/>
              <a:t>Exception handling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8DB2C-19A7-514B-4D94-304D9C97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794" y="1662545"/>
            <a:ext cx="4085111" cy="437881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Importan</a:t>
            </a:r>
            <a:r>
              <a:rPr lang="ro-RO" dirty="0"/>
              <a:t>ț</a:t>
            </a:r>
            <a:r>
              <a:rPr lang="en-GB" dirty="0"/>
              <a:t>a </a:t>
            </a:r>
            <a:r>
              <a:rPr lang="en-GB" dirty="0" err="1"/>
              <a:t>mentenan</a:t>
            </a:r>
            <a:r>
              <a:rPr lang="ro-RO" dirty="0"/>
              <a:t>ț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testelor</a:t>
            </a:r>
            <a:endParaRPr lang="en-GB" dirty="0"/>
          </a:p>
          <a:p>
            <a:r>
              <a:rPr lang="en-GB" dirty="0" err="1"/>
              <a:t>Importan</a:t>
            </a:r>
            <a:r>
              <a:rPr lang="ro-RO" dirty="0"/>
              <a:t>ț</a:t>
            </a:r>
            <a:r>
              <a:rPr lang="en-GB" dirty="0"/>
              <a:t>a </a:t>
            </a:r>
            <a:r>
              <a:rPr lang="en-GB" dirty="0" err="1"/>
              <a:t>planific</a:t>
            </a:r>
            <a:r>
              <a:rPr lang="ro-RO" dirty="0"/>
              <a:t>ă</a:t>
            </a:r>
            <a:r>
              <a:rPr lang="en-GB" dirty="0" err="1"/>
              <a:t>rii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organiz</a:t>
            </a:r>
            <a:r>
              <a:rPr lang="ro-RO" dirty="0"/>
              <a:t>ă</a:t>
            </a:r>
            <a:r>
              <a:rPr lang="en-GB" dirty="0" err="1"/>
              <a:t>rii</a:t>
            </a:r>
            <a:r>
              <a:rPr lang="en-GB" dirty="0"/>
              <a:t> </a:t>
            </a:r>
            <a:r>
              <a:rPr lang="en-GB" dirty="0" err="1"/>
              <a:t>testelor</a:t>
            </a:r>
            <a:endParaRPr lang="en-GB" dirty="0"/>
          </a:p>
          <a:p>
            <a:r>
              <a:rPr lang="en-GB" dirty="0"/>
              <a:t>Practice, practice, practice…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CD8F9-C5D2-1093-3D74-7AAE0ABC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322897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A50D2-15B2-E36A-62B0-E73B71DD5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4350"/>
            <a:ext cx="35718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AC88D-8AF0-29BE-6073-227B80EC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950-06A9-A062-F323-40F103B6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Descrierea</a:t>
            </a:r>
            <a:r>
              <a:rPr lang="en-GB" dirty="0"/>
              <a:t> </a:t>
            </a:r>
            <a:r>
              <a:rPr lang="en-GB" dirty="0" err="1"/>
              <a:t>aplica</a:t>
            </a:r>
            <a:r>
              <a:rPr lang="ro-RO" dirty="0"/>
              <a:t>ț</a:t>
            </a:r>
            <a:r>
              <a:rPr lang="en-GB" dirty="0" err="1"/>
              <a:t>iei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4B1B-4AB6-D518-0E58-D7266ABE7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Site-ul oficial LEGO în România </a:t>
            </a:r>
            <a:r>
              <a:rPr lang="en-GB" dirty="0"/>
              <a:t>- o </a:t>
            </a:r>
            <a:r>
              <a:rPr lang="en-GB" dirty="0" err="1"/>
              <a:t>gamă</a:t>
            </a:r>
            <a:r>
              <a:rPr lang="en-GB" dirty="0"/>
              <a:t> </a:t>
            </a:r>
            <a:r>
              <a:rPr lang="en-GB" dirty="0" err="1"/>
              <a:t>variată</a:t>
            </a:r>
            <a:r>
              <a:rPr lang="en-GB" dirty="0"/>
              <a:t> de </a:t>
            </a:r>
            <a:r>
              <a:rPr lang="en-GB" dirty="0" err="1"/>
              <a:t>produse</a:t>
            </a:r>
            <a:r>
              <a:rPr lang="en-GB" dirty="0"/>
              <a:t> LEGO, </a:t>
            </a:r>
            <a:r>
              <a:rPr lang="en-GB" dirty="0" err="1"/>
              <a:t>inclusiv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</a:t>
            </a:r>
            <a:r>
              <a:rPr lang="en-GB" dirty="0" err="1"/>
              <a:t>tematice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accesorii</a:t>
            </a:r>
            <a:r>
              <a:rPr lang="en-GB" dirty="0"/>
              <a:t>, </a:t>
            </a:r>
            <a:r>
              <a:rPr lang="en-GB" dirty="0" err="1"/>
              <a:t>adaptate</a:t>
            </a:r>
            <a:r>
              <a:rPr lang="en-GB" dirty="0"/>
              <a:t> </a:t>
            </a:r>
            <a:r>
              <a:rPr lang="en-GB" dirty="0" err="1"/>
              <a:t>preferințelor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vârstei</a:t>
            </a:r>
            <a:r>
              <a:rPr lang="en-GB" dirty="0"/>
              <a:t> </a:t>
            </a:r>
            <a:r>
              <a:rPr lang="en-GB" dirty="0" err="1"/>
              <a:t>copiilor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adulților</a:t>
            </a:r>
            <a:r>
              <a:rPr lang="en-GB" dirty="0"/>
              <a:t> </a:t>
            </a:r>
            <a:r>
              <a:rPr lang="en-GB" dirty="0" err="1"/>
              <a:t>pasionați</a:t>
            </a:r>
            <a:r>
              <a:rPr lang="en-GB" dirty="0"/>
              <a:t> de </a:t>
            </a:r>
            <a:r>
              <a:rPr lang="en-GB" dirty="0" err="1"/>
              <a:t>construcții</a:t>
            </a:r>
            <a:r>
              <a:rPr lang="en-GB" dirty="0"/>
              <a:t> creative</a:t>
            </a:r>
          </a:p>
          <a:p>
            <a:r>
              <a:rPr lang="en-GB" dirty="0" err="1"/>
              <a:t>Utilizatorii</a:t>
            </a:r>
            <a:r>
              <a:rPr lang="en-GB" dirty="0"/>
              <a:t> pot </a:t>
            </a:r>
            <a:r>
              <a:rPr lang="en-GB" dirty="0" err="1"/>
              <a:t>explora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achiziționa</a:t>
            </a:r>
            <a:r>
              <a:rPr lang="en-GB" dirty="0"/>
              <a:t> </a:t>
            </a:r>
            <a:r>
              <a:rPr lang="en-GB" dirty="0" err="1"/>
              <a:t>produse</a:t>
            </a:r>
            <a:r>
              <a:rPr lang="en-GB" dirty="0"/>
              <a:t> direct de pe site, </a:t>
            </a:r>
            <a:r>
              <a:rPr lang="en-GB" dirty="0" err="1"/>
              <a:t>beneficiind</a:t>
            </a:r>
            <a:r>
              <a:rPr lang="en-GB" dirty="0"/>
              <a:t> de </a:t>
            </a:r>
            <a:r>
              <a:rPr lang="en-GB" dirty="0" err="1"/>
              <a:t>informații</a:t>
            </a:r>
            <a:r>
              <a:rPr lang="en-GB" dirty="0"/>
              <a:t> </a:t>
            </a:r>
            <a:r>
              <a:rPr lang="en-GB" dirty="0" err="1"/>
              <a:t>actualizate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</a:t>
            </a:r>
            <a:r>
              <a:rPr lang="en-GB" dirty="0" err="1"/>
              <a:t>lansări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promoții</a:t>
            </a:r>
            <a:endParaRPr lang="en-GB" dirty="0"/>
          </a:p>
          <a:p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îmbunătăți</a:t>
            </a:r>
            <a:r>
              <a:rPr lang="en-GB" dirty="0"/>
              <a:t> </a:t>
            </a:r>
            <a:r>
              <a:rPr lang="en-GB" dirty="0" err="1"/>
              <a:t>experiența</a:t>
            </a:r>
            <a:r>
              <a:rPr lang="en-GB" dirty="0"/>
              <a:t> </a:t>
            </a:r>
            <a:r>
              <a:rPr lang="en-GB" dirty="0" err="1"/>
              <a:t>utilizatorilor</a:t>
            </a:r>
            <a:r>
              <a:rPr lang="en-GB" dirty="0"/>
              <a:t>, site-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utilizează</a:t>
            </a:r>
            <a:r>
              <a:rPr lang="en-GB" dirty="0"/>
              <a:t> cookie-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analitice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de marketing, </a:t>
            </a:r>
            <a:r>
              <a:rPr lang="en-GB" dirty="0" err="1"/>
              <a:t>permițând</a:t>
            </a:r>
            <a:r>
              <a:rPr lang="en-GB" dirty="0"/>
              <a:t> </a:t>
            </a:r>
            <a:r>
              <a:rPr lang="en-GB" dirty="0" err="1"/>
              <a:t>personalizarea</a:t>
            </a:r>
            <a:r>
              <a:rPr lang="en-GB" dirty="0"/>
              <a:t> </a:t>
            </a:r>
            <a:r>
              <a:rPr lang="en-GB" dirty="0" err="1"/>
              <a:t>conținutului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oferirea</a:t>
            </a:r>
            <a:r>
              <a:rPr lang="en-GB" dirty="0"/>
              <a:t> de </a:t>
            </a:r>
            <a:r>
              <a:rPr lang="en-GB" dirty="0" err="1"/>
              <a:t>recomandări</a:t>
            </a:r>
            <a:r>
              <a:rPr lang="en-GB" dirty="0"/>
              <a:t> </a:t>
            </a:r>
            <a:r>
              <a:rPr lang="en-GB" dirty="0" err="1"/>
              <a:t>relevante</a:t>
            </a:r>
            <a:endParaRPr lang="en-GB" dirty="0"/>
          </a:p>
          <a:p>
            <a:endParaRPr lang="pt-BR" dirty="0"/>
          </a:p>
          <a:p>
            <a:endParaRPr lang="en-GB" dirty="0">
              <a:solidFill>
                <a:schemeClr val="tx1"/>
              </a:solidFill>
              <a:latin typeface="Open Sans" panose="020F0502020204030204" pitchFamily="34" charset="0"/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8411-01C6-C266-8C5A-5DE140AA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9277"/>
          </a:xfrm>
        </p:spPr>
        <p:txBody>
          <a:bodyPr/>
          <a:lstStyle/>
          <a:p>
            <a:r>
              <a:rPr lang="en-GB" dirty="0" err="1"/>
              <a:t>Tools&amp;Technologies</a:t>
            </a:r>
            <a:r>
              <a:rPr lang="en-GB" dirty="0"/>
              <a:t> </a:t>
            </a:r>
            <a:r>
              <a:rPr lang="en-GB" dirty="0" err="1"/>
              <a:t>folosite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6CF2-6B4A-0A13-0EC0-662FB7A0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163"/>
            <a:ext cx="8596668" cy="4261200"/>
          </a:xfrm>
        </p:spPr>
        <p:txBody>
          <a:bodyPr/>
          <a:lstStyle/>
          <a:p>
            <a:r>
              <a:rPr lang="en-GB" dirty="0" err="1"/>
              <a:t>VisualStudioCode</a:t>
            </a:r>
            <a:endParaRPr lang="en-GB" dirty="0"/>
          </a:p>
          <a:p>
            <a:r>
              <a:rPr lang="en-GB" dirty="0"/>
              <a:t>Selenium</a:t>
            </a:r>
          </a:p>
          <a:p>
            <a:r>
              <a:rPr lang="en-GB" dirty="0"/>
              <a:t>Java</a:t>
            </a:r>
          </a:p>
          <a:p>
            <a:r>
              <a:rPr lang="en-GB" dirty="0"/>
              <a:t>Junit</a:t>
            </a:r>
          </a:p>
          <a:p>
            <a:r>
              <a:rPr lang="en-GB" dirty="0"/>
              <a:t>Test env: Production</a:t>
            </a:r>
          </a:p>
          <a:p>
            <a:r>
              <a:rPr lang="en-GB" dirty="0" err="1"/>
              <a:t>Detalii</a:t>
            </a:r>
            <a:r>
              <a:rPr lang="en-GB" dirty="0"/>
              <a:t> software: OS Windows 10; browser </a:t>
            </a:r>
            <a:r>
              <a:rPr lang="en-GB" dirty="0" err="1"/>
              <a:t>GoogleChrome</a:t>
            </a:r>
            <a:r>
              <a:rPr lang="en-GB" dirty="0"/>
              <a:t> </a:t>
            </a:r>
            <a:r>
              <a:rPr lang="en-GB" b="0" i="0" dirty="0">
                <a:solidFill>
                  <a:srgbClr val="444746"/>
                </a:solidFill>
                <a:effectLst/>
                <a:latin typeface="Segoe UI" panose="020B0502040204020203" pitchFamily="34" charset="0"/>
              </a:rPr>
              <a:t>133.0.6943.142 (Official Build) (64-bit)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1D68-4931-A2D7-F9BF-4BC69D92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940"/>
          </a:xfrm>
        </p:spPr>
        <p:txBody>
          <a:bodyPr/>
          <a:lstStyle/>
          <a:p>
            <a:r>
              <a:rPr lang="en-GB" dirty="0" err="1"/>
              <a:t>Func</a:t>
            </a:r>
            <a:r>
              <a:rPr lang="ro-RO" dirty="0"/>
              <a:t>ț</a:t>
            </a:r>
            <a:r>
              <a:rPr lang="en-GB" dirty="0" err="1"/>
              <a:t>ionalit</a:t>
            </a:r>
            <a:r>
              <a:rPr lang="ro-RO" dirty="0"/>
              <a:t>ăț</a:t>
            </a:r>
            <a:r>
              <a:rPr lang="en-GB" dirty="0" err="1"/>
              <a:t>i</a:t>
            </a:r>
            <a:r>
              <a:rPr lang="en-GB" dirty="0"/>
              <a:t> testate &amp;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0636-EA6B-228F-6818-4E14BFA34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77DC9-F9C5-00D2-CD70-3597C50DF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499"/>
            <a:ext cx="12106275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0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619C-AD3B-FFE6-E5E4-5CE4869F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4766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Structur</a:t>
            </a:r>
            <a:r>
              <a:rPr lang="ro-RO" dirty="0"/>
              <a:t>ă</a:t>
            </a:r>
            <a:r>
              <a:rPr lang="en-GB" dirty="0"/>
              <a:t> Test case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04350D-AF40-356D-D6AE-77F96EB4A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391" y="1549427"/>
            <a:ext cx="8266612" cy="4818062"/>
          </a:xfrm>
        </p:spPr>
      </p:pic>
    </p:spTree>
    <p:extLst>
      <p:ext uri="{BB962C8B-B14F-4D97-AF65-F5344CB8AC3E}">
        <p14:creationId xmlns:p14="http://schemas.microsoft.com/office/powerpoint/2010/main" val="271826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861-EAB2-63F8-62AE-E27005EE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28062"/>
          </a:xfrm>
        </p:spPr>
        <p:txBody>
          <a:bodyPr>
            <a:normAutofit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Rulare</a:t>
            </a:r>
            <a:r>
              <a:rPr lang="en-GB" dirty="0"/>
              <a:t> Test cases using </a:t>
            </a:r>
            <a:r>
              <a:rPr lang="en-GB" dirty="0" err="1"/>
              <a:t>VSCode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2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584B-F563-B441-9C4E-1A1567C5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ro-RO" dirty="0"/>
              <a:t>Rezultate rulare Test cases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A693B7-214C-7B12-9594-B6404F17C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092082"/>
              </p:ext>
            </p:extLst>
          </p:nvPr>
        </p:nvGraphicFramePr>
        <p:xfrm>
          <a:off x="522762" y="1710170"/>
          <a:ext cx="8038627" cy="327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565">
                  <a:extLst>
                    <a:ext uri="{9D8B030D-6E8A-4147-A177-3AD203B41FA5}">
                      <a16:colId xmlns:a16="http://schemas.microsoft.com/office/drawing/2014/main" val="2337452439"/>
                    </a:ext>
                  </a:extLst>
                </a:gridCol>
                <a:gridCol w="1244394">
                  <a:extLst>
                    <a:ext uri="{9D8B030D-6E8A-4147-A177-3AD203B41FA5}">
                      <a16:colId xmlns:a16="http://schemas.microsoft.com/office/drawing/2014/main" val="2469582434"/>
                    </a:ext>
                  </a:extLst>
                </a:gridCol>
                <a:gridCol w="1391209">
                  <a:extLst>
                    <a:ext uri="{9D8B030D-6E8A-4147-A177-3AD203B41FA5}">
                      <a16:colId xmlns:a16="http://schemas.microsoft.com/office/drawing/2014/main" val="4242210111"/>
                    </a:ext>
                  </a:extLst>
                </a:gridCol>
                <a:gridCol w="1626919">
                  <a:extLst>
                    <a:ext uri="{9D8B030D-6E8A-4147-A177-3AD203B41FA5}">
                      <a16:colId xmlns:a16="http://schemas.microsoft.com/office/drawing/2014/main" val="2340896011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289648587"/>
                    </a:ext>
                  </a:extLst>
                </a:gridCol>
              </a:tblGrid>
              <a:tr h="767887"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r>
                        <a:rPr lang="en-GB" sz="1400" dirty="0" err="1"/>
                        <a:t>Functionalitate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r>
                        <a:rPr lang="en-GB" sz="1400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r>
                        <a:rPr lang="en-GB" sz="1400" dirty="0"/>
                        <a:t>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r>
                        <a:rPr lang="en-GB" sz="1400" dirty="0"/>
                        <a:t>Not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  <a:p>
                      <a:r>
                        <a:rPr lang="en-GB" sz="1400" dirty="0"/>
                        <a:t>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68828"/>
                  </a:ext>
                </a:extLst>
              </a:tr>
              <a:tr h="444887">
                <a:tc>
                  <a:txBody>
                    <a:bodyPr/>
                    <a:lstStyle/>
                    <a:p>
                      <a:r>
                        <a:rPr lang="en-GB" dirty="0"/>
                        <a:t>TC1_CreateAccount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1325"/>
                  </a:ext>
                </a:extLst>
              </a:tr>
              <a:tr h="444887">
                <a:tc>
                  <a:txBody>
                    <a:bodyPr/>
                    <a:lstStyle/>
                    <a:p>
                      <a:r>
                        <a:rPr lang="en-GB" dirty="0"/>
                        <a:t>TC2_Search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27554"/>
                  </a:ext>
                </a:extLst>
              </a:tr>
              <a:tr h="444887">
                <a:tc>
                  <a:txBody>
                    <a:bodyPr/>
                    <a:lstStyle/>
                    <a:p>
                      <a:r>
                        <a:rPr lang="en-GB" dirty="0"/>
                        <a:t>TC3_AddToCart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69764"/>
                  </a:ext>
                </a:extLst>
              </a:tr>
              <a:tr h="444887">
                <a:tc>
                  <a:txBody>
                    <a:bodyPr/>
                    <a:lstStyle/>
                    <a:p>
                      <a:r>
                        <a:rPr lang="en-GB" dirty="0"/>
                        <a:t>TC4_Login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02*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354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r>
                        <a:rPr lang="en-GB" dirty="0"/>
                        <a:t>TC5_Contact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97733"/>
                  </a:ext>
                </a:extLst>
              </a:tr>
              <a:tr h="222444">
                <a:tc>
                  <a:txBody>
                    <a:bodyPr/>
                    <a:lstStyle/>
                    <a:p>
                      <a:r>
                        <a:rPr lang="en-GB" dirty="0"/>
                        <a:t>TC6_FilterSortCheck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97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A4C275-B45B-83C3-2E43-5475384D4319}"/>
              </a:ext>
            </a:extLst>
          </p:cNvPr>
          <p:cNvSpPr txBox="1"/>
          <p:nvPr/>
        </p:nvSpPr>
        <p:spPr>
          <a:xfrm>
            <a:off x="914400" y="5353050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Se </a:t>
            </a:r>
            <a:r>
              <a:rPr lang="en-GB" dirty="0" err="1"/>
              <a:t>reproduc</a:t>
            </a:r>
            <a:r>
              <a:rPr lang="en-GB" dirty="0"/>
              <a:t> </a:t>
            </a:r>
            <a:r>
              <a:rPr lang="en-GB" dirty="0" err="1"/>
              <a:t>doar</a:t>
            </a:r>
            <a:r>
              <a:rPr lang="en-GB" dirty="0"/>
              <a:t> cand se </a:t>
            </a:r>
            <a:r>
              <a:rPr lang="en-GB" dirty="0" err="1"/>
              <a:t>ruleaza</a:t>
            </a:r>
            <a:r>
              <a:rPr lang="en-GB" dirty="0"/>
              <a:t> test automat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955B7E-9269-3B61-A338-105CD161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49" y="2494562"/>
            <a:ext cx="3324225" cy="34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2010-095C-B05C-80B6-139465E0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436"/>
          </a:xfrm>
          <a:noFill/>
        </p:spPr>
        <p:txBody>
          <a:bodyPr/>
          <a:lstStyle/>
          <a:p>
            <a:r>
              <a:rPr lang="en-GB" dirty="0"/>
              <a:t>Defect </a:t>
            </a:r>
            <a:r>
              <a:rPr lang="en-GB" sz="3200" dirty="0"/>
              <a:t>01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AA4B16-E3B0-CA9A-F2DF-66D42C2AD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055960"/>
              </p:ext>
            </p:extLst>
          </p:nvPr>
        </p:nvGraphicFramePr>
        <p:xfrm>
          <a:off x="761999" y="1419225"/>
          <a:ext cx="5788591" cy="535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591">
                  <a:extLst>
                    <a:ext uri="{9D8B030D-6E8A-4147-A177-3AD203B41FA5}">
                      <a16:colId xmlns:a16="http://schemas.microsoft.com/office/drawing/2014/main" val="3687588738"/>
                    </a:ext>
                  </a:extLst>
                </a:gridCol>
              </a:tblGrid>
              <a:tr h="687022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 err="1"/>
                        <a:t>Titlu</a:t>
                      </a:r>
                      <a:r>
                        <a:rPr lang="en-GB" sz="1400" b="0" dirty="0"/>
                        <a:t>: </a:t>
                      </a:r>
                      <a:r>
                        <a:rPr lang="en-GB" sz="1400" dirty="0"/>
                        <a:t>Lego.ro - </a:t>
                      </a:r>
                      <a:r>
                        <a:rPr lang="en-GB" sz="1400" dirty="0" err="1"/>
                        <a:t>Conecteaz</a:t>
                      </a:r>
                      <a:r>
                        <a:rPr lang="ro-RO" sz="1400" dirty="0"/>
                        <a:t>ă</a:t>
                      </a:r>
                      <a:r>
                        <a:rPr lang="en-GB" sz="1400" dirty="0"/>
                        <a:t>-</a:t>
                      </a:r>
                      <a:r>
                        <a:rPr lang="en-GB" sz="1400" dirty="0" err="1"/>
                        <a:t>te</a:t>
                      </a:r>
                      <a:r>
                        <a:rPr lang="en-GB" sz="1400" dirty="0"/>
                        <a:t> – C</a:t>
                      </a:r>
                      <a:r>
                        <a:rPr lang="ro-RO" sz="1400" dirty="0"/>
                        <a:t>â</a:t>
                      </a:r>
                      <a:r>
                        <a:rPr lang="en-GB" sz="1400" dirty="0" err="1"/>
                        <a:t>mpul</a:t>
                      </a:r>
                      <a:r>
                        <a:rPr lang="en-GB" sz="1400" dirty="0"/>
                        <a:t> “</a:t>
                      </a:r>
                      <a:r>
                        <a:rPr lang="en-GB" sz="1400" dirty="0" err="1"/>
                        <a:t>password”nu</a:t>
                      </a:r>
                      <a:r>
                        <a:rPr lang="en-GB" sz="1400" dirty="0"/>
                        <a:t> se </a:t>
                      </a:r>
                      <a:r>
                        <a:rPr lang="en-GB" sz="1400" dirty="0" err="1"/>
                        <a:t>afi</a:t>
                      </a:r>
                      <a:r>
                        <a:rPr lang="ro-RO" sz="1400" dirty="0"/>
                        <a:t>ș</a:t>
                      </a:r>
                      <a:r>
                        <a:rPr lang="en-GB" sz="1400" dirty="0" err="1"/>
                        <a:t>eaza</a:t>
                      </a:r>
                      <a:r>
                        <a:rPr lang="en-GB" sz="1400" dirty="0"/>
                        <a:t> pt un </a:t>
                      </a:r>
                      <a:r>
                        <a:rPr lang="en-GB" sz="1400" dirty="0" err="1"/>
                        <a:t>utilizator</a:t>
                      </a:r>
                      <a:r>
                        <a:rPr lang="en-GB" sz="1400" dirty="0"/>
                        <a:t> existent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68261"/>
                  </a:ext>
                </a:extLst>
              </a:tr>
              <a:tr h="2490457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Steps to reproduce:</a:t>
                      </a:r>
                    </a:p>
                    <a:p>
                      <a:pPr algn="l"/>
                      <a:endParaRPr lang="en-GB" sz="1400" b="1" dirty="0"/>
                    </a:p>
                    <a:p>
                      <a:pPr algn="l"/>
                      <a:r>
                        <a:rPr lang="en-GB" sz="1400" dirty="0"/>
                        <a:t>1. Navigate to https://www.lego.com/ro-ro in Google Chrome</a:t>
                      </a:r>
                    </a:p>
                    <a:p>
                      <a:pPr algn="l"/>
                      <a:r>
                        <a:rPr lang="en-GB" sz="1400" dirty="0"/>
                        <a:t>2. Click on the "</a:t>
                      </a:r>
                      <a:r>
                        <a:rPr lang="en-GB" sz="1400" dirty="0" err="1"/>
                        <a:t>Conecteaza-te"button</a:t>
                      </a:r>
                      <a:endParaRPr lang="en-GB" sz="1400" dirty="0"/>
                    </a:p>
                    <a:p>
                      <a:pPr algn="l"/>
                      <a:r>
                        <a:rPr lang="en-GB" sz="1400" dirty="0"/>
                        <a:t>3. Click again on the "</a:t>
                      </a:r>
                      <a:r>
                        <a:rPr lang="en-GB" sz="1400" dirty="0" err="1"/>
                        <a:t>Conecteaza-te"button</a:t>
                      </a:r>
                      <a:r>
                        <a:rPr lang="en-GB" sz="1400" dirty="0"/>
                        <a:t> in the displayed dialogue</a:t>
                      </a:r>
                    </a:p>
                    <a:p>
                      <a:pPr algn="l"/>
                      <a:r>
                        <a:rPr lang="en-GB" sz="1400" dirty="0"/>
                        <a:t>4. Fill in the "</a:t>
                      </a:r>
                      <a:r>
                        <a:rPr lang="en-GB" sz="1400" dirty="0" err="1"/>
                        <a:t>Adresa</a:t>
                      </a:r>
                      <a:r>
                        <a:rPr lang="en-GB" sz="1400" dirty="0"/>
                        <a:t> de e-mail </a:t>
                      </a:r>
                      <a:r>
                        <a:rPr lang="en-GB" sz="1400" dirty="0" err="1"/>
                        <a:t>sau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numele</a:t>
                      </a:r>
                      <a:r>
                        <a:rPr lang="en-GB" sz="1400" dirty="0"/>
                        <a:t> de </a:t>
                      </a:r>
                      <a:r>
                        <a:rPr lang="en-GB" sz="1400" dirty="0" err="1"/>
                        <a:t>utilizator"text</a:t>
                      </a:r>
                      <a:r>
                        <a:rPr lang="en-GB" sz="1400" dirty="0"/>
                        <a:t> field with an already existing user (e.g. evening25@yahoo.com)</a:t>
                      </a:r>
                    </a:p>
                    <a:p>
                      <a:pPr algn="l"/>
                      <a:r>
                        <a:rPr lang="en-GB" sz="1400" dirty="0"/>
                        <a:t>5. Click on the "Continua" button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14446"/>
                  </a:ext>
                </a:extLst>
              </a:tr>
              <a:tr h="887404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Results:</a:t>
                      </a:r>
                    </a:p>
                    <a:p>
                      <a:pPr algn="l"/>
                      <a:r>
                        <a:rPr lang="en-GB" sz="1400" dirty="0"/>
                        <a:t>The "</a:t>
                      </a:r>
                      <a:r>
                        <a:rPr lang="en-GB" sz="1400" dirty="0" err="1"/>
                        <a:t>Creează</a:t>
                      </a:r>
                      <a:r>
                        <a:rPr lang="en-GB" sz="1400" dirty="0"/>
                        <a:t> un </a:t>
                      </a:r>
                      <a:r>
                        <a:rPr lang="en-GB" sz="1400" dirty="0" err="1"/>
                        <a:t>cont</a:t>
                      </a:r>
                      <a:r>
                        <a:rPr lang="en-GB" sz="1400" dirty="0"/>
                        <a:t> LEGO® </a:t>
                      </a:r>
                      <a:r>
                        <a:rPr lang="en-GB" sz="1400" dirty="0" err="1"/>
                        <a:t>pentru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adulți</a:t>
                      </a:r>
                      <a:r>
                        <a:rPr lang="en-GB" sz="1400" dirty="0"/>
                        <a:t>" window is displayed</a:t>
                      </a:r>
                    </a:p>
                    <a:p>
                      <a:pPr algn="l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906086"/>
                  </a:ext>
                </a:extLst>
              </a:tr>
              <a:tr h="1288167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Expected results</a:t>
                      </a:r>
                    </a:p>
                    <a:p>
                      <a:pPr algn="l"/>
                      <a:r>
                        <a:rPr lang="en-GB" sz="1400" dirty="0"/>
                        <a:t>The "password" text field should have been displayed</a:t>
                      </a:r>
                    </a:p>
                    <a:p>
                      <a:pPr algn="l"/>
                      <a:endParaRPr lang="en-GB" sz="1400" dirty="0"/>
                    </a:p>
                    <a:p>
                      <a:pPr algn="l"/>
                      <a:r>
                        <a:rPr lang="en-GB" sz="1400" b="1" dirty="0"/>
                        <a:t>Note: </a:t>
                      </a:r>
                      <a:r>
                        <a:rPr lang="en-GB" sz="1400" dirty="0"/>
                        <a:t>If the same steps are performed in a manually opened browser this doesn't happen.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9238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3ECBF1-4AE6-7566-A349-FBD07B15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90" y="1419223"/>
            <a:ext cx="5641409" cy="53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98E4-A8DC-D951-24EA-3043331C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357"/>
          </a:xfrm>
        </p:spPr>
        <p:txBody>
          <a:bodyPr>
            <a:normAutofit fontScale="90000"/>
          </a:bodyPr>
          <a:lstStyle/>
          <a:p>
            <a:r>
              <a:rPr lang="en-GB" dirty="0"/>
              <a:t>Defect 02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D63E96-0582-E692-34A5-466522477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841560"/>
              </p:ext>
            </p:extLst>
          </p:nvPr>
        </p:nvGraphicFramePr>
        <p:xfrm>
          <a:off x="677863" y="1488332"/>
          <a:ext cx="5538111" cy="471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111">
                  <a:extLst>
                    <a:ext uri="{9D8B030D-6E8A-4147-A177-3AD203B41FA5}">
                      <a16:colId xmlns:a16="http://schemas.microsoft.com/office/drawing/2014/main" val="2424057703"/>
                    </a:ext>
                  </a:extLst>
                </a:gridCol>
              </a:tblGrid>
              <a:tr h="605399">
                <a:tc>
                  <a:txBody>
                    <a:bodyPr/>
                    <a:lstStyle/>
                    <a:p>
                      <a:pPr algn="l"/>
                      <a:r>
                        <a:rPr lang="en-GB" sz="1400" b="0" dirty="0" err="1"/>
                        <a:t>Titlu</a:t>
                      </a:r>
                      <a:r>
                        <a:rPr lang="en-GB" sz="1400" b="0" dirty="0"/>
                        <a:t>: Lego.ro – Dup</a:t>
                      </a:r>
                      <a:r>
                        <a:rPr lang="ro-RO" sz="1400" b="0" dirty="0"/>
                        <a:t>ă</a:t>
                      </a:r>
                      <a:r>
                        <a:rPr lang="en-GB" sz="1400" b="0" dirty="0"/>
                        <a:t> click pe </a:t>
                      </a:r>
                      <a:r>
                        <a:rPr lang="en-GB" sz="1400" b="0" dirty="0" err="1"/>
                        <a:t>butonul</a:t>
                      </a:r>
                      <a:r>
                        <a:rPr lang="en-GB" sz="1400" b="0" dirty="0"/>
                        <a:t> “</a:t>
                      </a:r>
                      <a:r>
                        <a:rPr lang="en-GB" sz="1400" b="0" dirty="0" err="1"/>
                        <a:t>Finalizare</a:t>
                      </a:r>
                      <a:r>
                        <a:rPr lang="en-GB" sz="1400" b="0" dirty="0"/>
                        <a:t> </a:t>
                      </a:r>
                      <a:r>
                        <a:rPr lang="en-GB" sz="1400" b="0" dirty="0" err="1"/>
                        <a:t>comanda</a:t>
                      </a:r>
                      <a:r>
                        <a:rPr lang="en-GB" sz="1400" b="0" dirty="0"/>
                        <a:t> </a:t>
                      </a:r>
                      <a:r>
                        <a:rPr lang="ro-RO" sz="1400" b="0" dirty="0"/>
                        <a:t>î</a:t>
                      </a:r>
                      <a:r>
                        <a:rPr lang="en-GB" sz="1400" b="0" dirty="0"/>
                        <a:t>n </a:t>
                      </a:r>
                      <a:r>
                        <a:rPr lang="en-GB" sz="1400" b="0" dirty="0" err="1"/>
                        <a:t>siguranta</a:t>
                      </a:r>
                      <a:r>
                        <a:rPr lang="en-GB" sz="1400" b="0" dirty="0"/>
                        <a:t>” </a:t>
                      </a:r>
                      <a:r>
                        <a:rPr lang="en-GB" sz="1400" b="0" dirty="0" err="1"/>
                        <a:t>apare</a:t>
                      </a:r>
                      <a:r>
                        <a:rPr lang="en-GB" sz="1400" b="0" dirty="0"/>
                        <a:t> un error message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6558"/>
                  </a:ext>
                </a:extLst>
              </a:tr>
              <a:tr h="2350374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Steps to reproduce:</a:t>
                      </a:r>
                    </a:p>
                    <a:p>
                      <a:pPr algn="l"/>
                      <a:endParaRPr lang="en-GB" sz="1400" dirty="0"/>
                    </a:p>
                    <a:p>
                      <a:pPr algn="l"/>
                      <a:r>
                        <a:rPr lang="en-GB" sz="1400" dirty="0"/>
                        <a:t>1. Navigate to https://www.lego.com/ro-ro in Google Chrome</a:t>
                      </a:r>
                    </a:p>
                    <a:p>
                      <a:pPr algn="l"/>
                      <a:r>
                        <a:rPr lang="en-GB" sz="1400" dirty="0"/>
                        <a:t>2. Click on the "Lego F1"button</a:t>
                      </a:r>
                    </a:p>
                    <a:p>
                      <a:pPr algn="l"/>
                      <a:r>
                        <a:rPr lang="en-GB" sz="1400" dirty="0"/>
                        <a:t>3. Click on the  "Masina de curse F1 Ferrari SF-24"</a:t>
                      </a:r>
                    </a:p>
                    <a:p>
                      <a:pPr algn="l"/>
                      <a:r>
                        <a:rPr lang="en-GB" sz="1400" dirty="0"/>
                        <a:t>4. Increase the quantity to 3</a:t>
                      </a:r>
                    </a:p>
                    <a:p>
                      <a:pPr algn="l"/>
                      <a:r>
                        <a:rPr lang="en-GB" sz="1400" dirty="0"/>
                        <a:t>5. Click on the "</a:t>
                      </a:r>
                      <a:r>
                        <a:rPr lang="en-GB" sz="1400" dirty="0" err="1"/>
                        <a:t>Adauga</a:t>
                      </a:r>
                      <a:r>
                        <a:rPr lang="en-GB" sz="1400" dirty="0"/>
                        <a:t> in cos" button</a:t>
                      </a:r>
                    </a:p>
                    <a:p>
                      <a:pPr algn="l"/>
                      <a:r>
                        <a:rPr lang="en-GB" sz="1400" dirty="0"/>
                        <a:t>6. Select "</a:t>
                      </a:r>
                      <a:r>
                        <a:rPr lang="en-GB" sz="1400" dirty="0" err="1"/>
                        <a:t>Vreau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sa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vad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cosul</a:t>
                      </a:r>
                      <a:r>
                        <a:rPr lang="en-GB" sz="1400" dirty="0"/>
                        <a:t> meu" in the dialogue</a:t>
                      </a:r>
                    </a:p>
                    <a:p>
                      <a:pPr algn="l"/>
                      <a:r>
                        <a:rPr lang="en-GB" sz="1400" dirty="0"/>
                        <a:t>7. Click on the "</a:t>
                      </a:r>
                      <a:r>
                        <a:rPr lang="en-GB" sz="1400" dirty="0" err="1"/>
                        <a:t>Finalizare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comanda</a:t>
                      </a:r>
                      <a:r>
                        <a:rPr lang="en-GB" sz="1400" dirty="0"/>
                        <a:t> in </a:t>
                      </a:r>
                      <a:r>
                        <a:rPr lang="en-GB" sz="1400" dirty="0" err="1"/>
                        <a:t>siguranta"button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50620"/>
                  </a:ext>
                </a:extLst>
              </a:tr>
              <a:tr h="605399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Results</a:t>
                      </a:r>
                    </a:p>
                    <a:p>
                      <a:pPr algn="l"/>
                      <a:r>
                        <a:rPr lang="en-GB" sz="1400" dirty="0"/>
                        <a:t>A page with the message "</a:t>
                      </a:r>
                      <a:r>
                        <a:rPr lang="en-GB" sz="1400" dirty="0" err="1"/>
                        <a:t>Limita</a:t>
                      </a:r>
                      <a:r>
                        <a:rPr lang="en-GB" sz="1400" dirty="0"/>
                        <a:t> a </a:t>
                      </a:r>
                      <a:r>
                        <a:rPr lang="en-GB" sz="1400" dirty="0" err="1"/>
                        <a:t>fost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depasita"is</a:t>
                      </a:r>
                      <a:r>
                        <a:rPr lang="en-GB" sz="1400" dirty="0"/>
                        <a:t> displayed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51348"/>
                  </a:ext>
                </a:extLst>
              </a:tr>
              <a:tr h="1103963">
                <a:tc>
                  <a:txBody>
                    <a:bodyPr/>
                    <a:lstStyle/>
                    <a:p>
                      <a:pPr algn="l"/>
                      <a:r>
                        <a:rPr lang="en-GB" sz="1400" b="1" dirty="0"/>
                        <a:t>Expected results</a:t>
                      </a:r>
                    </a:p>
                    <a:p>
                      <a:pPr algn="l"/>
                      <a:r>
                        <a:rPr lang="en-GB" sz="1400" dirty="0"/>
                        <a:t>The login options should be displayed</a:t>
                      </a:r>
                    </a:p>
                    <a:p>
                      <a:pPr algn="l"/>
                      <a:endParaRPr lang="en-GB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Note: </a:t>
                      </a:r>
                      <a:r>
                        <a:rPr lang="en-GB" sz="1400" dirty="0"/>
                        <a:t>If the same steps are performed in a manually opened browser this doesn't happen.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259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A109EFD-059F-AEBC-FA59-64BCEB93C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01" y="1488332"/>
            <a:ext cx="5997443" cy="484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3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3930</TotalTime>
  <Words>549</Words>
  <Application>Microsoft Office PowerPoint</Application>
  <PresentationFormat>Widescreen</PresentationFormat>
  <Paragraphs>110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Segoe UI</vt:lpstr>
      <vt:lpstr>Trebuchet MS</vt:lpstr>
      <vt:lpstr>Wingdings 3</vt:lpstr>
      <vt:lpstr>Facet</vt:lpstr>
      <vt:lpstr>Web Application Testing</vt:lpstr>
      <vt:lpstr>Descrierea aplicației</vt:lpstr>
      <vt:lpstr>Tools&amp;Technologies folosite</vt:lpstr>
      <vt:lpstr>Funcționalități testate &amp; Test cases</vt:lpstr>
      <vt:lpstr>Structură Test case</vt:lpstr>
      <vt:lpstr>   Rulare Test cases using VSCode</vt:lpstr>
      <vt:lpstr>Rezultate rulare Test cases</vt:lpstr>
      <vt:lpstr>Defect 01</vt:lpstr>
      <vt:lpstr>Defect 02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</dc:creator>
  <cp:lastModifiedBy>Cami</cp:lastModifiedBy>
  <cp:revision>51</cp:revision>
  <dcterms:created xsi:type="dcterms:W3CDTF">2025-01-22T18:28:33Z</dcterms:created>
  <dcterms:modified xsi:type="dcterms:W3CDTF">2025-03-05T16:27:00Z</dcterms:modified>
</cp:coreProperties>
</file>