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51206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0" userDrawn="1">
          <p15:clr>
            <a:srgbClr val="A4A3A4"/>
          </p15:clr>
        </p15:guide>
        <p15:guide id="2" pos="110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B8C"/>
    <a:srgbClr val="0C0F8A"/>
    <a:srgbClr val="521B93"/>
    <a:srgbClr val="EDDDFF"/>
    <a:srgbClr val="723389"/>
    <a:srgbClr val="AA4286"/>
    <a:srgbClr val="ED5DB9"/>
    <a:srgbClr val="F3E0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60"/>
  </p:normalViewPr>
  <p:slideViewPr>
    <p:cSldViewPr snapToGrid="0">
      <p:cViewPr>
        <p:scale>
          <a:sx n="40" d="100"/>
          <a:sy n="40" d="100"/>
        </p:scale>
        <p:origin x="200" y="0"/>
      </p:cViewPr>
      <p:guideLst>
        <p:guide orient="horz" pos="5040"/>
        <p:guide pos="110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1"/>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309" indent="0" algn="ctr">
              <a:buNone/>
              <a:defRPr sz="8400"/>
            </a:lvl2pPr>
            <a:lvl3pPr marL="3840619" indent="0" algn="ctr">
              <a:buNone/>
              <a:defRPr sz="7560"/>
            </a:lvl3pPr>
            <a:lvl4pPr marL="5760929" indent="0" algn="ctr">
              <a:buNone/>
              <a:defRPr sz="6720"/>
            </a:lvl4pPr>
            <a:lvl5pPr marL="7681238" indent="0" algn="ctr">
              <a:buNone/>
              <a:defRPr sz="6720"/>
            </a:lvl5pPr>
            <a:lvl6pPr marL="9601547" indent="0" algn="ctr">
              <a:buNone/>
              <a:defRPr sz="6720"/>
            </a:lvl6pPr>
            <a:lvl7pPr marL="11521857" indent="0" algn="ctr">
              <a:buNone/>
              <a:defRPr sz="6720"/>
            </a:lvl7pPr>
            <a:lvl8pPr marL="13442166" indent="0" algn="ctr">
              <a:buNone/>
              <a:defRPr sz="6720"/>
            </a:lvl8pPr>
            <a:lvl9pPr marL="15362475"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E76900-79D3-4BCC-98A8-68129F1524F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18460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76900-79D3-4BCC-98A8-68129F1524F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1073867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1"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752600"/>
            <a:ext cx="32484061"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76900-79D3-4BCC-98A8-68129F1524F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402352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76900-79D3-4BCC-98A8-68129F1524F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26733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1"/>
            </a:lvl1pPr>
          </a:lstStyle>
          <a:p>
            <a:r>
              <a:rPr lang="en-US"/>
              <a:t>Click to edit Master title style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75000"/>
                  </a:schemeClr>
                </a:solidFill>
              </a:defRPr>
            </a:lvl1pPr>
            <a:lvl2pPr marL="1920309" indent="0">
              <a:buNone/>
              <a:defRPr sz="8400">
                <a:solidFill>
                  <a:schemeClr val="tx1">
                    <a:tint val="75000"/>
                  </a:schemeClr>
                </a:solidFill>
              </a:defRPr>
            </a:lvl2pPr>
            <a:lvl3pPr marL="3840619" indent="0">
              <a:buNone/>
              <a:defRPr sz="7560">
                <a:solidFill>
                  <a:schemeClr val="tx1">
                    <a:tint val="75000"/>
                  </a:schemeClr>
                </a:solidFill>
              </a:defRPr>
            </a:lvl3pPr>
            <a:lvl4pPr marL="5760929" indent="0">
              <a:buNone/>
              <a:defRPr sz="6720">
                <a:solidFill>
                  <a:schemeClr val="tx1">
                    <a:tint val="75000"/>
                  </a:schemeClr>
                </a:solidFill>
              </a:defRPr>
            </a:lvl4pPr>
            <a:lvl5pPr marL="7681238" indent="0">
              <a:buNone/>
              <a:defRPr sz="6720">
                <a:solidFill>
                  <a:schemeClr val="tx1">
                    <a:tint val="75000"/>
                  </a:schemeClr>
                </a:solidFill>
              </a:defRPr>
            </a:lvl5pPr>
            <a:lvl6pPr marL="9601547" indent="0">
              <a:buNone/>
              <a:defRPr sz="6720">
                <a:solidFill>
                  <a:schemeClr val="tx1">
                    <a:tint val="75000"/>
                  </a:schemeClr>
                </a:solidFill>
              </a:defRPr>
            </a:lvl6pPr>
            <a:lvl7pPr marL="11521857" indent="0">
              <a:buNone/>
              <a:defRPr sz="6720">
                <a:solidFill>
                  <a:schemeClr val="tx1">
                    <a:tint val="75000"/>
                  </a:schemeClr>
                </a:solidFill>
              </a:defRPr>
            </a:lvl7pPr>
            <a:lvl8pPr marL="13442166" indent="0">
              <a:buNone/>
              <a:defRPr sz="6720">
                <a:solidFill>
                  <a:schemeClr val="tx1">
                    <a:tint val="75000"/>
                  </a:schemeClr>
                </a:solidFill>
              </a:defRPr>
            </a:lvl8pPr>
            <a:lvl9pPr marL="15362475"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76900-79D3-4BCC-98A8-68129F1524F0}" type="datetimeFigureOut">
              <a:rPr lang="en-US" smtClean="0"/>
              <a:t>5/1/18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35733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E76900-79D3-4BCC-98A8-68129F1524F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36828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1"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3" y="8069582"/>
            <a:ext cx="21662705" cy="3954778"/>
          </a:xfrm>
        </p:spPr>
        <p:txBody>
          <a:bodyPr anchor="b"/>
          <a:lstStyle>
            <a:lvl1pPr marL="0" indent="0">
              <a:buNone/>
              <a:defRPr sz="10080" b="1"/>
            </a:lvl1pPr>
            <a:lvl2pPr marL="1920309" indent="0">
              <a:buNone/>
              <a:defRPr sz="8400" b="1"/>
            </a:lvl2pPr>
            <a:lvl3pPr marL="3840619" indent="0">
              <a:buNone/>
              <a:defRPr sz="7560" b="1"/>
            </a:lvl3pPr>
            <a:lvl4pPr marL="5760929" indent="0">
              <a:buNone/>
              <a:defRPr sz="6720" b="1"/>
            </a:lvl4pPr>
            <a:lvl5pPr marL="7681238" indent="0">
              <a:buNone/>
              <a:defRPr sz="6720" b="1"/>
            </a:lvl5pPr>
            <a:lvl6pPr marL="9601547" indent="0">
              <a:buNone/>
              <a:defRPr sz="6720" b="1"/>
            </a:lvl6pPr>
            <a:lvl7pPr marL="11521857" indent="0">
              <a:buNone/>
              <a:defRPr sz="6720" b="1"/>
            </a:lvl7pPr>
            <a:lvl8pPr marL="13442166" indent="0">
              <a:buNone/>
              <a:defRPr sz="6720" b="1"/>
            </a:lvl8pPr>
            <a:lvl9pPr marL="15362475" indent="0">
              <a:buNone/>
              <a:defRPr sz="6720" b="1"/>
            </a:lvl9pPr>
          </a:lstStyle>
          <a:p>
            <a:pPr lvl="0"/>
            <a:r>
              <a:rPr lang="en-US"/>
              <a:t>Edit Master text styles</a:t>
            </a:r>
          </a:p>
        </p:txBody>
      </p:sp>
      <p:sp>
        <p:nvSpPr>
          <p:cNvPr id="4" name="Content Placeholder 3"/>
          <p:cNvSpPr>
            <a:spLocks noGrp="1"/>
          </p:cNvSpPr>
          <p:nvPr>
            <p:ph sz="half" idx="2"/>
          </p:nvPr>
        </p:nvSpPr>
        <p:spPr>
          <a:xfrm>
            <a:off x="3527113" y="12024360"/>
            <a:ext cx="21662705"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1" cy="3954778"/>
          </a:xfrm>
        </p:spPr>
        <p:txBody>
          <a:bodyPr anchor="b"/>
          <a:lstStyle>
            <a:lvl1pPr marL="0" indent="0">
              <a:buNone/>
              <a:defRPr sz="10080" b="1"/>
            </a:lvl1pPr>
            <a:lvl2pPr marL="1920309" indent="0">
              <a:buNone/>
              <a:defRPr sz="8400" b="1"/>
            </a:lvl2pPr>
            <a:lvl3pPr marL="3840619" indent="0">
              <a:buNone/>
              <a:defRPr sz="7560" b="1"/>
            </a:lvl3pPr>
            <a:lvl4pPr marL="5760929" indent="0">
              <a:buNone/>
              <a:defRPr sz="6720" b="1"/>
            </a:lvl4pPr>
            <a:lvl5pPr marL="7681238" indent="0">
              <a:buNone/>
              <a:defRPr sz="6720" b="1"/>
            </a:lvl5pPr>
            <a:lvl6pPr marL="9601547" indent="0">
              <a:buNone/>
              <a:defRPr sz="6720" b="1"/>
            </a:lvl6pPr>
            <a:lvl7pPr marL="11521857" indent="0">
              <a:buNone/>
              <a:defRPr sz="6720" b="1"/>
            </a:lvl7pPr>
            <a:lvl8pPr marL="13442166" indent="0">
              <a:buNone/>
              <a:defRPr sz="6720" b="1"/>
            </a:lvl8pPr>
            <a:lvl9pPr marL="15362475" indent="0">
              <a:buNone/>
              <a:defRPr sz="6720" b="1"/>
            </a:lvl9pPr>
          </a:lstStyle>
          <a:p>
            <a:pPr lvl="0"/>
            <a:r>
              <a:rPr lang="en-US"/>
              <a:t>Edit Master text styles</a:t>
            </a:r>
          </a:p>
        </p:txBody>
      </p:sp>
      <p:sp>
        <p:nvSpPr>
          <p:cNvPr id="6" name="Content Placeholder 5"/>
          <p:cNvSpPr>
            <a:spLocks noGrp="1"/>
          </p:cNvSpPr>
          <p:nvPr>
            <p:ph sz="quarter" idx="4"/>
          </p:nvPr>
        </p:nvSpPr>
        <p:spPr>
          <a:xfrm>
            <a:off x="25923240" y="12024360"/>
            <a:ext cx="21769391"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E76900-79D3-4BCC-98A8-68129F1524F0}" type="datetimeFigureOut">
              <a:rPr lang="en-US" smtClean="0"/>
              <a:t>5/1/18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156248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E76900-79D3-4BCC-98A8-68129F1524F0}" type="datetimeFigureOut">
              <a:rPr lang="en-US" smtClean="0"/>
              <a:t>5/1/18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354125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76900-79D3-4BCC-98A8-68129F1524F0}" type="datetimeFigureOut">
              <a:rPr lang="en-US" smtClean="0"/>
              <a:t>5/1/18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207434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3" y="2194560"/>
            <a:ext cx="16515395" cy="7680960"/>
          </a:xfrm>
        </p:spPr>
        <p:txBody>
          <a:bodyPr anchor="b"/>
          <a:lstStyle>
            <a:lvl1pPr>
              <a:defRPr sz="13441"/>
            </a:lvl1pPr>
          </a:lstStyle>
          <a:p>
            <a:r>
              <a:rPr lang="en-US"/>
              <a:t>Click to edit Master title style</a:t>
            </a:r>
            <a:endParaRPr lang="en-US" dirty="0"/>
          </a:p>
        </p:txBody>
      </p:sp>
      <p:sp>
        <p:nvSpPr>
          <p:cNvPr id="3" name="Content Placeholder 2"/>
          <p:cNvSpPr>
            <a:spLocks noGrp="1"/>
          </p:cNvSpPr>
          <p:nvPr>
            <p:ph idx="1"/>
          </p:nvPr>
        </p:nvSpPr>
        <p:spPr>
          <a:xfrm>
            <a:off x="21769391" y="4739642"/>
            <a:ext cx="25923240" cy="23393400"/>
          </a:xfrm>
        </p:spPr>
        <p:txBody>
          <a:bodyPr/>
          <a:lstStyle>
            <a:lvl1pPr>
              <a:defRPr sz="13441"/>
            </a:lvl1pPr>
            <a:lvl2pPr>
              <a:defRPr sz="11761"/>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3" y="9875520"/>
            <a:ext cx="16515395" cy="18295622"/>
          </a:xfrm>
        </p:spPr>
        <p:txBody>
          <a:bodyPr/>
          <a:lstStyle>
            <a:lvl1pPr marL="0" indent="0">
              <a:buNone/>
              <a:defRPr sz="6720"/>
            </a:lvl1pPr>
            <a:lvl2pPr marL="1920309" indent="0">
              <a:buNone/>
              <a:defRPr sz="5880"/>
            </a:lvl2pPr>
            <a:lvl3pPr marL="3840619" indent="0">
              <a:buNone/>
              <a:defRPr sz="5040"/>
            </a:lvl3pPr>
            <a:lvl4pPr marL="5760929" indent="0">
              <a:buNone/>
              <a:defRPr sz="4200"/>
            </a:lvl4pPr>
            <a:lvl5pPr marL="7681238" indent="0">
              <a:buNone/>
              <a:defRPr sz="4200"/>
            </a:lvl5pPr>
            <a:lvl6pPr marL="9601547" indent="0">
              <a:buNone/>
              <a:defRPr sz="4200"/>
            </a:lvl6pPr>
            <a:lvl7pPr marL="11521857" indent="0">
              <a:buNone/>
              <a:defRPr sz="4200"/>
            </a:lvl7pPr>
            <a:lvl8pPr marL="13442166" indent="0">
              <a:buNone/>
              <a:defRPr sz="4200"/>
            </a:lvl8pPr>
            <a:lvl9pPr marL="15362475"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6CE76900-79D3-4BCC-98A8-68129F1524F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328044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3" y="2194560"/>
            <a:ext cx="16515395" cy="7680960"/>
          </a:xfrm>
        </p:spPr>
        <p:txBody>
          <a:bodyPr anchor="b"/>
          <a:lstStyle>
            <a:lvl1pPr>
              <a:defRPr sz="13441"/>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1" y="4739642"/>
            <a:ext cx="25923240" cy="23393400"/>
          </a:xfrm>
        </p:spPr>
        <p:txBody>
          <a:bodyPr anchor="t"/>
          <a:lstStyle>
            <a:lvl1pPr marL="0" indent="0">
              <a:buNone/>
              <a:defRPr sz="13441"/>
            </a:lvl1pPr>
            <a:lvl2pPr marL="1920309" indent="0">
              <a:buNone/>
              <a:defRPr sz="11761"/>
            </a:lvl2pPr>
            <a:lvl3pPr marL="3840619" indent="0">
              <a:buNone/>
              <a:defRPr sz="10080"/>
            </a:lvl3pPr>
            <a:lvl4pPr marL="5760929" indent="0">
              <a:buNone/>
              <a:defRPr sz="8400"/>
            </a:lvl4pPr>
            <a:lvl5pPr marL="7681238" indent="0">
              <a:buNone/>
              <a:defRPr sz="8400"/>
            </a:lvl5pPr>
            <a:lvl6pPr marL="9601547" indent="0">
              <a:buNone/>
              <a:defRPr sz="8400"/>
            </a:lvl6pPr>
            <a:lvl7pPr marL="11521857" indent="0">
              <a:buNone/>
              <a:defRPr sz="8400"/>
            </a:lvl7pPr>
            <a:lvl8pPr marL="13442166" indent="0">
              <a:buNone/>
              <a:defRPr sz="8400"/>
            </a:lvl8pPr>
            <a:lvl9pPr marL="15362475"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3" y="9875520"/>
            <a:ext cx="16515395" cy="18295622"/>
          </a:xfrm>
        </p:spPr>
        <p:txBody>
          <a:bodyPr/>
          <a:lstStyle>
            <a:lvl1pPr marL="0" indent="0">
              <a:buNone/>
              <a:defRPr sz="6720"/>
            </a:lvl1pPr>
            <a:lvl2pPr marL="1920309" indent="0">
              <a:buNone/>
              <a:defRPr sz="5880"/>
            </a:lvl2pPr>
            <a:lvl3pPr marL="3840619" indent="0">
              <a:buNone/>
              <a:defRPr sz="5040"/>
            </a:lvl3pPr>
            <a:lvl4pPr marL="5760929" indent="0">
              <a:buNone/>
              <a:defRPr sz="4200"/>
            </a:lvl4pPr>
            <a:lvl5pPr marL="7681238" indent="0">
              <a:buNone/>
              <a:defRPr sz="4200"/>
            </a:lvl5pPr>
            <a:lvl6pPr marL="9601547" indent="0">
              <a:buNone/>
              <a:defRPr sz="4200"/>
            </a:lvl6pPr>
            <a:lvl7pPr marL="11521857" indent="0">
              <a:buNone/>
              <a:defRPr sz="4200"/>
            </a:lvl7pPr>
            <a:lvl8pPr marL="13442166" indent="0">
              <a:buNone/>
              <a:defRPr sz="4200"/>
            </a:lvl8pPr>
            <a:lvl9pPr marL="15362475" indent="0">
              <a:buNone/>
              <a:defRPr sz="4200"/>
            </a:lvl9pPr>
          </a:lstStyle>
          <a:p>
            <a:pPr lvl="0"/>
            <a:r>
              <a:rPr lang="en-US"/>
              <a:t>Edit Master text styles</a:t>
            </a:r>
          </a:p>
        </p:txBody>
      </p:sp>
      <p:sp>
        <p:nvSpPr>
          <p:cNvPr id="5" name="Date Placeholder 4"/>
          <p:cNvSpPr>
            <a:spLocks noGrp="1"/>
          </p:cNvSpPr>
          <p:nvPr>
            <p:ph type="dt" sz="half" idx="10"/>
          </p:nvPr>
        </p:nvSpPr>
        <p:spPr/>
        <p:txBody>
          <a:bodyPr/>
          <a:lstStyle/>
          <a:p>
            <a:fld id="{6CE76900-79D3-4BCC-98A8-68129F1524F0}" type="datetimeFigureOut">
              <a:rPr lang="en-US" smtClean="0"/>
              <a:t>5/1/18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13352-15CC-4A40-B4BA-68A976FD0411}" type="slidenum">
              <a:rPr lang="en-US" smtClean="0"/>
              <a:t>‹#›</a:t>
            </a:fld>
            <a:endParaRPr lang="en-US"/>
          </a:p>
        </p:txBody>
      </p:sp>
    </p:spTree>
    <p:extLst>
      <p:ext uri="{BB962C8B-B14F-4D97-AF65-F5344CB8AC3E}">
        <p14:creationId xmlns:p14="http://schemas.microsoft.com/office/powerpoint/2010/main" val="300131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6CE76900-79D3-4BCC-98A8-68129F1524F0}" type="datetimeFigureOut">
              <a:rPr lang="en-US" smtClean="0"/>
              <a:t>5/1/18</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06D13352-15CC-4A40-B4BA-68A976FD0411}" type="slidenum">
              <a:rPr lang="en-US" smtClean="0"/>
              <a:t>‹#›</a:t>
            </a:fld>
            <a:endParaRPr lang="en-US"/>
          </a:p>
        </p:txBody>
      </p:sp>
    </p:spTree>
    <p:extLst>
      <p:ext uri="{BB962C8B-B14F-4D97-AF65-F5344CB8AC3E}">
        <p14:creationId xmlns:p14="http://schemas.microsoft.com/office/powerpoint/2010/main" val="265634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619" rtl="0" eaLnBrk="1" latinLnBrk="0" hangingPunct="1">
        <a:lnSpc>
          <a:spcPct val="90000"/>
        </a:lnSpc>
        <a:spcBef>
          <a:spcPct val="0"/>
        </a:spcBef>
        <a:buNone/>
        <a:defRPr sz="18481" kern="1200">
          <a:solidFill>
            <a:schemeClr val="tx1"/>
          </a:solidFill>
          <a:latin typeface="+mj-lt"/>
          <a:ea typeface="+mj-ea"/>
          <a:cs typeface="+mj-cs"/>
        </a:defRPr>
      </a:lvl1pPr>
    </p:titleStyle>
    <p:bodyStyle>
      <a:lvl1pPr marL="960155" indent="-960155" algn="l" defTabSz="3840619" rtl="0" eaLnBrk="1" latinLnBrk="0" hangingPunct="1">
        <a:lnSpc>
          <a:spcPct val="90000"/>
        </a:lnSpc>
        <a:spcBef>
          <a:spcPts val="4200"/>
        </a:spcBef>
        <a:buFont typeface="Arial" panose="020B0604020202020204" pitchFamily="34" charset="0"/>
        <a:buChar char="•"/>
        <a:defRPr sz="11761" kern="1200">
          <a:solidFill>
            <a:schemeClr val="tx1"/>
          </a:solidFill>
          <a:latin typeface="+mn-lt"/>
          <a:ea typeface="+mn-ea"/>
          <a:cs typeface="+mn-cs"/>
        </a:defRPr>
      </a:lvl1pPr>
      <a:lvl2pPr marL="2880464" indent="-960155" algn="l" defTabSz="3840619" rtl="0" eaLnBrk="1" latinLnBrk="0" hangingPunct="1">
        <a:lnSpc>
          <a:spcPct val="90000"/>
        </a:lnSpc>
        <a:spcBef>
          <a:spcPts val="2101"/>
        </a:spcBef>
        <a:buFont typeface="Arial" panose="020B0604020202020204" pitchFamily="34" charset="0"/>
        <a:buChar char="•"/>
        <a:defRPr sz="10080" kern="1200">
          <a:solidFill>
            <a:schemeClr val="tx1"/>
          </a:solidFill>
          <a:latin typeface="+mn-lt"/>
          <a:ea typeface="+mn-ea"/>
          <a:cs typeface="+mn-cs"/>
        </a:defRPr>
      </a:lvl2pPr>
      <a:lvl3pPr marL="4800774" indent="-960155" algn="l" defTabSz="3840619" rtl="0" eaLnBrk="1" latinLnBrk="0" hangingPunct="1">
        <a:lnSpc>
          <a:spcPct val="90000"/>
        </a:lnSpc>
        <a:spcBef>
          <a:spcPts val="2101"/>
        </a:spcBef>
        <a:buFont typeface="Arial" panose="020B0604020202020204" pitchFamily="34" charset="0"/>
        <a:buChar char="•"/>
        <a:defRPr sz="8400" kern="1200">
          <a:solidFill>
            <a:schemeClr val="tx1"/>
          </a:solidFill>
          <a:latin typeface="+mn-lt"/>
          <a:ea typeface="+mn-ea"/>
          <a:cs typeface="+mn-cs"/>
        </a:defRPr>
      </a:lvl3pPr>
      <a:lvl4pPr marL="6721083"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4pPr>
      <a:lvl5pPr marL="8641392"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5pPr>
      <a:lvl6pPr marL="10561702"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6pPr>
      <a:lvl7pPr marL="12482012"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7pPr>
      <a:lvl8pPr marL="14402321"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8pPr>
      <a:lvl9pPr marL="16322631" indent="-960155" algn="l" defTabSz="3840619" rtl="0" eaLnBrk="1" latinLnBrk="0" hangingPunct="1">
        <a:lnSpc>
          <a:spcPct val="90000"/>
        </a:lnSpc>
        <a:spcBef>
          <a:spcPts val="2101"/>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619" rtl="0" eaLnBrk="1" latinLnBrk="0" hangingPunct="1">
        <a:defRPr sz="7560" kern="1200">
          <a:solidFill>
            <a:schemeClr val="tx1"/>
          </a:solidFill>
          <a:latin typeface="+mn-lt"/>
          <a:ea typeface="+mn-ea"/>
          <a:cs typeface="+mn-cs"/>
        </a:defRPr>
      </a:lvl1pPr>
      <a:lvl2pPr marL="1920309" algn="l" defTabSz="3840619" rtl="0" eaLnBrk="1" latinLnBrk="0" hangingPunct="1">
        <a:defRPr sz="7560" kern="1200">
          <a:solidFill>
            <a:schemeClr val="tx1"/>
          </a:solidFill>
          <a:latin typeface="+mn-lt"/>
          <a:ea typeface="+mn-ea"/>
          <a:cs typeface="+mn-cs"/>
        </a:defRPr>
      </a:lvl2pPr>
      <a:lvl3pPr marL="3840619" algn="l" defTabSz="3840619" rtl="0" eaLnBrk="1" latinLnBrk="0" hangingPunct="1">
        <a:defRPr sz="7560" kern="1200">
          <a:solidFill>
            <a:schemeClr val="tx1"/>
          </a:solidFill>
          <a:latin typeface="+mn-lt"/>
          <a:ea typeface="+mn-ea"/>
          <a:cs typeface="+mn-cs"/>
        </a:defRPr>
      </a:lvl3pPr>
      <a:lvl4pPr marL="5760929" algn="l" defTabSz="3840619" rtl="0" eaLnBrk="1" latinLnBrk="0" hangingPunct="1">
        <a:defRPr sz="7560" kern="1200">
          <a:solidFill>
            <a:schemeClr val="tx1"/>
          </a:solidFill>
          <a:latin typeface="+mn-lt"/>
          <a:ea typeface="+mn-ea"/>
          <a:cs typeface="+mn-cs"/>
        </a:defRPr>
      </a:lvl4pPr>
      <a:lvl5pPr marL="7681238" algn="l" defTabSz="3840619" rtl="0" eaLnBrk="1" latinLnBrk="0" hangingPunct="1">
        <a:defRPr sz="7560" kern="1200">
          <a:solidFill>
            <a:schemeClr val="tx1"/>
          </a:solidFill>
          <a:latin typeface="+mn-lt"/>
          <a:ea typeface="+mn-ea"/>
          <a:cs typeface="+mn-cs"/>
        </a:defRPr>
      </a:lvl5pPr>
      <a:lvl6pPr marL="9601547" algn="l" defTabSz="3840619" rtl="0" eaLnBrk="1" latinLnBrk="0" hangingPunct="1">
        <a:defRPr sz="7560" kern="1200">
          <a:solidFill>
            <a:schemeClr val="tx1"/>
          </a:solidFill>
          <a:latin typeface="+mn-lt"/>
          <a:ea typeface="+mn-ea"/>
          <a:cs typeface="+mn-cs"/>
        </a:defRPr>
      </a:lvl6pPr>
      <a:lvl7pPr marL="11521857" algn="l" defTabSz="3840619" rtl="0" eaLnBrk="1" latinLnBrk="0" hangingPunct="1">
        <a:defRPr sz="7560" kern="1200">
          <a:solidFill>
            <a:schemeClr val="tx1"/>
          </a:solidFill>
          <a:latin typeface="+mn-lt"/>
          <a:ea typeface="+mn-ea"/>
          <a:cs typeface="+mn-cs"/>
        </a:defRPr>
      </a:lvl7pPr>
      <a:lvl8pPr marL="13442166" algn="l" defTabSz="3840619" rtl="0" eaLnBrk="1" latinLnBrk="0" hangingPunct="1">
        <a:defRPr sz="7560" kern="1200">
          <a:solidFill>
            <a:schemeClr val="tx1"/>
          </a:solidFill>
          <a:latin typeface="+mn-lt"/>
          <a:ea typeface="+mn-ea"/>
          <a:cs typeface="+mn-cs"/>
        </a:defRPr>
      </a:lvl8pPr>
      <a:lvl9pPr marL="15362475" algn="l" defTabSz="3840619"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8E6FE9-305D-46C2-9D7F-4A8D2EAB6F4F}"/>
              </a:ext>
            </a:extLst>
          </p:cNvPr>
          <p:cNvSpPr/>
          <p:nvPr/>
        </p:nvSpPr>
        <p:spPr>
          <a:xfrm>
            <a:off x="0" y="0"/>
            <a:ext cx="51206400" cy="5279097"/>
          </a:xfrm>
          <a:prstGeom prst="rect">
            <a:avLst/>
          </a:prstGeom>
          <a:solidFill>
            <a:srgbClr val="1C0B8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4837" dirty="0"/>
          </a:p>
        </p:txBody>
      </p:sp>
      <p:sp>
        <p:nvSpPr>
          <p:cNvPr id="5" name="TextBox 4">
            <a:extLst>
              <a:ext uri="{FF2B5EF4-FFF2-40B4-BE49-F238E27FC236}">
                <a16:creationId xmlns:a16="http://schemas.microsoft.com/office/drawing/2014/main" id="{EE19496F-D197-47FB-882F-447E600840FA}"/>
              </a:ext>
            </a:extLst>
          </p:cNvPr>
          <p:cNvSpPr txBox="1"/>
          <p:nvPr/>
        </p:nvSpPr>
        <p:spPr>
          <a:xfrm>
            <a:off x="3913554" y="26401"/>
            <a:ext cx="44632866" cy="4401333"/>
          </a:xfrm>
          <a:prstGeom prst="rect">
            <a:avLst/>
          </a:prstGeom>
          <a:noFill/>
        </p:spPr>
        <p:txBody>
          <a:bodyPr wrap="square" rtlCol="0">
            <a:spAutoFit/>
          </a:bodyPr>
          <a:lstStyle/>
          <a:p>
            <a:pPr algn="ctr"/>
            <a:r>
              <a:rPr lang="en-US" sz="9600" dirty="0">
                <a:solidFill>
                  <a:schemeClr val="bg1"/>
                </a:solidFill>
                <a:latin typeface="Arial" panose="020B0604020202020204" pitchFamily="34" charset="0"/>
                <a:cs typeface="Arial" panose="020B0604020202020204" pitchFamily="34" charset="0"/>
              </a:rPr>
              <a:t>MRI Validation of Silenced Estrogen Receptor Alpha Expression </a:t>
            </a:r>
          </a:p>
          <a:p>
            <a:pPr algn="ctr"/>
            <a:r>
              <a:rPr lang="en-US" sz="9600" dirty="0">
                <a:solidFill>
                  <a:schemeClr val="bg1"/>
                </a:solidFill>
                <a:latin typeface="Arial" panose="020B0604020202020204" pitchFamily="34" charset="0"/>
                <a:cs typeface="Arial" panose="020B0604020202020204" pitchFamily="34" charset="0"/>
              </a:rPr>
              <a:t>In The Female Marmoset Monkey Hypothalamus </a:t>
            </a:r>
          </a:p>
          <a:p>
            <a:endParaRPr lang="en-US" sz="8801"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73AD18-E2B8-402F-983E-950391198220}"/>
              </a:ext>
            </a:extLst>
          </p:cNvPr>
          <p:cNvSpPr txBox="1"/>
          <p:nvPr/>
        </p:nvSpPr>
        <p:spPr>
          <a:xfrm>
            <a:off x="565251" y="5641962"/>
            <a:ext cx="15074264" cy="1191695"/>
          </a:xfrm>
          <a:prstGeom prst="rect">
            <a:avLst/>
          </a:prstGeom>
          <a:solidFill>
            <a:srgbClr val="1C0B8C"/>
          </a:solidFill>
          <a:ln>
            <a:noFill/>
          </a:ln>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INTRODUCTION</a:t>
            </a:r>
          </a:p>
        </p:txBody>
      </p:sp>
      <p:sp>
        <p:nvSpPr>
          <p:cNvPr id="8" name="TextBox 7">
            <a:extLst>
              <a:ext uri="{FF2B5EF4-FFF2-40B4-BE49-F238E27FC236}">
                <a16:creationId xmlns:a16="http://schemas.microsoft.com/office/drawing/2014/main" id="{FDC51F49-35FB-4799-A081-D976E6A46AC7}"/>
              </a:ext>
            </a:extLst>
          </p:cNvPr>
          <p:cNvSpPr txBox="1"/>
          <p:nvPr/>
        </p:nvSpPr>
        <p:spPr>
          <a:xfrm>
            <a:off x="16327433" y="5714796"/>
            <a:ext cx="17491585"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METHODS</a:t>
            </a:r>
          </a:p>
        </p:txBody>
      </p:sp>
      <p:sp>
        <p:nvSpPr>
          <p:cNvPr id="11" name="TextBox 10">
            <a:extLst>
              <a:ext uri="{FF2B5EF4-FFF2-40B4-BE49-F238E27FC236}">
                <a16:creationId xmlns:a16="http://schemas.microsoft.com/office/drawing/2014/main" id="{AE78E962-3D4E-4CC0-B773-4FDE9C16BBD4}"/>
              </a:ext>
            </a:extLst>
          </p:cNvPr>
          <p:cNvSpPr txBox="1"/>
          <p:nvPr/>
        </p:nvSpPr>
        <p:spPr>
          <a:xfrm>
            <a:off x="785034" y="6833658"/>
            <a:ext cx="14706835" cy="7417415"/>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Estradiol (E</a:t>
            </a:r>
            <a:r>
              <a:rPr lang="en-US" sz="2800" baseline="-25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or estrogen receptor alpha (ER</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a:t>
            </a:r>
            <a:r>
              <a:rPr lang="el-GR"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deficiency accompany polycystic ovary syndrome (PCOS)-like traits in female rodents. PCOS affects ~10% of women, inflicting infertility, obesity and cardiometabolic disease. This research project aims to investigate the role of ER</a:t>
            </a:r>
            <a:r>
              <a:rPr lang="el-GR" sz="2800" dirty="0">
                <a:latin typeface="Arial" panose="020B0604020202020204" pitchFamily="34" charset="0"/>
                <a:cs typeface="Arial" panose="020B0604020202020204" pitchFamily="34" charset="0"/>
              </a:rPr>
              <a:t>α </a:t>
            </a:r>
            <a:r>
              <a:rPr lang="en-US" sz="2800" dirty="0">
                <a:latin typeface="Arial" panose="020B0604020202020204" pitchFamily="34" charset="0"/>
                <a:cs typeface="Arial" panose="020B0604020202020204" pitchFamily="34" charset="0"/>
              </a:rPr>
              <a:t>in regulating female body weight and metabolic homeostasis in a nonhuman primate, the common marmoset monkey (</a:t>
            </a:r>
            <a:r>
              <a:rPr lang="en-US" sz="2800" i="1" dirty="0">
                <a:latin typeface="Arial" panose="020B0604020202020204" pitchFamily="34" charset="0"/>
                <a:cs typeface="Arial" panose="020B0604020202020204" pitchFamily="34" charset="0"/>
              </a:rPr>
              <a:t>Callithrix </a:t>
            </a:r>
            <a:r>
              <a:rPr lang="en-US" sz="2800" i="1" dirty="0" err="1">
                <a:latin typeface="Arial" panose="020B0604020202020204" pitchFamily="34" charset="0"/>
                <a:cs typeface="Arial" panose="020B0604020202020204" pitchFamily="34" charset="0"/>
              </a:rPr>
              <a:t>jacchus</a:t>
            </a:r>
            <a:r>
              <a:rPr lang="en-US" sz="2800" dirty="0">
                <a:latin typeface="Arial" panose="020B0604020202020204" pitchFamily="34" charset="0"/>
                <a:cs typeface="Arial" panose="020B0604020202020204" pitchFamily="34" charset="0"/>
              </a:rPr>
              <a:t>). To achieve this goal, we needed to test the hypothesis that ER</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expressing neurons of the hypothalamic ventromedial nucleus (VMN) mediate some or all the effects of E</a:t>
            </a:r>
            <a:r>
              <a:rPr lang="en-US" sz="2800" baseline="-25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on energy homeostasis in female marmosets. The identity of the ER regulating female metabolism in primates, including humans, is unknown. We propose that hypothalamic VMN ER</a:t>
            </a:r>
            <a:r>
              <a:rPr lang="el-GR" sz="2800" dirty="0">
                <a:latin typeface="Arial" panose="020B0604020202020204" pitchFamily="34" charset="0"/>
                <a:cs typeface="Arial" panose="020B0604020202020204" pitchFamily="34" charset="0"/>
              </a:rPr>
              <a:t>α </a:t>
            </a:r>
            <a:r>
              <a:rPr lang="en-US" sz="2800" dirty="0">
                <a:latin typeface="Arial" panose="020B0604020202020204" pitchFamily="34" charset="0"/>
                <a:cs typeface="Arial" panose="020B0604020202020204" pitchFamily="34" charset="0"/>
              </a:rPr>
              <a:t>plays the key role in regulating metabolism in female marmosets. In this study, we have begun our validation of a magnetic resonance imaging (MRI)-guided approach for infusion of MRI contrast agent (Fig. 1-2) along with adeno-associated virus 8 (AAV8) that infects neurons with either ER</a:t>
            </a:r>
            <a:r>
              <a:rPr lang="el-GR" sz="2800" dirty="0">
                <a:latin typeface="Arial" panose="020B0604020202020204" pitchFamily="34" charset="0"/>
                <a:cs typeface="Arial" panose="020B0604020202020204" pitchFamily="34" charset="0"/>
              </a:rPr>
              <a:t>α </a:t>
            </a:r>
            <a:r>
              <a:rPr lang="en-US" sz="2800" dirty="0">
                <a:latin typeface="Arial" panose="020B0604020202020204" pitchFamily="34" charset="0"/>
                <a:cs typeface="Arial" panose="020B0604020202020204" pitchFamily="34" charset="0"/>
              </a:rPr>
              <a:t>silencing shRNA or a control shRNA, and both types of AAV8 also deliver the gene for green fluorescent protein (GFP) so we can identify which cells were infected. Accurate VMN placement of this specific gene silencing vector is vital for testing our hypothesis that selectively removing VMN ER</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expression will induce female obesity, potentially leading to metabolic disease commonly accompanying PCOS in women.</a:t>
            </a:r>
          </a:p>
        </p:txBody>
      </p:sp>
      <p:sp>
        <p:nvSpPr>
          <p:cNvPr id="14" name="TextBox 13">
            <a:extLst>
              <a:ext uri="{FF2B5EF4-FFF2-40B4-BE49-F238E27FC236}">
                <a16:creationId xmlns:a16="http://schemas.microsoft.com/office/drawing/2014/main" id="{AD37DA5A-8F01-4F66-8D10-ABCA66DA5302}"/>
              </a:ext>
            </a:extLst>
          </p:cNvPr>
          <p:cNvSpPr txBox="1"/>
          <p:nvPr/>
        </p:nvSpPr>
        <p:spPr>
          <a:xfrm>
            <a:off x="34346415" y="29990099"/>
            <a:ext cx="16155139"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FUNDING </a:t>
            </a:r>
          </a:p>
        </p:txBody>
      </p:sp>
      <p:sp>
        <p:nvSpPr>
          <p:cNvPr id="20" name="TextBox 19">
            <a:extLst>
              <a:ext uri="{FF2B5EF4-FFF2-40B4-BE49-F238E27FC236}">
                <a16:creationId xmlns:a16="http://schemas.microsoft.com/office/drawing/2014/main" id="{26A762B2-6F9B-4B15-9A98-680FDF92496F}"/>
              </a:ext>
            </a:extLst>
          </p:cNvPr>
          <p:cNvSpPr txBox="1"/>
          <p:nvPr/>
        </p:nvSpPr>
        <p:spPr>
          <a:xfrm>
            <a:off x="34346415" y="31356658"/>
            <a:ext cx="16187518" cy="892809"/>
          </a:xfrm>
          <a:prstGeom prst="rect">
            <a:avLst/>
          </a:prstGeom>
          <a:noFill/>
          <a:ln>
            <a:noFill/>
          </a:ln>
        </p:spPr>
        <p:txBody>
          <a:bodyPr wrap="square" rtlCol="0">
            <a:spAutoFit/>
          </a:bodyPr>
          <a:lstStyle/>
          <a:p>
            <a:r>
              <a:rPr lang="en-US" sz="2601" dirty="0">
                <a:latin typeface="Arial" panose="020B0604020202020204" pitchFamily="34" charset="0"/>
                <a:cs typeface="Arial" panose="020B0604020202020204" pitchFamily="34" charset="0"/>
              </a:rPr>
              <a:t>We acknowledge our funding sources:</a:t>
            </a:r>
          </a:p>
          <a:p>
            <a:r>
              <a:rPr lang="en-US" sz="2601" dirty="0">
                <a:latin typeface="Arial" panose="020B0604020202020204" pitchFamily="34" charset="0"/>
                <a:cs typeface="Arial" panose="020B0604020202020204" pitchFamily="34" charset="0"/>
              </a:rPr>
              <a:t>- NIH grants P50 HD028934 (PI: Marshall, JC), P50 HD044405 (PI: </a:t>
            </a:r>
            <a:r>
              <a:rPr lang="en-US" sz="2601" dirty="0" err="1">
                <a:latin typeface="Arial" panose="020B0604020202020204" pitchFamily="34" charset="0"/>
                <a:cs typeface="Arial" panose="020B0604020202020204" pitchFamily="34" charset="0"/>
              </a:rPr>
              <a:t>Dunaif</a:t>
            </a:r>
            <a:r>
              <a:rPr lang="en-US" sz="2601" dirty="0">
                <a:latin typeface="Arial" panose="020B0604020202020204" pitchFamily="34" charset="0"/>
                <a:cs typeface="Arial" panose="020B0604020202020204" pitchFamily="34" charset="0"/>
              </a:rPr>
              <a:t>, A), T32 HD041921 (PI: Bird, IM)</a:t>
            </a:r>
          </a:p>
        </p:txBody>
      </p:sp>
      <p:pic>
        <p:nvPicPr>
          <p:cNvPr id="19" name="Picture 18">
            <a:extLst>
              <a:ext uri="{FF2B5EF4-FFF2-40B4-BE49-F238E27FC236}">
                <a16:creationId xmlns:a16="http://schemas.microsoft.com/office/drawing/2014/main" id="{1F6E02A4-0C0D-504C-9E20-9F8E7AA38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9547" y="14235275"/>
            <a:ext cx="8574713" cy="4757920"/>
          </a:xfrm>
          <a:prstGeom prst="rect">
            <a:avLst/>
          </a:prstGeom>
        </p:spPr>
      </p:pic>
      <p:sp>
        <p:nvSpPr>
          <p:cNvPr id="32" name="TextBox 31">
            <a:extLst>
              <a:ext uri="{FF2B5EF4-FFF2-40B4-BE49-F238E27FC236}">
                <a16:creationId xmlns:a16="http://schemas.microsoft.com/office/drawing/2014/main" id="{158D3BDE-8187-462E-82A6-1350CB2A3718}"/>
              </a:ext>
            </a:extLst>
          </p:cNvPr>
          <p:cNvSpPr txBox="1"/>
          <p:nvPr/>
        </p:nvSpPr>
        <p:spPr>
          <a:xfrm>
            <a:off x="34314036" y="5723112"/>
            <a:ext cx="16155139"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RESULTS</a:t>
            </a:r>
          </a:p>
        </p:txBody>
      </p:sp>
      <p:pic>
        <p:nvPicPr>
          <p:cNvPr id="37" name="Picture 36">
            <a:extLst>
              <a:ext uri="{FF2B5EF4-FFF2-40B4-BE49-F238E27FC236}">
                <a16:creationId xmlns:a16="http://schemas.microsoft.com/office/drawing/2014/main" id="{BD744CD2-4811-4AB7-88E9-9394985B0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22" y="196177"/>
            <a:ext cx="4876800" cy="4876800"/>
          </a:xfrm>
          <a:prstGeom prst="rect">
            <a:avLst/>
          </a:prstGeom>
        </p:spPr>
      </p:pic>
      <p:sp>
        <p:nvSpPr>
          <p:cNvPr id="44" name="Rectangle 43">
            <a:extLst>
              <a:ext uri="{FF2B5EF4-FFF2-40B4-BE49-F238E27FC236}">
                <a16:creationId xmlns:a16="http://schemas.microsoft.com/office/drawing/2014/main" id="{31BBC178-8693-4786-AA0C-5C5692C6E7F7}"/>
              </a:ext>
            </a:extLst>
          </p:cNvPr>
          <p:cNvSpPr/>
          <p:nvPr/>
        </p:nvSpPr>
        <p:spPr>
          <a:xfrm>
            <a:off x="16370501" y="5714796"/>
            <a:ext cx="17427865" cy="2710200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B5AED63-E324-4373-B27A-6A615FAA4AD6}"/>
              </a:ext>
            </a:extLst>
          </p:cNvPr>
          <p:cNvSpPr/>
          <p:nvPr/>
        </p:nvSpPr>
        <p:spPr>
          <a:xfrm>
            <a:off x="34314036" y="5676173"/>
            <a:ext cx="16219897" cy="2676096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F268704-00A2-4B3B-8B2B-EA273E491DB7}"/>
              </a:ext>
            </a:extLst>
          </p:cNvPr>
          <p:cNvSpPr/>
          <p:nvPr/>
        </p:nvSpPr>
        <p:spPr>
          <a:xfrm>
            <a:off x="551111" y="5676173"/>
            <a:ext cx="15048911" cy="2437990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81623E0-248B-CA4B-9B3C-5F7040453820}"/>
              </a:ext>
            </a:extLst>
          </p:cNvPr>
          <p:cNvSpPr txBox="1"/>
          <p:nvPr/>
        </p:nvSpPr>
        <p:spPr>
          <a:xfrm>
            <a:off x="34330226" y="18439437"/>
            <a:ext cx="16155139"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SUMMARY</a:t>
            </a:r>
          </a:p>
        </p:txBody>
      </p:sp>
      <p:sp>
        <p:nvSpPr>
          <p:cNvPr id="2" name="TextBox 1">
            <a:extLst>
              <a:ext uri="{FF2B5EF4-FFF2-40B4-BE49-F238E27FC236}">
                <a16:creationId xmlns:a16="http://schemas.microsoft.com/office/drawing/2014/main" id="{95824B80-CD5E-E54B-892F-16F1A7D8B665}"/>
              </a:ext>
            </a:extLst>
          </p:cNvPr>
          <p:cNvSpPr txBox="1"/>
          <p:nvPr/>
        </p:nvSpPr>
        <p:spPr>
          <a:xfrm>
            <a:off x="5216856" y="3481157"/>
            <a:ext cx="43603886" cy="2862579"/>
          </a:xfrm>
          <a:prstGeom prst="rect">
            <a:avLst/>
          </a:prstGeom>
          <a:noFill/>
        </p:spPr>
        <p:txBody>
          <a:bodyPr wrap="square" rtlCol="0">
            <a:spAutoFit/>
          </a:bodyPr>
          <a:lstStyle/>
          <a:p>
            <a:pPr algn="ctr"/>
            <a:r>
              <a:rPr lang="en-US" sz="5401" dirty="0">
                <a:solidFill>
                  <a:schemeClr val="bg1"/>
                </a:solidFill>
                <a:latin typeface="Arial" panose="020B0604020202020204" pitchFamily="34" charset="0"/>
                <a:cs typeface="Arial" panose="020B0604020202020204" pitchFamily="34" charset="0"/>
              </a:rPr>
              <a:t>Camellia(</a:t>
            </a:r>
            <a:r>
              <a:rPr lang="en-US" sz="5401" dirty="0" err="1">
                <a:solidFill>
                  <a:schemeClr val="bg1"/>
                </a:solidFill>
                <a:latin typeface="Arial" panose="020B0604020202020204" pitchFamily="34" charset="0"/>
                <a:cs typeface="Arial" panose="020B0604020202020204" pitchFamily="34" charset="0"/>
              </a:rPr>
              <a:t>Xinyue</a:t>
            </a:r>
            <a:r>
              <a:rPr lang="en-US" sz="5401" dirty="0">
                <a:solidFill>
                  <a:schemeClr val="bg1"/>
                </a:solidFill>
                <a:latin typeface="Arial" panose="020B0604020202020204" pitchFamily="34" charset="0"/>
                <a:cs typeface="Arial" panose="020B0604020202020204" pitchFamily="34" charset="0"/>
              </a:rPr>
              <a:t>) Rui</a:t>
            </a:r>
            <a:r>
              <a:rPr lang="en-US" sz="5401" baseline="30000" dirty="0">
                <a:solidFill>
                  <a:schemeClr val="bg1"/>
                </a:solidFill>
                <a:latin typeface="Arial" panose="020B0604020202020204" pitchFamily="34" charset="0"/>
                <a:cs typeface="Arial" panose="020B0604020202020204" pitchFamily="34" charset="0"/>
              </a:rPr>
              <a:t>1</a:t>
            </a:r>
            <a:r>
              <a:rPr lang="en-US" sz="5401" dirty="0">
                <a:solidFill>
                  <a:schemeClr val="bg1"/>
                </a:solidFill>
                <a:latin typeface="Arial" panose="020B0604020202020204" pitchFamily="34" charset="0"/>
                <a:cs typeface="Arial" panose="020B0604020202020204" pitchFamily="34" charset="0"/>
              </a:rPr>
              <a:t>, Hannah R Yohnk</a:t>
            </a:r>
            <a:r>
              <a:rPr lang="en-US" sz="5401" baseline="30000" dirty="0">
                <a:solidFill>
                  <a:schemeClr val="bg1"/>
                </a:solidFill>
                <a:latin typeface="Arial" panose="020B0604020202020204" pitchFamily="34" charset="0"/>
                <a:cs typeface="Arial" panose="020B0604020202020204" pitchFamily="34" charset="0"/>
              </a:rPr>
              <a:t>1</a:t>
            </a:r>
            <a:r>
              <a:rPr lang="en-US" sz="5401" dirty="0">
                <a:solidFill>
                  <a:schemeClr val="bg1"/>
                </a:solidFill>
                <a:latin typeface="Arial" panose="020B0604020202020204" pitchFamily="34" charset="0"/>
                <a:cs typeface="Arial" panose="020B0604020202020204" pitchFamily="34" charset="0"/>
              </a:rPr>
              <a:t>, Daniel J Uhlrich</a:t>
            </a:r>
            <a:r>
              <a:rPr lang="en-US" sz="5401" baseline="30000" dirty="0">
                <a:solidFill>
                  <a:schemeClr val="bg1"/>
                </a:solidFill>
                <a:latin typeface="Arial" panose="020B0604020202020204" pitchFamily="34" charset="0"/>
                <a:cs typeface="Arial" panose="020B0604020202020204" pitchFamily="34" charset="0"/>
              </a:rPr>
              <a:t>2</a:t>
            </a:r>
            <a:r>
              <a:rPr lang="en-US" sz="5401" dirty="0">
                <a:solidFill>
                  <a:schemeClr val="bg1"/>
                </a:solidFill>
                <a:latin typeface="Arial" panose="020B0604020202020204" pitchFamily="34" charset="0"/>
                <a:cs typeface="Arial" panose="020B0604020202020204" pitchFamily="34" charset="0"/>
              </a:rPr>
              <a:t>, Marissa Kraynak</a:t>
            </a:r>
            <a:r>
              <a:rPr lang="en-US" sz="5401" baseline="30000" dirty="0">
                <a:solidFill>
                  <a:schemeClr val="bg1"/>
                </a:solidFill>
                <a:latin typeface="Arial" panose="020B0604020202020204" pitchFamily="34" charset="0"/>
                <a:cs typeface="Arial" panose="020B0604020202020204" pitchFamily="34" charset="0"/>
              </a:rPr>
              <a:t>4</a:t>
            </a:r>
            <a:r>
              <a:rPr lang="en-US" sz="5401" dirty="0">
                <a:solidFill>
                  <a:schemeClr val="bg1"/>
                </a:solidFill>
                <a:latin typeface="Arial" panose="020B0604020202020204" pitchFamily="34" charset="0"/>
                <a:cs typeface="Arial" panose="020B0604020202020204" pitchFamily="34" charset="0"/>
              </a:rPr>
              <a:t>, Jon E Levine</a:t>
            </a:r>
            <a:r>
              <a:rPr lang="en-US" sz="5401" baseline="30000" dirty="0">
                <a:solidFill>
                  <a:schemeClr val="bg1"/>
                </a:solidFill>
                <a:latin typeface="Arial" panose="020B0604020202020204" pitchFamily="34" charset="0"/>
                <a:cs typeface="Arial" panose="020B0604020202020204" pitchFamily="34" charset="0"/>
              </a:rPr>
              <a:t>1,2,4 </a:t>
            </a:r>
            <a:r>
              <a:rPr lang="en-US" sz="5401" dirty="0">
                <a:solidFill>
                  <a:schemeClr val="bg1"/>
                </a:solidFill>
                <a:latin typeface="Arial" panose="020B0604020202020204" pitchFamily="34" charset="0"/>
                <a:cs typeface="Arial" panose="020B0604020202020204" pitchFamily="34" charset="0"/>
              </a:rPr>
              <a:t>and David H Abbott</a:t>
            </a:r>
            <a:r>
              <a:rPr lang="en-US" sz="5401" baseline="30000" dirty="0">
                <a:solidFill>
                  <a:schemeClr val="bg1"/>
                </a:solidFill>
                <a:latin typeface="Arial" panose="020B0604020202020204" pitchFamily="34" charset="0"/>
                <a:cs typeface="Arial" panose="020B0604020202020204" pitchFamily="34" charset="0"/>
              </a:rPr>
              <a:t>1,3,4</a:t>
            </a:r>
            <a:r>
              <a:rPr lang="en-US" sz="5401" dirty="0">
                <a:solidFill>
                  <a:schemeClr val="bg1"/>
                </a:solidFill>
                <a:latin typeface="Arial" panose="020B0604020202020204" pitchFamily="34" charset="0"/>
                <a:cs typeface="Arial" panose="020B0604020202020204" pitchFamily="34" charset="0"/>
              </a:rPr>
              <a:t> (Mentor)</a:t>
            </a:r>
          </a:p>
          <a:p>
            <a:pPr algn="ct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Wisconsin National Primate Research Center, Departments of </a:t>
            </a:r>
            <a:r>
              <a:rPr lang="en-US" sz="3600" baseline="30000" dirty="0">
                <a:solidFill>
                  <a:schemeClr val="bg1"/>
                </a:solidFill>
                <a:latin typeface="Arial" panose="020B0604020202020204" pitchFamily="34" charset="0"/>
                <a:cs typeface="Arial" panose="020B0604020202020204" pitchFamily="34" charset="0"/>
              </a:rPr>
              <a:t>2</a:t>
            </a:r>
            <a:r>
              <a:rPr lang="en-US" sz="3600" dirty="0">
                <a:solidFill>
                  <a:schemeClr val="bg1"/>
                </a:solidFill>
                <a:latin typeface="Arial" panose="020B0604020202020204" pitchFamily="34" charset="0"/>
                <a:cs typeface="Arial" panose="020B0604020202020204" pitchFamily="34" charset="0"/>
              </a:rPr>
              <a:t>Neuroscience and </a:t>
            </a:r>
            <a:r>
              <a:rPr lang="en-US" sz="3600" baseline="30000" dirty="0">
                <a:solidFill>
                  <a:schemeClr val="bg1"/>
                </a:solidFill>
                <a:latin typeface="Arial" panose="020B0604020202020204" pitchFamily="34" charset="0"/>
                <a:cs typeface="Arial" panose="020B0604020202020204" pitchFamily="34" charset="0"/>
              </a:rPr>
              <a:t>3</a:t>
            </a:r>
            <a:r>
              <a:rPr lang="en-US" sz="3600" dirty="0">
                <a:solidFill>
                  <a:schemeClr val="bg1"/>
                </a:solidFill>
                <a:latin typeface="Arial" panose="020B0604020202020204" pitchFamily="34" charset="0"/>
                <a:cs typeface="Arial" panose="020B0604020202020204" pitchFamily="34" charset="0"/>
              </a:rPr>
              <a:t>Obstetrics &amp; Gynecology, and </a:t>
            </a:r>
            <a:r>
              <a:rPr lang="en-US" sz="3600" baseline="30000" dirty="0">
                <a:solidFill>
                  <a:schemeClr val="bg1"/>
                </a:solidFill>
                <a:latin typeface="Arial" panose="020B0604020202020204" pitchFamily="34" charset="0"/>
                <a:cs typeface="Arial" panose="020B0604020202020204" pitchFamily="34" charset="0"/>
              </a:rPr>
              <a:t>4</a:t>
            </a:r>
            <a:r>
              <a:rPr lang="en-US" sz="3600" dirty="0">
                <a:solidFill>
                  <a:schemeClr val="bg1"/>
                </a:solidFill>
                <a:latin typeface="Arial" panose="020B0604020202020204" pitchFamily="34" charset="0"/>
                <a:cs typeface="Arial" panose="020B0604020202020204" pitchFamily="34" charset="0"/>
              </a:rPr>
              <a:t>Endocrinology-Reproductive Physiology Training Program, University of Wisconsin, Madison, WI.</a:t>
            </a:r>
          </a:p>
          <a:p>
            <a:pPr algn="ctr"/>
            <a:r>
              <a:rPr lang="en-US" sz="3600" dirty="0">
                <a:solidFill>
                  <a:schemeClr val="bg1"/>
                </a:solidFill>
                <a:latin typeface="Arial" panose="020B0604020202020204" pitchFamily="34" charset="0"/>
                <a:cs typeface="Arial" panose="020B0604020202020204" pitchFamily="34" charset="0"/>
              </a:rPr>
              <a:t> 	</a:t>
            </a:r>
          </a:p>
          <a:p>
            <a:pPr algn="ctr"/>
            <a:r>
              <a:rPr lang="en-US" sz="5401" dirty="0">
                <a:solidFill>
                  <a:schemeClr val="bg1"/>
                </a:solidFill>
                <a:latin typeface="Arial" panose="020B0604020202020204" pitchFamily="34" charset="0"/>
                <a:cs typeface="Arial" panose="020B0604020202020204" pitchFamily="34" charset="0"/>
              </a:rPr>
              <a:t> </a:t>
            </a:r>
            <a:endParaRPr lang="en-US" sz="5401" dirty="0"/>
          </a:p>
        </p:txBody>
      </p:sp>
      <p:pic>
        <p:nvPicPr>
          <p:cNvPr id="36" name="Picture 35">
            <a:extLst>
              <a:ext uri="{FF2B5EF4-FFF2-40B4-BE49-F238E27FC236}">
                <a16:creationId xmlns:a16="http://schemas.microsoft.com/office/drawing/2014/main" id="{4E9AC7C9-B66D-C64A-B3F8-18F75E7520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7616" y="30928365"/>
            <a:ext cx="7602413" cy="1769564"/>
          </a:xfrm>
          <a:prstGeom prst="rect">
            <a:avLst/>
          </a:prstGeom>
        </p:spPr>
      </p:pic>
      <p:pic>
        <p:nvPicPr>
          <p:cNvPr id="12" name="Picture 11">
            <a:extLst>
              <a:ext uri="{FF2B5EF4-FFF2-40B4-BE49-F238E27FC236}">
                <a16:creationId xmlns:a16="http://schemas.microsoft.com/office/drawing/2014/main" id="{45EEE8C5-C24E-E249-8CE6-47F9F1500A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3221" y="7869107"/>
            <a:ext cx="8451758" cy="4689695"/>
          </a:xfrm>
          <a:prstGeom prst="rect">
            <a:avLst/>
          </a:prstGeom>
        </p:spPr>
      </p:pic>
      <p:sp>
        <p:nvSpPr>
          <p:cNvPr id="42" name="TextBox 41">
            <a:extLst>
              <a:ext uri="{FF2B5EF4-FFF2-40B4-BE49-F238E27FC236}">
                <a16:creationId xmlns:a16="http://schemas.microsoft.com/office/drawing/2014/main" id="{56F51E97-287F-A249-96E3-CC1A5376F08F}"/>
              </a:ext>
            </a:extLst>
          </p:cNvPr>
          <p:cNvSpPr txBox="1"/>
          <p:nvPr/>
        </p:nvSpPr>
        <p:spPr>
          <a:xfrm>
            <a:off x="17235896" y="12296148"/>
            <a:ext cx="15683535" cy="2000548"/>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The green line illustrates </a:t>
            </a:r>
            <a:r>
              <a:rPr lang="en-US" sz="2800" dirty="0" err="1">
                <a:latin typeface="Arial" panose="020B0604020202020204" pitchFamily="34" charset="0"/>
                <a:cs typeface="Arial" panose="020B0604020202020204" pitchFamily="34" charset="0"/>
              </a:rPr>
              <a:t>OsiriX</a:t>
            </a:r>
            <a:r>
              <a:rPr lang="en-US" sz="2800" dirty="0">
                <a:latin typeface="Arial" panose="020B0604020202020204" pitchFamily="34" charset="0"/>
                <a:cs typeface="Arial" panose="020B0604020202020204" pitchFamily="34" charset="0"/>
              </a:rPr>
              <a:t> digital caliper measurement between the left wall of the 3</a:t>
            </a:r>
            <a:r>
              <a:rPr lang="en-US" sz="2800" baseline="30000" dirty="0">
                <a:latin typeface="Arial" panose="020B0604020202020204" pitchFamily="34" charset="0"/>
                <a:cs typeface="Arial" panose="020B0604020202020204" pitchFamily="34" charset="0"/>
              </a:rPr>
              <a:t>rd</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ventricle and the left optic tract in an MRI coronal brain image at the rostral-caudal level of the hypothalamus. The black line on the sketched image indicates the same. The brain section is flipped.</a:t>
            </a:r>
            <a:endParaRPr lang="en-US" sz="2800" baseline="30000"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B2E13445-E5F3-3B4E-B729-DD3E2F0F3653}"/>
              </a:ext>
            </a:extLst>
          </p:cNvPr>
          <p:cNvSpPr txBox="1"/>
          <p:nvPr/>
        </p:nvSpPr>
        <p:spPr>
          <a:xfrm>
            <a:off x="16687801" y="19031907"/>
            <a:ext cx="16969950" cy="2000548"/>
          </a:xfrm>
          <a:prstGeom prst="rect">
            <a:avLst/>
          </a:prstGeom>
          <a:noFill/>
        </p:spPr>
        <p:txBody>
          <a:bodyPr wrap="square" rtlCol="0">
            <a:spAutoFit/>
          </a:bodyPr>
          <a:lstStyle/>
          <a:p>
            <a:r>
              <a:rPr lang="en-US" sz="4000" b="1" dirty="0"/>
              <a:t>Figure 2. </a:t>
            </a:r>
            <a:r>
              <a:rPr lang="en-US" sz="2800" dirty="0" err="1">
                <a:latin typeface="Arial" panose="020B0604020202020204" pitchFamily="34" charset="0"/>
                <a:cs typeface="Arial" panose="020B0604020202020204" pitchFamily="34" charset="0"/>
              </a:rPr>
              <a:t>OsiriX</a:t>
            </a:r>
            <a:r>
              <a:rPr lang="en-US" sz="2800" dirty="0">
                <a:latin typeface="Arial" panose="020B0604020202020204" pitchFamily="34" charset="0"/>
                <a:cs typeface="Arial" panose="020B0604020202020204" pitchFamily="34" charset="0"/>
              </a:rPr>
              <a:t> digital caliper drawn area (green outline) and sketched area (black outline) of left side infusion of contrast agent accompanying AAV8 viral vector. As the MRI image illustrates all the infusions made on the left side, and only a single infusion of the right, only left side measurements are taken. The brain section is flipped.</a:t>
            </a:r>
            <a:endParaRPr lang="en-US" sz="4000"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9CB981A7-D3C1-7047-9BB9-8B84E827568A}"/>
              </a:ext>
            </a:extLst>
          </p:cNvPr>
          <p:cNvSpPr txBox="1"/>
          <p:nvPr/>
        </p:nvSpPr>
        <p:spPr>
          <a:xfrm>
            <a:off x="16373152" y="21019958"/>
            <a:ext cx="17409025"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RESULTS</a:t>
            </a:r>
          </a:p>
        </p:txBody>
      </p:sp>
      <p:graphicFrame>
        <p:nvGraphicFramePr>
          <p:cNvPr id="54" name="Table 53">
            <a:extLst>
              <a:ext uri="{FF2B5EF4-FFF2-40B4-BE49-F238E27FC236}">
                <a16:creationId xmlns:a16="http://schemas.microsoft.com/office/drawing/2014/main" id="{492F26AC-A946-6D49-B810-09EA14A776E2}"/>
              </a:ext>
            </a:extLst>
          </p:cNvPr>
          <p:cNvGraphicFramePr>
            <a:graphicFrameLocks noGrp="1"/>
          </p:cNvGraphicFramePr>
          <p:nvPr>
            <p:extLst>
              <p:ext uri="{D42A27DB-BD31-4B8C-83A1-F6EECF244321}">
                <p14:modId xmlns:p14="http://schemas.microsoft.com/office/powerpoint/2010/main" val="1148861255"/>
              </p:ext>
            </p:extLst>
          </p:nvPr>
        </p:nvGraphicFramePr>
        <p:xfrm>
          <a:off x="17126927" y="22347688"/>
          <a:ext cx="15635360" cy="8314800"/>
        </p:xfrm>
        <a:graphic>
          <a:graphicData uri="http://schemas.openxmlformats.org/drawingml/2006/table">
            <a:tbl>
              <a:tblPr firstRow="1" bandRow="1">
                <a:tableStyleId>{22838BEF-8BB2-4498-84A7-C5851F593DF1}</a:tableStyleId>
              </a:tblPr>
              <a:tblGrid>
                <a:gridCol w="2233623">
                  <a:extLst>
                    <a:ext uri="{9D8B030D-6E8A-4147-A177-3AD203B41FA5}">
                      <a16:colId xmlns:a16="http://schemas.microsoft.com/office/drawing/2014/main" val="3137705463"/>
                    </a:ext>
                  </a:extLst>
                </a:gridCol>
                <a:gridCol w="2233623">
                  <a:extLst>
                    <a:ext uri="{9D8B030D-6E8A-4147-A177-3AD203B41FA5}">
                      <a16:colId xmlns:a16="http://schemas.microsoft.com/office/drawing/2014/main" val="3774250490"/>
                    </a:ext>
                  </a:extLst>
                </a:gridCol>
                <a:gridCol w="2233623">
                  <a:extLst>
                    <a:ext uri="{9D8B030D-6E8A-4147-A177-3AD203B41FA5}">
                      <a16:colId xmlns:a16="http://schemas.microsoft.com/office/drawing/2014/main" val="3659053714"/>
                    </a:ext>
                  </a:extLst>
                </a:gridCol>
                <a:gridCol w="2233623">
                  <a:extLst>
                    <a:ext uri="{9D8B030D-6E8A-4147-A177-3AD203B41FA5}">
                      <a16:colId xmlns:a16="http://schemas.microsoft.com/office/drawing/2014/main" val="1379840"/>
                    </a:ext>
                  </a:extLst>
                </a:gridCol>
                <a:gridCol w="2233623">
                  <a:extLst>
                    <a:ext uri="{9D8B030D-6E8A-4147-A177-3AD203B41FA5}">
                      <a16:colId xmlns:a16="http://schemas.microsoft.com/office/drawing/2014/main" val="4074843732"/>
                    </a:ext>
                  </a:extLst>
                </a:gridCol>
                <a:gridCol w="1815486">
                  <a:extLst>
                    <a:ext uri="{9D8B030D-6E8A-4147-A177-3AD203B41FA5}">
                      <a16:colId xmlns:a16="http://schemas.microsoft.com/office/drawing/2014/main" val="2025256082"/>
                    </a:ext>
                  </a:extLst>
                </a:gridCol>
                <a:gridCol w="2651759">
                  <a:extLst>
                    <a:ext uri="{9D8B030D-6E8A-4147-A177-3AD203B41FA5}">
                      <a16:colId xmlns:a16="http://schemas.microsoft.com/office/drawing/2014/main" val="764246346"/>
                    </a:ext>
                  </a:extLst>
                </a:gridCol>
              </a:tblGrid>
              <a:tr h="654926">
                <a:tc>
                  <a:txBody>
                    <a:bodyPr/>
                    <a:lstStyle/>
                    <a:p>
                      <a:r>
                        <a:rPr lang="en-US" sz="2800" dirty="0"/>
                        <a:t>cj1756</a:t>
                      </a:r>
                    </a:p>
                    <a:p>
                      <a:r>
                        <a:rPr lang="en-US" sz="2800" dirty="0">
                          <a:solidFill>
                            <a:schemeClr val="tx1"/>
                          </a:solidFill>
                        </a:rPr>
                        <a:t>Control</a:t>
                      </a:r>
                    </a:p>
                  </a:txBody>
                  <a:tcPr/>
                </a:tc>
                <a:tc>
                  <a:txBody>
                    <a:bodyPr/>
                    <a:lstStyle/>
                    <a:p>
                      <a:r>
                        <a:rPr lang="en-US" sz="2800" dirty="0">
                          <a:solidFill>
                            <a:schemeClr val="tx1"/>
                          </a:solidFill>
                        </a:rPr>
                        <a:t>z = rostral-caudal position (cm)</a:t>
                      </a:r>
                    </a:p>
                  </a:txBody>
                  <a:tcPr/>
                </a:tc>
                <a:tc gridSpan="3">
                  <a:txBody>
                    <a:bodyPr/>
                    <a:lstStyle/>
                    <a:p>
                      <a:r>
                        <a:rPr lang="en-US" sz="2800" dirty="0"/>
                        <a:t>Left wall of 3</a:t>
                      </a:r>
                      <a:r>
                        <a:rPr lang="en-US" sz="2800" baseline="30000" dirty="0"/>
                        <a:t>rd</a:t>
                      </a:r>
                      <a:r>
                        <a:rPr lang="en-US" sz="2800" dirty="0"/>
                        <a:t> ventricle to left optic tract (cm)</a:t>
                      </a:r>
                      <a:endParaRPr lang="en-US" sz="2800" dirty="0">
                        <a:solidFill>
                          <a:schemeClr val="tx1"/>
                        </a:solidFill>
                      </a:endParaRPr>
                    </a:p>
                  </a:txBody>
                  <a:tcPr/>
                </a:tc>
                <a:tc hMerge="1">
                  <a:txBody>
                    <a:bodyPr/>
                    <a:lstStyle/>
                    <a:p>
                      <a:endParaRPr lang="en-US"/>
                    </a:p>
                  </a:txBody>
                  <a:tcPr/>
                </a:tc>
                <a:tc hMerge="1">
                  <a:txBody>
                    <a:bodyPr/>
                    <a:lstStyle/>
                    <a:p>
                      <a:endParaRPr lang="en-US" dirty="0"/>
                    </a:p>
                  </a:txBody>
                  <a:tcPr/>
                </a:tc>
                <a:tc>
                  <a:txBody>
                    <a:bodyPr/>
                    <a:lstStyle/>
                    <a:p>
                      <a:r>
                        <a:rPr lang="en-US" sz="2800" dirty="0"/>
                        <a:t>Average left side distance</a:t>
                      </a:r>
                      <a:endParaRPr lang="en-US" sz="2800" dirty="0">
                        <a:solidFill>
                          <a:schemeClr val="tx1"/>
                        </a:solidFill>
                      </a:endParaRPr>
                    </a:p>
                  </a:txBody>
                  <a:tcPr/>
                </a:tc>
                <a:tc>
                  <a:txBody>
                    <a:bodyPr/>
                    <a:lstStyle/>
                    <a:p>
                      <a:r>
                        <a:rPr lang="en-US" sz="2800" dirty="0"/>
                        <a:t>Aligned MRI-brain sections</a:t>
                      </a:r>
                      <a:endParaRPr lang="en-US" sz="2800" dirty="0">
                        <a:solidFill>
                          <a:schemeClr val="tx1"/>
                        </a:solidFill>
                      </a:endParaRPr>
                    </a:p>
                  </a:txBody>
                  <a:tcPr/>
                </a:tc>
                <a:extLst>
                  <a:ext uri="{0D108BD9-81ED-4DB2-BD59-A6C34878D82A}">
                    <a16:rowId xmlns:a16="http://schemas.microsoft.com/office/drawing/2014/main" val="3515127956"/>
                  </a:ext>
                </a:extLst>
              </a:tr>
              <a:tr h="535420">
                <a:tc>
                  <a:txBody>
                    <a:bodyPr/>
                    <a:lstStyle/>
                    <a:p>
                      <a:r>
                        <a:rPr lang="en-US" sz="2800" dirty="0"/>
                        <a:t>3/17/2015</a:t>
                      </a:r>
                    </a:p>
                  </a:txBody>
                  <a:tcPr/>
                </a:tc>
                <a:tc>
                  <a:txBody>
                    <a:bodyPr/>
                    <a:lstStyle/>
                    <a:p>
                      <a:r>
                        <a:rPr lang="en-US" sz="2800" dirty="0"/>
                        <a:t>7.67</a:t>
                      </a:r>
                    </a:p>
                  </a:txBody>
                  <a:tcPr/>
                </a:tc>
                <a:tc>
                  <a:txBody>
                    <a:bodyPr/>
                    <a:lstStyle/>
                    <a:p>
                      <a:r>
                        <a:rPr lang="en-US" sz="2800" dirty="0"/>
                        <a:t>0.102</a:t>
                      </a:r>
                    </a:p>
                  </a:txBody>
                  <a:tcPr/>
                </a:tc>
                <a:tc>
                  <a:txBody>
                    <a:bodyPr/>
                    <a:lstStyle/>
                    <a:p>
                      <a:r>
                        <a:rPr lang="en-US" sz="2800" dirty="0"/>
                        <a:t>0.109</a:t>
                      </a:r>
                    </a:p>
                  </a:txBody>
                  <a:tcPr/>
                </a:tc>
                <a:tc>
                  <a:txBody>
                    <a:bodyPr/>
                    <a:lstStyle/>
                    <a:p>
                      <a:r>
                        <a:rPr lang="en-US" sz="2800" dirty="0"/>
                        <a:t>0.104</a:t>
                      </a:r>
                    </a:p>
                  </a:txBody>
                  <a:tcPr/>
                </a:tc>
                <a:tc>
                  <a:txBody>
                    <a:bodyPr/>
                    <a:lstStyle/>
                    <a:p>
                      <a:r>
                        <a:rPr lang="en-US" sz="2800" dirty="0"/>
                        <a:t>0.105</a:t>
                      </a:r>
                    </a:p>
                  </a:txBody>
                  <a:tcPr/>
                </a:tc>
                <a:tc>
                  <a:txBody>
                    <a:bodyPr/>
                    <a:lstStyle/>
                    <a:p>
                      <a:endParaRPr lang="en-US" sz="2800" dirty="0"/>
                    </a:p>
                  </a:txBody>
                  <a:tcPr/>
                </a:tc>
                <a:extLst>
                  <a:ext uri="{0D108BD9-81ED-4DB2-BD59-A6C34878D82A}">
                    <a16:rowId xmlns:a16="http://schemas.microsoft.com/office/drawing/2014/main" val="3341708116"/>
                  </a:ext>
                </a:extLst>
              </a:tr>
              <a:tr h="535420">
                <a:tc>
                  <a:txBody>
                    <a:bodyPr/>
                    <a:lstStyle/>
                    <a:p>
                      <a:r>
                        <a:rPr lang="en-US" sz="2800" dirty="0"/>
                        <a:t>8:04AM</a:t>
                      </a:r>
                    </a:p>
                  </a:txBody>
                  <a:tcPr/>
                </a:tc>
                <a:tc>
                  <a:txBody>
                    <a:bodyPr/>
                    <a:lstStyle/>
                    <a:p>
                      <a:r>
                        <a:rPr lang="en-US" sz="2800" dirty="0"/>
                        <a:t>7.37</a:t>
                      </a:r>
                    </a:p>
                  </a:txBody>
                  <a:tcPr/>
                </a:tc>
                <a:tc>
                  <a:txBody>
                    <a:bodyPr/>
                    <a:lstStyle/>
                    <a:p>
                      <a:r>
                        <a:rPr lang="en-US" sz="2800" dirty="0"/>
                        <a:t>0.139</a:t>
                      </a:r>
                    </a:p>
                  </a:txBody>
                  <a:tcPr/>
                </a:tc>
                <a:tc>
                  <a:txBody>
                    <a:bodyPr/>
                    <a:lstStyle/>
                    <a:p>
                      <a:r>
                        <a:rPr lang="en-US" sz="2800" dirty="0"/>
                        <a:t>0.155</a:t>
                      </a:r>
                    </a:p>
                  </a:txBody>
                  <a:tcPr/>
                </a:tc>
                <a:tc>
                  <a:txBody>
                    <a:bodyPr/>
                    <a:lstStyle/>
                    <a:p>
                      <a:r>
                        <a:rPr lang="en-US" sz="2800" dirty="0"/>
                        <a:t>0.129</a:t>
                      </a:r>
                    </a:p>
                  </a:txBody>
                  <a:tcPr/>
                </a:tc>
                <a:tc>
                  <a:txBody>
                    <a:bodyPr/>
                    <a:lstStyle/>
                    <a:p>
                      <a:r>
                        <a:rPr lang="en-US" sz="2800" dirty="0"/>
                        <a:t>0.141</a:t>
                      </a:r>
                    </a:p>
                  </a:txBody>
                  <a:tcPr/>
                </a:tc>
                <a:tc>
                  <a:txBody>
                    <a:bodyPr/>
                    <a:lstStyle/>
                    <a:p>
                      <a:endParaRPr lang="en-US" sz="2800"/>
                    </a:p>
                  </a:txBody>
                  <a:tcPr/>
                </a:tc>
                <a:extLst>
                  <a:ext uri="{0D108BD9-81ED-4DB2-BD59-A6C34878D82A}">
                    <a16:rowId xmlns:a16="http://schemas.microsoft.com/office/drawing/2014/main" val="3953034539"/>
                  </a:ext>
                </a:extLst>
              </a:tr>
              <a:tr h="535420">
                <a:tc>
                  <a:txBody>
                    <a:bodyPr/>
                    <a:lstStyle/>
                    <a:p>
                      <a:endParaRPr lang="en-US" sz="2800"/>
                    </a:p>
                  </a:txBody>
                  <a:tcPr/>
                </a:tc>
                <a:tc>
                  <a:txBody>
                    <a:bodyPr/>
                    <a:lstStyle/>
                    <a:p>
                      <a:r>
                        <a:rPr lang="en-US" sz="2800" dirty="0"/>
                        <a:t>7.07</a:t>
                      </a:r>
                    </a:p>
                  </a:txBody>
                  <a:tcPr/>
                </a:tc>
                <a:tc>
                  <a:txBody>
                    <a:bodyPr/>
                    <a:lstStyle/>
                    <a:p>
                      <a:r>
                        <a:rPr lang="en-US" sz="2800" dirty="0"/>
                        <a:t>0.144</a:t>
                      </a:r>
                    </a:p>
                  </a:txBody>
                  <a:tcPr/>
                </a:tc>
                <a:tc>
                  <a:txBody>
                    <a:bodyPr/>
                    <a:lstStyle/>
                    <a:p>
                      <a:r>
                        <a:rPr lang="en-US" sz="2800" dirty="0"/>
                        <a:t>0.15</a:t>
                      </a:r>
                    </a:p>
                  </a:txBody>
                  <a:tcPr/>
                </a:tc>
                <a:tc>
                  <a:txBody>
                    <a:bodyPr/>
                    <a:lstStyle/>
                    <a:p>
                      <a:r>
                        <a:rPr lang="en-US" sz="2800" dirty="0"/>
                        <a:t>0.155</a:t>
                      </a:r>
                    </a:p>
                  </a:txBody>
                  <a:tcPr/>
                </a:tc>
                <a:tc>
                  <a:txBody>
                    <a:bodyPr/>
                    <a:lstStyle/>
                    <a:p>
                      <a:r>
                        <a:rPr lang="en-US" sz="2800" dirty="0"/>
                        <a:t>0.150</a:t>
                      </a:r>
                    </a:p>
                  </a:txBody>
                  <a:tcPr/>
                </a:tc>
                <a:tc>
                  <a:txBody>
                    <a:bodyPr/>
                    <a:lstStyle/>
                    <a:p>
                      <a:endParaRPr lang="en-US" sz="2800"/>
                    </a:p>
                  </a:txBody>
                  <a:tcPr/>
                </a:tc>
                <a:extLst>
                  <a:ext uri="{0D108BD9-81ED-4DB2-BD59-A6C34878D82A}">
                    <a16:rowId xmlns:a16="http://schemas.microsoft.com/office/drawing/2014/main" val="2804050728"/>
                  </a:ext>
                </a:extLst>
              </a:tr>
              <a:tr h="535420">
                <a:tc>
                  <a:txBody>
                    <a:bodyPr/>
                    <a:lstStyle/>
                    <a:p>
                      <a:endParaRPr lang="en-US" sz="2800"/>
                    </a:p>
                  </a:txBody>
                  <a:tcPr/>
                </a:tc>
                <a:tc>
                  <a:txBody>
                    <a:bodyPr/>
                    <a:lstStyle/>
                    <a:p>
                      <a:r>
                        <a:rPr lang="en-US" sz="2800" dirty="0"/>
                        <a:t>6.77</a:t>
                      </a:r>
                    </a:p>
                  </a:txBody>
                  <a:tcPr/>
                </a:tc>
                <a:tc>
                  <a:txBody>
                    <a:bodyPr/>
                    <a:lstStyle/>
                    <a:p>
                      <a:r>
                        <a:rPr lang="en-US" sz="2800" dirty="0"/>
                        <a:t>0.176</a:t>
                      </a:r>
                    </a:p>
                  </a:txBody>
                  <a:tcPr/>
                </a:tc>
                <a:tc>
                  <a:txBody>
                    <a:bodyPr/>
                    <a:lstStyle/>
                    <a:p>
                      <a:r>
                        <a:rPr lang="en-US" sz="2800" dirty="0"/>
                        <a:t>0.181</a:t>
                      </a:r>
                    </a:p>
                  </a:txBody>
                  <a:tcPr/>
                </a:tc>
                <a:tc>
                  <a:txBody>
                    <a:bodyPr/>
                    <a:lstStyle/>
                    <a:p>
                      <a:r>
                        <a:rPr lang="en-US" sz="2800" dirty="0"/>
                        <a:t>0.182</a:t>
                      </a:r>
                    </a:p>
                  </a:txBody>
                  <a:tcPr/>
                </a:tc>
                <a:tc>
                  <a:txBody>
                    <a:bodyPr/>
                    <a:lstStyle/>
                    <a:p>
                      <a:r>
                        <a:rPr lang="en-US" sz="2800" dirty="0"/>
                        <a:t>0.180</a:t>
                      </a:r>
                      <a:endParaRPr lang="en-US" sz="2800" b="1" dirty="0"/>
                    </a:p>
                  </a:txBody>
                  <a:tcPr/>
                </a:tc>
                <a:tc>
                  <a:txBody>
                    <a:bodyPr/>
                    <a:lstStyle/>
                    <a:p>
                      <a:r>
                        <a:rPr lang="en-US" sz="2800" dirty="0"/>
                        <a:t>EFH</a:t>
                      </a:r>
                    </a:p>
                  </a:txBody>
                  <a:tcPr/>
                </a:tc>
                <a:extLst>
                  <a:ext uri="{0D108BD9-81ED-4DB2-BD59-A6C34878D82A}">
                    <a16:rowId xmlns:a16="http://schemas.microsoft.com/office/drawing/2014/main" val="1172456603"/>
                  </a:ext>
                </a:extLst>
              </a:tr>
              <a:tr h="535420">
                <a:tc>
                  <a:txBody>
                    <a:bodyPr/>
                    <a:lstStyle/>
                    <a:p>
                      <a:endParaRPr lang="en-US" sz="2800"/>
                    </a:p>
                  </a:txBody>
                  <a:tcPr/>
                </a:tc>
                <a:tc>
                  <a:txBody>
                    <a:bodyPr/>
                    <a:lstStyle/>
                    <a:p>
                      <a:r>
                        <a:rPr lang="en-US" sz="2800" dirty="0"/>
                        <a:t>6.47</a:t>
                      </a:r>
                    </a:p>
                  </a:txBody>
                  <a:tcPr/>
                </a:tc>
                <a:tc>
                  <a:txBody>
                    <a:bodyPr/>
                    <a:lstStyle/>
                    <a:p>
                      <a:r>
                        <a:rPr lang="en-US" sz="2800" dirty="0"/>
                        <a:t>0.217</a:t>
                      </a:r>
                    </a:p>
                  </a:txBody>
                  <a:tcPr/>
                </a:tc>
                <a:tc>
                  <a:txBody>
                    <a:bodyPr/>
                    <a:lstStyle/>
                    <a:p>
                      <a:r>
                        <a:rPr lang="en-US" sz="2800" dirty="0"/>
                        <a:t>0.214</a:t>
                      </a:r>
                    </a:p>
                  </a:txBody>
                  <a:tcPr/>
                </a:tc>
                <a:tc>
                  <a:txBody>
                    <a:bodyPr/>
                    <a:lstStyle/>
                    <a:p>
                      <a:r>
                        <a:rPr lang="en-US" sz="2800" dirty="0"/>
                        <a:t>0.198</a:t>
                      </a:r>
                    </a:p>
                  </a:txBody>
                  <a:tcPr/>
                </a:tc>
                <a:tc>
                  <a:txBody>
                    <a:bodyPr/>
                    <a:lstStyle/>
                    <a:p>
                      <a:r>
                        <a:rPr lang="en-US" sz="2800" dirty="0"/>
                        <a:t>0.210</a:t>
                      </a:r>
                      <a:endParaRPr lang="en-US" sz="2800" b="1" dirty="0"/>
                    </a:p>
                  </a:txBody>
                  <a:tcPr/>
                </a:tc>
                <a:tc>
                  <a:txBody>
                    <a:bodyPr/>
                    <a:lstStyle/>
                    <a:p>
                      <a:r>
                        <a:rPr lang="en-US" sz="2800" dirty="0"/>
                        <a:t>GJI</a:t>
                      </a:r>
                    </a:p>
                  </a:txBody>
                  <a:tcPr/>
                </a:tc>
                <a:extLst>
                  <a:ext uri="{0D108BD9-81ED-4DB2-BD59-A6C34878D82A}">
                    <a16:rowId xmlns:a16="http://schemas.microsoft.com/office/drawing/2014/main" val="3447594412"/>
                  </a:ext>
                </a:extLst>
              </a:tr>
              <a:tr h="535420">
                <a:tc>
                  <a:txBody>
                    <a:bodyPr/>
                    <a:lstStyle/>
                    <a:p>
                      <a:endParaRPr lang="en-US" sz="2800"/>
                    </a:p>
                  </a:txBody>
                  <a:tcPr/>
                </a:tc>
                <a:tc>
                  <a:txBody>
                    <a:bodyPr/>
                    <a:lstStyle/>
                    <a:p>
                      <a:r>
                        <a:rPr lang="en-US" sz="2800" dirty="0"/>
                        <a:t>6.17</a:t>
                      </a:r>
                    </a:p>
                  </a:txBody>
                  <a:tcPr/>
                </a:tc>
                <a:tc>
                  <a:txBody>
                    <a:bodyPr/>
                    <a:lstStyle/>
                    <a:p>
                      <a:r>
                        <a:rPr lang="en-US" sz="2800" dirty="0"/>
                        <a:t>0.242</a:t>
                      </a:r>
                    </a:p>
                  </a:txBody>
                  <a:tcPr/>
                </a:tc>
                <a:tc>
                  <a:txBody>
                    <a:bodyPr/>
                    <a:lstStyle/>
                    <a:p>
                      <a:r>
                        <a:rPr lang="en-US" sz="2800" dirty="0"/>
                        <a:t>0.228</a:t>
                      </a:r>
                    </a:p>
                  </a:txBody>
                  <a:tcPr/>
                </a:tc>
                <a:tc>
                  <a:txBody>
                    <a:bodyPr/>
                    <a:lstStyle/>
                    <a:p>
                      <a:r>
                        <a:rPr lang="en-US" sz="2800" dirty="0"/>
                        <a:t>0.251</a:t>
                      </a:r>
                    </a:p>
                  </a:txBody>
                  <a:tcPr/>
                </a:tc>
                <a:tc>
                  <a:txBody>
                    <a:bodyPr/>
                    <a:lstStyle/>
                    <a:p>
                      <a:r>
                        <a:rPr lang="en-US" sz="2800" dirty="0"/>
                        <a:t>0.240</a:t>
                      </a:r>
                      <a:endParaRPr lang="en-US" sz="2800" b="1" dirty="0"/>
                    </a:p>
                  </a:txBody>
                  <a:tcPr/>
                </a:tc>
                <a:tc>
                  <a:txBody>
                    <a:bodyPr/>
                    <a:lstStyle/>
                    <a:p>
                      <a:r>
                        <a:rPr lang="en-US" sz="2800" dirty="0"/>
                        <a:t>K</a:t>
                      </a:r>
                    </a:p>
                  </a:txBody>
                  <a:tcPr/>
                </a:tc>
                <a:extLst>
                  <a:ext uri="{0D108BD9-81ED-4DB2-BD59-A6C34878D82A}">
                    <a16:rowId xmlns:a16="http://schemas.microsoft.com/office/drawing/2014/main" val="3184701854"/>
                  </a:ext>
                </a:extLst>
              </a:tr>
              <a:tr h="535420">
                <a:tc>
                  <a:txBody>
                    <a:bodyPr/>
                    <a:lstStyle/>
                    <a:p>
                      <a:endParaRPr lang="en-US" sz="2800"/>
                    </a:p>
                  </a:txBody>
                  <a:tcPr/>
                </a:tc>
                <a:tc>
                  <a:txBody>
                    <a:bodyPr/>
                    <a:lstStyle/>
                    <a:p>
                      <a:r>
                        <a:rPr lang="en-US" sz="2800" dirty="0"/>
                        <a:t>5.87</a:t>
                      </a:r>
                    </a:p>
                  </a:txBody>
                  <a:tcPr/>
                </a:tc>
                <a:tc>
                  <a:txBody>
                    <a:bodyPr/>
                    <a:lstStyle/>
                    <a:p>
                      <a:r>
                        <a:rPr lang="en-US" sz="2800" dirty="0"/>
                        <a:t>0.246</a:t>
                      </a:r>
                    </a:p>
                  </a:txBody>
                  <a:tcPr/>
                </a:tc>
                <a:tc>
                  <a:txBody>
                    <a:bodyPr/>
                    <a:lstStyle/>
                    <a:p>
                      <a:r>
                        <a:rPr lang="en-US" sz="2800" dirty="0"/>
                        <a:t>0.239</a:t>
                      </a:r>
                    </a:p>
                  </a:txBody>
                  <a:tcPr/>
                </a:tc>
                <a:tc>
                  <a:txBody>
                    <a:bodyPr/>
                    <a:lstStyle/>
                    <a:p>
                      <a:r>
                        <a:rPr lang="en-US" sz="2800" dirty="0"/>
                        <a:t>0.223</a:t>
                      </a:r>
                    </a:p>
                  </a:txBody>
                  <a:tcPr/>
                </a:tc>
                <a:tc>
                  <a:txBody>
                    <a:bodyPr/>
                    <a:lstStyle/>
                    <a:p>
                      <a:r>
                        <a:rPr lang="en-US" sz="2800" dirty="0"/>
                        <a:t>0.236</a:t>
                      </a:r>
                    </a:p>
                  </a:txBody>
                  <a:tcPr/>
                </a:tc>
                <a:tc>
                  <a:txBody>
                    <a:bodyPr/>
                    <a:lstStyle/>
                    <a:p>
                      <a:endParaRPr lang="en-US" sz="2800"/>
                    </a:p>
                  </a:txBody>
                  <a:tcPr/>
                </a:tc>
                <a:extLst>
                  <a:ext uri="{0D108BD9-81ED-4DB2-BD59-A6C34878D82A}">
                    <a16:rowId xmlns:a16="http://schemas.microsoft.com/office/drawing/2014/main" val="1478966921"/>
                  </a:ext>
                </a:extLst>
              </a:tr>
              <a:tr h="0">
                <a:tc>
                  <a:txBody>
                    <a:bodyPr/>
                    <a:lstStyle/>
                    <a:p>
                      <a:endParaRPr lang="en-US" sz="2800"/>
                    </a:p>
                  </a:txBody>
                  <a:tcPr/>
                </a:tc>
                <a:tc>
                  <a:txBody>
                    <a:bodyPr/>
                    <a:lstStyle/>
                    <a:p>
                      <a:r>
                        <a:rPr lang="en-US" sz="2800" dirty="0"/>
                        <a:t>5.57</a:t>
                      </a:r>
                    </a:p>
                  </a:txBody>
                  <a:tcPr/>
                </a:tc>
                <a:tc>
                  <a:txBody>
                    <a:bodyPr/>
                    <a:lstStyle/>
                    <a:p>
                      <a:r>
                        <a:rPr lang="en-US" sz="2800" dirty="0"/>
                        <a:t>0.279</a:t>
                      </a:r>
                    </a:p>
                  </a:txBody>
                  <a:tcPr/>
                </a:tc>
                <a:tc>
                  <a:txBody>
                    <a:bodyPr/>
                    <a:lstStyle/>
                    <a:p>
                      <a:r>
                        <a:rPr lang="en-US" sz="2800" dirty="0"/>
                        <a:t>0.261</a:t>
                      </a:r>
                    </a:p>
                  </a:txBody>
                  <a:tcPr/>
                </a:tc>
                <a:tc>
                  <a:txBody>
                    <a:bodyPr/>
                    <a:lstStyle/>
                    <a:p>
                      <a:r>
                        <a:rPr lang="en-US" sz="2800" dirty="0"/>
                        <a:t>0.25</a:t>
                      </a:r>
                    </a:p>
                  </a:txBody>
                  <a:tcPr/>
                </a:tc>
                <a:tc>
                  <a:txBody>
                    <a:bodyPr/>
                    <a:lstStyle/>
                    <a:p>
                      <a:r>
                        <a:rPr lang="en-US" sz="2800" dirty="0"/>
                        <a:t>0.263</a:t>
                      </a:r>
                    </a:p>
                  </a:txBody>
                  <a:tcPr/>
                </a:tc>
                <a:tc>
                  <a:txBody>
                    <a:bodyPr/>
                    <a:lstStyle/>
                    <a:p>
                      <a:endParaRPr lang="en-US" sz="2800"/>
                    </a:p>
                  </a:txBody>
                  <a:tcPr/>
                </a:tc>
                <a:extLst>
                  <a:ext uri="{0D108BD9-81ED-4DB2-BD59-A6C34878D82A}">
                    <a16:rowId xmlns:a16="http://schemas.microsoft.com/office/drawing/2014/main" val="4054172672"/>
                  </a:ext>
                </a:extLst>
              </a:tr>
              <a:tr h="535420">
                <a:tc>
                  <a:txBody>
                    <a:bodyPr/>
                    <a:lstStyle/>
                    <a:p>
                      <a:endParaRPr lang="en-US" sz="2800"/>
                    </a:p>
                  </a:txBody>
                  <a:tcPr/>
                </a:tc>
                <a:tc>
                  <a:txBody>
                    <a:bodyPr/>
                    <a:lstStyle/>
                    <a:p>
                      <a:r>
                        <a:rPr lang="en-US" sz="2800" dirty="0"/>
                        <a:t>5.27</a:t>
                      </a:r>
                    </a:p>
                  </a:txBody>
                  <a:tcPr/>
                </a:tc>
                <a:tc>
                  <a:txBody>
                    <a:bodyPr/>
                    <a:lstStyle/>
                    <a:p>
                      <a:r>
                        <a:rPr lang="en-US" sz="2800" dirty="0"/>
                        <a:t>0.3</a:t>
                      </a:r>
                    </a:p>
                  </a:txBody>
                  <a:tcPr/>
                </a:tc>
                <a:tc>
                  <a:txBody>
                    <a:bodyPr/>
                    <a:lstStyle/>
                    <a:p>
                      <a:r>
                        <a:rPr lang="en-US" sz="2800" dirty="0"/>
                        <a:t>0.274</a:t>
                      </a:r>
                    </a:p>
                  </a:txBody>
                  <a:tcPr/>
                </a:tc>
                <a:tc>
                  <a:txBody>
                    <a:bodyPr/>
                    <a:lstStyle/>
                    <a:p>
                      <a:r>
                        <a:rPr lang="en-US" sz="2800" dirty="0"/>
                        <a:t>0.28</a:t>
                      </a:r>
                    </a:p>
                  </a:txBody>
                  <a:tcPr/>
                </a:tc>
                <a:tc>
                  <a:txBody>
                    <a:bodyPr/>
                    <a:lstStyle/>
                    <a:p>
                      <a:r>
                        <a:rPr lang="en-US" sz="2800" dirty="0"/>
                        <a:t>0.285</a:t>
                      </a:r>
                      <a:endParaRPr lang="en-US" sz="2800" b="1" dirty="0"/>
                    </a:p>
                  </a:txBody>
                  <a:tcPr/>
                </a:tc>
                <a:tc>
                  <a:txBody>
                    <a:bodyPr/>
                    <a:lstStyle/>
                    <a:p>
                      <a:r>
                        <a:rPr lang="en-US" sz="2800" dirty="0"/>
                        <a:t>N1</a:t>
                      </a:r>
                    </a:p>
                  </a:txBody>
                  <a:tcPr/>
                </a:tc>
                <a:extLst>
                  <a:ext uri="{0D108BD9-81ED-4DB2-BD59-A6C34878D82A}">
                    <a16:rowId xmlns:a16="http://schemas.microsoft.com/office/drawing/2014/main" val="1909026650"/>
                  </a:ext>
                </a:extLst>
              </a:tr>
              <a:tr h="535420">
                <a:tc>
                  <a:txBody>
                    <a:bodyPr/>
                    <a:lstStyle/>
                    <a:p>
                      <a:endParaRPr lang="en-US" sz="2800"/>
                    </a:p>
                  </a:txBody>
                  <a:tcPr/>
                </a:tc>
                <a:tc>
                  <a:txBody>
                    <a:bodyPr/>
                    <a:lstStyle/>
                    <a:p>
                      <a:r>
                        <a:rPr lang="en-US" sz="2800" dirty="0"/>
                        <a:t>4.97</a:t>
                      </a:r>
                    </a:p>
                  </a:txBody>
                  <a:tcPr/>
                </a:tc>
                <a:tc>
                  <a:txBody>
                    <a:bodyPr/>
                    <a:lstStyle/>
                    <a:p>
                      <a:r>
                        <a:rPr lang="en-US" sz="2800" dirty="0"/>
                        <a:t>0.307</a:t>
                      </a:r>
                    </a:p>
                  </a:txBody>
                  <a:tcPr/>
                </a:tc>
                <a:tc>
                  <a:txBody>
                    <a:bodyPr/>
                    <a:lstStyle/>
                    <a:p>
                      <a:r>
                        <a:rPr lang="en-US" sz="2800" dirty="0"/>
                        <a:t>0.298</a:t>
                      </a:r>
                    </a:p>
                  </a:txBody>
                  <a:tcPr/>
                </a:tc>
                <a:tc>
                  <a:txBody>
                    <a:bodyPr/>
                    <a:lstStyle/>
                    <a:p>
                      <a:r>
                        <a:rPr lang="en-US" sz="2800" dirty="0"/>
                        <a:t>0.311</a:t>
                      </a:r>
                    </a:p>
                  </a:txBody>
                  <a:tcPr/>
                </a:tc>
                <a:tc>
                  <a:txBody>
                    <a:bodyPr/>
                    <a:lstStyle/>
                    <a:p>
                      <a:r>
                        <a:rPr lang="en-US" sz="2800" dirty="0"/>
                        <a:t>0.305</a:t>
                      </a:r>
                    </a:p>
                  </a:txBody>
                  <a:tcPr/>
                </a:tc>
                <a:tc>
                  <a:txBody>
                    <a:bodyPr/>
                    <a:lstStyle/>
                    <a:p>
                      <a:endParaRPr lang="en-US" sz="2800"/>
                    </a:p>
                  </a:txBody>
                  <a:tcPr/>
                </a:tc>
                <a:extLst>
                  <a:ext uri="{0D108BD9-81ED-4DB2-BD59-A6C34878D82A}">
                    <a16:rowId xmlns:a16="http://schemas.microsoft.com/office/drawing/2014/main" val="2503345130"/>
                  </a:ext>
                </a:extLst>
              </a:tr>
              <a:tr h="535420">
                <a:tc>
                  <a:txBody>
                    <a:bodyPr/>
                    <a:lstStyle/>
                    <a:p>
                      <a:endParaRPr lang="en-US" sz="2800" dirty="0"/>
                    </a:p>
                  </a:txBody>
                  <a:tcPr/>
                </a:tc>
                <a:tc>
                  <a:txBody>
                    <a:bodyPr/>
                    <a:lstStyle/>
                    <a:p>
                      <a:r>
                        <a:rPr lang="en-US" sz="2800" dirty="0"/>
                        <a:t>4.67</a:t>
                      </a:r>
                    </a:p>
                  </a:txBody>
                  <a:tcPr/>
                </a:tc>
                <a:tc>
                  <a:txBody>
                    <a:bodyPr/>
                    <a:lstStyle/>
                    <a:p>
                      <a:r>
                        <a:rPr lang="en-US" sz="2800" dirty="0"/>
                        <a:t>0.343</a:t>
                      </a:r>
                    </a:p>
                  </a:txBody>
                  <a:tcPr/>
                </a:tc>
                <a:tc>
                  <a:txBody>
                    <a:bodyPr/>
                    <a:lstStyle/>
                    <a:p>
                      <a:r>
                        <a:rPr lang="en-US" sz="2800" dirty="0"/>
                        <a:t>0.327</a:t>
                      </a:r>
                    </a:p>
                  </a:txBody>
                  <a:tcPr/>
                </a:tc>
                <a:tc>
                  <a:txBody>
                    <a:bodyPr/>
                    <a:lstStyle/>
                    <a:p>
                      <a:r>
                        <a:rPr lang="en-US" sz="2800" dirty="0"/>
                        <a:t>0.313</a:t>
                      </a:r>
                    </a:p>
                  </a:txBody>
                  <a:tcPr/>
                </a:tc>
                <a:tc>
                  <a:txBody>
                    <a:bodyPr/>
                    <a:lstStyle/>
                    <a:p>
                      <a:r>
                        <a:rPr lang="en-US" sz="2800" dirty="0"/>
                        <a:t>0.328</a:t>
                      </a:r>
                    </a:p>
                  </a:txBody>
                  <a:tcPr/>
                </a:tc>
                <a:tc>
                  <a:txBody>
                    <a:bodyPr/>
                    <a:lstStyle/>
                    <a:p>
                      <a:endParaRPr lang="en-US" sz="2800"/>
                    </a:p>
                  </a:txBody>
                  <a:tcPr/>
                </a:tc>
                <a:extLst>
                  <a:ext uri="{0D108BD9-81ED-4DB2-BD59-A6C34878D82A}">
                    <a16:rowId xmlns:a16="http://schemas.microsoft.com/office/drawing/2014/main" val="577986832"/>
                  </a:ext>
                </a:extLst>
              </a:tr>
              <a:tr h="535420">
                <a:tc>
                  <a:txBody>
                    <a:bodyPr/>
                    <a:lstStyle/>
                    <a:p>
                      <a:endParaRPr lang="en-US" sz="2800"/>
                    </a:p>
                  </a:txBody>
                  <a:tcPr/>
                </a:tc>
                <a:tc>
                  <a:txBody>
                    <a:bodyPr/>
                    <a:lstStyle/>
                    <a:p>
                      <a:r>
                        <a:rPr lang="en-US" sz="2800" dirty="0"/>
                        <a:t>4.37</a:t>
                      </a:r>
                    </a:p>
                  </a:txBody>
                  <a:tcPr/>
                </a:tc>
                <a:tc>
                  <a:txBody>
                    <a:bodyPr/>
                    <a:lstStyle/>
                    <a:p>
                      <a:r>
                        <a:rPr lang="en-US" sz="2800" dirty="0"/>
                        <a:t>0.37</a:t>
                      </a:r>
                    </a:p>
                  </a:txBody>
                  <a:tcPr/>
                </a:tc>
                <a:tc>
                  <a:txBody>
                    <a:bodyPr/>
                    <a:lstStyle/>
                    <a:p>
                      <a:r>
                        <a:rPr lang="en-US" sz="2800" dirty="0"/>
                        <a:t>0.378</a:t>
                      </a:r>
                    </a:p>
                  </a:txBody>
                  <a:tcPr/>
                </a:tc>
                <a:tc>
                  <a:txBody>
                    <a:bodyPr/>
                    <a:lstStyle/>
                    <a:p>
                      <a:r>
                        <a:rPr lang="en-US" sz="2800" dirty="0"/>
                        <a:t>0.358</a:t>
                      </a:r>
                    </a:p>
                  </a:txBody>
                  <a:tcPr/>
                </a:tc>
                <a:tc>
                  <a:txBody>
                    <a:bodyPr/>
                    <a:lstStyle/>
                    <a:p>
                      <a:r>
                        <a:rPr lang="en-US" sz="2800" dirty="0"/>
                        <a:t>0.369</a:t>
                      </a:r>
                    </a:p>
                  </a:txBody>
                  <a:tcPr/>
                </a:tc>
                <a:tc>
                  <a:txBody>
                    <a:bodyPr/>
                    <a:lstStyle/>
                    <a:p>
                      <a:endParaRPr lang="en-US" sz="2800"/>
                    </a:p>
                  </a:txBody>
                  <a:tcPr/>
                </a:tc>
                <a:extLst>
                  <a:ext uri="{0D108BD9-81ED-4DB2-BD59-A6C34878D82A}">
                    <a16:rowId xmlns:a16="http://schemas.microsoft.com/office/drawing/2014/main" val="2956729872"/>
                  </a:ext>
                </a:extLst>
              </a:tr>
              <a:tr h="535420">
                <a:tc>
                  <a:txBody>
                    <a:bodyPr/>
                    <a:lstStyle/>
                    <a:p>
                      <a:endParaRPr lang="en-US" sz="2800"/>
                    </a:p>
                  </a:txBody>
                  <a:tcPr/>
                </a:tc>
                <a:tc>
                  <a:txBody>
                    <a:bodyPr/>
                    <a:lstStyle/>
                    <a:p>
                      <a:r>
                        <a:rPr lang="en-US" sz="2800" dirty="0"/>
                        <a:t>4.07</a:t>
                      </a:r>
                    </a:p>
                  </a:txBody>
                  <a:tcPr/>
                </a:tc>
                <a:tc>
                  <a:txBody>
                    <a:bodyPr/>
                    <a:lstStyle/>
                    <a:p>
                      <a:r>
                        <a:rPr lang="en-US" sz="2800" dirty="0"/>
                        <a:t>0.38</a:t>
                      </a:r>
                    </a:p>
                  </a:txBody>
                  <a:tcPr/>
                </a:tc>
                <a:tc>
                  <a:txBody>
                    <a:bodyPr/>
                    <a:lstStyle/>
                    <a:p>
                      <a:r>
                        <a:rPr lang="en-US" sz="2800" dirty="0"/>
                        <a:t>0.37</a:t>
                      </a:r>
                    </a:p>
                  </a:txBody>
                  <a:tcPr/>
                </a:tc>
                <a:tc>
                  <a:txBody>
                    <a:bodyPr/>
                    <a:lstStyle/>
                    <a:p>
                      <a:r>
                        <a:rPr lang="en-US" sz="2800" dirty="0"/>
                        <a:t>0.382</a:t>
                      </a:r>
                    </a:p>
                  </a:txBody>
                  <a:tcPr/>
                </a:tc>
                <a:tc>
                  <a:txBody>
                    <a:bodyPr/>
                    <a:lstStyle/>
                    <a:p>
                      <a:r>
                        <a:rPr lang="en-US" sz="2800" dirty="0"/>
                        <a:t>0.377</a:t>
                      </a:r>
                    </a:p>
                  </a:txBody>
                  <a:tcPr/>
                </a:tc>
                <a:tc>
                  <a:txBody>
                    <a:bodyPr/>
                    <a:lstStyle/>
                    <a:p>
                      <a:endParaRPr lang="en-US" sz="2800" dirty="0"/>
                    </a:p>
                  </a:txBody>
                  <a:tcPr/>
                </a:tc>
                <a:extLst>
                  <a:ext uri="{0D108BD9-81ED-4DB2-BD59-A6C34878D82A}">
                    <a16:rowId xmlns:a16="http://schemas.microsoft.com/office/drawing/2014/main" val="1823615709"/>
                  </a:ext>
                </a:extLst>
              </a:tr>
            </a:tbl>
          </a:graphicData>
        </a:graphic>
      </p:graphicFrame>
      <p:graphicFrame>
        <p:nvGraphicFramePr>
          <p:cNvPr id="63" name="Table 62">
            <a:extLst>
              <a:ext uri="{FF2B5EF4-FFF2-40B4-BE49-F238E27FC236}">
                <a16:creationId xmlns:a16="http://schemas.microsoft.com/office/drawing/2014/main" id="{C0652EE2-8CCB-C84D-A62F-0D077610EAC7}"/>
              </a:ext>
            </a:extLst>
          </p:cNvPr>
          <p:cNvGraphicFramePr>
            <a:graphicFrameLocks noGrp="1"/>
          </p:cNvGraphicFramePr>
          <p:nvPr>
            <p:extLst>
              <p:ext uri="{D42A27DB-BD31-4B8C-83A1-F6EECF244321}">
                <p14:modId xmlns:p14="http://schemas.microsoft.com/office/powerpoint/2010/main" val="3994113328"/>
              </p:ext>
            </p:extLst>
          </p:nvPr>
        </p:nvGraphicFramePr>
        <p:xfrm>
          <a:off x="34582833" y="7470147"/>
          <a:ext cx="15556318" cy="8778240"/>
        </p:xfrm>
        <a:graphic>
          <a:graphicData uri="http://schemas.openxmlformats.org/drawingml/2006/table">
            <a:tbl>
              <a:tblPr firstRow="1" bandRow="1">
                <a:tableStyleId>{22838BEF-8BB2-4498-84A7-C5851F593DF1}</a:tableStyleId>
              </a:tblPr>
              <a:tblGrid>
                <a:gridCol w="1129120">
                  <a:extLst>
                    <a:ext uri="{9D8B030D-6E8A-4147-A177-3AD203B41FA5}">
                      <a16:colId xmlns:a16="http://schemas.microsoft.com/office/drawing/2014/main" val="3802100041"/>
                    </a:ext>
                  </a:extLst>
                </a:gridCol>
                <a:gridCol w="1288863">
                  <a:extLst>
                    <a:ext uri="{9D8B030D-6E8A-4147-A177-3AD203B41FA5}">
                      <a16:colId xmlns:a16="http://schemas.microsoft.com/office/drawing/2014/main" val="1927699029"/>
                    </a:ext>
                  </a:extLst>
                </a:gridCol>
                <a:gridCol w="1459815">
                  <a:extLst>
                    <a:ext uri="{9D8B030D-6E8A-4147-A177-3AD203B41FA5}">
                      <a16:colId xmlns:a16="http://schemas.microsoft.com/office/drawing/2014/main" val="3034688815"/>
                    </a:ext>
                  </a:extLst>
                </a:gridCol>
                <a:gridCol w="1459815">
                  <a:extLst>
                    <a:ext uri="{9D8B030D-6E8A-4147-A177-3AD203B41FA5}">
                      <a16:colId xmlns:a16="http://schemas.microsoft.com/office/drawing/2014/main" val="1148964118"/>
                    </a:ext>
                  </a:extLst>
                </a:gridCol>
                <a:gridCol w="1459815">
                  <a:extLst>
                    <a:ext uri="{9D8B030D-6E8A-4147-A177-3AD203B41FA5}">
                      <a16:colId xmlns:a16="http://schemas.microsoft.com/office/drawing/2014/main" val="2403093597"/>
                    </a:ext>
                  </a:extLst>
                </a:gridCol>
                <a:gridCol w="1459815">
                  <a:extLst>
                    <a:ext uri="{9D8B030D-6E8A-4147-A177-3AD203B41FA5}">
                      <a16:colId xmlns:a16="http://schemas.microsoft.com/office/drawing/2014/main" val="3588904385"/>
                    </a:ext>
                  </a:extLst>
                </a:gridCol>
                <a:gridCol w="1459815">
                  <a:extLst>
                    <a:ext uri="{9D8B030D-6E8A-4147-A177-3AD203B41FA5}">
                      <a16:colId xmlns:a16="http://schemas.microsoft.com/office/drawing/2014/main" val="2196746768"/>
                    </a:ext>
                  </a:extLst>
                </a:gridCol>
                <a:gridCol w="1459815">
                  <a:extLst>
                    <a:ext uri="{9D8B030D-6E8A-4147-A177-3AD203B41FA5}">
                      <a16:colId xmlns:a16="http://schemas.microsoft.com/office/drawing/2014/main" val="1713405404"/>
                    </a:ext>
                  </a:extLst>
                </a:gridCol>
                <a:gridCol w="1459815">
                  <a:extLst>
                    <a:ext uri="{9D8B030D-6E8A-4147-A177-3AD203B41FA5}">
                      <a16:colId xmlns:a16="http://schemas.microsoft.com/office/drawing/2014/main" val="1854209712"/>
                    </a:ext>
                  </a:extLst>
                </a:gridCol>
                <a:gridCol w="1586132">
                  <a:extLst>
                    <a:ext uri="{9D8B030D-6E8A-4147-A177-3AD203B41FA5}">
                      <a16:colId xmlns:a16="http://schemas.microsoft.com/office/drawing/2014/main" val="956638261"/>
                    </a:ext>
                  </a:extLst>
                </a:gridCol>
                <a:gridCol w="1333498">
                  <a:extLst>
                    <a:ext uri="{9D8B030D-6E8A-4147-A177-3AD203B41FA5}">
                      <a16:colId xmlns:a16="http://schemas.microsoft.com/office/drawing/2014/main" val="1375044059"/>
                    </a:ext>
                  </a:extLst>
                </a:gridCol>
              </a:tblGrid>
              <a:tr h="482085">
                <a:tc>
                  <a:txBody>
                    <a:bodyPr/>
                    <a:lstStyle/>
                    <a:p>
                      <a:r>
                        <a:rPr lang="en-US" sz="2400" dirty="0"/>
                        <a:t>cj1756</a:t>
                      </a:r>
                    </a:p>
                    <a:p>
                      <a:r>
                        <a:rPr lang="en-US" sz="2000" dirty="0">
                          <a:latin typeface="Arial" panose="020B0604020202020204" pitchFamily="34" charset="0"/>
                          <a:cs typeface="Arial" panose="020B0604020202020204" pitchFamily="34" charset="0"/>
                        </a:rPr>
                        <a:t>Control</a:t>
                      </a:r>
                    </a:p>
                  </a:txBody>
                  <a:tcPr/>
                </a:tc>
                <a:tc gridSpan="3">
                  <a:txBody>
                    <a:bodyPr/>
                    <a:lstStyle/>
                    <a:p>
                      <a:r>
                        <a:rPr lang="en-US" sz="2400" dirty="0"/>
                        <a:t>Area of Contrast Agent (cm</a:t>
                      </a:r>
                      <a:r>
                        <a:rPr lang="en-US" sz="2400" baseline="30000" dirty="0"/>
                        <a:t>2</a:t>
                      </a:r>
                      <a:r>
                        <a:rPr lang="en-US" sz="2400" dirty="0"/>
                        <a:t>)</a:t>
                      </a:r>
                      <a:endParaRPr lang="en-US" sz="2400" dirty="0">
                        <a:latin typeface="Arial" panose="020B0604020202020204" pitchFamily="34" charset="0"/>
                        <a:cs typeface="Arial" panose="020B0604020202020204" pitchFamily="34" charset="0"/>
                      </a:endParaRPr>
                    </a:p>
                  </a:txBody>
                  <a:tcPr/>
                </a:tc>
                <a:tc hMerge="1">
                  <a:txBody>
                    <a:bodyPr/>
                    <a:lstStyle/>
                    <a:p>
                      <a:endParaRPr lang="en-US" sz="280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tc>
                  <a:txBody>
                    <a:bodyPr/>
                    <a:lstStyle/>
                    <a:p>
                      <a:pPr algn="ctr"/>
                      <a:r>
                        <a:rPr lang="en-US" sz="2400" dirty="0"/>
                        <a:t>Average area (cm</a:t>
                      </a:r>
                      <a:r>
                        <a:rPr lang="en-US" sz="2400" baseline="30000" dirty="0"/>
                        <a:t>2</a:t>
                      </a:r>
                      <a:r>
                        <a:rPr lang="en-US" sz="2400" dirty="0"/>
                        <a:t>)</a:t>
                      </a:r>
                      <a:endParaRPr lang="en-US" sz="2400" dirty="0">
                        <a:latin typeface="Arial" panose="020B0604020202020204" pitchFamily="34" charset="0"/>
                        <a:cs typeface="Arial" panose="020B0604020202020204" pitchFamily="34" charset="0"/>
                      </a:endParaRPr>
                    </a:p>
                  </a:txBody>
                  <a:tcPr/>
                </a:tc>
                <a:tc gridSpan="3">
                  <a:txBody>
                    <a:bodyPr/>
                    <a:lstStyle/>
                    <a:p>
                      <a:r>
                        <a:rPr lang="en-US" sz="2400" dirty="0"/>
                        <a:t>Length of Contrast Agent (cm)</a:t>
                      </a:r>
                      <a:endParaRPr lang="en-US" sz="24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tc hMerge="1">
                  <a:txBody>
                    <a:bodyPr/>
                    <a:lstStyle/>
                    <a:p>
                      <a:endParaRPr lang="en-US" sz="2800" dirty="0">
                        <a:latin typeface="Arial" panose="020B0604020202020204" pitchFamily="34" charset="0"/>
                        <a:cs typeface="Arial" panose="020B0604020202020204" pitchFamily="34" charset="0"/>
                      </a:endParaRPr>
                    </a:p>
                  </a:txBody>
                  <a:tcPr/>
                </a:tc>
                <a:tc>
                  <a:txBody>
                    <a:bodyPr/>
                    <a:lstStyle/>
                    <a:p>
                      <a:r>
                        <a:rPr lang="en-US" sz="2400" dirty="0"/>
                        <a:t>Average left side ventricle-optic tract in brain sections (cm)</a:t>
                      </a:r>
                      <a:endParaRPr lang="en-US" sz="2400" dirty="0">
                        <a:solidFill>
                          <a:schemeClr val="tx1"/>
                        </a:solidFill>
                      </a:endParaRPr>
                    </a:p>
                  </a:txBody>
                  <a:tcPr/>
                </a:tc>
                <a:tc>
                  <a:txBody>
                    <a:bodyPr/>
                    <a:lstStyle/>
                    <a:p>
                      <a:r>
                        <a:rPr lang="en-US" sz="2400" dirty="0"/>
                        <a:t>Volume of contrast agent between MRI coronal sections (cm</a:t>
                      </a:r>
                      <a:r>
                        <a:rPr lang="en-US" sz="2400" baseline="30000" dirty="0"/>
                        <a:t>3</a:t>
                      </a:r>
                      <a:r>
                        <a:rPr lang="en-US" sz="2400" dirty="0"/>
                        <a:t>)</a:t>
                      </a:r>
                      <a:endParaRPr lang="en-US" sz="2400" dirty="0">
                        <a:latin typeface="Arial" panose="020B0604020202020204" pitchFamily="34" charset="0"/>
                        <a:cs typeface="Arial" panose="020B0604020202020204" pitchFamily="34" charset="0"/>
                      </a:endParaRPr>
                    </a:p>
                  </a:txBody>
                  <a:tcPr/>
                </a:tc>
                <a:tc>
                  <a:txBody>
                    <a:bodyPr/>
                    <a:lstStyle/>
                    <a:p>
                      <a:r>
                        <a:rPr lang="en-US" sz="2400" dirty="0"/>
                        <a:t>Aligned MRI-brain sections</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0122306"/>
                  </a:ext>
                </a:extLst>
              </a:tr>
              <a:tr h="436722">
                <a:tc>
                  <a:txBody>
                    <a:bodyPr/>
                    <a:lstStyle/>
                    <a:p>
                      <a:r>
                        <a:rPr lang="en-US" sz="2400" dirty="0"/>
                        <a:t>3/23/</a:t>
                      </a:r>
                    </a:p>
                    <a:p>
                      <a:r>
                        <a:rPr lang="en-US" sz="2400" dirty="0"/>
                        <a:t>2015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0.076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0.080</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1.288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1.341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1.274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0.19</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0.057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EFH</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6438030"/>
                  </a:ext>
                </a:extLst>
              </a:tr>
              <a:tr h="436722">
                <a:tc>
                  <a:txBody>
                    <a:bodyPr/>
                    <a:lstStyle/>
                    <a:p>
                      <a:r>
                        <a:rPr lang="en-US" sz="2400" dirty="0"/>
                        <a:t>12:41</a:t>
                      </a:r>
                    </a:p>
                    <a:p>
                      <a:r>
                        <a:rPr lang="en-US" sz="2400" dirty="0"/>
                        <a:t>PM</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0.074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1.312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1.23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0.195</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0.0585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GJI</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21413769"/>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0.069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1.406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1.507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1.403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0.244</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0.0732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K</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11137057"/>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0.096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0.123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1.468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1.666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1.529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0.213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0.0639</a:t>
                      </a:r>
                      <a:endParaRPr lang="en-US" sz="2400" dirty="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12024323"/>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0.102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0.123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0.111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1.524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1.663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1.557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0.217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0.0651</a:t>
                      </a:r>
                      <a:endParaRPr lang="en-US" sz="2400" dirty="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6654719"/>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0.112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0.114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0.111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1.769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1.715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1.676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0.273</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0.0891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N1</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0880457"/>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0.108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0.123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0.113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1.683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1.675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1.756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0.304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0.0912</a:t>
                      </a:r>
                      <a:endParaRPr lang="en-US" sz="2400" dirty="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89634392"/>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0.115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0.097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1.634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1.537</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0.322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0.0966</a:t>
                      </a:r>
                      <a:endParaRPr lang="en-US" sz="2400" dirty="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6640978"/>
                  </a:ext>
                </a:extLst>
              </a:tr>
              <a:tr h="436722">
                <a:tc>
                  <a:txBody>
                    <a:bodyPr/>
                    <a:lstStyle/>
                    <a:p>
                      <a:endParaRPr lang="en-US" sz="2400" dirty="0">
                        <a:latin typeface="Arial" panose="020B0604020202020204" pitchFamily="34" charset="0"/>
                        <a:cs typeface="Arial" panose="020B0604020202020204" pitchFamily="34" charset="0"/>
                      </a:endParaRPr>
                    </a:p>
                  </a:txBody>
                  <a:tcPr/>
                </a:tc>
                <a:tc>
                  <a:txBody>
                    <a:bodyPr/>
                    <a:lstStyle/>
                    <a:p>
                      <a:r>
                        <a:rPr lang="en-US" sz="2400" dirty="0"/>
                        <a:t>0.095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0.106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0.095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1.548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1.603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1.551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0.369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0.1107</a:t>
                      </a:r>
                      <a:endParaRPr lang="en-US" sz="2400" dirty="0">
                        <a:latin typeface="Arial" panose="020B0604020202020204" pitchFamily="34" charset="0"/>
                        <a:cs typeface="Arial" panose="020B0604020202020204" pitchFamily="34" charset="0"/>
                      </a:endParaRPr>
                    </a:p>
                  </a:txBody>
                  <a:tcPr/>
                </a:tc>
                <a:tc>
                  <a:txBody>
                    <a:bodyPr/>
                    <a:lstStyle/>
                    <a:p>
                      <a:endParaRPr lang="en-US" sz="2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7585699"/>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0.099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0.068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0.085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1.706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1.678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1.48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0.425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0.1275</a:t>
                      </a:r>
                      <a:endParaRPr lang="en-US" sz="2400" dirty="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80671570"/>
                  </a:ext>
                </a:extLst>
              </a:tr>
              <a:tr h="436722">
                <a:tc>
                  <a:txBody>
                    <a:bodyPr/>
                    <a:lstStyle/>
                    <a:p>
                      <a:endParaRPr lang="en-US" sz="2400">
                        <a:latin typeface="Arial" panose="020B0604020202020204" pitchFamily="34" charset="0"/>
                        <a:cs typeface="Arial" panose="020B0604020202020204" pitchFamily="34" charset="0"/>
                      </a:endParaRPr>
                    </a:p>
                  </a:txBody>
                  <a:tcPr/>
                </a:tc>
                <a:tc>
                  <a:txBody>
                    <a:bodyPr/>
                    <a:lstStyle/>
                    <a:p>
                      <a:r>
                        <a:rPr lang="en-US" sz="2400" dirty="0"/>
                        <a:t>0.038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0.031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0.034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0.034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0.819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0.772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0.774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0.409</a:t>
                      </a:r>
                      <a:endParaRPr lang="en-US" sz="2400" dirty="0">
                        <a:latin typeface="Arial" panose="020B0604020202020204" pitchFamily="34" charset="0"/>
                        <a:cs typeface="Arial" panose="020B0604020202020204" pitchFamily="34" charset="0"/>
                      </a:endParaRPr>
                    </a:p>
                  </a:txBody>
                  <a:tcPr/>
                </a:tc>
                <a:tc>
                  <a:txBody>
                    <a:bodyPr/>
                    <a:lstStyle/>
                    <a:p>
                      <a:r>
                        <a:rPr lang="en-US" sz="2400" dirty="0"/>
                        <a:t>0.1227</a:t>
                      </a:r>
                      <a:endParaRPr lang="en-US" sz="2400" dirty="0">
                        <a:latin typeface="Arial" panose="020B0604020202020204" pitchFamily="34" charset="0"/>
                        <a:cs typeface="Arial" panose="020B0604020202020204" pitchFamily="34" charset="0"/>
                      </a:endParaRPr>
                    </a:p>
                  </a:txBody>
                  <a:tcPr/>
                </a:tc>
                <a:tc>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16410687"/>
                  </a:ext>
                </a:extLst>
              </a:tr>
            </a:tbl>
          </a:graphicData>
        </a:graphic>
      </p:graphicFrame>
      <p:sp>
        <p:nvSpPr>
          <p:cNvPr id="128" name="TextBox 127">
            <a:extLst>
              <a:ext uri="{FF2B5EF4-FFF2-40B4-BE49-F238E27FC236}">
                <a16:creationId xmlns:a16="http://schemas.microsoft.com/office/drawing/2014/main" id="{2C842029-0F95-4A43-98A9-F7A0EC9C075A}"/>
              </a:ext>
            </a:extLst>
          </p:cNvPr>
          <p:cNvSpPr txBox="1"/>
          <p:nvPr/>
        </p:nvSpPr>
        <p:spPr>
          <a:xfrm>
            <a:off x="34582833" y="16369038"/>
            <a:ext cx="15556318" cy="2000548"/>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Figure 4. </a:t>
            </a:r>
            <a:r>
              <a:rPr lang="en-US" sz="2800" dirty="0">
                <a:latin typeface="Arial" panose="020B0604020202020204" pitchFamily="34" charset="0"/>
                <a:cs typeface="Arial" panose="020B0604020202020204" pitchFamily="34" charset="0"/>
              </a:rPr>
              <a:t>Left side total area and volume of contrast agent derived from MRI images of control female, cj1756. Total left hypothalamus containing contrast agent = 0.96 cm</a:t>
            </a:r>
            <a:r>
              <a:rPr lang="en-US" sz="2800" baseline="30000" dirty="0">
                <a:latin typeface="Arial" panose="020B0604020202020204" pitchFamily="34" charset="0"/>
                <a:cs typeface="Arial" panose="020B0604020202020204" pitchFamily="34" charset="0"/>
              </a:rPr>
              <a:t>3 </a:t>
            </a:r>
            <a:r>
              <a:rPr lang="en-US" sz="2800" dirty="0">
                <a:latin typeface="Arial" panose="020B0604020202020204" pitchFamily="34" charset="0"/>
                <a:cs typeface="Arial" panose="020B0604020202020204" pitchFamily="34" charset="0"/>
              </a:rPr>
              <a:t>(960µl), approximating 50% of left hypothalamic volume in an adult marmoset, and exceeding left VMN volume. In contrast, total volume of contrast agent/viral vector infused on left side = 21µl.</a:t>
            </a:r>
            <a:endParaRPr lang="en-US" sz="2800" dirty="0"/>
          </a:p>
        </p:txBody>
      </p:sp>
      <p:sp>
        <p:nvSpPr>
          <p:cNvPr id="64" name="TextBox 63">
            <a:extLst>
              <a:ext uri="{FF2B5EF4-FFF2-40B4-BE49-F238E27FC236}">
                <a16:creationId xmlns:a16="http://schemas.microsoft.com/office/drawing/2014/main" id="{E0B07056-16FB-5246-B70E-3A1A75E09261}"/>
              </a:ext>
            </a:extLst>
          </p:cNvPr>
          <p:cNvSpPr txBox="1"/>
          <p:nvPr/>
        </p:nvSpPr>
        <p:spPr>
          <a:xfrm>
            <a:off x="34747200" y="19951014"/>
            <a:ext cx="15049500" cy="5262979"/>
          </a:xfrm>
          <a:prstGeom prst="rect">
            <a:avLst/>
          </a:prstGeom>
          <a:noFill/>
        </p:spPr>
        <p:txBody>
          <a:bodyPr wrap="square" rtlCol="0">
            <a:spAutoFit/>
          </a:bodyPr>
          <a:lstStyle/>
          <a:p>
            <a:r>
              <a:rPr lang="en-US" sz="2800" dirty="0"/>
              <a:t>●  </a:t>
            </a:r>
            <a:r>
              <a:rPr lang="en-US" sz="2800" dirty="0">
                <a:latin typeface="Arial" panose="020B0604020202020204" pitchFamily="34" charset="0"/>
                <a:cs typeface="Arial" panose="020B0604020202020204" pitchFamily="34" charset="0"/>
              </a:rPr>
              <a:t>MRI-derived coronal brain images enable quantification of contrast agent/viral vector diffusion through the left marmoset monkey hypothalamus, identifying delivery of either ER</a:t>
            </a:r>
            <a:r>
              <a:rPr lang="el-GR" sz="2800" dirty="0">
                <a:latin typeface="Arial" panose="020B0604020202020204" pitchFamily="34" charset="0"/>
                <a:cs typeface="Arial" panose="020B0604020202020204" pitchFamily="34" charset="0"/>
              </a:rPr>
              <a:t>α </a:t>
            </a:r>
            <a:r>
              <a:rPr lang="en-US" sz="2800" dirty="0">
                <a:latin typeface="Arial" panose="020B0604020202020204" pitchFamily="34" charset="0"/>
                <a:cs typeface="Arial" panose="020B0604020202020204" pitchFamily="34" charset="0"/>
              </a:rPr>
              <a:t>gene silencing or control scramble shRNA.</a:t>
            </a:r>
          </a:p>
          <a:p>
            <a:endParaRPr lang="en-US" sz="2800" dirty="0">
              <a:latin typeface="Arial" panose="020B0604020202020204" pitchFamily="34" charset="0"/>
              <a:cs typeface="Arial" panose="020B0604020202020204" pitchFamily="34" charset="0"/>
            </a:endParaRPr>
          </a:p>
          <a:p>
            <a:r>
              <a:rPr lang="en-US" sz="2800" dirty="0"/>
              <a:t>●  </a:t>
            </a:r>
            <a:r>
              <a:rPr lang="en-US" sz="2800" dirty="0">
                <a:latin typeface="Arial" panose="020B0604020202020204" pitchFamily="34" charset="0"/>
                <a:cs typeface="Arial" panose="020B0604020202020204" pitchFamily="34" charset="0"/>
              </a:rPr>
              <a:t>In the one control marmoset analyzed sufficiently to date, diffusion spread through ~ 50% of the left hypothalamus, exceeding the VMN target area. As ER</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expression is mostly restricted to the VMN, arcuate nucleus and peri-ventricular areas of this part of the marmoset hypothalamus, the extent of diffusion is not a concern.</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This initial method establishes a viable approach to compare diffusion spread of viral </a:t>
            </a:r>
            <a:r>
              <a:rPr lang="en-US" sz="2800" dirty="0" err="1">
                <a:latin typeface="Arial" panose="020B0604020202020204" pitchFamily="34" charset="0"/>
                <a:cs typeface="Arial" panose="020B0604020202020204" pitchFamily="34" charset="0"/>
              </a:rPr>
              <a:t>infusate</a:t>
            </a:r>
            <a:r>
              <a:rPr lang="en-US" sz="2800" dirty="0">
                <a:latin typeface="Arial" panose="020B0604020202020204" pitchFamily="34" charset="0"/>
                <a:cs typeface="Arial" panose="020B0604020202020204" pitchFamily="34" charset="0"/>
              </a:rPr>
              <a:t> with GFP-determined spread of viral infection of cells, and thus valid areas in which to expect gene silencing in marmosets receiving ER</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-targeted silencing RNA. </a:t>
            </a:r>
          </a:p>
        </p:txBody>
      </p:sp>
      <p:cxnSp>
        <p:nvCxnSpPr>
          <p:cNvPr id="9" name="Straight Arrow Connector 8">
            <a:extLst>
              <a:ext uri="{FF2B5EF4-FFF2-40B4-BE49-F238E27FC236}">
                <a16:creationId xmlns:a16="http://schemas.microsoft.com/office/drawing/2014/main" id="{8547AFE2-674A-0343-90F8-A41977E74360}"/>
              </a:ext>
            </a:extLst>
          </p:cNvPr>
          <p:cNvCxnSpPr/>
          <p:nvPr/>
        </p:nvCxnSpPr>
        <p:spPr>
          <a:xfrm flipH="1">
            <a:off x="29028371" y="9898269"/>
            <a:ext cx="1460500" cy="444500"/>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B1740D3-0439-ED44-B3BE-84CA4ECBD712}"/>
              </a:ext>
            </a:extLst>
          </p:cNvPr>
          <p:cNvSpPr txBox="1"/>
          <p:nvPr/>
        </p:nvSpPr>
        <p:spPr>
          <a:xfrm>
            <a:off x="25565426" y="10158103"/>
            <a:ext cx="1557029" cy="369332"/>
          </a:xfrm>
          <a:prstGeom prst="rect">
            <a:avLst/>
          </a:prstGeom>
          <a:noFill/>
        </p:spPr>
        <p:txBody>
          <a:bodyPr wrap="none" rtlCol="0">
            <a:spAutoFit/>
          </a:bodyPr>
          <a:lstStyle/>
          <a:p>
            <a:r>
              <a:rPr lang="en-US" dirty="0">
                <a:solidFill>
                  <a:srgbClr val="FFFF00"/>
                </a:solidFill>
              </a:rPr>
              <a:t>Left optic tract</a:t>
            </a:r>
          </a:p>
        </p:txBody>
      </p:sp>
      <p:cxnSp>
        <p:nvCxnSpPr>
          <p:cNvPr id="13" name="Straight Arrow Connector 12">
            <a:extLst>
              <a:ext uri="{FF2B5EF4-FFF2-40B4-BE49-F238E27FC236}">
                <a16:creationId xmlns:a16="http://schemas.microsoft.com/office/drawing/2014/main" id="{BE346C86-2EC2-1147-B373-62FCDB8DD5B5}"/>
              </a:ext>
            </a:extLst>
          </p:cNvPr>
          <p:cNvCxnSpPr/>
          <p:nvPr/>
        </p:nvCxnSpPr>
        <p:spPr>
          <a:xfrm>
            <a:off x="27122455" y="10428192"/>
            <a:ext cx="1536700" cy="302473"/>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064FFDE-2BF9-A041-B49F-7C50DC3AAE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12619" y="7840628"/>
            <a:ext cx="4314686" cy="4643919"/>
          </a:xfrm>
          <a:prstGeom prst="rect">
            <a:avLst/>
          </a:prstGeom>
        </p:spPr>
      </p:pic>
      <p:sp>
        <p:nvSpPr>
          <p:cNvPr id="39" name="TextBox 38">
            <a:extLst>
              <a:ext uri="{FF2B5EF4-FFF2-40B4-BE49-F238E27FC236}">
                <a16:creationId xmlns:a16="http://schemas.microsoft.com/office/drawing/2014/main" id="{3B92BE97-B58C-D846-89FA-B37B5D60E383}"/>
              </a:ext>
            </a:extLst>
          </p:cNvPr>
          <p:cNvSpPr txBox="1"/>
          <p:nvPr/>
        </p:nvSpPr>
        <p:spPr>
          <a:xfrm>
            <a:off x="30612531" y="9583042"/>
            <a:ext cx="1298689" cy="369332"/>
          </a:xfrm>
          <a:prstGeom prst="rect">
            <a:avLst/>
          </a:prstGeom>
          <a:noFill/>
        </p:spPr>
        <p:txBody>
          <a:bodyPr wrap="none" rtlCol="0">
            <a:spAutoFit/>
          </a:bodyPr>
          <a:lstStyle/>
          <a:p>
            <a:r>
              <a:rPr lang="en-US" dirty="0">
                <a:solidFill>
                  <a:srgbClr val="FFFF00"/>
                </a:solidFill>
              </a:rPr>
              <a:t>3</a:t>
            </a:r>
            <a:r>
              <a:rPr lang="en-US" baseline="30000" dirty="0">
                <a:solidFill>
                  <a:srgbClr val="FFFF00"/>
                </a:solidFill>
              </a:rPr>
              <a:t>rd</a:t>
            </a:r>
            <a:r>
              <a:rPr lang="en-US" dirty="0">
                <a:solidFill>
                  <a:srgbClr val="FFFF00"/>
                </a:solidFill>
              </a:rPr>
              <a:t> ventricle</a:t>
            </a:r>
          </a:p>
        </p:txBody>
      </p:sp>
      <p:cxnSp>
        <p:nvCxnSpPr>
          <p:cNvPr id="17" name="Straight Arrow Connector 16">
            <a:extLst>
              <a:ext uri="{FF2B5EF4-FFF2-40B4-BE49-F238E27FC236}">
                <a16:creationId xmlns:a16="http://schemas.microsoft.com/office/drawing/2014/main" id="{A173E8D2-0AAA-5F43-9623-D9ECB14EC0E3}"/>
              </a:ext>
            </a:extLst>
          </p:cNvPr>
          <p:cNvCxnSpPr/>
          <p:nvPr/>
        </p:nvCxnSpPr>
        <p:spPr>
          <a:xfrm flipH="1">
            <a:off x="29183771" y="16344107"/>
            <a:ext cx="1864615" cy="372180"/>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AAB042-0675-E74C-A7FA-F67F2911C850}"/>
              </a:ext>
            </a:extLst>
          </p:cNvPr>
          <p:cNvSpPr txBox="1"/>
          <p:nvPr/>
        </p:nvSpPr>
        <p:spPr>
          <a:xfrm>
            <a:off x="31167368" y="15445692"/>
            <a:ext cx="1516892" cy="923330"/>
          </a:xfrm>
          <a:prstGeom prst="rect">
            <a:avLst/>
          </a:prstGeom>
          <a:noFill/>
        </p:spPr>
        <p:txBody>
          <a:bodyPr wrap="square" rtlCol="0">
            <a:spAutoFit/>
          </a:bodyPr>
          <a:lstStyle/>
          <a:p>
            <a:r>
              <a:rPr lang="en-US" dirty="0">
                <a:solidFill>
                  <a:srgbClr val="FFFF00"/>
                </a:solidFill>
              </a:rPr>
              <a:t>Outline of left side contrast agent</a:t>
            </a:r>
            <a:r>
              <a:rPr lang="en-US" dirty="0"/>
              <a:t> </a:t>
            </a:r>
          </a:p>
        </p:txBody>
      </p:sp>
      <p:sp>
        <p:nvSpPr>
          <p:cNvPr id="49" name="TextBox 48">
            <a:extLst>
              <a:ext uri="{FF2B5EF4-FFF2-40B4-BE49-F238E27FC236}">
                <a16:creationId xmlns:a16="http://schemas.microsoft.com/office/drawing/2014/main" id="{D621CC6E-807E-8249-BDF0-6ABE9C44E429}"/>
              </a:ext>
            </a:extLst>
          </p:cNvPr>
          <p:cNvSpPr txBox="1"/>
          <p:nvPr/>
        </p:nvSpPr>
        <p:spPr>
          <a:xfrm>
            <a:off x="34333715" y="25557799"/>
            <a:ext cx="16155139" cy="1184940"/>
          </a:xfrm>
          <a:prstGeom prst="rect">
            <a:avLst/>
          </a:prstGeom>
          <a:solidFill>
            <a:srgbClr val="1C0B8C"/>
          </a:solidFill>
        </p:spPr>
        <p:txBody>
          <a:bodyPr wrap="square" rtlCol="0">
            <a:spAutoFit/>
          </a:bodyPr>
          <a:lstStyle/>
          <a:p>
            <a:pPr algn="ctr"/>
            <a:r>
              <a:rPr lang="en-US" sz="7100" b="1" cap="all" dirty="0">
                <a:solidFill>
                  <a:schemeClr val="bg1"/>
                </a:solidFill>
                <a:latin typeface="Arial" panose="020B0604020202020204" pitchFamily="34" charset="0"/>
                <a:cs typeface="Arial" panose="020B0604020202020204" pitchFamily="34" charset="0"/>
              </a:rPr>
              <a:t>Conclusion</a:t>
            </a:r>
            <a:r>
              <a:rPr lang="en-US" sz="7100" b="1" dirty="0">
                <a:solidFill>
                  <a:schemeClr val="bg1"/>
                </a:solidFill>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E332265F-FA4A-8545-BD2A-08D6F358CF7C}"/>
              </a:ext>
            </a:extLst>
          </p:cNvPr>
          <p:cNvSpPr txBox="1"/>
          <p:nvPr/>
        </p:nvSpPr>
        <p:spPr>
          <a:xfrm>
            <a:off x="542156" y="30090288"/>
            <a:ext cx="14992782" cy="2862322"/>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2" name="Picture 51">
            <a:extLst>
              <a:ext uri="{FF2B5EF4-FFF2-40B4-BE49-F238E27FC236}">
                <a16:creationId xmlns:a16="http://schemas.microsoft.com/office/drawing/2014/main" id="{A9C8A8DB-8A39-A646-8953-C7CEF4A473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12619" y="14196729"/>
            <a:ext cx="4561054" cy="4938076"/>
          </a:xfrm>
          <a:prstGeom prst="rect">
            <a:avLst/>
          </a:prstGeom>
        </p:spPr>
      </p:pic>
      <p:sp>
        <p:nvSpPr>
          <p:cNvPr id="21" name="TextBox 20">
            <a:extLst>
              <a:ext uri="{FF2B5EF4-FFF2-40B4-BE49-F238E27FC236}">
                <a16:creationId xmlns:a16="http://schemas.microsoft.com/office/drawing/2014/main" id="{0D16F837-6BF6-3B44-A94B-FF7E7A096C2A}"/>
              </a:ext>
            </a:extLst>
          </p:cNvPr>
          <p:cNvSpPr txBox="1"/>
          <p:nvPr/>
        </p:nvSpPr>
        <p:spPr>
          <a:xfrm>
            <a:off x="34747200" y="27139900"/>
            <a:ext cx="14833600"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MRI-derived, quantitative digital brain imaging will allow efficacy assessments for viral vector-mediated ER</a:t>
            </a:r>
            <a:r>
              <a:rPr lang="el-GR" sz="2800" dirty="0">
                <a:latin typeface="Arial" panose="020B0604020202020204" pitchFamily="34" charset="0"/>
                <a:cs typeface="Arial" panose="020B0604020202020204" pitchFamily="34" charset="0"/>
              </a:rPr>
              <a:t>α </a:t>
            </a:r>
            <a:r>
              <a:rPr lang="en-US" sz="2800" dirty="0">
                <a:latin typeface="Arial" panose="020B0604020202020204" pitchFamily="34" charset="0"/>
                <a:cs typeface="Arial" panose="020B0604020202020204" pitchFamily="34" charset="0"/>
              </a:rPr>
              <a:t>gene silencing in the hypothalamic VMN of female marmoset monkeys, in order to substantiate this approach to induce PCOS-like obesity and metabolic disease in a nonhuman primate model.</a:t>
            </a:r>
          </a:p>
        </p:txBody>
      </p:sp>
      <p:sp>
        <p:nvSpPr>
          <p:cNvPr id="53" name="TextBox 52">
            <a:extLst>
              <a:ext uri="{FF2B5EF4-FFF2-40B4-BE49-F238E27FC236}">
                <a16:creationId xmlns:a16="http://schemas.microsoft.com/office/drawing/2014/main" id="{83FCEF2E-A3B9-2E46-A0C1-3E960C06E6AC}"/>
              </a:ext>
            </a:extLst>
          </p:cNvPr>
          <p:cNvSpPr txBox="1"/>
          <p:nvPr/>
        </p:nvSpPr>
        <p:spPr>
          <a:xfrm>
            <a:off x="577075" y="14101350"/>
            <a:ext cx="15076219" cy="1184940"/>
          </a:xfrm>
          <a:prstGeom prst="rect">
            <a:avLst/>
          </a:prstGeom>
          <a:solidFill>
            <a:srgbClr val="1C0B8C"/>
          </a:solidFill>
        </p:spPr>
        <p:txBody>
          <a:bodyPr wrap="square" rtlCol="0">
            <a:spAutoFit/>
          </a:bodyPr>
          <a:lstStyle/>
          <a:p>
            <a:pPr algn="ctr"/>
            <a:r>
              <a:rPr lang="en-US" sz="7100" b="1" dirty="0">
                <a:solidFill>
                  <a:schemeClr val="bg1"/>
                </a:solidFill>
                <a:latin typeface="Arial" panose="020B0604020202020204" pitchFamily="34" charset="0"/>
                <a:cs typeface="Arial" panose="020B0604020202020204" pitchFamily="34" charset="0"/>
              </a:rPr>
              <a:t>METHODS</a:t>
            </a:r>
          </a:p>
        </p:txBody>
      </p:sp>
      <p:sp>
        <p:nvSpPr>
          <p:cNvPr id="56" name="TextBox 55">
            <a:extLst>
              <a:ext uri="{FF2B5EF4-FFF2-40B4-BE49-F238E27FC236}">
                <a16:creationId xmlns:a16="http://schemas.microsoft.com/office/drawing/2014/main" id="{06118558-1F30-4F40-B8E1-3D108208EF3A}"/>
              </a:ext>
            </a:extLst>
          </p:cNvPr>
          <p:cNvSpPr txBox="1"/>
          <p:nvPr/>
        </p:nvSpPr>
        <p:spPr>
          <a:xfrm>
            <a:off x="708033" y="15190470"/>
            <a:ext cx="14761029" cy="17727930"/>
          </a:xfrm>
          <a:prstGeom prst="rect">
            <a:avLst/>
          </a:prstGeom>
          <a:noFill/>
          <a:ln>
            <a:noFill/>
          </a:ln>
        </p:spPr>
        <p:txBody>
          <a:bodyPr wrap="square" rtlCol="0">
            <a:spAutoFit/>
          </a:bodyPr>
          <a:lstStyle/>
          <a:p>
            <a:r>
              <a:rPr lang="en-US" sz="3200" b="1" dirty="0">
                <a:latin typeface="Arial" panose="020B0604020202020204" pitchFamily="34" charset="0"/>
                <a:cs typeface="Arial" panose="020B0604020202020204" pitchFamily="34" charset="0"/>
              </a:rPr>
              <a:t>MRI brain images</a:t>
            </a:r>
          </a:p>
          <a:p>
            <a:r>
              <a:rPr lang="en-US" sz="3200" dirty="0">
                <a:latin typeface="Arial" panose="020B0604020202020204" pitchFamily="34" charset="0"/>
                <a:cs typeface="Arial" panose="020B0604020202020204" pitchFamily="34" charset="0"/>
              </a:rPr>
              <a:t>We used </a:t>
            </a:r>
            <a:r>
              <a:rPr lang="en-US" sz="3200" dirty="0" err="1">
                <a:latin typeface="Arial" panose="020B0604020202020204" pitchFamily="34" charset="0"/>
                <a:cs typeface="Arial" panose="020B0604020202020204" pitchFamily="34" charset="0"/>
              </a:rPr>
              <a:t>OsiriX</a:t>
            </a:r>
            <a:r>
              <a:rPr lang="en-US" sz="3200" dirty="0">
                <a:latin typeface="Arial" panose="020B0604020202020204" pitchFamily="34" charset="0"/>
                <a:cs typeface="Arial" panose="020B0604020202020204" pitchFamily="34" charset="0"/>
              </a:rPr>
              <a:t> (medical imaging software; </a:t>
            </a:r>
            <a:r>
              <a:rPr lang="en-US" sz="3200" dirty="0" err="1">
                <a:latin typeface="Arial" panose="020B0604020202020204" pitchFamily="34" charset="0"/>
                <a:cs typeface="Arial" panose="020B0604020202020204" pitchFamily="34" charset="0"/>
              </a:rPr>
              <a:t>Pixmeo</a:t>
            </a:r>
            <a:r>
              <a:rPr lang="en-US" sz="3200" dirty="0">
                <a:latin typeface="Arial" panose="020B0604020202020204" pitchFamily="34" charset="0"/>
                <a:cs typeface="Arial" panose="020B0604020202020204" pitchFamily="34" charset="0"/>
              </a:rPr>
              <a:t> SARL, Geneva, Switzerland) to quantify the volume of MRI contrast agent infused into the left VMN of adult (2-4 years) female marmoset monkeys, using consecutive (0.3 mm interval) coronal digital sections through the brain at the rostral-caudal location of the hypothalamus. The digital image of each section was sketched to scale and the distance from the left wall of the mid-line third ventricle to left optic tract(x-coordinate) was measured with </a:t>
            </a:r>
            <a:r>
              <a:rPr lang="en-US" sz="3200" dirty="0" err="1">
                <a:latin typeface="Arial" panose="020B0604020202020204" pitchFamily="34" charset="0"/>
                <a:cs typeface="Arial" panose="020B0604020202020204" pitchFamily="34" charset="0"/>
              </a:rPr>
              <a:t>OsiriX</a:t>
            </a:r>
            <a:r>
              <a:rPr lang="en-US" sz="3200" dirty="0">
                <a:latin typeface="Arial" panose="020B0604020202020204" pitchFamily="34" charset="0"/>
                <a:cs typeface="Arial" panose="020B0604020202020204" pitchFamily="34" charset="0"/>
              </a:rPr>
              <a:t> digital calipers (Fig. 1 and 3). The rostral-caudal distance (z-coordinate) from the front of the brain (rostral-most coronal section showing the brain) to the back of the brain (caudal-most coronal section showing the brain) was recorded. As the MRI image illustrates all the left side infusions, but only a single infusion on the right, only left side measurements were made. We then used </a:t>
            </a:r>
            <a:r>
              <a:rPr lang="en-US" sz="3200" dirty="0" err="1">
                <a:latin typeface="Arial" panose="020B0604020202020204" pitchFamily="34" charset="0"/>
                <a:cs typeface="Arial" panose="020B0604020202020204" pitchFamily="34" charset="0"/>
              </a:rPr>
              <a:t>OsiriX</a:t>
            </a:r>
            <a:r>
              <a:rPr lang="en-US" sz="3200" dirty="0">
                <a:latin typeface="Arial" panose="020B0604020202020204" pitchFamily="34" charset="0"/>
                <a:cs typeface="Arial" panose="020B0604020202020204" pitchFamily="34" charset="0"/>
              </a:rPr>
              <a:t> digital imaging calipers to outline the left area of contrast agent infused with the virus (Fig. 2). Each measurement above was taken 3 times and averaged to reduce error. We calculated the volume of contrast agent infused by multiplying the area by the distance between scans, 3mm (Fig. 4).  </a:t>
            </a:r>
          </a:p>
          <a:p>
            <a:endParaRPr lang="en-US" sz="14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Brain sections</a:t>
            </a:r>
          </a:p>
          <a:p>
            <a:r>
              <a:rPr lang="en-US" sz="3200" dirty="0">
                <a:latin typeface="Arial" panose="020B0604020202020204" pitchFamily="34" charset="0"/>
                <a:cs typeface="Arial" panose="020B0604020202020204" pitchFamily="34" charset="0"/>
              </a:rPr>
              <a:t>We ordered the postmortem brain sections rostral-caudal from the same marmosets. To date, we have only aligned our left 3</a:t>
            </a:r>
            <a:r>
              <a:rPr lang="en-US" sz="3200" baseline="30000" dirty="0">
                <a:latin typeface="Arial" panose="020B0604020202020204" pitchFamily="34" charset="0"/>
                <a:cs typeface="Arial" panose="020B0604020202020204" pitchFamily="34" charset="0"/>
              </a:rPr>
              <a:t>rd</a:t>
            </a:r>
            <a:r>
              <a:rPr lang="en-US" sz="3200" dirty="0">
                <a:latin typeface="Arial" panose="020B0604020202020204" pitchFamily="34" charset="0"/>
                <a:cs typeface="Arial" panose="020B0604020202020204" pitchFamily="34" charset="0"/>
              </a:rPr>
              <a:t> ventricle wall-left optic tract measurements with the closest MRI image match for one control female, cj1756 (Fig. 3-4). Several brain sections clustered around only a few of the MRI images (each section has a letter/number ID), enabling us to identify the brain sections needed for comparison of left-side contrast agent volume with that for left side GFP positive cells. We anticipate obtaining an ~80% overlap between MRI-derived contrast agent volume and immunohistochemical (IHC)-derived GFP staining.</a:t>
            </a:r>
          </a:p>
          <a:p>
            <a:r>
              <a:rPr lang="en-US" sz="3200" dirty="0">
                <a:latin typeface="Arial" panose="020B0604020202020204" pitchFamily="34" charset="0"/>
                <a:cs typeface="Arial" panose="020B0604020202020204" pitchFamily="34" charset="0"/>
              </a:rPr>
              <a:t>After aligning all the measurements with marmosets’ brain sections, we can identify the brain sections that we needed for comparison of the contrast agent and the area of green fluorescent protein .</a:t>
            </a:r>
          </a:p>
          <a:p>
            <a:r>
              <a:rPr lang="en-US" sz="44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Left side contrast agent infusion was identified in 13 MRI coronal digital sections, enabling infusion area estimates from rostral to caudal extent of the VMN. Aligning similar left side ventricle-optic tract measurements in IHC-derived coronal brain sections, we identified 4 MRI images that aligned with 8 brain sections (letter/number IDs).</a:t>
            </a:r>
            <a:endParaRPr lang="en-US" sz="3200" dirty="0"/>
          </a:p>
        </p:txBody>
      </p:sp>
    </p:spTree>
    <p:extLst>
      <p:ext uri="{BB962C8B-B14F-4D97-AF65-F5344CB8AC3E}">
        <p14:creationId xmlns:p14="http://schemas.microsoft.com/office/powerpoint/2010/main" val="4069916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11688</TotalTime>
  <Words>1246</Words>
  <Application>Microsoft Macintosh PowerPoint</Application>
  <PresentationFormat>Custom</PresentationFormat>
  <Paragraphs>236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 Willging</dc:creator>
  <cp:lastModifiedBy>Camellia RUI</cp:lastModifiedBy>
  <cp:revision>175</cp:revision>
  <dcterms:created xsi:type="dcterms:W3CDTF">2018-03-08T01:00:26Z</dcterms:created>
  <dcterms:modified xsi:type="dcterms:W3CDTF">2018-05-02T05:01:32Z</dcterms:modified>
</cp:coreProperties>
</file>