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8" r:id="rId2"/>
    <p:sldId id="281" r:id="rId3"/>
    <p:sldId id="282" r:id="rId4"/>
    <p:sldId id="283" r:id="rId5"/>
    <p:sldId id="284" r:id="rId6"/>
    <p:sldId id="285" r:id="rId7"/>
    <p:sldId id="286" r:id="rId8"/>
    <p:sldId id="280" r:id="rId9"/>
  </p:sldIdLst>
  <p:sldSz cx="12188825" cy="6858000"/>
  <p:notesSz cx="6858000" cy="9144000"/>
  <p:custDataLst>
    <p:tags r:id="rId11"/>
  </p:custDataLst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5639"/>
    <a:srgbClr val="A674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25" autoAdjust="0"/>
  </p:normalViewPr>
  <p:slideViewPr>
    <p:cSldViewPr snapToGrid="0" snapToObjects="1">
      <p:cViewPr varScale="1">
        <p:scale>
          <a:sx n="52" d="100"/>
          <a:sy n="52" d="100"/>
        </p:scale>
        <p:origin x="538" y="20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AA408-4863-42D2-94CC-08D1DBBE0756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D7751-73B5-4B9F-9A20-7724EE56D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660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D7751-73B5-4B9F-9A20-7724EE56D5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61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6D7751-73B5-4B9F-9A20-7724EE56D5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584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6D7751-73B5-4B9F-9A20-7724EE56D5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266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6D7751-73B5-4B9F-9A20-7724EE56D5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14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6D7751-73B5-4B9F-9A20-7724EE56D5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806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6D7751-73B5-4B9F-9A20-7724EE56D5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716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6D7751-73B5-4B9F-9A20-7724EE56D5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898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D7751-73B5-4B9F-9A20-7724EE56D57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12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ECC1-AF9D-B842-8FA3-235A25D183B5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8C4B-F4AE-4F42-80A3-3F558E1BC1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99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ECC1-AF9D-B842-8FA3-235A25D183B5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8C4B-F4AE-4F42-80A3-3F558E1BC1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80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0415" y="274639"/>
            <a:ext cx="3654531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12589" y="274639"/>
            <a:ext cx="1076468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ECC1-AF9D-B842-8FA3-235A25D183B5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8C4B-F4AE-4F42-80A3-3F558E1BC1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376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ECC1-AF9D-B842-8FA3-235A25D183B5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8C4B-F4AE-4F42-80A3-3F558E1BC1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436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ECC1-AF9D-B842-8FA3-235A25D183B5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8C4B-F4AE-4F42-80A3-3F558E1BC1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629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589" y="1600201"/>
            <a:ext cx="72096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5341" y="1600201"/>
            <a:ext cx="7209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ECC1-AF9D-B842-8FA3-235A25D183B5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8C4B-F4AE-4F42-80A3-3F558E1BC1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057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ECC1-AF9D-B842-8FA3-235A25D183B5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8C4B-F4AE-4F42-80A3-3F558E1BC1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397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ECC1-AF9D-B842-8FA3-235A25D183B5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8C4B-F4AE-4F42-80A3-3F558E1BC1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210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ECC1-AF9D-B842-8FA3-235A25D183B5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8C4B-F4AE-4F42-80A3-3F558E1BC1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57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ECC1-AF9D-B842-8FA3-235A25D183B5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8C4B-F4AE-4F42-80A3-3F558E1BC1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376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ECC1-AF9D-B842-8FA3-235A25D183B5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8C4B-F4AE-4F42-80A3-3F558E1BC1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9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4ECC1-AF9D-B842-8FA3-235A25D183B5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48C4B-F4AE-4F42-80A3-3F558E1BC1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457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43A3A1F5-B67C-4BAF-9408-B6F29810C4D1}"/>
              </a:ext>
            </a:extLst>
          </p:cNvPr>
          <p:cNvSpPr txBox="1"/>
          <p:nvPr/>
        </p:nvSpPr>
        <p:spPr>
          <a:xfrm>
            <a:off x="4312826" y="661405"/>
            <a:ext cx="4470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儒术独尊的历程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3559562-0AB7-4386-8846-5339FB3CE9B1}"/>
              </a:ext>
            </a:extLst>
          </p:cNvPr>
          <p:cNvSpPr txBox="1"/>
          <p:nvPr/>
        </p:nvSpPr>
        <p:spPr>
          <a:xfrm>
            <a:off x="831271" y="204333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zh-CN" sz="20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西汉之初，统治者中流行的是黄老之学，较后有儒术的兴起。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9C06176-CFCD-4DB0-93C0-0015749EA322}"/>
              </a:ext>
            </a:extLst>
          </p:cNvPr>
          <p:cNvSpPr txBox="1"/>
          <p:nvPr/>
        </p:nvSpPr>
        <p:spPr>
          <a:xfrm>
            <a:off x="831271" y="368523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黄老之学</a:t>
            </a:r>
            <a:r>
              <a:rPr lang="en-US" altLang="zh-CN" sz="20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-&gt;</a:t>
            </a:r>
            <a:r>
              <a:rPr lang="zh-CN" altLang="en-US" sz="20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儒术兴起</a:t>
            </a:r>
            <a:r>
              <a:rPr lang="zh-CN" altLang="en-US" sz="2000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的前后转变</a:t>
            </a:r>
            <a:endParaRPr lang="en-US" altLang="zh-CN" sz="2000" kern="100" dirty="0">
              <a:solidFill>
                <a:schemeClr val="bg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352C211-4B6B-4991-908F-28558D9BE392}"/>
              </a:ext>
            </a:extLst>
          </p:cNvPr>
          <p:cNvSpPr txBox="1"/>
          <p:nvPr/>
        </p:nvSpPr>
        <p:spPr>
          <a:xfrm>
            <a:off x="831271" y="515115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转变前后的现象 转变前后的原因 结论</a:t>
            </a:r>
            <a:endParaRPr lang="zh-CN" altLang="zh-CN" sz="2000" kern="100" dirty="0">
              <a:solidFill>
                <a:schemeClr val="bg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63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43A3A1F5-B67C-4BAF-9408-B6F29810C4D1}"/>
              </a:ext>
            </a:extLst>
          </p:cNvPr>
          <p:cNvSpPr txBox="1"/>
          <p:nvPr/>
        </p:nvSpPr>
        <p:spPr>
          <a:xfrm>
            <a:off x="4728463" y="603862"/>
            <a:ext cx="3265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汉初黄老之学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3559562-0AB7-4386-8846-5339FB3CE9B1}"/>
              </a:ext>
            </a:extLst>
          </p:cNvPr>
          <p:cNvSpPr txBox="1"/>
          <p:nvPr/>
        </p:nvSpPr>
        <p:spPr>
          <a:xfrm>
            <a:off x="831271" y="182591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“与民休息”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9C06176-CFCD-4DB0-93C0-0015749EA322}"/>
              </a:ext>
            </a:extLst>
          </p:cNvPr>
          <p:cNvSpPr txBox="1"/>
          <p:nvPr/>
        </p:nvSpPr>
        <p:spPr>
          <a:xfrm>
            <a:off x="831271" y="253530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“省事节用”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352C211-4B6B-4991-908F-28558D9BE392}"/>
              </a:ext>
            </a:extLst>
          </p:cNvPr>
          <p:cNvSpPr txBox="1"/>
          <p:nvPr/>
        </p:nvSpPr>
        <p:spPr>
          <a:xfrm>
            <a:off x="831271" y="515115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000" kern="100" dirty="0">
                <a:solidFill>
                  <a:prstClr val="white"/>
                </a:solidFill>
                <a:latin typeface="宋体"/>
                <a:ea typeface="宋体"/>
                <a:cs typeface="Times New Roman" panose="02020603050405020304" pitchFamily="18" charset="0"/>
              </a:rPr>
              <a:t>总体强调：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“治道贵清静”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8B3321-5204-4146-9ABF-D4CF46DA3DC2}"/>
              </a:ext>
            </a:extLst>
          </p:cNvPr>
          <p:cNvSpPr txBox="1"/>
          <p:nvPr/>
        </p:nvSpPr>
        <p:spPr>
          <a:xfrm>
            <a:off x="831271" y="403327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“简约易行”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92E449-8554-4EED-9DEC-3E1F1333ABEA}"/>
              </a:ext>
            </a:extLst>
          </p:cNvPr>
          <p:cNvSpPr txBox="1"/>
          <p:nvPr/>
        </p:nvSpPr>
        <p:spPr>
          <a:xfrm>
            <a:off x="831271" y="328128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“轻刑薄赋”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E73AAC-8F37-4C16-B292-6C6A3FE8C192}"/>
              </a:ext>
            </a:extLst>
          </p:cNvPr>
          <p:cNvSpPr txBox="1"/>
          <p:nvPr/>
        </p:nvSpPr>
        <p:spPr>
          <a:xfrm>
            <a:off x="831271" y="125499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特点：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74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43A3A1F5-B67C-4BAF-9408-B6F29810C4D1}"/>
              </a:ext>
            </a:extLst>
          </p:cNvPr>
          <p:cNvSpPr txBox="1"/>
          <p:nvPr/>
        </p:nvSpPr>
        <p:spPr>
          <a:xfrm>
            <a:off x="4728463" y="603862"/>
            <a:ext cx="3265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汉初黄老之学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3559562-0AB7-4386-8846-5339FB3CE9B1}"/>
              </a:ext>
            </a:extLst>
          </p:cNvPr>
          <p:cNvSpPr txBox="1"/>
          <p:nvPr/>
        </p:nvSpPr>
        <p:spPr>
          <a:xfrm>
            <a:off x="831271" y="182591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选用“清静慈祥”的宽厚长者为吏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92E449-8554-4EED-9DEC-3E1F1333ABEA}"/>
              </a:ext>
            </a:extLst>
          </p:cNvPr>
          <p:cNvSpPr txBox="1"/>
          <p:nvPr/>
        </p:nvSpPr>
        <p:spPr>
          <a:xfrm>
            <a:off x="831271" y="247012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“省事节用”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---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现象：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E73AAC-8F37-4C16-B292-6C6A3FE8C192}"/>
              </a:ext>
            </a:extLst>
          </p:cNvPr>
          <p:cNvSpPr txBox="1"/>
          <p:nvPr/>
        </p:nvSpPr>
        <p:spPr>
          <a:xfrm>
            <a:off x="831271" y="125499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“与民休息”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---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现象：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D8AB2E-9D00-4644-92A0-D31C873699B7}"/>
              </a:ext>
            </a:extLst>
          </p:cNvPr>
          <p:cNvSpPr txBox="1"/>
          <p:nvPr/>
        </p:nvSpPr>
        <p:spPr>
          <a:xfrm>
            <a:off x="831271" y="311432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“繁礼饰貌，无益于治。”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9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43A3A1F5-B67C-4BAF-9408-B6F29810C4D1}"/>
              </a:ext>
            </a:extLst>
          </p:cNvPr>
          <p:cNvSpPr txBox="1"/>
          <p:nvPr/>
        </p:nvSpPr>
        <p:spPr>
          <a:xfrm>
            <a:off x="4728463" y="603862"/>
            <a:ext cx="3265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汉初黄老之学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3559562-0AB7-4386-8846-5339FB3CE9B1}"/>
              </a:ext>
            </a:extLst>
          </p:cNvPr>
          <p:cNvSpPr txBox="1"/>
          <p:nvPr/>
        </p:nvSpPr>
        <p:spPr>
          <a:xfrm>
            <a:off x="831271" y="182591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汉承秦制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E73AAC-8F37-4C16-B292-6C6A3FE8C192}"/>
              </a:ext>
            </a:extLst>
          </p:cNvPr>
          <p:cNvSpPr txBox="1"/>
          <p:nvPr/>
        </p:nvSpPr>
        <p:spPr>
          <a:xfrm>
            <a:off x="831271" y="125499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000" kern="100" dirty="0">
                <a:solidFill>
                  <a:prstClr val="white"/>
                </a:solidFill>
                <a:latin typeface="宋体"/>
                <a:ea typeface="宋体"/>
                <a:cs typeface="Times New Roman" panose="02020603050405020304" pitchFamily="18" charset="0"/>
              </a:rPr>
              <a:t>兴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黄老之学的原因？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D8AB2E-9D00-4644-92A0-D31C873699B7}"/>
              </a:ext>
            </a:extLst>
          </p:cNvPr>
          <p:cNvSpPr txBox="1"/>
          <p:nvPr/>
        </p:nvSpPr>
        <p:spPr>
          <a:xfrm>
            <a:off x="831271" y="2480141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汉初武力功臣集团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/>
              <a:ea typeface="宋体"/>
              <a:cs typeface="Times New Roman" panose="02020603050405020304" pitchFamily="18" charset="0"/>
            </a:endParaRP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---《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汉书 刑法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》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：“及孝文即位，躬修玄默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,……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而将相皆旧功臣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,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少文多质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,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惩恶亡秦之政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,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论仪务在宽厚”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65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13559562-0AB7-4386-8846-5339FB3CE9B1}"/>
              </a:ext>
            </a:extLst>
          </p:cNvPr>
          <p:cNvSpPr txBox="1"/>
          <p:nvPr/>
        </p:nvSpPr>
        <p:spPr>
          <a:xfrm>
            <a:off x="831271" y="200289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社会元气渐复，“无为”下问题的重新活跃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E73AAC-8F37-4C16-B292-6C6A3FE8C192}"/>
              </a:ext>
            </a:extLst>
          </p:cNvPr>
          <p:cNvSpPr txBox="1"/>
          <p:nvPr/>
        </p:nvSpPr>
        <p:spPr>
          <a:xfrm>
            <a:off x="831278" y="126500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儒学兴起的原因？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D8AB2E-9D00-4644-92A0-D31C873699B7}"/>
              </a:ext>
            </a:extLst>
          </p:cNvPr>
          <p:cNvSpPr txBox="1"/>
          <p:nvPr/>
        </p:nvSpPr>
        <p:spPr>
          <a:xfrm>
            <a:off x="831278" y="289125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建立宏图大业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--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中央集权的需求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5F092F-D249-49FD-975F-BCA01F23B5CE}"/>
              </a:ext>
            </a:extLst>
          </p:cNvPr>
          <p:cNvSpPr txBox="1"/>
          <p:nvPr/>
        </p:nvSpPr>
        <p:spPr>
          <a:xfrm>
            <a:off x="5067676" y="538270"/>
            <a:ext cx="3265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儒学兴起</a:t>
            </a:r>
          </a:p>
        </p:txBody>
      </p:sp>
    </p:spTree>
    <p:extLst>
      <p:ext uri="{BB962C8B-B14F-4D97-AF65-F5344CB8AC3E}">
        <p14:creationId xmlns:p14="http://schemas.microsoft.com/office/powerpoint/2010/main" val="6446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43A3A1F5-B67C-4BAF-9408-B6F29810C4D1}"/>
              </a:ext>
            </a:extLst>
          </p:cNvPr>
          <p:cNvSpPr txBox="1"/>
          <p:nvPr/>
        </p:nvSpPr>
        <p:spPr>
          <a:xfrm>
            <a:off x="4728463" y="603862"/>
            <a:ext cx="3265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儒学兴起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3559562-0AB7-4386-8846-5339FB3CE9B1}"/>
              </a:ext>
            </a:extLst>
          </p:cNvPr>
          <p:cNvSpPr txBox="1"/>
          <p:nvPr/>
        </p:nvSpPr>
        <p:spPr>
          <a:xfrm>
            <a:off x="831271" y="182591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以礼为治，以德化民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E73AAC-8F37-4C16-B292-6C6A3FE8C192}"/>
              </a:ext>
            </a:extLst>
          </p:cNvPr>
          <p:cNvSpPr txBox="1"/>
          <p:nvPr/>
        </p:nvSpPr>
        <p:spPr>
          <a:xfrm>
            <a:off x="831271" y="125499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儒学兴起的内容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D8AB2E-9D00-4644-92A0-D31C873699B7}"/>
              </a:ext>
            </a:extLst>
          </p:cNvPr>
          <p:cNvSpPr txBox="1"/>
          <p:nvPr/>
        </p:nvSpPr>
        <p:spPr>
          <a:xfrm>
            <a:off x="831271" y="280666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不外夷狄，出师征伐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E5222D-81E2-4F03-B1C3-7BE69788C523}"/>
              </a:ext>
            </a:extLst>
          </p:cNvPr>
          <p:cNvSpPr txBox="1"/>
          <p:nvPr/>
        </p:nvSpPr>
        <p:spPr>
          <a:xfrm>
            <a:off x="831271" y="379155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000" kern="100" dirty="0">
                <a:solidFill>
                  <a:prstClr val="white"/>
                </a:solidFill>
                <a:latin typeface="宋体"/>
                <a:ea typeface="宋体"/>
                <a:cs typeface="Times New Roman" panose="02020603050405020304" pitchFamily="18" charset="0"/>
              </a:rPr>
              <a:t>《</a:t>
            </a:r>
            <a:r>
              <a:rPr lang="zh-CN" altLang="en-US" sz="2000" kern="100" dirty="0">
                <a:solidFill>
                  <a:prstClr val="white"/>
                </a:solidFill>
                <a:latin typeface="宋体"/>
                <a:ea typeface="宋体"/>
                <a:cs typeface="Times New Roman" panose="02020603050405020304" pitchFamily="18" charset="0"/>
              </a:rPr>
              <a:t>春秋</a:t>
            </a:r>
            <a:r>
              <a:rPr lang="en-US" altLang="zh-CN" sz="2000" kern="100" dirty="0">
                <a:solidFill>
                  <a:prstClr val="white"/>
                </a:solidFill>
                <a:latin typeface="宋体"/>
                <a:ea typeface="宋体"/>
                <a:cs typeface="Times New Roman" panose="02020603050405020304" pitchFamily="18" charset="0"/>
              </a:rPr>
              <a:t>》</a:t>
            </a:r>
            <a:r>
              <a:rPr lang="zh-CN" altLang="en-US" sz="2000" kern="100" dirty="0">
                <a:solidFill>
                  <a:prstClr val="white"/>
                </a:solidFill>
                <a:latin typeface="宋体"/>
                <a:ea typeface="宋体"/>
                <a:cs typeface="Times New Roman" panose="02020603050405020304" pitchFamily="18" charset="0"/>
              </a:rPr>
              <a:t>决狱，变更制度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67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43A3A1F5-B67C-4BAF-9408-B6F29810C4D1}"/>
              </a:ext>
            </a:extLst>
          </p:cNvPr>
          <p:cNvSpPr txBox="1"/>
          <p:nvPr/>
        </p:nvSpPr>
        <p:spPr>
          <a:xfrm>
            <a:off x="3675518" y="755544"/>
            <a:ext cx="5704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汉初黄老之学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-&gt;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儒学独尊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3559562-0AB7-4386-8846-5339FB3CE9B1}"/>
              </a:ext>
            </a:extLst>
          </p:cNvPr>
          <p:cNvSpPr txBox="1"/>
          <p:nvPr/>
        </p:nvSpPr>
        <p:spPr>
          <a:xfrm>
            <a:off x="831271" y="289271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对于政权合法性的阐发论证（“五行”）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E73AAC-8F37-4C16-B292-6C6A3FE8C192}"/>
              </a:ext>
            </a:extLst>
          </p:cNvPr>
          <p:cNvSpPr txBox="1"/>
          <p:nvPr/>
        </p:nvSpPr>
        <p:spPr>
          <a:xfrm>
            <a:off x="831271" y="187139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000" kern="100" dirty="0">
                <a:solidFill>
                  <a:prstClr val="white"/>
                </a:solidFill>
                <a:latin typeface="宋体"/>
                <a:ea typeface="宋体"/>
                <a:cs typeface="Times New Roman" panose="02020603050405020304" pitchFamily="18" charset="0"/>
              </a:rPr>
              <a:t>总结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D8AB2E-9D00-4644-92A0-D31C873699B7}"/>
              </a:ext>
            </a:extLst>
          </p:cNvPr>
          <p:cNvSpPr txBox="1"/>
          <p:nvPr/>
        </p:nvSpPr>
        <p:spPr>
          <a:xfrm>
            <a:off x="831271" y="423186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对于某种政治行为的合理性的讨论推敲（“黄老之学”，“新儒学”）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6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o2-0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4" t="22191" r="30019" b="25210"/>
          <a:stretch/>
        </p:blipFill>
        <p:spPr>
          <a:xfrm>
            <a:off x="-1701966" y="5378085"/>
            <a:ext cx="5075015" cy="3607163"/>
          </a:xfrm>
          <a:prstGeom prst="rect">
            <a:avLst/>
          </a:prstGeom>
        </p:spPr>
      </p:pic>
      <p:pic>
        <p:nvPicPr>
          <p:cNvPr id="20" name="图片 19" descr="bo2-0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4" t="22191" r="30019" b="25210"/>
          <a:stretch/>
        </p:blipFill>
        <p:spPr>
          <a:xfrm rot="10800000">
            <a:off x="8098487" y="-1803582"/>
            <a:ext cx="5075015" cy="3607163"/>
          </a:xfrm>
          <a:prstGeom prst="rect">
            <a:avLst/>
          </a:prstGeom>
        </p:spPr>
      </p:pic>
      <p:grpSp>
        <p:nvGrpSpPr>
          <p:cNvPr id="3" name="组 2"/>
          <p:cNvGrpSpPr/>
          <p:nvPr/>
        </p:nvGrpSpPr>
        <p:grpSpPr>
          <a:xfrm>
            <a:off x="4401995" y="1493438"/>
            <a:ext cx="3431094" cy="3691840"/>
            <a:chOff x="3165064" y="1118515"/>
            <a:chExt cx="3431094" cy="3691840"/>
          </a:xfrm>
        </p:grpSpPr>
        <p:pic>
          <p:nvPicPr>
            <p:cNvPr id="25" name="图片 24" descr="中国风线条.png"/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064" y="2923158"/>
              <a:ext cx="2921357" cy="1887197"/>
            </a:xfrm>
            <a:prstGeom prst="rect">
              <a:avLst/>
            </a:prstGeom>
          </p:spPr>
        </p:pic>
        <p:pic>
          <p:nvPicPr>
            <p:cNvPr id="21" name="图片 20" descr="中国风线条.png"/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801" y="1118515"/>
              <a:ext cx="2921357" cy="1887197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805758" y="1476650"/>
              <a:ext cx="144943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9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谢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313698" y="2765855"/>
              <a:ext cx="105349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谢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135590" y="3014317"/>
              <a:ext cx="144943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9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观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115B99E-88BB-4BE2-B0AC-286AB3059E8B}"/>
              </a:ext>
            </a:extLst>
          </p:cNvPr>
          <p:cNvGrpSpPr/>
          <p:nvPr/>
        </p:nvGrpSpPr>
        <p:grpSpPr>
          <a:xfrm>
            <a:off x="2697686" y="302345"/>
            <a:ext cx="7763518" cy="4857717"/>
            <a:chOff x="2697686" y="302345"/>
            <a:chExt cx="7763518" cy="4857717"/>
          </a:xfrm>
        </p:grpSpPr>
        <p:pic>
          <p:nvPicPr>
            <p:cNvPr id="6" name="图片 5" descr="鹤-01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01" t="21384" r="19120" b="6061"/>
            <a:stretch/>
          </p:blipFill>
          <p:spPr>
            <a:xfrm>
              <a:off x="7697270" y="2711477"/>
              <a:ext cx="2763934" cy="2448585"/>
            </a:xfrm>
            <a:prstGeom prst="rect">
              <a:avLst/>
            </a:prstGeom>
          </p:spPr>
        </p:pic>
        <p:pic>
          <p:nvPicPr>
            <p:cNvPr id="9" name="图片 8" descr="鹤-01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01" t="21384" r="19120" b="6061"/>
            <a:stretch/>
          </p:blipFill>
          <p:spPr>
            <a:xfrm>
              <a:off x="2697686" y="2702535"/>
              <a:ext cx="1344491" cy="1191092"/>
            </a:xfrm>
            <a:prstGeom prst="rect">
              <a:avLst/>
            </a:prstGeom>
          </p:spPr>
        </p:pic>
        <p:pic>
          <p:nvPicPr>
            <p:cNvPr id="26" name="图片 25" descr="鹤-01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01" t="21384" r="19120" b="6061"/>
            <a:stretch/>
          </p:blipFill>
          <p:spPr>
            <a:xfrm>
              <a:off x="7694229" y="302345"/>
              <a:ext cx="1748750" cy="1549227"/>
            </a:xfrm>
            <a:prstGeom prst="rect">
              <a:avLst/>
            </a:prstGeom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24710B3-21E8-42A3-A112-E5C96E7A5872}"/>
              </a:ext>
            </a:extLst>
          </p:cNvPr>
          <p:cNvGrpSpPr/>
          <p:nvPr/>
        </p:nvGrpSpPr>
        <p:grpSpPr>
          <a:xfrm>
            <a:off x="-310758" y="-186637"/>
            <a:ext cx="13130308" cy="8997846"/>
            <a:chOff x="-310758" y="-186637"/>
            <a:chExt cx="13130308" cy="8997846"/>
          </a:xfrm>
        </p:grpSpPr>
        <p:pic>
          <p:nvPicPr>
            <p:cNvPr id="18" name="图片 17" descr="红-01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71" t="15752" r="27061" b="31847"/>
            <a:stretch/>
          </p:blipFill>
          <p:spPr>
            <a:xfrm>
              <a:off x="-37397" y="-186637"/>
              <a:ext cx="4810001" cy="2793320"/>
            </a:xfrm>
            <a:prstGeom prst="rect">
              <a:avLst/>
            </a:prstGeom>
          </p:spPr>
        </p:pic>
        <p:pic>
          <p:nvPicPr>
            <p:cNvPr id="12" name="图片 11" descr=" 波浪.png"/>
            <p:cNvPicPr>
              <a:picLocks noChangeAspect="1"/>
            </p:cNvPicPr>
            <p:nvPr/>
          </p:nvPicPr>
          <p:blipFill>
            <a:blip r:embed="rId8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6380" y="2176850"/>
              <a:ext cx="1923170" cy="859666"/>
            </a:xfrm>
            <a:prstGeom prst="rect">
              <a:avLst/>
            </a:prstGeom>
          </p:spPr>
        </p:pic>
        <p:pic>
          <p:nvPicPr>
            <p:cNvPr id="16" name="图片 15" descr="波-01.png"/>
            <p:cNvPicPr>
              <a:picLocks noChangeAspect="1"/>
            </p:cNvPicPr>
            <p:nvPr/>
          </p:nvPicPr>
          <p:blipFill rotWithShape="1">
            <a:blip r:embed="rId10">
              <a:alphaModFix amt="4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59" t="26173" r="22213" b="30179"/>
            <a:stretch/>
          </p:blipFill>
          <p:spPr>
            <a:xfrm>
              <a:off x="-310758" y="2128701"/>
              <a:ext cx="1661882" cy="1017076"/>
            </a:xfrm>
            <a:prstGeom prst="rect">
              <a:avLst/>
            </a:prstGeom>
          </p:spPr>
        </p:pic>
        <p:pic>
          <p:nvPicPr>
            <p:cNvPr id="19" name="图片 18" descr="红-01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71" t="15752" r="27061" b="31847"/>
            <a:stretch/>
          </p:blipFill>
          <p:spPr>
            <a:xfrm rot="2820038">
              <a:off x="8273792" y="5009549"/>
              <a:ext cx="4810001" cy="2793320"/>
            </a:xfrm>
            <a:prstGeom prst="rect">
              <a:avLst/>
            </a:prstGeom>
          </p:spPr>
        </p:pic>
        <p:pic>
          <p:nvPicPr>
            <p:cNvPr id="17" name="图片 16" descr="波-01.png"/>
            <p:cNvPicPr>
              <a:picLocks noChangeAspect="1"/>
            </p:cNvPicPr>
            <p:nvPr/>
          </p:nvPicPr>
          <p:blipFill rotWithShape="1">
            <a:blip r:embed="rId10">
              <a:alphaModFix amt="4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59" t="26173" r="22213" b="30179"/>
            <a:stretch/>
          </p:blipFill>
          <p:spPr>
            <a:xfrm flipH="1">
              <a:off x="10896380" y="6164591"/>
              <a:ext cx="1661882" cy="1017076"/>
            </a:xfrm>
            <a:prstGeom prst="rect">
              <a:avLst/>
            </a:prstGeom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3FDC3DCB-7DCD-4323-89B0-C2EE4F1344B0}"/>
              </a:ext>
            </a:extLst>
          </p:cNvPr>
          <p:cNvSpPr txBox="1"/>
          <p:nvPr/>
        </p:nvSpPr>
        <p:spPr>
          <a:xfrm>
            <a:off x="5111337" y="4705761"/>
            <a:ext cx="10534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看</a:t>
            </a:r>
          </a:p>
        </p:txBody>
      </p:sp>
    </p:spTree>
    <p:extLst>
      <p:ext uri="{BB962C8B-B14F-4D97-AF65-F5344CB8AC3E}">
        <p14:creationId xmlns:p14="http://schemas.microsoft.com/office/powerpoint/2010/main" val="360899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514b5dd39a273ecc2dc3128513ac99a1931e5a"/>
  <p:tag name="ISPRING_ULTRA_SCORM_TRACKING_SLIDES" val="1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kumimoji="1" sz="14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272</Words>
  <Application>Microsoft Office PowerPoint</Application>
  <PresentationFormat>自定义</PresentationFormat>
  <Paragraphs>46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宋体</vt:lpstr>
      <vt:lpstr>Arial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良 王</cp:lastModifiedBy>
  <cp:revision>59</cp:revision>
  <cp:lastPrinted>2021-11-16T04:38:02Z</cp:lastPrinted>
  <dcterms:created xsi:type="dcterms:W3CDTF">2017-07-25T01:54:20Z</dcterms:created>
  <dcterms:modified xsi:type="dcterms:W3CDTF">2021-11-16T05:05:58Z</dcterms:modified>
</cp:coreProperties>
</file>