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4" r:id="rId15"/>
    <p:sldId id="268" r:id="rId16"/>
    <p:sldId id="269" r:id="rId17"/>
    <p:sldId id="270" r:id="rId18"/>
    <p:sldId id="272" r:id="rId19"/>
    <p:sldId id="271" r:id="rId2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523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71EB2-3942-475B-AB6D-04AECBFB706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46E5B7-4D09-4B7A-AB29-89E303D54334}">
      <dgm:prSet/>
      <dgm:spPr/>
      <dgm:t>
        <a:bodyPr/>
        <a:lstStyle/>
        <a:p>
          <a:r>
            <a:rPr lang="es-PE" b="1"/>
            <a:t>Objetivo:</a:t>
          </a:r>
          <a:endParaRPr lang="en-US"/>
        </a:p>
      </dgm:t>
    </dgm:pt>
    <dgm:pt modelId="{1B9A577A-3E16-4D91-B620-BA1F1A833853}" type="parTrans" cxnId="{18DF53A2-9E41-4FBB-9FBF-9292F6998DF0}">
      <dgm:prSet/>
      <dgm:spPr/>
      <dgm:t>
        <a:bodyPr/>
        <a:lstStyle/>
        <a:p>
          <a:endParaRPr lang="en-US"/>
        </a:p>
      </dgm:t>
    </dgm:pt>
    <dgm:pt modelId="{5271B797-1C36-4037-9837-D63A69E408AD}" type="sibTrans" cxnId="{18DF53A2-9E41-4FBB-9FBF-9292F6998DF0}">
      <dgm:prSet/>
      <dgm:spPr/>
      <dgm:t>
        <a:bodyPr/>
        <a:lstStyle/>
        <a:p>
          <a:endParaRPr lang="en-US"/>
        </a:p>
      </dgm:t>
    </dgm:pt>
    <dgm:pt modelId="{6816FCD3-E7CC-4CD9-89BE-B5AC33333741}">
      <dgm:prSet/>
      <dgm:spPr/>
      <dgm:t>
        <a:bodyPr/>
        <a:lstStyle/>
        <a:p>
          <a:r>
            <a:rPr lang="es-PE"/>
            <a:t>Dado N imágenes conteniendo una grilla plana de calibración, estimar los parámetros de la cámara.</a:t>
          </a:r>
          <a:endParaRPr lang="en-US"/>
        </a:p>
      </dgm:t>
    </dgm:pt>
    <dgm:pt modelId="{78DCCB83-D729-49C9-BB04-11243A1DF79E}" type="parTrans" cxnId="{97967B67-9C5A-4571-AF78-B2659706144E}">
      <dgm:prSet/>
      <dgm:spPr/>
      <dgm:t>
        <a:bodyPr/>
        <a:lstStyle/>
        <a:p>
          <a:endParaRPr lang="en-US"/>
        </a:p>
      </dgm:t>
    </dgm:pt>
    <dgm:pt modelId="{97AB69E5-D82C-4AED-8EE7-AE6B183E5CB9}" type="sibTrans" cxnId="{97967B67-9C5A-4571-AF78-B2659706144E}">
      <dgm:prSet/>
      <dgm:spPr/>
      <dgm:t>
        <a:bodyPr/>
        <a:lstStyle/>
        <a:p>
          <a:endParaRPr lang="en-US"/>
        </a:p>
      </dgm:t>
    </dgm:pt>
    <dgm:pt modelId="{32C0FCD4-6E13-46E2-B010-2EF3945BC6B8}" type="pres">
      <dgm:prSet presAssocID="{9D771EB2-3942-475B-AB6D-04AECBFB706F}" presName="root" presStyleCnt="0">
        <dgm:presLayoutVars>
          <dgm:dir/>
          <dgm:resizeHandles val="exact"/>
        </dgm:presLayoutVars>
      </dgm:prSet>
      <dgm:spPr/>
    </dgm:pt>
    <dgm:pt modelId="{1E3363AE-1B4C-4747-81ED-74028E6B0D8D}" type="pres">
      <dgm:prSet presAssocID="{BC46E5B7-4D09-4B7A-AB29-89E303D54334}" presName="compNode" presStyleCnt="0"/>
      <dgm:spPr/>
    </dgm:pt>
    <dgm:pt modelId="{7E6A2625-49C7-4655-A0DD-1AF08A7C70DA}" type="pres">
      <dgm:prSet presAssocID="{BC46E5B7-4D09-4B7A-AB29-89E303D54334}" presName="bgRect" presStyleLbl="bgShp" presStyleIdx="0" presStyleCnt="2"/>
      <dgm:spPr/>
    </dgm:pt>
    <dgm:pt modelId="{C8A80E44-08AB-400A-80BF-8EFFF245A3CC}" type="pres">
      <dgm:prSet presAssocID="{BC46E5B7-4D09-4B7A-AB29-89E303D543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830712D-6A4C-4767-B9AD-21794F84A100}" type="pres">
      <dgm:prSet presAssocID="{BC46E5B7-4D09-4B7A-AB29-89E303D54334}" presName="spaceRect" presStyleCnt="0"/>
      <dgm:spPr/>
    </dgm:pt>
    <dgm:pt modelId="{480242BB-52D7-4440-B260-444EF2714CCB}" type="pres">
      <dgm:prSet presAssocID="{BC46E5B7-4D09-4B7A-AB29-89E303D54334}" presName="parTx" presStyleLbl="revTx" presStyleIdx="0" presStyleCnt="2">
        <dgm:presLayoutVars>
          <dgm:chMax val="0"/>
          <dgm:chPref val="0"/>
        </dgm:presLayoutVars>
      </dgm:prSet>
      <dgm:spPr/>
    </dgm:pt>
    <dgm:pt modelId="{6685AA09-30B4-4FE5-8489-9B9F9169F059}" type="pres">
      <dgm:prSet presAssocID="{5271B797-1C36-4037-9837-D63A69E408AD}" presName="sibTrans" presStyleCnt="0"/>
      <dgm:spPr/>
    </dgm:pt>
    <dgm:pt modelId="{9142FEB5-0979-4B7E-BB95-9AE807BA6BB1}" type="pres">
      <dgm:prSet presAssocID="{6816FCD3-E7CC-4CD9-89BE-B5AC33333741}" presName="compNode" presStyleCnt="0"/>
      <dgm:spPr/>
    </dgm:pt>
    <dgm:pt modelId="{24B7A2E0-4DB6-428C-9E9E-1476E5025DC2}" type="pres">
      <dgm:prSet presAssocID="{6816FCD3-E7CC-4CD9-89BE-B5AC33333741}" presName="bgRect" presStyleLbl="bgShp" presStyleIdx="1" presStyleCnt="2"/>
      <dgm:spPr/>
    </dgm:pt>
    <dgm:pt modelId="{FF914B4E-DF1C-4012-9D50-7C38E9B9F9BB}" type="pres">
      <dgm:prSet presAssocID="{6816FCD3-E7CC-4CD9-89BE-B5AC333337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8A678D8-2E73-4798-B90E-56D6AA48AAFA}" type="pres">
      <dgm:prSet presAssocID="{6816FCD3-E7CC-4CD9-89BE-B5AC33333741}" presName="spaceRect" presStyleCnt="0"/>
      <dgm:spPr/>
    </dgm:pt>
    <dgm:pt modelId="{D807F4E0-6E2E-4413-8A1E-93D10FC9216A}" type="pres">
      <dgm:prSet presAssocID="{6816FCD3-E7CC-4CD9-89BE-B5AC3333374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13F300-B404-408A-AB55-244D7B834CAE}" type="presOf" srcId="{6816FCD3-E7CC-4CD9-89BE-B5AC33333741}" destId="{D807F4E0-6E2E-4413-8A1E-93D10FC9216A}" srcOrd="0" destOrd="0" presId="urn:microsoft.com/office/officeart/2018/2/layout/IconVerticalSolidList"/>
    <dgm:cxn modelId="{97967B67-9C5A-4571-AF78-B2659706144E}" srcId="{9D771EB2-3942-475B-AB6D-04AECBFB706F}" destId="{6816FCD3-E7CC-4CD9-89BE-B5AC33333741}" srcOrd="1" destOrd="0" parTransId="{78DCCB83-D729-49C9-BB04-11243A1DF79E}" sibTransId="{97AB69E5-D82C-4AED-8EE7-AE6B183E5CB9}"/>
    <dgm:cxn modelId="{43FB6449-3E94-4451-BA26-73CFA11AE70F}" type="presOf" srcId="{BC46E5B7-4D09-4B7A-AB29-89E303D54334}" destId="{480242BB-52D7-4440-B260-444EF2714CCB}" srcOrd="0" destOrd="0" presId="urn:microsoft.com/office/officeart/2018/2/layout/IconVerticalSolidList"/>
    <dgm:cxn modelId="{18DF53A2-9E41-4FBB-9FBF-9292F6998DF0}" srcId="{9D771EB2-3942-475B-AB6D-04AECBFB706F}" destId="{BC46E5B7-4D09-4B7A-AB29-89E303D54334}" srcOrd="0" destOrd="0" parTransId="{1B9A577A-3E16-4D91-B620-BA1F1A833853}" sibTransId="{5271B797-1C36-4037-9837-D63A69E408AD}"/>
    <dgm:cxn modelId="{5B456EA4-FB6F-4F34-94BD-BB6A9CD3F387}" type="presOf" srcId="{9D771EB2-3942-475B-AB6D-04AECBFB706F}" destId="{32C0FCD4-6E13-46E2-B010-2EF3945BC6B8}" srcOrd="0" destOrd="0" presId="urn:microsoft.com/office/officeart/2018/2/layout/IconVerticalSolidList"/>
    <dgm:cxn modelId="{D231AF73-EF82-4407-85C7-63AD19A565C5}" type="presParOf" srcId="{32C0FCD4-6E13-46E2-B010-2EF3945BC6B8}" destId="{1E3363AE-1B4C-4747-81ED-74028E6B0D8D}" srcOrd="0" destOrd="0" presId="urn:microsoft.com/office/officeart/2018/2/layout/IconVerticalSolidList"/>
    <dgm:cxn modelId="{AC61586E-6547-401F-B1C0-9FC7968F2DB9}" type="presParOf" srcId="{1E3363AE-1B4C-4747-81ED-74028E6B0D8D}" destId="{7E6A2625-49C7-4655-A0DD-1AF08A7C70DA}" srcOrd="0" destOrd="0" presId="urn:microsoft.com/office/officeart/2018/2/layout/IconVerticalSolidList"/>
    <dgm:cxn modelId="{8DE0D4F6-4834-4180-8D43-9EC098F043A8}" type="presParOf" srcId="{1E3363AE-1B4C-4747-81ED-74028E6B0D8D}" destId="{C8A80E44-08AB-400A-80BF-8EFFF245A3CC}" srcOrd="1" destOrd="0" presId="urn:microsoft.com/office/officeart/2018/2/layout/IconVerticalSolidList"/>
    <dgm:cxn modelId="{5E20FA48-E56D-491C-879B-158CBF22C5A7}" type="presParOf" srcId="{1E3363AE-1B4C-4747-81ED-74028E6B0D8D}" destId="{8830712D-6A4C-4767-B9AD-21794F84A100}" srcOrd="2" destOrd="0" presId="urn:microsoft.com/office/officeart/2018/2/layout/IconVerticalSolidList"/>
    <dgm:cxn modelId="{BA4B8FA1-6DB1-404E-B127-805135E52779}" type="presParOf" srcId="{1E3363AE-1B4C-4747-81ED-74028E6B0D8D}" destId="{480242BB-52D7-4440-B260-444EF2714CCB}" srcOrd="3" destOrd="0" presId="urn:microsoft.com/office/officeart/2018/2/layout/IconVerticalSolidList"/>
    <dgm:cxn modelId="{665C832F-5234-44B5-B6C4-2D1739220CD5}" type="presParOf" srcId="{32C0FCD4-6E13-46E2-B010-2EF3945BC6B8}" destId="{6685AA09-30B4-4FE5-8489-9B9F9169F059}" srcOrd="1" destOrd="0" presId="urn:microsoft.com/office/officeart/2018/2/layout/IconVerticalSolidList"/>
    <dgm:cxn modelId="{565F6660-0278-4C89-A692-55D15687BF62}" type="presParOf" srcId="{32C0FCD4-6E13-46E2-B010-2EF3945BC6B8}" destId="{9142FEB5-0979-4B7E-BB95-9AE807BA6BB1}" srcOrd="2" destOrd="0" presId="urn:microsoft.com/office/officeart/2018/2/layout/IconVerticalSolidList"/>
    <dgm:cxn modelId="{2E703D27-677F-4711-B0E4-EC0D13F18D29}" type="presParOf" srcId="{9142FEB5-0979-4B7E-BB95-9AE807BA6BB1}" destId="{24B7A2E0-4DB6-428C-9E9E-1476E5025DC2}" srcOrd="0" destOrd="0" presId="urn:microsoft.com/office/officeart/2018/2/layout/IconVerticalSolidList"/>
    <dgm:cxn modelId="{A00F26B1-F1EE-48B2-A2FE-A0F4A22A38FC}" type="presParOf" srcId="{9142FEB5-0979-4B7E-BB95-9AE807BA6BB1}" destId="{FF914B4E-DF1C-4012-9D50-7C38E9B9F9BB}" srcOrd="1" destOrd="0" presId="urn:microsoft.com/office/officeart/2018/2/layout/IconVerticalSolidList"/>
    <dgm:cxn modelId="{60E6B2E4-2522-4714-AE08-480DC64B306A}" type="presParOf" srcId="{9142FEB5-0979-4B7E-BB95-9AE807BA6BB1}" destId="{E8A678D8-2E73-4798-B90E-56D6AA48AAFA}" srcOrd="2" destOrd="0" presId="urn:microsoft.com/office/officeart/2018/2/layout/IconVerticalSolidList"/>
    <dgm:cxn modelId="{582B5FF8-CB22-435E-AC75-30DD66A3EC5A}" type="presParOf" srcId="{9142FEB5-0979-4B7E-BB95-9AE807BA6BB1}" destId="{D807F4E0-6E2E-4413-8A1E-93D10FC921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A2625-49C7-4655-A0DD-1AF08A7C70DA}">
      <dsp:nvSpPr>
        <dsp:cNvPr id="0" name=""/>
        <dsp:cNvSpPr/>
      </dsp:nvSpPr>
      <dsp:spPr>
        <a:xfrm>
          <a:off x="0" y="809181"/>
          <a:ext cx="6627078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A80E44-08AB-400A-80BF-8EFFF245A3CC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0242BB-52D7-4440-B260-444EF2714CCB}">
      <dsp:nvSpPr>
        <dsp:cNvPr id="0" name=""/>
        <dsp:cNvSpPr/>
      </dsp:nvSpPr>
      <dsp:spPr>
        <a:xfrm>
          <a:off x="1725424" y="809181"/>
          <a:ext cx="4901653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1" kern="1200"/>
            <a:t>Objetivo:</a:t>
          </a:r>
          <a:endParaRPr lang="en-US" sz="2200" kern="1200"/>
        </a:p>
      </dsp:txBody>
      <dsp:txXfrm>
        <a:off x="1725424" y="809181"/>
        <a:ext cx="4901653" cy="1493874"/>
      </dsp:txXfrm>
    </dsp:sp>
    <dsp:sp modelId="{24B7A2E0-4DB6-428C-9E9E-1476E5025DC2}">
      <dsp:nvSpPr>
        <dsp:cNvPr id="0" name=""/>
        <dsp:cNvSpPr/>
      </dsp:nvSpPr>
      <dsp:spPr>
        <a:xfrm>
          <a:off x="0" y="2676524"/>
          <a:ext cx="6627078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914B4E-DF1C-4012-9D50-7C38E9B9F9BB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07F4E0-6E2E-4413-8A1E-93D10FC9216A}">
      <dsp:nvSpPr>
        <dsp:cNvPr id="0" name=""/>
        <dsp:cNvSpPr/>
      </dsp:nvSpPr>
      <dsp:spPr>
        <a:xfrm>
          <a:off x="1725424" y="2676524"/>
          <a:ext cx="4901653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Dado N imágenes conteniendo una grilla plana de calibración, estimar los parámetros de la cámara.</a:t>
          </a:r>
          <a:endParaRPr lang="en-US" sz="2200" kern="1200"/>
        </a:p>
      </dsp:txBody>
      <dsp:txXfrm>
        <a:off x="1725424" y="2676524"/>
        <a:ext cx="4901653" cy="149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18/02/2019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B10-21A3-46AF-9F87-719B4871B7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29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938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76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1243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120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1543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0DC9-D51B-4532-9742-17D563F7B844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88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6C72-29E8-4745-90E7-3DCDC3BB08B1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28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2260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3A5B-0A71-4EE0-8ADD-6A894F185F26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4024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A9B6-D611-4A47-BC84-432D674749BC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094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B027-3733-4D18-9487-B5EE970DC99F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207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DD08-FBA2-4EDF-8E1E-C931D29CAE1C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755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9CC-5F6E-41D6-9BA1-1B03DDFF2A74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478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4231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586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JqGoJFB6e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06674" y="1578133"/>
            <a:ext cx="4334339" cy="2875534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s-PE" sz="3800"/>
              <a:t>Camera </a:t>
            </a:r>
            <a:r>
              <a:rPr lang="es-PE" sz="3800" err="1"/>
              <a:t>Calibration</a:t>
            </a:r>
            <a:r>
              <a:rPr lang="es-PE" sz="3800"/>
              <a:t> </a:t>
            </a:r>
            <a:r>
              <a:rPr lang="es-PE" sz="3800" err="1"/>
              <a:t>using</a:t>
            </a:r>
            <a:r>
              <a:rPr lang="es-PE" sz="3800"/>
              <a:t> </a:t>
            </a:r>
            <a:r>
              <a:rPr lang="es-PE" sz="3800" err="1"/>
              <a:t>Levenberg</a:t>
            </a:r>
            <a:r>
              <a:rPr lang="es-PE" sz="3800"/>
              <a:t>-Marquardt </a:t>
            </a:r>
            <a:r>
              <a:rPr lang="es-PE" sz="3800" err="1"/>
              <a:t>Algorithm</a:t>
            </a:r>
            <a:endParaRPr lang="es-ES" sz="380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>
          <a:xfrm>
            <a:off x="1506674" y="4453667"/>
            <a:ext cx="4334339" cy="1096899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Student</a:t>
            </a:r>
            <a:r>
              <a:rPr lang="es-ES" dirty="0"/>
              <a:t>: Daniel Palomino</a:t>
            </a:r>
            <a:endParaRPr lang="es-ES"/>
          </a:p>
          <a:p>
            <a:pPr rtl="0"/>
            <a:endParaRPr lang="es-E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20313F6-2ADE-4B7F-B261-8934B5D84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4410" y="1924470"/>
            <a:ext cx="3279759" cy="327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6C4F4BBA-177A-4AA2-9CB3-5CA58460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89" y="609600"/>
            <a:ext cx="2929755" cy="5431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2800" dirty="0" err="1"/>
              <a:t>Reducción</a:t>
            </a:r>
            <a:r>
              <a:rPr lang="en-US" sz="2800" dirty="0"/>
              <a:t> de </a:t>
            </a:r>
            <a:r>
              <a:rPr lang="en-US" sz="2800" dirty="0" err="1"/>
              <a:t>Distorisión</a:t>
            </a:r>
            <a:r>
              <a:rPr lang="en-US" sz="2800" dirty="0"/>
              <a:t> Final</a:t>
            </a:r>
          </a:p>
        </p:txBody>
      </p:sp>
      <p:pic>
        <p:nvPicPr>
          <p:cNvPr id="33" name="Marcador de contenido 11">
            <a:extLst>
              <a:ext uri="{FF2B5EF4-FFF2-40B4-BE49-F238E27FC236}">
                <a16:creationId xmlns:a16="http://schemas.microsoft.com/office/drawing/2014/main" id="{739A61EC-0505-4DB3-8CCA-4B18DE2BD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10" y="609600"/>
            <a:ext cx="3468996" cy="2601747"/>
          </a:xfrm>
          <a:prstGeom prst="rect">
            <a:avLst/>
          </a:prstGeom>
        </p:spPr>
      </p:pic>
      <p:pic>
        <p:nvPicPr>
          <p:cNvPr id="15" name="Marcador de contenido 9">
            <a:extLst>
              <a:ext uri="{FF2B5EF4-FFF2-40B4-BE49-F238E27FC236}">
                <a16:creationId xmlns:a16="http://schemas.microsoft.com/office/drawing/2014/main" id="{F4E8FE89-8F5F-412D-BE38-04142A9F3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16" y="3439020"/>
            <a:ext cx="3469786" cy="26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1BF0FD-30A1-4AE3-9D7A-28877AD5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41" y="1265314"/>
            <a:ext cx="429854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PlayStation2 Cam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3" y="12700"/>
            <a:ext cx="84237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F1ED1CF0-1E17-4EE5-BADC-E23383AA0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72" y="1550629"/>
            <a:ext cx="3764711" cy="376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6C4F4BBA-177A-4AA2-9CB3-5CA58460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89" y="609600"/>
            <a:ext cx="2929755" cy="5431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100" dirty="0" err="1"/>
              <a:t>Algoritmo</a:t>
            </a:r>
            <a:r>
              <a:rPr lang="en-US" sz="3100" dirty="0"/>
              <a:t> </a:t>
            </a:r>
            <a:r>
              <a:rPr lang="en-US" sz="3100" dirty="0" err="1"/>
              <a:t>Iterativo</a:t>
            </a:r>
            <a:r>
              <a:rPr lang="en-US" sz="3100" dirty="0"/>
              <a:t> </a:t>
            </a:r>
            <a:r>
              <a:rPr lang="en-US" sz="3100" dirty="0" err="1"/>
              <a:t>Inicial</a:t>
            </a:r>
            <a:endParaRPr lang="en-US" sz="3100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39A61EC-0505-4DB3-8CCA-4B18DE2BD4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6" y="609600"/>
            <a:ext cx="4330243" cy="2601746"/>
          </a:xfrm>
          <a:prstGeom prst="rect">
            <a:avLst/>
          </a:prstGeom>
        </p:spPr>
      </p:pic>
      <p:pic>
        <p:nvPicPr>
          <p:cNvPr id="15" name="Marcador de contenido 9">
            <a:extLst>
              <a:ext uri="{FF2B5EF4-FFF2-40B4-BE49-F238E27FC236}">
                <a16:creationId xmlns:a16="http://schemas.microsoft.com/office/drawing/2014/main" id="{F4E8FE89-8F5F-412D-BE38-04142A9F3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93" y="3439020"/>
            <a:ext cx="4331232" cy="26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6C4F4BBA-177A-4AA2-9CB3-5CA58460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89" y="609600"/>
            <a:ext cx="2929755" cy="5431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100" dirty="0" err="1"/>
              <a:t>Algoritmo</a:t>
            </a:r>
            <a:r>
              <a:rPr lang="en-US" sz="3100" dirty="0"/>
              <a:t> </a:t>
            </a:r>
            <a:r>
              <a:rPr lang="en-US" sz="3100" dirty="0" err="1"/>
              <a:t>Iterativo</a:t>
            </a:r>
            <a:r>
              <a:rPr lang="en-US" sz="3100" dirty="0"/>
              <a:t> Final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39A61EC-0505-4DB3-8CCA-4B18DE2BD4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7" y="609600"/>
            <a:ext cx="4330241" cy="2601746"/>
          </a:xfrm>
          <a:prstGeom prst="rect">
            <a:avLst/>
          </a:prstGeom>
        </p:spPr>
      </p:pic>
      <p:pic>
        <p:nvPicPr>
          <p:cNvPr id="15" name="Marcador de contenido 9">
            <a:extLst>
              <a:ext uri="{FF2B5EF4-FFF2-40B4-BE49-F238E27FC236}">
                <a16:creationId xmlns:a16="http://schemas.microsoft.com/office/drawing/2014/main" id="{F4E8FE89-8F5F-412D-BE38-04142A9F3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94" y="3439020"/>
            <a:ext cx="4331230" cy="26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6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6C4F4BBA-177A-4AA2-9CB3-5CA58460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89" y="609600"/>
            <a:ext cx="3414267" cy="5431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100" dirty="0" err="1"/>
              <a:t>Reducción</a:t>
            </a:r>
            <a:r>
              <a:rPr lang="en-US" sz="3100" dirty="0"/>
              <a:t> de </a:t>
            </a:r>
            <a:r>
              <a:rPr lang="en-US" sz="3100" dirty="0" err="1"/>
              <a:t>Distorisión</a:t>
            </a:r>
            <a:r>
              <a:rPr lang="en-US" sz="3100" dirty="0"/>
              <a:t> Final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39A61EC-0505-4DB3-8CCA-4B18DE2BD4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6" y="692592"/>
            <a:ext cx="4330243" cy="2435761"/>
          </a:xfrm>
          <a:prstGeom prst="rect">
            <a:avLst/>
          </a:prstGeom>
        </p:spPr>
      </p:pic>
      <p:pic>
        <p:nvPicPr>
          <p:cNvPr id="15" name="Marcador de contenido 9">
            <a:extLst>
              <a:ext uri="{FF2B5EF4-FFF2-40B4-BE49-F238E27FC236}">
                <a16:creationId xmlns:a16="http://schemas.microsoft.com/office/drawing/2014/main" id="{F4E8FE89-8F5F-412D-BE38-04142A9F3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93" y="3522031"/>
            <a:ext cx="4331232" cy="24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769BF04-92AF-4827-A699-BF568AB8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9" y="609600"/>
            <a:ext cx="2203568" cy="4724400"/>
          </a:xfrm>
        </p:spPr>
        <p:txBody>
          <a:bodyPr anchor="ctr"/>
          <a:lstStyle/>
          <a:p>
            <a:pPr algn="ctr"/>
            <a:r>
              <a:rPr lang="es-PE" dirty="0"/>
              <a:t>Demo</a:t>
            </a:r>
          </a:p>
        </p:txBody>
      </p:sp>
      <p:pic>
        <p:nvPicPr>
          <p:cNvPr id="9" name="Elementos multimedia en línea 8" title="Camera Calibration using Levenberg-Marquardt algorithm">
            <a:hlinkClick r:id="" action="ppaction://media"/>
            <a:extLst>
              <a:ext uri="{FF2B5EF4-FFF2-40B4-BE49-F238E27FC236}">
                <a16:creationId xmlns:a16="http://schemas.microsoft.com/office/drawing/2014/main" id="{CB1AA0CC-5A36-436B-A913-750BE7DCED5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78679" y="1676400"/>
            <a:ext cx="623146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6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9E747F5-0358-4902-BB86-3DCE952C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673" y="999460"/>
            <a:ext cx="5696583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/>
            <a:r>
              <a:rPr lang="en-US" sz="5400"/>
              <a:t>Gracias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37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93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6448" y="1217756"/>
            <a:ext cx="84237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19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C30E9A-5239-456D-85B9-BA4DDFDE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11" y="1382486"/>
            <a:ext cx="3546657" cy="4093028"/>
          </a:xfrm>
        </p:spPr>
        <p:txBody>
          <a:bodyPr anchor="ctr">
            <a:normAutofit/>
          </a:bodyPr>
          <a:lstStyle/>
          <a:p>
            <a:r>
              <a:rPr lang="es-PE" sz="4400" dirty="0"/>
              <a:t>Algoritmo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8922" y="-8467"/>
            <a:ext cx="476549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6162" y="0"/>
            <a:ext cx="62126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1F30959-7B90-497C-A028-72ABE6D05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2250"/>
              </p:ext>
            </p:extLst>
          </p:nvPr>
        </p:nvGraphicFramePr>
        <p:xfrm>
          <a:off x="4915272" y="944563"/>
          <a:ext cx="6627078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94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64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E45FF-F8C5-47CE-AB0D-76276880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7" y="1253067"/>
            <a:ext cx="6153663" cy="4351866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s-PE" b="1" dirty="0"/>
              <a:t>Inicio:</a:t>
            </a:r>
          </a:p>
          <a:p>
            <a:r>
              <a:rPr lang="es-PE" b="1" dirty="0"/>
              <a:t>Detectar los puntos de Control: </a:t>
            </a:r>
            <a:r>
              <a:rPr lang="es-PE" dirty="0"/>
              <a:t>Detectar los puntos de control en el patrón de calibración (esquinas, círculos o centros de anillos).</a:t>
            </a:r>
          </a:p>
          <a:p>
            <a:r>
              <a:rPr lang="es-PE" b="1" dirty="0"/>
              <a:t>Ajuste de Parámetros: </a:t>
            </a:r>
            <a:r>
              <a:rPr lang="es-PE" dirty="0"/>
              <a:t>Usar los puntos de control detectados para estimar los parámetros de la cámara usando </a:t>
            </a:r>
            <a:r>
              <a:rPr lang="es-PE" dirty="0" err="1"/>
              <a:t>Levenberg</a:t>
            </a:r>
            <a:r>
              <a:rPr lang="es-PE" dirty="0"/>
              <a:t>-Marquardt.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2693" y="0"/>
            <a:ext cx="465613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87454" y="0"/>
            <a:ext cx="1059645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19589" y="3721395"/>
            <a:ext cx="4344428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9084" y="-8467"/>
            <a:ext cx="3006566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0941" y="-8467"/>
            <a:ext cx="2587884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0006" y="3048000"/>
            <a:ext cx="3258819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2069" y="-8467"/>
            <a:ext cx="2853582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891" y="-8467"/>
            <a:ext cx="1289758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6150" y="-8467"/>
            <a:ext cx="124949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8965" y="3589867"/>
            <a:ext cx="1816685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736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64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7C2DE-617E-4F8A-992A-40AFBAFA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7" y="1253067"/>
            <a:ext cx="6153663" cy="4351866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s-PE" b="1" dirty="0"/>
              <a:t>Repetir hasta converger:</a:t>
            </a:r>
          </a:p>
          <a:p>
            <a:r>
              <a:rPr lang="es-PE" b="1" dirty="0"/>
              <a:t>Quitar la distorsión y la proyección: </a:t>
            </a:r>
            <a:r>
              <a:rPr lang="es-PE" dirty="0"/>
              <a:t>Usar los parámetros de la cámara para quitar la distorsión y la proyección a las imágenes de entrada y obtener los padrones canónicos.</a:t>
            </a:r>
          </a:p>
          <a:p>
            <a:r>
              <a:rPr lang="es-PE" b="1" dirty="0"/>
              <a:t>Ubicar los puntos de control: </a:t>
            </a:r>
            <a:r>
              <a:rPr lang="es-PE" dirty="0"/>
              <a:t>Ubicar los puntos de control en el padrón de calibración canónico.</a:t>
            </a:r>
          </a:p>
          <a:p>
            <a:r>
              <a:rPr lang="es-PE" b="1" dirty="0" err="1"/>
              <a:t>Reproyectar</a:t>
            </a:r>
            <a:r>
              <a:rPr lang="es-PE" b="1" dirty="0"/>
              <a:t>: </a:t>
            </a:r>
            <a:r>
              <a:rPr lang="es-PE" dirty="0"/>
              <a:t>Proyectar los puntos de control usando los parámetros de la cámara estimados.</a:t>
            </a:r>
          </a:p>
          <a:p>
            <a:r>
              <a:rPr lang="es-PE" b="1" dirty="0"/>
              <a:t>Ajusta de parámetros: </a:t>
            </a:r>
            <a:r>
              <a:rPr lang="es-PE" dirty="0"/>
              <a:t>Usar los puntos de control proyectados  para refinar los parámetros de la cámara usando </a:t>
            </a:r>
            <a:r>
              <a:rPr lang="es-PE" dirty="0" err="1"/>
              <a:t>Levenberg</a:t>
            </a:r>
            <a:r>
              <a:rPr lang="es-PE" dirty="0"/>
              <a:t>-Marquardt.</a:t>
            </a:r>
          </a:p>
          <a:p>
            <a:endParaRPr lang="es-PE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2693" y="0"/>
            <a:ext cx="465613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87454" y="0"/>
            <a:ext cx="1059645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19589" y="3721395"/>
            <a:ext cx="4344428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9084" y="-8467"/>
            <a:ext cx="3006566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0941" y="-8467"/>
            <a:ext cx="2587884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0006" y="3048000"/>
            <a:ext cx="3258819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2069" y="-8467"/>
            <a:ext cx="2853582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891" y="-8467"/>
            <a:ext cx="1289758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6150" y="-8467"/>
            <a:ext cx="124949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8965" y="3589867"/>
            <a:ext cx="1816685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26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BE9BF48-4E6C-4DE3-A133-9ABCE286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89" y="987526"/>
            <a:ext cx="3721205" cy="53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600" dirty="0" err="1"/>
              <a:t>Implementación</a:t>
            </a:r>
            <a:endParaRPr lang="en-US" sz="3600" dirty="0"/>
          </a:p>
        </p:txBody>
      </p:sp>
      <p:pic>
        <p:nvPicPr>
          <p:cNvPr id="16" name="Marcador de contenido 15" descr="Imagen que contiene persona, interior&#10;&#10;Descripción generada automáticamente">
            <a:extLst>
              <a:ext uri="{FF2B5EF4-FFF2-40B4-BE49-F238E27FC236}">
                <a16:creationId xmlns:a16="http://schemas.microsoft.com/office/drawing/2014/main" id="{8063156B-A98D-49C1-BDAA-E9929B9794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23" y="3731849"/>
            <a:ext cx="4932222" cy="2601747"/>
          </a:xfrm>
          <a:prstGeom prst="rect">
            <a:avLst/>
          </a:prstGeom>
        </p:spPr>
      </p:pic>
      <p:pic>
        <p:nvPicPr>
          <p:cNvPr id="19" name="Marcador de contenido 13" descr="Imagen que contiene texto&#10;&#10;Descripción generada automáticamente">
            <a:extLst>
              <a:ext uri="{FF2B5EF4-FFF2-40B4-BE49-F238E27FC236}">
                <a16:creationId xmlns:a16="http://schemas.microsoft.com/office/drawing/2014/main" id="{27346D87-3BA2-4152-93DF-AFC7EEA384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73" y="987526"/>
            <a:ext cx="4887024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6118" y="-8468"/>
            <a:ext cx="4762319" cy="6866467"/>
            <a:chOff x="67175" y="-8467"/>
            <a:chExt cx="4763558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24BBF0F5-B2A1-4D7A-9F6A-6831C081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1282701"/>
            <a:ext cx="5094733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/>
            <a:r>
              <a:rPr lang="en-US" sz="5400"/>
              <a:t>Resultados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638" y="-8468"/>
            <a:ext cx="5073608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1BF0FD-30A1-4AE3-9D7A-28877AD5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41" y="1265314"/>
            <a:ext cx="429854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LiveCam Microsoft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3" y="12700"/>
            <a:ext cx="84237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F1ED1CF0-1E17-4EE5-BADC-E23383AA0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72" y="1550629"/>
            <a:ext cx="3764711" cy="376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0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6C4F4BBA-177A-4AA2-9CB3-5CA58460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89" y="609600"/>
            <a:ext cx="2929755" cy="5431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100" dirty="0" err="1"/>
              <a:t>Algoritmo</a:t>
            </a:r>
            <a:r>
              <a:rPr lang="en-US" sz="3100" dirty="0"/>
              <a:t> </a:t>
            </a:r>
            <a:r>
              <a:rPr lang="en-US" sz="3100" dirty="0" err="1"/>
              <a:t>Iterativo</a:t>
            </a:r>
            <a:r>
              <a:rPr lang="en-US" sz="3100" dirty="0"/>
              <a:t> </a:t>
            </a:r>
            <a:r>
              <a:rPr lang="en-US" sz="3100" dirty="0" err="1"/>
              <a:t>Inicial</a:t>
            </a:r>
            <a:endParaRPr lang="en-US" sz="3100" dirty="0"/>
          </a:p>
        </p:txBody>
      </p:sp>
      <p:pic>
        <p:nvPicPr>
          <p:cNvPr id="12" name="Marcador de contenido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39A61EC-0505-4DB3-8CCA-4B18DE2BD4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6" y="609600"/>
            <a:ext cx="4330243" cy="2601747"/>
          </a:xfrm>
          <a:prstGeom prst="rect">
            <a:avLst/>
          </a:prstGeom>
        </p:spPr>
      </p:pic>
      <p:pic>
        <p:nvPicPr>
          <p:cNvPr id="15" name="Marcador de contenido 9">
            <a:extLst>
              <a:ext uri="{FF2B5EF4-FFF2-40B4-BE49-F238E27FC236}">
                <a16:creationId xmlns:a16="http://schemas.microsoft.com/office/drawing/2014/main" id="{F4E8FE89-8F5F-412D-BE38-04142A9F3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93" y="3439020"/>
            <a:ext cx="4331232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6C4F4BBA-177A-4AA2-9CB3-5CA58460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89" y="609600"/>
            <a:ext cx="2929755" cy="5431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100" dirty="0" err="1"/>
              <a:t>Algoritmo</a:t>
            </a:r>
            <a:r>
              <a:rPr lang="en-US" sz="3100" dirty="0"/>
              <a:t> </a:t>
            </a:r>
            <a:r>
              <a:rPr lang="en-US" sz="3100" dirty="0" err="1"/>
              <a:t>Iterativo</a:t>
            </a:r>
            <a:r>
              <a:rPr lang="en-US" sz="3100" dirty="0"/>
              <a:t> Final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39A61EC-0505-4DB3-8CCA-4B18DE2BD4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6" y="609600"/>
            <a:ext cx="4330243" cy="2601746"/>
          </a:xfrm>
          <a:prstGeom prst="rect">
            <a:avLst/>
          </a:prstGeom>
        </p:spPr>
      </p:pic>
      <p:pic>
        <p:nvPicPr>
          <p:cNvPr id="15" name="Marcador de contenido 9">
            <a:extLst>
              <a:ext uri="{FF2B5EF4-FFF2-40B4-BE49-F238E27FC236}">
                <a16:creationId xmlns:a16="http://schemas.microsoft.com/office/drawing/2014/main" id="{F4E8FE89-8F5F-412D-BE38-04142A9F3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93" y="3439020"/>
            <a:ext cx="4331232" cy="26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elements/1.1/"/>
    <ds:schemaRef ds:uri="http://schemas.microsoft.com/office/2006/metadata/properties"/>
    <ds:schemaRef ds:uri="a4f35948-e619-41b3-aa29-22878b09cfd2"/>
    <ds:schemaRef ds:uri="http://schemas.microsoft.com/office/infopath/2007/PartnerControls"/>
    <ds:schemaRef ds:uri="http://purl.org/dc/terms/"/>
    <ds:schemaRef ds:uri="40262f94-9f35-4ac3-9a90-690165a166b7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193</Words>
  <Application>Microsoft Office PowerPoint</Application>
  <PresentationFormat>Personalizado</PresentationFormat>
  <Paragraphs>26</Paragraphs>
  <Slides>16</Slides>
  <Notes>1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Palatino Linotype</vt:lpstr>
      <vt:lpstr>Trebuchet MS</vt:lpstr>
      <vt:lpstr>Wingdings 3</vt:lpstr>
      <vt:lpstr>Faceta</vt:lpstr>
      <vt:lpstr>Camera Calibration using Levenberg-Marquardt Algorithm</vt:lpstr>
      <vt:lpstr>Algoritmo</vt:lpstr>
      <vt:lpstr>Presentación de PowerPoint</vt:lpstr>
      <vt:lpstr>Presentación de PowerPoint</vt:lpstr>
      <vt:lpstr>Implementación</vt:lpstr>
      <vt:lpstr>Resultados</vt:lpstr>
      <vt:lpstr>LiveCam Microsoft</vt:lpstr>
      <vt:lpstr>Algoritmo Iterativo Inicial</vt:lpstr>
      <vt:lpstr>Algoritmo Iterativo Final</vt:lpstr>
      <vt:lpstr>Reducción de Distorisión Final</vt:lpstr>
      <vt:lpstr>PlayStation2 Cam</vt:lpstr>
      <vt:lpstr>Algoritmo Iterativo Inicial</vt:lpstr>
      <vt:lpstr>Algoritmo Iterativo Final</vt:lpstr>
      <vt:lpstr>Reducción de Distorisión Final</vt:lpstr>
      <vt:lpstr>Demo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Calibration using Levenberg-Marquardt Algorithm</dc:title>
  <dc:creator>Daniel Palomino</dc:creator>
  <cp:lastModifiedBy>Daniel Palomino</cp:lastModifiedBy>
  <cp:revision>2</cp:revision>
  <dcterms:created xsi:type="dcterms:W3CDTF">2019-02-18T07:30:08Z</dcterms:created>
  <dcterms:modified xsi:type="dcterms:W3CDTF">2019-02-18T07:38:25Z</dcterms:modified>
</cp:coreProperties>
</file>