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71" r:id="rId6"/>
    <p:sldId id="258" r:id="rId7"/>
    <p:sldId id="273" r:id="rId8"/>
    <p:sldId id="284" r:id="rId9"/>
    <p:sldId id="283" r:id="rId10"/>
    <p:sldId id="259" r:id="rId11"/>
    <p:sldId id="269" r:id="rId12"/>
    <p:sldId id="285" r:id="rId13"/>
    <p:sldId id="286" r:id="rId14"/>
    <p:sldId id="287" r:id="rId15"/>
    <p:sldId id="288" r:id="rId16"/>
    <p:sldId id="289" r:id="rId17"/>
    <p:sldId id="267" r:id="rId18"/>
    <p:sldId id="268" r:id="rId19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523" autoAdjust="0"/>
  </p:normalViewPr>
  <p:slideViewPr>
    <p:cSldViewPr showGuides="1">
      <p:cViewPr varScale="1">
        <p:scale>
          <a:sx n="114" d="100"/>
          <a:sy n="114" d="100"/>
        </p:scale>
        <p:origin x="474" y="114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C3AB43-A716-41D3-8542-E2B83FF90C30}" type="datetime1">
              <a:rPr lang="es-ES" smtClean="0"/>
              <a:t>10/01/2019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15C8-EA5F-40DA-B692-F57629F0830E}" type="datetime1">
              <a:rPr lang="es-ES" noProof="0" smtClean="0"/>
              <a:pPr/>
              <a:t>10/01/2019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482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409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 rtl="0"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3E5EB10-21A3-46AF-9F87-719B4871B7E9}" type="datetime1">
              <a:rPr lang="es-ES" noProof="0" smtClean="0"/>
              <a:pPr/>
              <a:t>10/01/2019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150DC9-D51B-4532-9742-17D563F7B844}" type="datetime1">
              <a:rPr lang="es-ES" noProof="0" smtClean="0"/>
              <a:pPr/>
              <a:t>10/01/2019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6C72-29E8-4745-90E7-3DCDC3BB08B1}" type="datetime1">
              <a:rPr lang="es-ES" noProof="0" smtClean="0"/>
              <a:pPr/>
              <a:t>10/01/2019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582301-5656-41C5-859E-C3578B1613A0}" type="datetime1">
              <a:rPr lang="es-ES" noProof="0" smtClean="0"/>
              <a:pPr/>
              <a:t>10/01/2019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 rtl="0">
              <a:defRPr sz="5400" b="1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063A5B-0A71-4EE0-8ADD-6A894F185F26}" type="datetime1">
              <a:rPr lang="es-ES" noProof="0" smtClean="0"/>
              <a:pPr/>
              <a:t>10/01/2019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E0A9B6-D611-4A47-BC84-432D674749BC}" type="datetime1">
              <a:rPr lang="es-ES" noProof="0" smtClean="0"/>
              <a:pPr/>
              <a:t>10/01/2019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9FB027-3733-4D18-9487-B5EE970DC99F}" type="datetime1">
              <a:rPr lang="es-ES" noProof="0" smtClean="0"/>
              <a:pPr/>
              <a:t>10/01/2019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4CDD08-FBA2-4EDF-8E1E-C931D29CAE1C}" type="datetime1">
              <a:rPr lang="es-ES" noProof="0" smtClean="0"/>
              <a:pPr/>
              <a:t>10/01/2019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EEC9CC-5F6E-41D6-9BA1-1B03DDFF2A74}" type="datetime1">
              <a:rPr lang="es-ES" noProof="0" smtClean="0"/>
              <a:pPr/>
              <a:t>10/01/2019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 rtl="0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3776FF-CBB8-47A4-90DF-2EBF2E3DC8FF}" type="datetime1">
              <a:rPr lang="es-ES" noProof="0" smtClean="0"/>
              <a:pPr/>
              <a:t>10/01/2019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FD2ED8E-5314-4CC6-97E3-FFA8A74630E9}" type="datetime1">
              <a:rPr lang="es-ES" noProof="0" smtClean="0"/>
              <a:pPr/>
              <a:t>10/01/2019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333454" cy="2514601"/>
          </a:xfrm>
        </p:spPr>
        <p:txBody>
          <a:bodyPr rtlCol="0"/>
          <a:lstStyle/>
          <a:p>
            <a:pPr rtl="0"/>
            <a:r>
              <a:rPr lang="es-ES" dirty="0"/>
              <a:t>Camera </a:t>
            </a:r>
            <a:r>
              <a:rPr lang="es-ES" dirty="0" err="1"/>
              <a:t>Calibration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Patterns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Daniel Palomino</a:t>
            </a:r>
          </a:p>
          <a:p>
            <a:pPr rtl="0"/>
            <a:r>
              <a:rPr lang="es-ES" dirty="0"/>
              <a:t>dapalominop@gmail.com</a:t>
            </a:r>
          </a:p>
          <a:p>
            <a:pPr rtl="0"/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6E3CC3-68ED-4926-B40D-5D439C61A81A}"/>
              </a:ext>
            </a:extLst>
          </p:cNvPr>
          <p:cNvSpPr txBox="1">
            <a:spLocks/>
          </p:cNvSpPr>
          <p:nvPr/>
        </p:nvSpPr>
        <p:spPr>
          <a:xfrm>
            <a:off x="1065212" y="4862004"/>
            <a:ext cx="7045424" cy="13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paper</a:t>
            </a:r>
            <a:r>
              <a:rPr lang="es-ES" dirty="0"/>
              <a:t>:</a:t>
            </a:r>
          </a:p>
          <a:p>
            <a:r>
              <a:rPr lang="es-PE" dirty="0" err="1"/>
              <a:t>Asthana</a:t>
            </a:r>
            <a:r>
              <a:rPr lang="es-PE" dirty="0"/>
              <a:t>, </a:t>
            </a:r>
            <a:r>
              <a:rPr lang="es-PE" dirty="0" err="1"/>
              <a:t>Shubham</a:t>
            </a:r>
            <a:r>
              <a:rPr lang="es-PE" dirty="0"/>
              <a:t>. (2014). </a:t>
            </a:r>
            <a:r>
              <a:rPr lang="es-PE" dirty="0" err="1"/>
              <a:t>Enhanced</a:t>
            </a:r>
            <a:r>
              <a:rPr lang="es-PE" dirty="0"/>
              <a:t> Camera </a:t>
            </a:r>
            <a:r>
              <a:rPr lang="es-PE" dirty="0" err="1"/>
              <a:t>Calibration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Machine </a:t>
            </a:r>
            <a:r>
              <a:rPr lang="es-PE" dirty="0" err="1"/>
              <a:t>Vision</a:t>
            </a:r>
            <a:r>
              <a:rPr lang="es-PE" dirty="0"/>
              <a:t> </a:t>
            </a:r>
            <a:r>
              <a:rPr lang="es-PE" dirty="0" err="1"/>
              <a:t>using</a:t>
            </a:r>
            <a:r>
              <a:rPr lang="es-PE" dirty="0"/>
              <a:t> </a:t>
            </a:r>
            <a:r>
              <a:rPr lang="es-PE" dirty="0" err="1"/>
              <a:t>OpenCV</a:t>
            </a:r>
            <a:r>
              <a:rPr lang="es-PE" dirty="0"/>
              <a:t>. International </a:t>
            </a:r>
            <a:r>
              <a:rPr lang="es-PE" dirty="0" err="1"/>
              <a:t>Journal</a:t>
            </a:r>
            <a:r>
              <a:rPr lang="es-PE" dirty="0"/>
              <a:t> </a:t>
            </a:r>
            <a:r>
              <a:rPr lang="es-PE" dirty="0" err="1"/>
              <a:t>of</a:t>
            </a:r>
            <a:r>
              <a:rPr lang="es-PE" dirty="0"/>
              <a:t> Artificial </a:t>
            </a:r>
            <a:r>
              <a:rPr lang="es-PE" dirty="0" err="1"/>
              <a:t>Intelligence</a:t>
            </a:r>
            <a:r>
              <a:rPr lang="es-PE" dirty="0"/>
              <a:t>. </a:t>
            </a:r>
          </a:p>
          <a:p>
            <a:r>
              <a:rPr lang="es-PE" dirty="0" err="1"/>
              <a:t>Volume</a:t>
            </a:r>
            <a:r>
              <a:rPr lang="es-PE" dirty="0"/>
              <a:t> 3.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D48D5-182B-4352-89AD-96EE5040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Camera 01 </a:t>
            </a:r>
            <a:r>
              <a:rPr lang="es-PE" dirty="0" err="1"/>
              <a:t>using</a:t>
            </a:r>
            <a:r>
              <a:rPr lang="es-PE" dirty="0"/>
              <a:t> 45 </a:t>
            </a:r>
            <a:r>
              <a:rPr lang="es-PE" dirty="0" err="1"/>
              <a:t>Frames</a:t>
            </a:r>
            <a:endParaRPr lang="es-PE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F279D6F-BAAB-4DF4-AA49-F0461F9BE9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74032" y="2687320"/>
          <a:ext cx="46691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99">
                  <a:extLst>
                    <a:ext uri="{9D8B030D-6E8A-4147-A177-3AD203B41FA5}">
                      <a16:colId xmlns:a16="http://schemas.microsoft.com/office/drawing/2014/main" val="327408961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43102144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549408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3870732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8529691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3272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Fx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Fy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Cx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rms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ChessBoard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26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Circles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0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Rings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077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74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D48D5-182B-4352-89AD-96EE5040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Camera 02 </a:t>
            </a:r>
            <a:r>
              <a:rPr lang="es-PE" dirty="0" err="1"/>
              <a:t>using</a:t>
            </a:r>
            <a:r>
              <a:rPr lang="es-PE" dirty="0"/>
              <a:t> 15 </a:t>
            </a:r>
            <a:r>
              <a:rPr lang="es-PE" dirty="0" err="1"/>
              <a:t>Frames</a:t>
            </a:r>
            <a:endParaRPr lang="es-PE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F279D6F-BAAB-4DF4-AA49-F0461F9BE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407003"/>
              </p:ext>
            </p:extLst>
          </p:nvPr>
        </p:nvGraphicFramePr>
        <p:xfrm>
          <a:off x="3074032" y="2687320"/>
          <a:ext cx="46691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204">
                  <a:extLst>
                    <a:ext uri="{9D8B030D-6E8A-4147-A177-3AD203B41FA5}">
                      <a16:colId xmlns:a16="http://schemas.microsoft.com/office/drawing/2014/main" val="327408961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43102144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5494080"/>
                    </a:ext>
                  </a:extLst>
                </a:gridCol>
                <a:gridCol w="568659">
                  <a:extLst>
                    <a:ext uri="{9D8B030D-6E8A-4147-A177-3AD203B41FA5}">
                      <a16:colId xmlns:a16="http://schemas.microsoft.com/office/drawing/2014/main" val="103870732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8529691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3272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Fx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Fy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Cx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rms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ChessBoard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0.217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26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Circles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0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Rings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83.7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89.5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/>
                        <a:t>207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15.16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077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5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D48D5-182B-4352-89AD-96EE5040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Camera 02 </a:t>
            </a:r>
            <a:r>
              <a:rPr lang="es-PE" dirty="0" err="1"/>
              <a:t>using</a:t>
            </a:r>
            <a:r>
              <a:rPr lang="es-PE" dirty="0"/>
              <a:t> 30 </a:t>
            </a:r>
            <a:r>
              <a:rPr lang="es-PE" dirty="0" err="1"/>
              <a:t>Frames</a:t>
            </a:r>
            <a:endParaRPr lang="es-PE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F279D6F-BAAB-4DF4-AA49-F0461F9BE9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74032" y="2687320"/>
          <a:ext cx="46691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99">
                  <a:extLst>
                    <a:ext uri="{9D8B030D-6E8A-4147-A177-3AD203B41FA5}">
                      <a16:colId xmlns:a16="http://schemas.microsoft.com/office/drawing/2014/main" val="327408961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43102144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549408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3870732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8529691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3272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Fx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Fy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Cx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rms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ChessBoard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26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Circles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0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Rings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077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07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D48D5-182B-4352-89AD-96EE5040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Camera 02 </a:t>
            </a:r>
            <a:r>
              <a:rPr lang="es-PE" dirty="0" err="1"/>
              <a:t>using</a:t>
            </a:r>
            <a:r>
              <a:rPr lang="es-PE" dirty="0"/>
              <a:t> 45 </a:t>
            </a:r>
            <a:r>
              <a:rPr lang="es-PE" dirty="0" err="1"/>
              <a:t>Frames</a:t>
            </a:r>
            <a:endParaRPr lang="es-PE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F279D6F-BAAB-4DF4-AA49-F0461F9BE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667673"/>
              </p:ext>
            </p:extLst>
          </p:nvPr>
        </p:nvGraphicFramePr>
        <p:xfrm>
          <a:off x="3074032" y="2687320"/>
          <a:ext cx="46691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99">
                  <a:extLst>
                    <a:ext uri="{9D8B030D-6E8A-4147-A177-3AD203B41FA5}">
                      <a16:colId xmlns:a16="http://schemas.microsoft.com/office/drawing/2014/main" val="327408961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43102144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549408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3870732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8529691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3272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Fx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Fy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Cx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rms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ChessBoard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0.217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26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Circles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0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Rings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077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66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BAAD3-B068-41DE-B19B-4718F895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Bibliography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6C1DE9-3397-46DC-8DD4-ACF6A015E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/>
              <a:t>Asthana</a:t>
            </a:r>
            <a:r>
              <a:rPr lang="es-PE" dirty="0"/>
              <a:t>, </a:t>
            </a:r>
            <a:r>
              <a:rPr lang="es-PE" dirty="0" err="1"/>
              <a:t>Shubham</a:t>
            </a:r>
            <a:r>
              <a:rPr lang="es-PE" dirty="0"/>
              <a:t>. (2014). </a:t>
            </a:r>
            <a:r>
              <a:rPr lang="es-PE" dirty="0" err="1"/>
              <a:t>Enhanced</a:t>
            </a:r>
            <a:r>
              <a:rPr lang="es-PE" dirty="0"/>
              <a:t> Camera </a:t>
            </a:r>
            <a:r>
              <a:rPr lang="es-PE" dirty="0" err="1"/>
              <a:t>Calibration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Machine </a:t>
            </a:r>
            <a:r>
              <a:rPr lang="es-PE" dirty="0" err="1"/>
              <a:t>Vision</a:t>
            </a:r>
            <a:r>
              <a:rPr lang="es-PE" dirty="0"/>
              <a:t> </a:t>
            </a:r>
            <a:r>
              <a:rPr lang="es-PE" dirty="0" err="1"/>
              <a:t>using</a:t>
            </a:r>
            <a:r>
              <a:rPr lang="es-PE" dirty="0"/>
              <a:t> </a:t>
            </a:r>
            <a:r>
              <a:rPr lang="es-PE" dirty="0" err="1"/>
              <a:t>OpenCV</a:t>
            </a:r>
            <a:r>
              <a:rPr lang="es-PE" dirty="0"/>
              <a:t>. International </a:t>
            </a:r>
            <a:r>
              <a:rPr lang="es-PE" dirty="0" err="1"/>
              <a:t>Journal</a:t>
            </a:r>
            <a:r>
              <a:rPr lang="es-PE" dirty="0"/>
              <a:t> </a:t>
            </a:r>
            <a:r>
              <a:rPr lang="es-PE" dirty="0" err="1"/>
              <a:t>of</a:t>
            </a:r>
            <a:r>
              <a:rPr lang="es-PE" dirty="0"/>
              <a:t> Artificial </a:t>
            </a:r>
            <a:r>
              <a:rPr lang="es-PE" dirty="0" err="1"/>
              <a:t>Intelligence</a:t>
            </a:r>
            <a:r>
              <a:rPr lang="es-PE" dirty="0"/>
              <a:t>. </a:t>
            </a:r>
            <a:r>
              <a:rPr lang="es-PE" dirty="0" err="1"/>
              <a:t>Volume</a:t>
            </a:r>
            <a:r>
              <a:rPr lang="es-PE" dirty="0"/>
              <a:t> 3. </a:t>
            </a:r>
          </a:p>
          <a:p>
            <a:r>
              <a:rPr lang="es-PE" dirty="0"/>
              <a:t>https://docs.opencv.org</a:t>
            </a:r>
          </a:p>
        </p:txBody>
      </p:sp>
    </p:spTree>
    <p:extLst>
      <p:ext uri="{BB962C8B-B14F-4D97-AF65-F5344CB8AC3E}">
        <p14:creationId xmlns:p14="http://schemas.microsoft.com/office/powerpoint/2010/main" val="407247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EF894-0D5E-4CFE-B1C8-E0135661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341722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s-PE" sz="6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76660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1869B-6BEC-4FC7-8DC2-4E923464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564904"/>
            <a:ext cx="8686801" cy="1066800"/>
          </a:xfrm>
        </p:spPr>
        <p:txBody>
          <a:bodyPr/>
          <a:lstStyle/>
          <a:p>
            <a:pPr algn="ctr"/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Patterns</a:t>
            </a:r>
            <a:r>
              <a:rPr lang="es-ES" dirty="0"/>
              <a:t>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3625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22004" y="1333500"/>
            <a:ext cx="7344816" cy="4191000"/>
          </a:xfrm>
        </p:spPr>
        <p:txBody>
          <a:bodyPr rtlCol="0"/>
          <a:lstStyle/>
          <a:p>
            <a:pPr marL="45720" indent="0">
              <a:buNone/>
            </a:pPr>
            <a:endParaRPr lang="es-ES" dirty="0"/>
          </a:p>
          <a:p>
            <a:pPr marL="45720" indent="0">
              <a:buNone/>
            </a:pPr>
            <a:r>
              <a:rPr lang="es-PE" dirty="0" err="1"/>
              <a:t>OpenCV</a:t>
            </a:r>
            <a:r>
              <a:rPr lang="es-PE" dirty="0"/>
              <a:t> </a:t>
            </a:r>
            <a:r>
              <a:rPr lang="es-PE" dirty="0" err="1"/>
              <a:t>sopport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next</a:t>
            </a:r>
            <a:r>
              <a:rPr lang="es-PE" dirty="0"/>
              <a:t> </a:t>
            </a:r>
            <a:r>
              <a:rPr lang="es-PE" dirty="0" err="1"/>
              <a:t>patterns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</a:t>
            </a:r>
            <a:r>
              <a:rPr lang="es-PE" dirty="0" err="1"/>
              <a:t>calibration</a:t>
            </a:r>
            <a:r>
              <a:rPr lang="es-ES" dirty="0"/>
              <a:t>:</a:t>
            </a:r>
          </a:p>
          <a:p>
            <a:r>
              <a:rPr lang="es-PE" dirty="0"/>
              <a:t>CHESSBOARD</a:t>
            </a:r>
            <a:endParaRPr lang="es-ES" dirty="0"/>
          </a:p>
          <a:p>
            <a:r>
              <a:rPr lang="es-PE" dirty="0"/>
              <a:t>CIRCLES_GRID</a:t>
            </a:r>
          </a:p>
          <a:p>
            <a:r>
              <a:rPr lang="es-PE" dirty="0"/>
              <a:t>ASYMMETRIC_CIRCLES_GRID</a:t>
            </a:r>
          </a:p>
          <a:p>
            <a:pPr marL="45720" indent="0">
              <a:buNone/>
            </a:pPr>
            <a:endParaRPr lang="es-PE" dirty="0"/>
          </a:p>
          <a:p>
            <a:pPr marL="45720" indent="0">
              <a:buNone/>
            </a:pPr>
            <a:r>
              <a:rPr lang="es-PE" dirty="0" err="1"/>
              <a:t>But</a:t>
            </a:r>
            <a:r>
              <a:rPr lang="es-PE" dirty="0"/>
              <a:t> I </a:t>
            </a:r>
            <a:r>
              <a:rPr lang="es-PE" dirty="0" err="1"/>
              <a:t>included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next</a:t>
            </a:r>
            <a:r>
              <a:rPr lang="es-PE" dirty="0"/>
              <a:t> </a:t>
            </a:r>
            <a:r>
              <a:rPr lang="es-PE" dirty="0" err="1"/>
              <a:t>pattern</a:t>
            </a:r>
            <a:r>
              <a:rPr lang="es-PE" dirty="0"/>
              <a:t> :</a:t>
            </a:r>
          </a:p>
          <a:p>
            <a:r>
              <a:rPr lang="es-PE" dirty="0"/>
              <a:t>RINGS_GRID</a:t>
            </a:r>
            <a:endParaRPr lang="es-ES" dirty="0"/>
          </a:p>
          <a:p>
            <a:pPr marL="4572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4AC85-35DA-4863-A005-56928912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ChessBoard</a:t>
            </a:r>
            <a:r>
              <a:rPr lang="es-PE" dirty="0"/>
              <a:t> </a:t>
            </a:r>
            <a:r>
              <a:rPr lang="es-PE" dirty="0" err="1"/>
              <a:t>Pattern</a:t>
            </a:r>
            <a:endParaRPr lang="es-PE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301EB82-55DA-4F40-9922-46D567454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331" y="1828800"/>
            <a:ext cx="5766563" cy="4191000"/>
          </a:xfrm>
        </p:spPr>
      </p:pic>
    </p:spTree>
    <p:extLst>
      <p:ext uri="{BB962C8B-B14F-4D97-AF65-F5344CB8AC3E}">
        <p14:creationId xmlns:p14="http://schemas.microsoft.com/office/powerpoint/2010/main" val="2440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4AC85-35DA-4863-A005-56928912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Asymetric</a:t>
            </a:r>
            <a:r>
              <a:rPr lang="es-PE" dirty="0"/>
              <a:t> </a:t>
            </a:r>
            <a:r>
              <a:rPr lang="es-PE" dirty="0" err="1"/>
              <a:t>Circle</a:t>
            </a:r>
            <a:r>
              <a:rPr lang="es-PE" dirty="0"/>
              <a:t> </a:t>
            </a:r>
            <a:r>
              <a:rPr lang="es-PE" dirty="0" err="1"/>
              <a:t>Pattern</a:t>
            </a:r>
            <a:endParaRPr lang="es-PE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F6532FF-C110-4D4E-8831-79DA1A2E5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331" y="1828800"/>
            <a:ext cx="5766563" cy="4191000"/>
          </a:xfrm>
        </p:spPr>
      </p:pic>
    </p:spTree>
    <p:extLst>
      <p:ext uri="{BB962C8B-B14F-4D97-AF65-F5344CB8AC3E}">
        <p14:creationId xmlns:p14="http://schemas.microsoft.com/office/powerpoint/2010/main" val="158524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4AC85-35DA-4863-A005-56928912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The</a:t>
            </a:r>
            <a:r>
              <a:rPr lang="es-PE" dirty="0"/>
              <a:t> New Ring </a:t>
            </a:r>
            <a:r>
              <a:rPr lang="es-PE" dirty="0" err="1"/>
              <a:t>Pattern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5C62C4-FF1B-4F3B-90AC-53BD51330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61" y="1828800"/>
            <a:ext cx="6127703" cy="4191000"/>
          </a:xfrm>
        </p:spPr>
      </p:pic>
    </p:spTree>
    <p:extLst>
      <p:ext uri="{BB962C8B-B14F-4D97-AF65-F5344CB8AC3E}">
        <p14:creationId xmlns:p14="http://schemas.microsoft.com/office/powerpoint/2010/main" val="218041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Benchmark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>
              <a:buNone/>
            </a:pPr>
            <a:r>
              <a:rPr lang="en-US" dirty="0"/>
              <a:t>In order to compare the usefulness of the mentioned standards:</a:t>
            </a:r>
          </a:p>
          <a:p>
            <a:r>
              <a:rPr lang="en-US" dirty="0"/>
              <a:t>Different videos will be used to measure calibration parameters and compare the obtained precision.</a:t>
            </a:r>
          </a:p>
          <a:p>
            <a:r>
              <a:rPr lang="en-US" dirty="0"/>
              <a:t>The videos are in </a:t>
            </a:r>
            <a:r>
              <a:rPr lang="en-US" dirty="0" err="1"/>
              <a:t>avi</a:t>
            </a:r>
            <a:r>
              <a:rPr lang="en-US" dirty="0"/>
              <a:t> and mp4 format.</a:t>
            </a:r>
          </a:p>
          <a:p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images</a:t>
            </a:r>
            <a:r>
              <a:rPr lang="es-ES" dirty="0"/>
              <a:t> Will be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calculating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D48D5-182B-4352-89AD-96EE5040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Camera 01 </a:t>
            </a:r>
            <a:r>
              <a:rPr lang="es-PE" dirty="0" err="1"/>
              <a:t>using</a:t>
            </a:r>
            <a:r>
              <a:rPr lang="es-PE" dirty="0"/>
              <a:t> 15 </a:t>
            </a:r>
            <a:r>
              <a:rPr lang="es-PE" dirty="0" err="1"/>
              <a:t>Frames</a:t>
            </a:r>
            <a:endParaRPr lang="es-PE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F279D6F-BAAB-4DF4-AA49-F0461F9BE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288937"/>
              </p:ext>
            </p:extLst>
          </p:nvPr>
        </p:nvGraphicFramePr>
        <p:xfrm>
          <a:off x="3074032" y="2687320"/>
          <a:ext cx="46691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99">
                  <a:extLst>
                    <a:ext uri="{9D8B030D-6E8A-4147-A177-3AD203B41FA5}">
                      <a16:colId xmlns:a16="http://schemas.microsoft.com/office/drawing/2014/main" val="327408961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43102144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549408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3870732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8529691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3272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Fx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Fy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Cx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rms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ChessBoard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26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Circles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0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Rings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077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81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D48D5-182B-4352-89AD-96EE5040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Camera 01 </a:t>
            </a:r>
            <a:r>
              <a:rPr lang="es-PE" dirty="0" err="1"/>
              <a:t>using</a:t>
            </a:r>
            <a:r>
              <a:rPr lang="es-PE" dirty="0"/>
              <a:t> 30 </a:t>
            </a:r>
            <a:r>
              <a:rPr lang="es-PE" dirty="0" err="1"/>
              <a:t>Frames</a:t>
            </a:r>
            <a:endParaRPr lang="es-PE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F279D6F-BAAB-4DF4-AA49-F0461F9BE9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74032" y="2687320"/>
          <a:ext cx="46691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99">
                  <a:extLst>
                    <a:ext uri="{9D8B030D-6E8A-4147-A177-3AD203B41FA5}">
                      <a16:colId xmlns:a16="http://schemas.microsoft.com/office/drawing/2014/main" val="327408961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43102144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549408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3870732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8529691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3272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Fx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Fy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Cx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Cy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rms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ChessBoard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26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Circles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0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Rings</a:t>
                      </a:r>
                      <a:endParaRPr lang="es-PE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077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ción de la estrategia de la empresa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752_TF03460663.potx" id="{0E75555A-7961-4300-A3F8-985FFE5AE3BF}" vid="{25404217-201F-4C94-B774-0539FEE7324B}"/>
    </a:ext>
  </a:extLst>
</a:theme>
</file>

<file path=ppt/theme/theme2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40262f94-9f35-4ac3-9a90-690165a166b7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a4f35948-e619-41b3-aa29-22878b09cfd2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la estrategia de la empresa</Template>
  <TotalTime>193</TotalTime>
  <Words>264</Words>
  <Application>Microsoft Office PowerPoint</Application>
  <PresentationFormat>Personalizado</PresentationFormat>
  <Paragraphs>104</Paragraphs>
  <Slides>15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Palatino Linotype</vt:lpstr>
      <vt:lpstr>Presentación de la estrategia de la empresa</vt:lpstr>
      <vt:lpstr>Camera Calibration using Different Patterns</vt:lpstr>
      <vt:lpstr>What Patterns?</vt:lpstr>
      <vt:lpstr>Presentación de PowerPoint</vt:lpstr>
      <vt:lpstr>The ChessBoard Pattern</vt:lpstr>
      <vt:lpstr>The Asymetric Circle Pattern</vt:lpstr>
      <vt:lpstr>The New Ring Pattern</vt:lpstr>
      <vt:lpstr>Benchmark</vt:lpstr>
      <vt:lpstr>Camera 01 using 15 Frames</vt:lpstr>
      <vt:lpstr>Camera 01 using 30 Frames</vt:lpstr>
      <vt:lpstr>Camera 01 using 45 Frames</vt:lpstr>
      <vt:lpstr>Camera 02 using 15 Frames</vt:lpstr>
      <vt:lpstr>Camera 02 using 30 Frames</vt:lpstr>
      <vt:lpstr>Camera 02 using 45 Frames</vt:lpstr>
      <vt:lpstr>Bibliography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Rings Grid Recognition</dc:title>
  <dc:creator>Daniel Palomino</dc:creator>
  <cp:lastModifiedBy>Daniel Palomino</cp:lastModifiedBy>
  <cp:revision>38</cp:revision>
  <dcterms:created xsi:type="dcterms:W3CDTF">2018-12-04T16:35:38Z</dcterms:created>
  <dcterms:modified xsi:type="dcterms:W3CDTF">2019-01-11T00:38:07Z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