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5" autoAdjust="0"/>
    <p:restoredTop sz="94737" autoAdjust="0"/>
  </p:normalViewPr>
  <p:slideViewPr>
    <p:cSldViewPr snapToGrid="0" snapToObjects="1" showGuides="1">
      <p:cViewPr>
        <p:scale>
          <a:sx n="33" d="100"/>
          <a:sy n="33" d="100"/>
        </p:scale>
        <p:origin x="708" y="-1830"/>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4080"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461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p:nvPr>
        </p:nvSpPr>
        <p:spPr>
          <a:xfrm>
            <a:off x="16452847" y="6336249"/>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endParaRPr lang="en-US" dirty="0"/>
          </a:p>
        </p:txBody>
      </p:sp>
      <p:sp>
        <p:nvSpPr>
          <p:cNvPr id="22" name="Text Placeholder 5"/>
          <p:cNvSpPr>
            <a:spLocks noGrp="1"/>
          </p:cNvSpPr>
          <p:nvPr>
            <p:ph type="body" sz="quarter" idx="22" hasCustomPrompt="1"/>
          </p:nvPr>
        </p:nvSpPr>
        <p:spPr>
          <a:xfrm>
            <a:off x="16452847" y="55463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MATERIALS &amp; METHODS</a:t>
            </a:r>
          </a:p>
        </p:txBody>
      </p:sp>
      <p:sp>
        <p:nvSpPr>
          <p:cNvPr id="23" name="Text Placeholder 3"/>
          <p:cNvSpPr>
            <a:spLocks noGrp="1"/>
          </p:cNvSpPr>
          <p:nvPr>
            <p:ph type="body" sz="quarter" idx="23" hasCustomPrompt="1"/>
          </p:nvPr>
        </p:nvSpPr>
        <p:spPr>
          <a:xfrm>
            <a:off x="16925926" y="15026783"/>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916400" y="14212513"/>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9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0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0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0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60" name="Group 59"/>
          <p:cNvGrpSpPr/>
          <p:nvPr userDrawn="1"/>
        </p:nvGrpSpPr>
        <p:grpSpPr>
          <a:xfrm>
            <a:off x="-122803" y="-102882"/>
            <a:ext cx="44373863" cy="33075071"/>
            <a:chOff x="-109728" y="0"/>
            <a:chExt cx="44267567" cy="32991552"/>
          </a:xfrm>
        </p:grpSpPr>
        <p:sp>
          <p:nvSpPr>
            <p:cNvPr id="64" name="Freeform 63"/>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8"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1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1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148" name="Group 147"/>
          <p:cNvGrpSpPr/>
          <p:nvPr userDrawn="1"/>
        </p:nvGrpSpPr>
        <p:grpSpPr>
          <a:xfrm>
            <a:off x="-11293868" y="-27534"/>
            <a:ext cx="11018865" cy="32918401"/>
            <a:chOff x="-11225189" y="-1"/>
            <a:chExt cx="11018865" cy="32918401"/>
          </a:xfrm>
        </p:grpSpPr>
        <p:sp>
          <p:nvSpPr>
            <p:cNvPr id="149" name="Rectangle 148"/>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50" name="Straight Connector 149"/>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1" name="Picture 150"/>
            <p:cNvPicPr>
              <a:picLocks noChangeAspect="1"/>
            </p:cNvPicPr>
            <p:nvPr userDrawn="1"/>
          </p:nvPicPr>
          <p:blipFill>
            <a:blip r:embed="rId11"/>
            <a:stretch>
              <a:fillRect/>
            </a:stretch>
          </p:blipFill>
          <p:spPr>
            <a:xfrm>
              <a:off x="-10740740" y="10261718"/>
              <a:ext cx="1597666" cy="1201935"/>
            </a:xfrm>
            <a:prstGeom prst="rect">
              <a:avLst/>
            </a:prstGeom>
          </p:spPr>
        </p:pic>
        <p:pic>
          <p:nvPicPr>
            <p:cNvPr id="152" name="Picture 151"/>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153" name="Group 152"/>
            <p:cNvGrpSpPr/>
            <p:nvPr userDrawn="1"/>
          </p:nvGrpSpPr>
          <p:grpSpPr>
            <a:xfrm>
              <a:off x="-9744993" y="23540957"/>
              <a:ext cx="7531182" cy="2120439"/>
              <a:chOff x="-4470427" y="11016658"/>
              <a:chExt cx="3470785" cy="974220"/>
            </a:xfrm>
          </p:grpSpPr>
          <p:grpSp>
            <p:nvGrpSpPr>
              <p:cNvPr id="159" name="Group 158"/>
              <p:cNvGrpSpPr/>
              <p:nvPr userDrawn="1"/>
            </p:nvGrpSpPr>
            <p:grpSpPr>
              <a:xfrm>
                <a:off x="-2783495" y="11060886"/>
                <a:ext cx="624431" cy="893535"/>
                <a:chOff x="-3958697" y="11117435"/>
                <a:chExt cx="779338" cy="1280430"/>
              </a:xfrm>
            </p:grpSpPr>
            <p:pic>
              <p:nvPicPr>
                <p:cNvPr id="165" name="Picture 164"/>
                <p:cNvPicPr>
                  <a:picLocks noChangeAspect="1"/>
                </p:cNvPicPr>
                <p:nvPr userDrawn="1"/>
              </p:nvPicPr>
              <p:blipFill>
                <a:blip r:embed="rId13"/>
                <a:stretch>
                  <a:fillRect/>
                </a:stretch>
              </p:blipFill>
              <p:spPr>
                <a:xfrm>
                  <a:off x="-3948160" y="11117435"/>
                  <a:ext cx="768801" cy="1090857"/>
                </a:xfrm>
                <a:prstGeom prst="rect">
                  <a:avLst/>
                </a:prstGeom>
              </p:spPr>
            </p:pic>
            <p:sp>
              <p:nvSpPr>
                <p:cNvPr id="166" name="TextBox 16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60" name="Group 159"/>
              <p:cNvGrpSpPr/>
              <p:nvPr userDrawn="1"/>
            </p:nvGrpSpPr>
            <p:grpSpPr>
              <a:xfrm>
                <a:off x="-2033159" y="11060889"/>
                <a:ext cx="1033517" cy="893529"/>
                <a:chOff x="-2921738" y="11200127"/>
                <a:chExt cx="1420279" cy="1227904"/>
              </a:xfrm>
            </p:grpSpPr>
            <p:pic>
              <p:nvPicPr>
                <p:cNvPr id="163" name="Picture 162"/>
                <p:cNvPicPr>
                  <a:picLocks noChangeAspect="1"/>
                </p:cNvPicPr>
                <p:nvPr userDrawn="1"/>
              </p:nvPicPr>
              <p:blipFill>
                <a:blip r:embed="rId13"/>
                <a:stretch>
                  <a:fillRect/>
                </a:stretch>
              </p:blipFill>
              <p:spPr>
                <a:xfrm>
                  <a:off x="-2921738" y="11200127"/>
                  <a:ext cx="1420279" cy="1029694"/>
                </a:xfrm>
                <a:prstGeom prst="rect">
                  <a:avLst/>
                </a:prstGeom>
              </p:spPr>
            </p:pic>
            <p:sp>
              <p:nvSpPr>
                <p:cNvPr id="164" name="TextBox 16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61" name="Picture 160"/>
              <p:cNvPicPr>
                <a:picLocks noChangeAspect="1"/>
              </p:cNvPicPr>
              <p:nvPr userDrawn="1"/>
            </p:nvPicPr>
            <p:blipFill>
              <a:blip r:embed="rId14"/>
              <a:stretch>
                <a:fillRect/>
              </a:stretch>
            </p:blipFill>
            <p:spPr>
              <a:xfrm>
                <a:off x="-4470427" y="11016658"/>
                <a:ext cx="1098742" cy="847761"/>
              </a:xfrm>
              <a:prstGeom prst="rect">
                <a:avLst/>
              </a:prstGeom>
            </p:spPr>
          </p:pic>
          <p:sp>
            <p:nvSpPr>
              <p:cNvPr id="162" name="TextBox 16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54" name="Group 153"/>
            <p:cNvGrpSpPr/>
            <p:nvPr userDrawn="1"/>
          </p:nvGrpSpPr>
          <p:grpSpPr>
            <a:xfrm>
              <a:off x="-10398793" y="27751410"/>
              <a:ext cx="9323012" cy="2453251"/>
              <a:chOff x="-4754996" y="12734136"/>
              <a:chExt cx="4296559" cy="1127128"/>
            </a:xfrm>
          </p:grpSpPr>
          <p:graphicFrame>
            <p:nvGraphicFramePr>
              <p:cNvPr id="155" name="Object 154"/>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1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156" name="Object 155"/>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1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157" name="TextBox 15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58" name="TextBox 15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5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62" name="Group 61"/>
          <p:cNvGrpSpPr/>
          <p:nvPr userDrawn="1"/>
        </p:nvGrpSpPr>
        <p:grpSpPr>
          <a:xfrm>
            <a:off x="-122803" y="-102882"/>
            <a:ext cx="44373863" cy="33075071"/>
            <a:chOff x="-109728" y="0"/>
            <a:chExt cx="44267567" cy="32991552"/>
          </a:xfrm>
        </p:grpSpPr>
        <p:sp>
          <p:nvSpPr>
            <p:cNvPr id="63" name="Freeform 62"/>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7"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7" name="Group 106"/>
          <p:cNvGrpSpPr/>
          <p:nvPr userDrawn="1"/>
        </p:nvGrpSpPr>
        <p:grpSpPr>
          <a:xfrm>
            <a:off x="-11225189" y="32851"/>
            <a:ext cx="11018865" cy="32918401"/>
            <a:chOff x="-11225189" y="-1"/>
            <a:chExt cx="11018865" cy="32918401"/>
          </a:xfrm>
        </p:grpSpPr>
        <p:sp>
          <p:nvSpPr>
            <p:cNvPr id="108" name="Rectangle 10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09" name="Straight Connector 10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userDrawn="1"/>
          </p:nvPicPr>
          <p:blipFill>
            <a:blip r:embed="rId4"/>
            <a:stretch>
              <a:fillRect/>
            </a:stretch>
          </p:blipFill>
          <p:spPr>
            <a:xfrm>
              <a:off x="-10740740" y="10261718"/>
              <a:ext cx="1597666" cy="1201935"/>
            </a:xfrm>
            <a:prstGeom prst="rect">
              <a:avLst/>
            </a:prstGeom>
          </p:spPr>
        </p:pic>
        <p:pic>
          <p:nvPicPr>
            <p:cNvPr id="111" name="Picture 11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112" name="Group 111"/>
            <p:cNvGrpSpPr/>
            <p:nvPr userDrawn="1"/>
          </p:nvGrpSpPr>
          <p:grpSpPr>
            <a:xfrm>
              <a:off x="-9744993" y="23540957"/>
              <a:ext cx="7531182" cy="2120439"/>
              <a:chOff x="-4470427" y="11016658"/>
              <a:chExt cx="3470785" cy="974220"/>
            </a:xfrm>
          </p:grpSpPr>
          <p:grpSp>
            <p:nvGrpSpPr>
              <p:cNvPr id="118" name="Group 117"/>
              <p:cNvGrpSpPr/>
              <p:nvPr userDrawn="1"/>
            </p:nvGrpSpPr>
            <p:grpSpPr>
              <a:xfrm>
                <a:off x="-2783495" y="11060886"/>
                <a:ext cx="624431" cy="893535"/>
                <a:chOff x="-3958697" y="11117435"/>
                <a:chExt cx="779338" cy="1280430"/>
              </a:xfrm>
            </p:grpSpPr>
            <p:pic>
              <p:nvPicPr>
                <p:cNvPr id="124" name="Picture 123"/>
                <p:cNvPicPr>
                  <a:picLocks noChangeAspect="1"/>
                </p:cNvPicPr>
                <p:nvPr userDrawn="1"/>
              </p:nvPicPr>
              <p:blipFill>
                <a:blip r:embed="rId6"/>
                <a:stretch>
                  <a:fillRect/>
                </a:stretch>
              </p:blipFill>
              <p:spPr>
                <a:xfrm>
                  <a:off x="-3948160" y="11117435"/>
                  <a:ext cx="768801" cy="1090857"/>
                </a:xfrm>
                <a:prstGeom prst="rect">
                  <a:avLst/>
                </a:prstGeom>
              </p:spPr>
            </p:pic>
            <p:sp>
              <p:nvSpPr>
                <p:cNvPr id="125" name="TextBox 12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19" name="Group 118"/>
              <p:cNvGrpSpPr/>
              <p:nvPr userDrawn="1"/>
            </p:nvGrpSpPr>
            <p:grpSpPr>
              <a:xfrm>
                <a:off x="-2033159" y="11060889"/>
                <a:ext cx="1033517" cy="893529"/>
                <a:chOff x="-2921738" y="11200127"/>
                <a:chExt cx="1420279" cy="1227904"/>
              </a:xfrm>
            </p:grpSpPr>
            <p:pic>
              <p:nvPicPr>
                <p:cNvPr id="122" name="Picture 121"/>
                <p:cNvPicPr>
                  <a:picLocks noChangeAspect="1"/>
                </p:cNvPicPr>
                <p:nvPr userDrawn="1"/>
              </p:nvPicPr>
              <p:blipFill>
                <a:blip r:embed="rId6"/>
                <a:stretch>
                  <a:fillRect/>
                </a:stretch>
              </p:blipFill>
              <p:spPr>
                <a:xfrm>
                  <a:off x="-2921738" y="11200127"/>
                  <a:ext cx="1420279" cy="1029694"/>
                </a:xfrm>
                <a:prstGeom prst="rect">
                  <a:avLst/>
                </a:prstGeom>
              </p:spPr>
            </p:pic>
            <p:sp>
              <p:nvSpPr>
                <p:cNvPr id="123" name="TextBox 12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20" name="Picture 119"/>
              <p:cNvPicPr>
                <a:picLocks noChangeAspect="1"/>
              </p:cNvPicPr>
              <p:nvPr userDrawn="1"/>
            </p:nvPicPr>
            <p:blipFill>
              <a:blip r:embed="rId7"/>
              <a:stretch>
                <a:fillRect/>
              </a:stretch>
            </p:blipFill>
            <p:spPr>
              <a:xfrm>
                <a:off x="-4470427" y="11016658"/>
                <a:ext cx="1098742" cy="847761"/>
              </a:xfrm>
              <a:prstGeom prst="rect">
                <a:avLst/>
              </a:prstGeom>
            </p:spPr>
          </p:pic>
          <p:sp>
            <p:nvSpPr>
              <p:cNvPr id="121" name="TextBox 12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13" name="Group 112"/>
            <p:cNvGrpSpPr/>
            <p:nvPr userDrawn="1"/>
          </p:nvGrpSpPr>
          <p:grpSpPr>
            <a:xfrm>
              <a:off x="-10398793" y="27751410"/>
              <a:ext cx="9323012" cy="2453251"/>
              <a:chOff x="-4754996" y="12734136"/>
              <a:chExt cx="4296559" cy="1127128"/>
            </a:xfrm>
          </p:grpSpPr>
          <p:graphicFrame>
            <p:nvGraphicFramePr>
              <p:cNvPr id="114" name="Object 113"/>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3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115" name="Object 114"/>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4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116" name="TextBox 11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17" name="TextBox 11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126" name="Group 125"/>
          <p:cNvGrpSpPr/>
          <p:nvPr userDrawn="1"/>
        </p:nvGrpSpPr>
        <p:grpSpPr>
          <a:xfrm>
            <a:off x="44157839" y="-22213"/>
            <a:ext cx="11062139" cy="32973465"/>
            <a:chOff x="44157839" y="-55065"/>
            <a:chExt cx="11062139" cy="32973465"/>
          </a:xfrm>
        </p:grpSpPr>
        <p:sp>
          <p:nvSpPr>
            <p:cNvPr id="127" name="Rectangle 12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128" name="Object 127"/>
            <p:cNvGraphicFramePr>
              <a:graphicFrameLocks noChangeAspect="1"/>
            </p:cNvGraphicFramePr>
            <p:nvPr userDrawn="1">
              <p:extLst>
                <p:ext uri="{D42A27DB-BD31-4B8C-83A1-F6EECF244321}">
                  <p14:modId xmlns:p14="http://schemas.microsoft.com/office/powerpoint/2010/main" val="1733497096"/>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4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129" name="Picture 12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130" name="Object 129"/>
            <p:cNvGraphicFramePr>
              <a:graphicFrameLocks noChangeAspect="1"/>
            </p:cNvGraphicFramePr>
            <p:nvPr userDrawn="1">
              <p:extLst>
                <p:ext uri="{D42A27DB-BD31-4B8C-83A1-F6EECF244321}">
                  <p14:modId xmlns:p14="http://schemas.microsoft.com/office/powerpoint/2010/main" val="425452433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4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131" name="Group 130"/>
            <p:cNvGrpSpPr/>
            <p:nvPr userDrawn="1"/>
          </p:nvGrpSpPr>
          <p:grpSpPr>
            <a:xfrm>
              <a:off x="44487207" y="29414560"/>
              <a:ext cx="10354213" cy="1265612"/>
              <a:chOff x="44200453" y="28362386"/>
              <a:chExt cx="9771399" cy="1090622"/>
            </a:xfrm>
          </p:grpSpPr>
          <p:sp>
            <p:nvSpPr>
              <p:cNvPr id="133" name="Rounded Rectangle 13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135" name="TextBox 13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40" name="Group 39"/>
          <p:cNvGrpSpPr/>
          <p:nvPr userDrawn="1"/>
        </p:nvGrpSpPr>
        <p:grpSpPr>
          <a:xfrm>
            <a:off x="-122803" y="-102882"/>
            <a:ext cx="44373863" cy="33075071"/>
            <a:chOff x="-109728" y="0"/>
            <a:chExt cx="44267567" cy="32991552"/>
          </a:xfrm>
        </p:grpSpPr>
        <p:sp>
          <p:nvSpPr>
            <p:cNvPr id="41" name="Freeform 40"/>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45"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923" y="6378481"/>
            <a:ext cx="10056813" cy="1000252"/>
          </a:xfrm>
        </p:spPr>
        <p:txBody>
          <a:bodyPr/>
          <a:lstStyle/>
          <a:p>
            <a:r>
              <a:rPr lang="en-US" sz="3500" dirty="0"/>
              <a:t>Abstract</a:t>
            </a:r>
          </a:p>
        </p:txBody>
      </p:sp>
      <p:sp>
        <p:nvSpPr>
          <p:cNvPr id="3" name="Text Placeholder 2"/>
          <p:cNvSpPr>
            <a:spLocks noGrp="1"/>
          </p:cNvSpPr>
          <p:nvPr>
            <p:ph type="body" sz="quarter" idx="11"/>
          </p:nvPr>
        </p:nvSpPr>
        <p:spPr>
          <a:xfrm>
            <a:off x="446076" y="5487195"/>
            <a:ext cx="10048875" cy="877155"/>
          </a:xfrm>
        </p:spPr>
        <p:txBody>
          <a:bodyPr/>
          <a:lstStyle/>
          <a:p>
            <a:r>
              <a:rPr lang="en-US" sz="4500" dirty="0"/>
              <a:t>ABSTRACT</a:t>
            </a:r>
          </a:p>
        </p:txBody>
      </p:sp>
      <p:sp>
        <p:nvSpPr>
          <p:cNvPr id="4" name="Text Placeholder 3"/>
          <p:cNvSpPr>
            <a:spLocks noGrp="1"/>
          </p:cNvSpPr>
          <p:nvPr>
            <p:ph type="body" sz="quarter" idx="20"/>
          </p:nvPr>
        </p:nvSpPr>
        <p:spPr>
          <a:xfrm>
            <a:off x="446076" y="16020622"/>
            <a:ext cx="10050462" cy="877155"/>
          </a:xfrm>
        </p:spPr>
        <p:txBody>
          <a:bodyPr/>
          <a:lstStyle/>
          <a:p>
            <a:r>
              <a:rPr lang="en-US" sz="4500" dirty="0"/>
              <a:t>OBJECTIVES</a:t>
            </a:r>
          </a:p>
        </p:txBody>
      </p:sp>
      <p:sp>
        <p:nvSpPr>
          <p:cNvPr id="5" name="Text Placeholder 4"/>
          <p:cNvSpPr>
            <a:spLocks noGrp="1"/>
          </p:cNvSpPr>
          <p:nvPr>
            <p:ph type="body" sz="quarter" idx="21"/>
          </p:nvPr>
        </p:nvSpPr>
        <p:spPr>
          <a:xfrm>
            <a:off x="426845" y="25573624"/>
            <a:ext cx="10048874" cy="4785903"/>
          </a:xfrm>
        </p:spPr>
        <p:txBody>
          <a:bodyPr/>
          <a:lstStyle/>
          <a:p>
            <a:r>
              <a:rPr lang="en-US" sz="3500" b="1" dirty="0"/>
              <a:t>Hardware</a:t>
            </a:r>
          </a:p>
          <a:p>
            <a:r>
              <a:rPr lang="en-US" sz="3500" dirty="0"/>
              <a:t>Raspberry Pi</a:t>
            </a:r>
          </a:p>
          <a:p>
            <a:r>
              <a:rPr lang="en-US" sz="3500" dirty="0"/>
              <a:t>Logitech C920 Pro HD Webcam</a:t>
            </a:r>
          </a:p>
          <a:p>
            <a:r>
              <a:rPr lang="en-US" sz="3500" b="1" dirty="0"/>
              <a:t>Software</a:t>
            </a:r>
            <a:endParaRPr lang="en-US" sz="3500" dirty="0"/>
          </a:p>
          <a:p>
            <a:r>
              <a:rPr lang="en-US" sz="3500" dirty="0"/>
              <a:t>OpenCV</a:t>
            </a:r>
          </a:p>
          <a:p>
            <a:r>
              <a:rPr lang="en-US" sz="3500" dirty="0"/>
              <a:t>Python</a:t>
            </a:r>
          </a:p>
          <a:p>
            <a:endParaRPr lang="en-US" sz="3000" dirty="0"/>
          </a:p>
        </p:txBody>
      </p:sp>
      <p:sp>
        <p:nvSpPr>
          <p:cNvPr id="6" name="Text Placeholder 5"/>
          <p:cNvSpPr>
            <a:spLocks noGrp="1"/>
          </p:cNvSpPr>
          <p:nvPr>
            <p:ph type="body" sz="quarter" idx="22"/>
          </p:nvPr>
        </p:nvSpPr>
        <p:spPr>
          <a:xfrm>
            <a:off x="426844" y="24621442"/>
            <a:ext cx="10048875" cy="877155"/>
          </a:xfrm>
        </p:spPr>
        <p:txBody>
          <a:bodyPr/>
          <a:lstStyle/>
          <a:p>
            <a:endParaRPr lang="en-US" sz="4500" dirty="0"/>
          </a:p>
        </p:txBody>
      </p:sp>
      <p:sp>
        <p:nvSpPr>
          <p:cNvPr id="8" name="Text Placeholder 7"/>
          <p:cNvSpPr>
            <a:spLocks noGrp="1"/>
          </p:cNvSpPr>
          <p:nvPr>
            <p:ph type="body" sz="quarter" idx="24"/>
          </p:nvPr>
        </p:nvSpPr>
        <p:spPr>
          <a:xfrm>
            <a:off x="16650929" y="24621440"/>
            <a:ext cx="10058400" cy="877155"/>
          </a:xfrm>
        </p:spPr>
        <p:txBody>
          <a:bodyPr/>
          <a:lstStyle/>
          <a:p>
            <a:r>
              <a:rPr lang="en-US" sz="4500" dirty="0"/>
              <a:t>SOLUTION</a:t>
            </a:r>
          </a:p>
        </p:txBody>
      </p:sp>
      <p:sp>
        <p:nvSpPr>
          <p:cNvPr id="9" name="Text Placeholder 8"/>
          <p:cNvSpPr>
            <a:spLocks noGrp="1"/>
          </p:cNvSpPr>
          <p:nvPr>
            <p:ph type="body" sz="quarter" idx="25"/>
          </p:nvPr>
        </p:nvSpPr>
        <p:spPr>
          <a:xfrm>
            <a:off x="33419244" y="24621441"/>
            <a:ext cx="10047018" cy="877155"/>
          </a:xfrm>
        </p:spPr>
        <p:txBody>
          <a:bodyPr/>
          <a:lstStyle/>
          <a:p>
            <a:r>
              <a:rPr lang="en-US" sz="4500" dirty="0"/>
              <a:t>CONCLUSIONS AND FUTURE PLANS</a:t>
            </a:r>
          </a:p>
        </p:txBody>
      </p:sp>
      <p:sp>
        <p:nvSpPr>
          <p:cNvPr id="10" name="Text Placeholder 9"/>
          <p:cNvSpPr>
            <a:spLocks noGrp="1"/>
          </p:cNvSpPr>
          <p:nvPr>
            <p:ph type="body" sz="quarter" idx="26"/>
          </p:nvPr>
        </p:nvSpPr>
        <p:spPr>
          <a:xfrm>
            <a:off x="33844182" y="25809966"/>
            <a:ext cx="10047018" cy="7140394"/>
          </a:xfrm>
        </p:spPr>
        <p:txBody>
          <a:bodyPr/>
          <a:lstStyle/>
          <a:p>
            <a:r>
              <a:rPr lang="en-US" sz="3500" dirty="0"/>
              <a:t>By doing this, we can decrease the amount of time a driver takes to find a parking spot, decrease the tardiness of students, faculty/staff, and visitors at CNU, and decrease the congestion of traffic in and around the campus.</a:t>
            </a:r>
          </a:p>
          <a:p>
            <a:endParaRPr lang="en-US" sz="3500" dirty="0"/>
          </a:p>
          <a:p>
            <a:r>
              <a:rPr lang="en-US" sz="3500" dirty="0"/>
              <a:t>Our smart park system will not be able to assist the drivers that are not close to the parking lot. However, we are planning on eliminating this issue by developing an app that can allow drivers to keep track of the available parking spot in campus before arriving to campus. </a:t>
            </a:r>
          </a:p>
        </p:txBody>
      </p:sp>
      <p:sp>
        <p:nvSpPr>
          <p:cNvPr id="11" name="Text Placeholder 10"/>
          <p:cNvSpPr>
            <a:spLocks noGrp="1"/>
          </p:cNvSpPr>
          <p:nvPr>
            <p:ph type="body" sz="quarter" idx="27"/>
          </p:nvPr>
        </p:nvSpPr>
        <p:spPr>
          <a:xfrm>
            <a:off x="33398106" y="16020622"/>
            <a:ext cx="10047018" cy="877155"/>
          </a:xfrm>
        </p:spPr>
        <p:txBody>
          <a:bodyPr/>
          <a:lstStyle/>
          <a:p>
            <a:r>
              <a:rPr lang="en-US" sz="4500" dirty="0"/>
              <a:t>REFERENCES</a:t>
            </a:r>
          </a:p>
        </p:txBody>
      </p:sp>
      <p:sp>
        <p:nvSpPr>
          <p:cNvPr id="12" name="Text Placeholder 11"/>
          <p:cNvSpPr>
            <a:spLocks noGrp="1"/>
          </p:cNvSpPr>
          <p:nvPr>
            <p:ph type="body" sz="quarter" idx="28"/>
          </p:nvPr>
        </p:nvSpPr>
        <p:spPr>
          <a:xfrm>
            <a:off x="33839150" y="16897776"/>
            <a:ext cx="10052050" cy="1000252"/>
          </a:xfrm>
        </p:spPr>
        <p:txBody>
          <a:bodyPr/>
          <a:lstStyle/>
          <a:p>
            <a:r>
              <a:rPr lang="en-US" sz="3500" dirty="0"/>
              <a:t>Nothing yet</a:t>
            </a:r>
          </a:p>
        </p:txBody>
      </p:sp>
      <p:sp>
        <p:nvSpPr>
          <p:cNvPr id="15" name="Text Placeholder 14"/>
          <p:cNvSpPr>
            <a:spLocks noGrp="1"/>
          </p:cNvSpPr>
          <p:nvPr>
            <p:ph type="body" sz="quarter" idx="96"/>
          </p:nvPr>
        </p:nvSpPr>
        <p:spPr>
          <a:xfrm>
            <a:off x="446076" y="16897777"/>
            <a:ext cx="10056813" cy="5847732"/>
          </a:xfrm>
        </p:spPr>
        <p:txBody>
          <a:bodyPr/>
          <a:lstStyle/>
          <a:p>
            <a:r>
              <a:rPr lang="en-US" sz="3500" dirty="0"/>
              <a:t>It’s often difficult to find available parking spaces after your morning commute if you’re faculty, staff, or a commuter at CNU. We hope to take away the stress of finding a parking spot in the morning by allowing drivers to know how many spots are available in the </a:t>
            </a:r>
            <a:r>
              <a:rPr lang="en-US" sz="3500" dirty="0" err="1"/>
              <a:t>Luter</a:t>
            </a:r>
            <a:r>
              <a:rPr lang="en-US" sz="3500" dirty="0"/>
              <a:t> parking lot at any given time. We intend to do this by connecting a Raspberry Pi to a Camera with the necessary image recognition software to distinguish when a spot is empty or filled, then relaying that information to a disseminator.</a:t>
            </a:r>
          </a:p>
        </p:txBody>
      </p:sp>
      <p:sp>
        <p:nvSpPr>
          <p:cNvPr id="16" name="Text Placeholder 15"/>
          <p:cNvSpPr>
            <a:spLocks noGrp="1"/>
          </p:cNvSpPr>
          <p:nvPr>
            <p:ph type="body" sz="quarter" idx="150"/>
          </p:nvPr>
        </p:nvSpPr>
        <p:spPr>
          <a:xfrm>
            <a:off x="5932593" y="2996751"/>
            <a:ext cx="31998968" cy="1280160"/>
          </a:xfrm>
        </p:spPr>
        <p:txBody>
          <a:bodyPr/>
          <a:lstStyle/>
          <a:p>
            <a:r>
              <a:rPr lang="en-US" dirty="0"/>
              <a:t>Christopher Newport University Department of Physics, Computer Science, and Engineering</a:t>
            </a:r>
          </a:p>
        </p:txBody>
      </p:sp>
      <p:sp>
        <p:nvSpPr>
          <p:cNvPr id="17" name="Text Placeholder 16"/>
          <p:cNvSpPr>
            <a:spLocks noGrp="1"/>
          </p:cNvSpPr>
          <p:nvPr>
            <p:ph type="body" sz="quarter" idx="151"/>
          </p:nvPr>
        </p:nvSpPr>
        <p:spPr>
          <a:xfrm>
            <a:off x="5932593" y="2103786"/>
            <a:ext cx="31998968" cy="1533045"/>
          </a:xfrm>
        </p:spPr>
        <p:txBody>
          <a:bodyPr>
            <a:normAutofit fontScale="62500" lnSpcReduction="20000"/>
          </a:bodyPr>
          <a:lstStyle/>
          <a:p>
            <a:r>
              <a:rPr lang="en-US" dirty="0"/>
              <a:t>Hannah Baker, Michael </a:t>
            </a:r>
            <a:r>
              <a:rPr lang="en-US" dirty="0" err="1"/>
              <a:t>Bourdelais</a:t>
            </a:r>
            <a:r>
              <a:rPr lang="en-US" dirty="0"/>
              <a:t>, Cameron </a:t>
            </a:r>
            <a:r>
              <a:rPr lang="en-US" dirty="0" err="1"/>
              <a:t>Calpin</a:t>
            </a:r>
            <a:r>
              <a:rPr lang="en-US" dirty="0"/>
              <a:t>, Logan </a:t>
            </a:r>
            <a:r>
              <a:rPr lang="en-US" dirty="0" err="1"/>
              <a:t>Croley</a:t>
            </a:r>
            <a:r>
              <a:rPr lang="en-US" dirty="0"/>
              <a:t>, Noah </a:t>
            </a:r>
            <a:r>
              <a:rPr lang="en-US" dirty="0" err="1"/>
              <a:t>Sieck</a:t>
            </a:r>
            <a:r>
              <a:rPr lang="en-US" dirty="0"/>
              <a:t>, and Dr. Mohammad </a:t>
            </a:r>
            <a:r>
              <a:rPr lang="en-US" dirty="0" err="1"/>
              <a:t>Almalag</a:t>
            </a:r>
            <a:endParaRPr lang="en-US" dirty="0"/>
          </a:p>
        </p:txBody>
      </p:sp>
      <p:sp>
        <p:nvSpPr>
          <p:cNvPr id="18" name="Text Placeholder 17"/>
          <p:cNvSpPr>
            <a:spLocks noGrp="1"/>
          </p:cNvSpPr>
          <p:nvPr>
            <p:ph type="body" sz="quarter" idx="153"/>
          </p:nvPr>
        </p:nvSpPr>
        <p:spPr/>
        <p:txBody>
          <a:bodyPr>
            <a:normAutofit fontScale="85000" lnSpcReduction="10000"/>
          </a:bodyPr>
          <a:lstStyle/>
          <a:p>
            <a:r>
              <a:rPr lang="en-US" dirty="0"/>
              <a:t>Tracking Parking Space Availability Using Image Processing</a:t>
            </a:r>
          </a:p>
        </p:txBody>
      </p:sp>
      <p:pic>
        <p:nvPicPr>
          <p:cNvPr id="20" name="Picture 19">
            <a:extLst>
              <a:ext uri="{FF2B5EF4-FFF2-40B4-BE49-F238E27FC236}">
                <a16:creationId xmlns:a16="http://schemas.microsoft.com/office/drawing/2014/main" id="{69D48061-9D27-8D48-B9E7-D138F2964253}"/>
              </a:ext>
            </a:extLst>
          </p:cNvPr>
          <p:cNvPicPr>
            <a:picLocks noChangeAspect="1"/>
          </p:cNvPicPr>
          <p:nvPr/>
        </p:nvPicPr>
        <p:blipFill>
          <a:blip r:embed="rId3"/>
          <a:stretch>
            <a:fillRect/>
          </a:stretch>
        </p:blipFill>
        <p:spPr>
          <a:xfrm>
            <a:off x="37639790" y="438668"/>
            <a:ext cx="5797520" cy="2966700"/>
          </a:xfrm>
          <a:prstGeom prst="rect">
            <a:avLst/>
          </a:prstGeom>
        </p:spPr>
      </p:pic>
      <p:pic>
        <p:nvPicPr>
          <p:cNvPr id="21" name="Picture 20">
            <a:extLst>
              <a:ext uri="{FF2B5EF4-FFF2-40B4-BE49-F238E27FC236}">
                <a16:creationId xmlns:a16="http://schemas.microsoft.com/office/drawing/2014/main" id="{3ADA18CE-4DEA-1141-931A-DADD13DE1336}"/>
              </a:ext>
            </a:extLst>
          </p:cNvPr>
          <p:cNvPicPr>
            <a:picLocks noChangeAspect="1"/>
          </p:cNvPicPr>
          <p:nvPr/>
        </p:nvPicPr>
        <p:blipFill>
          <a:blip r:embed="rId3"/>
          <a:stretch>
            <a:fillRect/>
          </a:stretch>
        </p:blipFill>
        <p:spPr>
          <a:xfrm>
            <a:off x="426845" y="670131"/>
            <a:ext cx="5797520" cy="2966700"/>
          </a:xfrm>
          <a:prstGeom prst="rect">
            <a:avLst/>
          </a:prstGeom>
        </p:spPr>
      </p:pic>
      <p:sp>
        <p:nvSpPr>
          <p:cNvPr id="25" name="Text Placeholder 14">
            <a:extLst>
              <a:ext uri="{FF2B5EF4-FFF2-40B4-BE49-F238E27FC236}">
                <a16:creationId xmlns:a16="http://schemas.microsoft.com/office/drawing/2014/main" id="{54B9D7D5-C2AE-6740-8666-FB7570868CA7}"/>
              </a:ext>
            </a:extLst>
          </p:cNvPr>
          <p:cNvSpPr txBox="1">
            <a:spLocks/>
          </p:cNvSpPr>
          <p:nvPr/>
        </p:nvSpPr>
        <p:spPr>
          <a:xfrm>
            <a:off x="17131544" y="25809966"/>
            <a:ext cx="10056813" cy="100025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500" dirty="0"/>
              <a:t>Text goes here</a:t>
            </a:r>
          </a:p>
        </p:txBody>
      </p:sp>
      <p:sp>
        <p:nvSpPr>
          <p:cNvPr id="14" name="Rectangle 13">
            <a:extLst>
              <a:ext uri="{FF2B5EF4-FFF2-40B4-BE49-F238E27FC236}">
                <a16:creationId xmlns:a16="http://schemas.microsoft.com/office/drawing/2014/main" id="{E166992E-F799-4CA7-86B4-79EC88290B86}"/>
              </a:ext>
            </a:extLst>
          </p:cNvPr>
          <p:cNvSpPr/>
          <p:nvPr/>
        </p:nvSpPr>
        <p:spPr>
          <a:xfrm>
            <a:off x="20111163" y="5593651"/>
            <a:ext cx="3641831" cy="784830"/>
          </a:xfrm>
          <a:prstGeom prst="rect">
            <a:avLst/>
          </a:prstGeom>
        </p:spPr>
        <p:txBody>
          <a:bodyPr wrap="none">
            <a:spAutoFit/>
          </a:bodyPr>
          <a:lstStyle/>
          <a:p>
            <a:pPr lvl="0" algn="ctr">
              <a:spcBef>
                <a:spcPct val="20000"/>
              </a:spcBef>
            </a:pPr>
            <a:r>
              <a:rPr lang="en-US" sz="4500" b="1" u="sng" dirty="0">
                <a:solidFill>
                  <a:srgbClr val="84ACB6">
                    <a:lumMod val="50000"/>
                  </a:srgbClr>
                </a:solidFill>
              </a:rPr>
              <a:t>BACKGROUND</a:t>
            </a:r>
          </a:p>
        </p:txBody>
      </p:sp>
      <p:sp>
        <p:nvSpPr>
          <p:cNvPr id="22" name="Rectangle 21">
            <a:extLst>
              <a:ext uri="{FF2B5EF4-FFF2-40B4-BE49-F238E27FC236}">
                <a16:creationId xmlns:a16="http://schemas.microsoft.com/office/drawing/2014/main" id="{5805180E-DE69-493A-8081-FCD3737CFAFA}"/>
              </a:ext>
            </a:extLst>
          </p:cNvPr>
          <p:cNvSpPr/>
          <p:nvPr/>
        </p:nvSpPr>
        <p:spPr>
          <a:xfrm>
            <a:off x="16650929" y="6613730"/>
            <a:ext cx="10589342" cy="2785378"/>
          </a:xfrm>
          <a:prstGeom prst="rect">
            <a:avLst/>
          </a:prstGeom>
        </p:spPr>
        <p:txBody>
          <a:bodyPr wrap="square">
            <a:spAutoFit/>
          </a:bodyPr>
          <a:lstStyle/>
          <a:p>
            <a:pPr lvl="0">
              <a:spcBef>
                <a:spcPct val="20000"/>
              </a:spcBef>
            </a:pPr>
            <a:r>
              <a:rPr lang="en-US" sz="3500" dirty="0">
                <a:solidFill>
                  <a:srgbClr val="84ACB6">
                    <a:lumMod val="50000"/>
                  </a:srgbClr>
                </a:solidFill>
                <a:latin typeface="Times New Roman" pitchFamily="18" charset="0"/>
                <a:cs typeface="Times New Roman" pitchFamily="18" charset="0"/>
              </a:rPr>
              <a:t>Christopher Newport University has an increasing number of cars, students, faculty/staff, and visitors. Because of this, the parking lots around campus quickly fill with cars, causing traffic congestion at multiple locations and wasting of drivers’ time.</a:t>
            </a:r>
          </a:p>
        </p:txBody>
      </p:sp>
      <p:sp>
        <p:nvSpPr>
          <p:cNvPr id="26" name="Text Placeholder 10">
            <a:extLst>
              <a:ext uri="{FF2B5EF4-FFF2-40B4-BE49-F238E27FC236}">
                <a16:creationId xmlns:a16="http://schemas.microsoft.com/office/drawing/2014/main" id="{08318965-370C-4F34-A56F-8AF5E6A289C7}"/>
              </a:ext>
            </a:extLst>
          </p:cNvPr>
          <p:cNvSpPr txBox="1">
            <a:spLocks/>
          </p:cNvSpPr>
          <p:nvPr/>
        </p:nvSpPr>
        <p:spPr>
          <a:xfrm>
            <a:off x="33369206" y="5593651"/>
            <a:ext cx="10047018" cy="87715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500" dirty="0"/>
              <a:t>PURPOSE</a:t>
            </a:r>
          </a:p>
        </p:txBody>
      </p:sp>
      <p:sp>
        <p:nvSpPr>
          <p:cNvPr id="27" name="Rectangle 26">
            <a:extLst>
              <a:ext uri="{FF2B5EF4-FFF2-40B4-BE49-F238E27FC236}">
                <a16:creationId xmlns:a16="http://schemas.microsoft.com/office/drawing/2014/main" id="{A7979401-28C6-4FA5-A2D3-0999C634FB61}"/>
              </a:ext>
            </a:extLst>
          </p:cNvPr>
          <p:cNvSpPr/>
          <p:nvPr/>
        </p:nvSpPr>
        <p:spPr>
          <a:xfrm>
            <a:off x="33126944" y="6613730"/>
            <a:ext cx="10589342" cy="2246769"/>
          </a:xfrm>
          <a:prstGeom prst="rect">
            <a:avLst/>
          </a:prstGeom>
        </p:spPr>
        <p:txBody>
          <a:bodyPr wrap="square">
            <a:spAutoFit/>
          </a:bodyPr>
          <a:lstStyle/>
          <a:p>
            <a:pPr lvl="0">
              <a:spcBef>
                <a:spcPct val="20000"/>
              </a:spcBef>
            </a:pPr>
            <a:r>
              <a:rPr lang="en-US" sz="3500">
                <a:solidFill>
                  <a:srgbClr val="84ACB6">
                    <a:lumMod val="50000"/>
                  </a:srgbClr>
                </a:solidFill>
                <a:latin typeface="Times New Roman" pitchFamily="18" charset="0"/>
                <a:cs typeface="Times New Roman" pitchFamily="18" charset="0"/>
              </a:rPr>
              <a:t>we are developing a smart parking that should enhance the parking experience at CNU. Our smart parking aims to eliminate congestion, reduce the parking time, and save drivers’ time.</a:t>
            </a:r>
            <a:endParaRPr lang="en-US" sz="3500" dirty="0">
              <a:solidFill>
                <a:srgbClr val="84ACB6">
                  <a:lumMod val="50000"/>
                </a:srgbClr>
              </a:solidFill>
              <a:latin typeface="Times New Roman" pitchFamily="18" charset="0"/>
              <a:cs typeface="Times New Roman" pitchFamily="18" charset="0"/>
            </a:endParaRPr>
          </a:p>
        </p:txBody>
      </p:sp>
      <p:sp>
        <p:nvSpPr>
          <p:cNvPr id="28" name="Text Placeholder 3">
            <a:extLst>
              <a:ext uri="{FF2B5EF4-FFF2-40B4-BE49-F238E27FC236}">
                <a16:creationId xmlns:a16="http://schemas.microsoft.com/office/drawing/2014/main" id="{45563D3A-E8B4-4E8B-85D9-17E363D6C097}"/>
              </a:ext>
            </a:extLst>
          </p:cNvPr>
          <p:cNvSpPr txBox="1">
            <a:spLocks/>
          </p:cNvSpPr>
          <p:nvPr/>
        </p:nvSpPr>
        <p:spPr>
          <a:xfrm>
            <a:off x="16650929" y="16020622"/>
            <a:ext cx="10050462" cy="87715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500" dirty="0"/>
              <a:t>METHODOLOGY</a:t>
            </a:r>
          </a:p>
        </p:txBody>
      </p:sp>
      <p:sp>
        <p:nvSpPr>
          <p:cNvPr id="29" name="Rectangle 28">
            <a:extLst>
              <a:ext uri="{FF2B5EF4-FFF2-40B4-BE49-F238E27FC236}">
                <a16:creationId xmlns:a16="http://schemas.microsoft.com/office/drawing/2014/main" id="{F123C390-7441-4033-B093-837A27D305F8}"/>
              </a:ext>
            </a:extLst>
          </p:cNvPr>
          <p:cNvSpPr/>
          <p:nvPr/>
        </p:nvSpPr>
        <p:spPr>
          <a:xfrm>
            <a:off x="16650929" y="17175777"/>
            <a:ext cx="10589342" cy="3323987"/>
          </a:xfrm>
          <a:prstGeom prst="rect">
            <a:avLst/>
          </a:prstGeom>
        </p:spPr>
        <p:txBody>
          <a:bodyPr wrap="square">
            <a:spAutoFit/>
          </a:bodyPr>
          <a:lstStyle/>
          <a:p>
            <a:r>
              <a:rPr lang="en-US" sz="3500" dirty="0">
                <a:solidFill>
                  <a:srgbClr val="84ACB6">
                    <a:lumMod val="50000"/>
                  </a:srgbClr>
                </a:solidFill>
                <a:latin typeface="Times New Roman" pitchFamily="18" charset="0"/>
                <a:cs typeface="Times New Roman" pitchFamily="18" charset="0"/>
              </a:rPr>
              <a:t>Our smart parking system keeps track of the number of cars in the parking lot. We are using video processing to count the number of cars at the parking lots around. Using this information, we will tell the drivers at CNU via digital displays of how many spots are available in each parking lot around the university campus.</a:t>
            </a:r>
            <a:endParaRPr lang="en-US" dirty="0"/>
          </a:p>
        </p:txBody>
      </p:sp>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916</TotalTime>
  <Words>406</Words>
  <Application>Microsoft Office PowerPoint</Application>
  <PresentationFormat>Custom</PresentationFormat>
  <Paragraphs>28</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cam</cp:lastModifiedBy>
  <cp:revision>77</cp:revision>
  <dcterms:created xsi:type="dcterms:W3CDTF">2012-02-03T19:11:35Z</dcterms:created>
  <dcterms:modified xsi:type="dcterms:W3CDTF">2018-11-10T00:06:12Z</dcterms:modified>
</cp:coreProperties>
</file>