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3.xml" ContentType="application/vnd.openxmlformats-officedocument.them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5"/>
  </p:notesMasterIdLst>
  <p:sldIdLst>
    <p:sldId id="256" r:id="rId3"/>
    <p:sldId id="258" r:id="rId4"/>
    <p:sldId id="257" r:id="rId5"/>
    <p:sldId id="263" r:id="rId6"/>
    <p:sldId id="260" r:id="rId7"/>
    <p:sldId id="259" r:id="rId8"/>
    <p:sldId id="265" r:id="rId9"/>
    <p:sldId id="267" r:id="rId10"/>
    <p:sldId id="266"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FB20ED-028B-4DC1-9CBF-4CF1D3A9AF7B}">
          <p14:sldIdLst>
            <p14:sldId id="256"/>
          </p14:sldIdLst>
        </p14:section>
        <p14:section name="intro" id="{88847E97-BA05-40ED-927D-EB7C6A749C9B}">
          <p14:sldIdLst>
            <p14:sldId id="258"/>
            <p14:sldId id="257"/>
            <p14:sldId id="263"/>
          </p14:sldIdLst>
        </p14:section>
        <p14:section name="data" id="{84A5EE1E-0AEE-4B3C-BBFE-79F2C3E532EF}">
          <p14:sldIdLst>
            <p14:sldId id="260"/>
            <p14:sldId id="259"/>
            <p14:sldId id="265"/>
            <p14:sldId id="267"/>
            <p14:sldId id="266"/>
            <p14:sldId id="269"/>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F0572-59C5-4399-84D7-1B91CBC182B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10F5208-3492-41D1-8674-11238338C18D}">
      <dgm:prSet phldrT="[Text]"/>
      <dgm:spPr>
        <a:solidFill>
          <a:schemeClr val="accent6">
            <a:lumMod val="40000"/>
            <a:lumOff val="60000"/>
          </a:schemeClr>
        </a:solidFill>
      </dgm:spPr>
      <dgm:t>
        <a:bodyPr/>
        <a:lstStyle/>
        <a:p>
          <a:r>
            <a:rPr lang="en-US" b="1" dirty="0" smtClean="0"/>
            <a:t>UNDP</a:t>
          </a:r>
          <a:endParaRPr lang="en-US" b="1" dirty="0"/>
        </a:p>
      </dgm:t>
    </dgm:pt>
    <dgm:pt modelId="{89F58B8F-EED0-4D5C-B6F0-3C20356D22AC}" type="parTrans" cxnId="{93AC241A-C744-40A5-81D1-5D6C0FF2395F}">
      <dgm:prSet/>
      <dgm:spPr/>
      <dgm:t>
        <a:bodyPr/>
        <a:lstStyle/>
        <a:p>
          <a:endParaRPr lang="en-US"/>
        </a:p>
      </dgm:t>
    </dgm:pt>
    <dgm:pt modelId="{25706CC5-128A-448D-B16D-DF33C3B1806F}" type="sibTrans" cxnId="{93AC241A-C744-40A5-81D1-5D6C0FF2395F}">
      <dgm:prSet/>
      <dgm:spPr>
        <a:solidFill>
          <a:schemeClr val="accent4">
            <a:lumMod val="40000"/>
            <a:lumOff val="60000"/>
          </a:schemeClr>
        </a:solidFill>
      </dgm:spPr>
      <dgm:t>
        <a:bodyPr/>
        <a:lstStyle/>
        <a:p>
          <a:endParaRPr lang="en-US"/>
        </a:p>
      </dgm:t>
    </dgm:pt>
    <dgm:pt modelId="{6ADBF341-6DA3-4B9B-8A3D-56C7E06EC85E}">
      <dgm:prSet phldrT="[Text]"/>
      <dgm:spPr>
        <a:solidFill>
          <a:schemeClr val="accent5">
            <a:lumMod val="60000"/>
            <a:lumOff val="40000"/>
          </a:schemeClr>
        </a:solidFill>
      </dgm:spPr>
      <dgm:t>
        <a:bodyPr/>
        <a:lstStyle/>
        <a:p>
          <a:r>
            <a:rPr lang="en-US" b="1" dirty="0" smtClean="0"/>
            <a:t>HDI</a:t>
          </a:r>
          <a:endParaRPr lang="en-US" b="1" dirty="0"/>
        </a:p>
      </dgm:t>
    </dgm:pt>
    <dgm:pt modelId="{9D34E3EF-4408-4639-BEF1-A5C3B17F04C0}" type="parTrans" cxnId="{840369DA-0131-44EB-B8AB-A366AFDA34D7}">
      <dgm:prSet/>
      <dgm:spPr/>
      <dgm:t>
        <a:bodyPr/>
        <a:lstStyle/>
        <a:p>
          <a:endParaRPr lang="en-US"/>
        </a:p>
      </dgm:t>
    </dgm:pt>
    <dgm:pt modelId="{7D56D9C8-0D61-4BFB-865B-F396337B249C}" type="sibTrans" cxnId="{840369DA-0131-44EB-B8AB-A366AFDA34D7}">
      <dgm:prSet/>
      <dgm:spPr>
        <a:solidFill>
          <a:schemeClr val="accent3">
            <a:lumMod val="60000"/>
            <a:lumOff val="40000"/>
          </a:schemeClr>
        </a:solidFill>
      </dgm:spPr>
      <dgm:t>
        <a:bodyPr/>
        <a:lstStyle/>
        <a:p>
          <a:endParaRPr lang="en-US"/>
        </a:p>
      </dgm:t>
    </dgm:pt>
    <dgm:pt modelId="{F009EF57-989E-4EAE-B258-928599559BED}">
      <dgm:prSet phldrT="[Text]"/>
      <dgm:spPr/>
      <dgm:t>
        <a:bodyPr/>
        <a:lstStyle/>
        <a:p>
          <a:r>
            <a:rPr lang="en-US" b="1" dirty="0" smtClean="0"/>
            <a:t>Global Studies</a:t>
          </a:r>
          <a:endParaRPr lang="en-US" b="1" dirty="0"/>
        </a:p>
      </dgm:t>
    </dgm:pt>
    <dgm:pt modelId="{3B2E742E-8530-4F4B-8291-8099EFDF2195}" type="parTrans" cxnId="{CDE666AF-63EA-4255-A3B3-FFE0097A2A7C}">
      <dgm:prSet/>
      <dgm:spPr/>
      <dgm:t>
        <a:bodyPr/>
        <a:lstStyle/>
        <a:p>
          <a:endParaRPr lang="en-US"/>
        </a:p>
      </dgm:t>
    </dgm:pt>
    <dgm:pt modelId="{275EADC5-ACD7-4B49-AA6E-3AB6203EE8A1}" type="sibTrans" cxnId="{CDE666AF-63EA-4255-A3B3-FFE0097A2A7C}">
      <dgm:prSet/>
      <dgm:spPr/>
      <dgm:t>
        <a:bodyPr/>
        <a:lstStyle/>
        <a:p>
          <a:endParaRPr lang="en-US"/>
        </a:p>
      </dgm:t>
    </dgm:pt>
    <dgm:pt modelId="{332BE6CC-8A67-49EB-A583-D9AC76F99F07}" type="pres">
      <dgm:prSet presAssocID="{075F0572-59C5-4399-84D7-1B91CBC182BB}" presName="Name0" presStyleCnt="0">
        <dgm:presLayoutVars>
          <dgm:chMax/>
          <dgm:chPref/>
          <dgm:dir/>
          <dgm:animLvl val="lvl"/>
        </dgm:presLayoutVars>
      </dgm:prSet>
      <dgm:spPr/>
      <dgm:t>
        <a:bodyPr/>
        <a:lstStyle/>
        <a:p>
          <a:endParaRPr lang="en-US"/>
        </a:p>
      </dgm:t>
    </dgm:pt>
    <dgm:pt modelId="{3EA2C57B-9E3E-4D57-B2EE-063BDD97DBCA}" type="pres">
      <dgm:prSet presAssocID="{B10F5208-3492-41D1-8674-11238338C18D}" presName="composite" presStyleCnt="0"/>
      <dgm:spPr/>
    </dgm:pt>
    <dgm:pt modelId="{6A0E0DDA-40F8-4DC8-81A9-9710BAC5E428}" type="pres">
      <dgm:prSet presAssocID="{B10F5208-3492-41D1-8674-11238338C18D}" presName="Parent1" presStyleLbl="node1" presStyleIdx="0" presStyleCnt="4">
        <dgm:presLayoutVars>
          <dgm:chMax val="1"/>
          <dgm:chPref val="1"/>
          <dgm:bulletEnabled val="1"/>
        </dgm:presLayoutVars>
      </dgm:prSet>
      <dgm:spPr/>
      <dgm:t>
        <a:bodyPr/>
        <a:lstStyle/>
        <a:p>
          <a:endParaRPr lang="en-US"/>
        </a:p>
      </dgm:t>
    </dgm:pt>
    <dgm:pt modelId="{A4F8A440-70C5-487C-AC70-5003E93D8D5D}" type="pres">
      <dgm:prSet presAssocID="{B10F5208-3492-41D1-8674-11238338C18D}" presName="Childtext1" presStyleLbl="revTx" presStyleIdx="0" presStyleCnt="2">
        <dgm:presLayoutVars>
          <dgm:chMax val="0"/>
          <dgm:chPref val="0"/>
          <dgm:bulletEnabled val="1"/>
        </dgm:presLayoutVars>
      </dgm:prSet>
      <dgm:spPr/>
      <dgm:t>
        <a:bodyPr/>
        <a:lstStyle/>
        <a:p>
          <a:endParaRPr lang="en-US"/>
        </a:p>
      </dgm:t>
    </dgm:pt>
    <dgm:pt modelId="{6204F7FE-EF25-473E-9480-C5925EC4D93D}" type="pres">
      <dgm:prSet presAssocID="{B10F5208-3492-41D1-8674-11238338C18D}" presName="BalanceSpacing" presStyleCnt="0"/>
      <dgm:spPr/>
    </dgm:pt>
    <dgm:pt modelId="{7E2010E4-C23E-48B8-BA96-E407DAB33CE9}" type="pres">
      <dgm:prSet presAssocID="{B10F5208-3492-41D1-8674-11238338C18D}" presName="BalanceSpacing1" presStyleCnt="0"/>
      <dgm:spPr/>
    </dgm:pt>
    <dgm:pt modelId="{B8C3EED9-82A1-4BC9-AF3B-9969AC434E0C}" type="pres">
      <dgm:prSet presAssocID="{25706CC5-128A-448D-B16D-DF33C3B1806F}" presName="Accent1Text" presStyleLbl="node1" presStyleIdx="1" presStyleCnt="4"/>
      <dgm:spPr/>
      <dgm:t>
        <a:bodyPr/>
        <a:lstStyle/>
        <a:p>
          <a:endParaRPr lang="en-US"/>
        </a:p>
      </dgm:t>
    </dgm:pt>
    <dgm:pt modelId="{1A698785-5D69-40B0-8A36-F3A00525F3E5}" type="pres">
      <dgm:prSet presAssocID="{25706CC5-128A-448D-B16D-DF33C3B1806F}" presName="spaceBetweenRectangles" presStyleCnt="0"/>
      <dgm:spPr/>
    </dgm:pt>
    <dgm:pt modelId="{DF7A69FC-D435-4164-852A-4E88676C14C4}" type="pres">
      <dgm:prSet presAssocID="{6ADBF341-6DA3-4B9B-8A3D-56C7E06EC85E}" presName="composite" presStyleCnt="0"/>
      <dgm:spPr/>
    </dgm:pt>
    <dgm:pt modelId="{21AB3BB4-0EB6-489B-ACFF-C7C5E16D3FDC}" type="pres">
      <dgm:prSet presAssocID="{6ADBF341-6DA3-4B9B-8A3D-56C7E06EC85E}" presName="Parent1" presStyleLbl="node1" presStyleIdx="2" presStyleCnt="4">
        <dgm:presLayoutVars>
          <dgm:chMax val="1"/>
          <dgm:chPref val="1"/>
          <dgm:bulletEnabled val="1"/>
        </dgm:presLayoutVars>
      </dgm:prSet>
      <dgm:spPr/>
      <dgm:t>
        <a:bodyPr/>
        <a:lstStyle/>
        <a:p>
          <a:endParaRPr lang="en-US"/>
        </a:p>
      </dgm:t>
    </dgm:pt>
    <dgm:pt modelId="{7CCE2EFE-C6DD-424B-9940-9A5E013C0E05}" type="pres">
      <dgm:prSet presAssocID="{6ADBF341-6DA3-4B9B-8A3D-56C7E06EC85E}" presName="Childtext1" presStyleLbl="revTx" presStyleIdx="1" presStyleCnt="2">
        <dgm:presLayoutVars>
          <dgm:chMax val="0"/>
          <dgm:chPref val="0"/>
          <dgm:bulletEnabled val="1"/>
        </dgm:presLayoutVars>
      </dgm:prSet>
      <dgm:spPr/>
      <dgm:t>
        <a:bodyPr/>
        <a:lstStyle/>
        <a:p>
          <a:endParaRPr lang="en-US"/>
        </a:p>
      </dgm:t>
    </dgm:pt>
    <dgm:pt modelId="{6F86DC97-F661-427F-9A53-C7F997F7D1BC}" type="pres">
      <dgm:prSet presAssocID="{6ADBF341-6DA3-4B9B-8A3D-56C7E06EC85E}" presName="BalanceSpacing" presStyleCnt="0"/>
      <dgm:spPr/>
    </dgm:pt>
    <dgm:pt modelId="{1E49AAEA-18C9-4EB7-9116-E8AECEDB2B4F}" type="pres">
      <dgm:prSet presAssocID="{6ADBF341-6DA3-4B9B-8A3D-56C7E06EC85E}" presName="BalanceSpacing1" presStyleCnt="0"/>
      <dgm:spPr/>
    </dgm:pt>
    <dgm:pt modelId="{7FB7F770-AE2D-4833-A26A-1EE9C4A8A382}" type="pres">
      <dgm:prSet presAssocID="{7D56D9C8-0D61-4BFB-865B-F396337B249C}" presName="Accent1Text" presStyleLbl="node1" presStyleIdx="3" presStyleCnt="4" custLinFactNeighborX="-949" custLinFactNeighborY="-23"/>
      <dgm:spPr/>
      <dgm:t>
        <a:bodyPr/>
        <a:lstStyle/>
        <a:p>
          <a:endParaRPr lang="en-US"/>
        </a:p>
      </dgm:t>
    </dgm:pt>
  </dgm:ptLst>
  <dgm:cxnLst>
    <dgm:cxn modelId="{7142455B-F652-45A4-AE96-8DED4710A023}" type="presOf" srcId="{B10F5208-3492-41D1-8674-11238338C18D}" destId="{6A0E0DDA-40F8-4DC8-81A9-9710BAC5E428}" srcOrd="0" destOrd="0" presId="urn:microsoft.com/office/officeart/2008/layout/AlternatingHexagons"/>
    <dgm:cxn modelId="{9DA37776-413D-47AA-A6CC-F1C1C18C5E9B}" type="presOf" srcId="{25706CC5-128A-448D-B16D-DF33C3B1806F}" destId="{B8C3EED9-82A1-4BC9-AF3B-9969AC434E0C}" srcOrd="0" destOrd="0" presId="urn:microsoft.com/office/officeart/2008/layout/AlternatingHexagons"/>
    <dgm:cxn modelId="{20E0CC52-5E78-4D59-A766-485565072293}" type="presOf" srcId="{F009EF57-989E-4EAE-B258-928599559BED}" destId="{A4F8A440-70C5-487C-AC70-5003E93D8D5D}" srcOrd="0" destOrd="0" presId="urn:microsoft.com/office/officeart/2008/layout/AlternatingHexagons"/>
    <dgm:cxn modelId="{579CAD83-4088-43EF-AE21-836BBFDFC79C}" type="presOf" srcId="{075F0572-59C5-4399-84D7-1B91CBC182BB}" destId="{332BE6CC-8A67-49EB-A583-D9AC76F99F07}" srcOrd="0" destOrd="0" presId="urn:microsoft.com/office/officeart/2008/layout/AlternatingHexagons"/>
    <dgm:cxn modelId="{CDE666AF-63EA-4255-A3B3-FFE0097A2A7C}" srcId="{B10F5208-3492-41D1-8674-11238338C18D}" destId="{F009EF57-989E-4EAE-B258-928599559BED}" srcOrd="0" destOrd="0" parTransId="{3B2E742E-8530-4F4B-8291-8099EFDF2195}" sibTransId="{275EADC5-ACD7-4B49-AA6E-3AB6203EE8A1}"/>
    <dgm:cxn modelId="{93AC241A-C744-40A5-81D1-5D6C0FF2395F}" srcId="{075F0572-59C5-4399-84D7-1B91CBC182BB}" destId="{B10F5208-3492-41D1-8674-11238338C18D}" srcOrd="0" destOrd="0" parTransId="{89F58B8F-EED0-4D5C-B6F0-3C20356D22AC}" sibTransId="{25706CC5-128A-448D-B16D-DF33C3B1806F}"/>
    <dgm:cxn modelId="{A9E08446-757D-41BA-91E9-DE348EC6A639}" type="presOf" srcId="{6ADBF341-6DA3-4B9B-8A3D-56C7E06EC85E}" destId="{21AB3BB4-0EB6-489B-ACFF-C7C5E16D3FDC}" srcOrd="0" destOrd="0" presId="urn:microsoft.com/office/officeart/2008/layout/AlternatingHexagons"/>
    <dgm:cxn modelId="{840369DA-0131-44EB-B8AB-A366AFDA34D7}" srcId="{075F0572-59C5-4399-84D7-1B91CBC182BB}" destId="{6ADBF341-6DA3-4B9B-8A3D-56C7E06EC85E}" srcOrd="1" destOrd="0" parTransId="{9D34E3EF-4408-4639-BEF1-A5C3B17F04C0}" sibTransId="{7D56D9C8-0D61-4BFB-865B-F396337B249C}"/>
    <dgm:cxn modelId="{319D3959-1920-4F50-B236-0C477D8B2553}" type="presOf" srcId="{7D56D9C8-0D61-4BFB-865B-F396337B249C}" destId="{7FB7F770-AE2D-4833-A26A-1EE9C4A8A382}" srcOrd="0" destOrd="0" presId="urn:microsoft.com/office/officeart/2008/layout/AlternatingHexagons"/>
    <dgm:cxn modelId="{663E3B76-965E-40FF-893A-FEF61A30D073}" type="presParOf" srcId="{332BE6CC-8A67-49EB-A583-D9AC76F99F07}" destId="{3EA2C57B-9E3E-4D57-B2EE-063BDD97DBCA}" srcOrd="0" destOrd="0" presId="urn:microsoft.com/office/officeart/2008/layout/AlternatingHexagons"/>
    <dgm:cxn modelId="{3FD297A9-A12A-48FD-9023-EA0D6BB13CD3}" type="presParOf" srcId="{3EA2C57B-9E3E-4D57-B2EE-063BDD97DBCA}" destId="{6A0E0DDA-40F8-4DC8-81A9-9710BAC5E428}" srcOrd="0" destOrd="0" presId="urn:microsoft.com/office/officeart/2008/layout/AlternatingHexagons"/>
    <dgm:cxn modelId="{BC7EFFDE-2A51-4989-94C4-F1EEFFE44798}" type="presParOf" srcId="{3EA2C57B-9E3E-4D57-B2EE-063BDD97DBCA}" destId="{A4F8A440-70C5-487C-AC70-5003E93D8D5D}" srcOrd="1" destOrd="0" presId="urn:microsoft.com/office/officeart/2008/layout/AlternatingHexagons"/>
    <dgm:cxn modelId="{401CF4B4-421E-4443-9CA0-B172CEAA0DD6}" type="presParOf" srcId="{3EA2C57B-9E3E-4D57-B2EE-063BDD97DBCA}" destId="{6204F7FE-EF25-473E-9480-C5925EC4D93D}" srcOrd="2" destOrd="0" presId="urn:microsoft.com/office/officeart/2008/layout/AlternatingHexagons"/>
    <dgm:cxn modelId="{1FC0A9C3-731A-4C36-A793-2746F08FA44C}" type="presParOf" srcId="{3EA2C57B-9E3E-4D57-B2EE-063BDD97DBCA}" destId="{7E2010E4-C23E-48B8-BA96-E407DAB33CE9}" srcOrd="3" destOrd="0" presId="urn:microsoft.com/office/officeart/2008/layout/AlternatingHexagons"/>
    <dgm:cxn modelId="{4E8186FB-47AB-4EFF-8FD1-A638EC344CA0}" type="presParOf" srcId="{3EA2C57B-9E3E-4D57-B2EE-063BDD97DBCA}" destId="{B8C3EED9-82A1-4BC9-AF3B-9969AC434E0C}" srcOrd="4" destOrd="0" presId="urn:microsoft.com/office/officeart/2008/layout/AlternatingHexagons"/>
    <dgm:cxn modelId="{90F48118-9BC3-4676-AF62-1E53628BB7AD}" type="presParOf" srcId="{332BE6CC-8A67-49EB-A583-D9AC76F99F07}" destId="{1A698785-5D69-40B0-8A36-F3A00525F3E5}" srcOrd="1" destOrd="0" presId="urn:microsoft.com/office/officeart/2008/layout/AlternatingHexagons"/>
    <dgm:cxn modelId="{05D2B267-CE20-474F-A0C4-A8954B420679}" type="presParOf" srcId="{332BE6CC-8A67-49EB-A583-D9AC76F99F07}" destId="{DF7A69FC-D435-4164-852A-4E88676C14C4}" srcOrd="2" destOrd="0" presId="urn:microsoft.com/office/officeart/2008/layout/AlternatingHexagons"/>
    <dgm:cxn modelId="{99C5DFAD-F7F7-472F-8A5B-6F8BE9AF96AE}" type="presParOf" srcId="{DF7A69FC-D435-4164-852A-4E88676C14C4}" destId="{21AB3BB4-0EB6-489B-ACFF-C7C5E16D3FDC}" srcOrd="0" destOrd="0" presId="urn:microsoft.com/office/officeart/2008/layout/AlternatingHexagons"/>
    <dgm:cxn modelId="{D028B0BC-6465-4AF7-9F3F-C7C174DD96CB}" type="presParOf" srcId="{DF7A69FC-D435-4164-852A-4E88676C14C4}" destId="{7CCE2EFE-C6DD-424B-9940-9A5E013C0E05}" srcOrd="1" destOrd="0" presId="urn:microsoft.com/office/officeart/2008/layout/AlternatingHexagons"/>
    <dgm:cxn modelId="{A46E7AA2-DECF-41A5-A1B9-DFDE8CFC906A}" type="presParOf" srcId="{DF7A69FC-D435-4164-852A-4E88676C14C4}" destId="{6F86DC97-F661-427F-9A53-C7F997F7D1BC}" srcOrd="2" destOrd="0" presId="urn:microsoft.com/office/officeart/2008/layout/AlternatingHexagons"/>
    <dgm:cxn modelId="{F2FA61A9-3FBD-4CD3-9C96-562382C0F086}" type="presParOf" srcId="{DF7A69FC-D435-4164-852A-4E88676C14C4}" destId="{1E49AAEA-18C9-4EB7-9116-E8AECEDB2B4F}" srcOrd="3" destOrd="0" presId="urn:microsoft.com/office/officeart/2008/layout/AlternatingHexagons"/>
    <dgm:cxn modelId="{316F2288-212E-4428-931F-BD251A45131C}" type="presParOf" srcId="{DF7A69FC-D435-4164-852A-4E88676C14C4}" destId="{7FB7F770-AE2D-4833-A26A-1EE9C4A8A382}"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F0572-59C5-4399-84D7-1B91CBC182B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10F5208-3492-41D1-8674-11238338C18D}">
      <dgm:prSet phldrT="[Text]"/>
      <dgm:spPr>
        <a:solidFill>
          <a:schemeClr val="accent6">
            <a:lumMod val="40000"/>
            <a:lumOff val="60000"/>
          </a:schemeClr>
        </a:solidFill>
      </dgm:spPr>
      <dgm:t>
        <a:bodyPr/>
        <a:lstStyle/>
        <a:p>
          <a:r>
            <a:rPr lang="en-US" b="1" dirty="0" smtClean="0"/>
            <a:t>UNDP</a:t>
          </a:r>
          <a:endParaRPr lang="en-US" b="1" dirty="0"/>
        </a:p>
      </dgm:t>
    </dgm:pt>
    <dgm:pt modelId="{89F58B8F-EED0-4D5C-B6F0-3C20356D22AC}" type="parTrans" cxnId="{93AC241A-C744-40A5-81D1-5D6C0FF2395F}">
      <dgm:prSet/>
      <dgm:spPr/>
      <dgm:t>
        <a:bodyPr/>
        <a:lstStyle/>
        <a:p>
          <a:endParaRPr lang="en-US"/>
        </a:p>
      </dgm:t>
    </dgm:pt>
    <dgm:pt modelId="{25706CC5-128A-448D-B16D-DF33C3B1806F}" type="sibTrans" cxnId="{93AC241A-C744-40A5-81D1-5D6C0FF2395F}">
      <dgm:prSet/>
      <dgm:spPr>
        <a:solidFill>
          <a:schemeClr val="accent4">
            <a:lumMod val="40000"/>
            <a:lumOff val="60000"/>
          </a:schemeClr>
        </a:solidFill>
      </dgm:spPr>
      <dgm:t>
        <a:bodyPr/>
        <a:lstStyle/>
        <a:p>
          <a:endParaRPr lang="en-US"/>
        </a:p>
      </dgm:t>
    </dgm:pt>
    <dgm:pt modelId="{6ADBF341-6DA3-4B9B-8A3D-56C7E06EC85E}">
      <dgm:prSet phldrT="[Text]"/>
      <dgm:spPr>
        <a:solidFill>
          <a:schemeClr val="accent5">
            <a:lumMod val="60000"/>
            <a:lumOff val="40000"/>
          </a:schemeClr>
        </a:solidFill>
      </dgm:spPr>
      <dgm:t>
        <a:bodyPr/>
        <a:lstStyle/>
        <a:p>
          <a:r>
            <a:rPr lang="en-US" b="1" dirty="0" smtClean="0"/>
            <a:t>HDI</a:t>
          </a:r>
          <a:endParaRPr lang="en-US" b="1" dirty="0"/>
        </a:p>
      </dgm:t>
    </dgm:pt>
    <dgm:pt modelId="{9D34E3EF-4408-4639-BEF1-A5C3B17F04C0}" type="parTrans" cxnId="{840369DA-0131-44EB-B8AB-A366AFDA34D7}">
      <dgm:prSet/>
      <dgm:spPr/>
      <dgm:t>
        <a:bodyPr/>
        <a:lstStyle/>
        <a:p>
          <a:endParaRPr lang="en-US"/>
        </a:p>
      </dgm:t>
    </dgm:pt>
    <dgm:pt modelId="{7D56D9C8-0D61-4BFB-865B-F396337B249C}" type="sibTrans" cxnId="{840369DA-0131-44EB-B8AB-A366AFDA34D7}">
      <dgm:prSet/>
      <dgm:spPr>
        <a:solidFill>
          <a:schemeClr val="accent3">
            <a:lumMod val="60000"/>
            <a:lumOff val="40000"/>
          </a:schemeClr>
        </a:solidFill>
      </dgm:spPr>
      <dgm:t>
        <a:bodyPr/>
        <a:lstStyle/>
        <a:p>
          <a:endParaRPr lang="en-US"/>
        </a:p>
      </dgm:t>
    </dgm:pt>
    <dgm:pt modelId="{F009EF57-989E-4EAE-B258-928599559BED}">
      <dgm:prSet phldrT="[Text]"/>
      <dgm:spPr/>
      <dgm:t>
        <a:bodyPr/>
        <a:lstStyle/>
        <a:p>
          <a:r>
            <a:rPr lang="en-US" b="1" dirty="0" smtClean="0"/>
            <a:t>Global Studies</a:t>
          </a:r>
          <a:endParaRPr lang="en-US" b="1" dirty="0"/>
        </a:p>
      </dgm:t>
    </dgm:pt>
    <dgm:pt modelId="{3B2E742E-8530-4F4B-8291-8099EFDF2195}" type="parTrans" cxnId="{CDE666AF-63EA-4255-A3B3-FFE0097A2A7C}">
      <dgm:prSet/>
      <dgm:spPr/>
      <dgm:t>
        <a:bodyPr/>
        <a:lstStyle/>
        <a:p>
          <a:endParaRPr lang="en-US"/>
        </a:p>
      </dgm:t>
    </dgm:pt>
    <dgm:pt modelId="{275EADC5-ACD7-4B49-AA6E-3AB6203EE8A1}" type="sibTrans" cxnId="{CDE666AF-63EA-4255-A3B3-FFE0097A2A7C}">
      <dgm:prSet/>
      <dgm:spPr/>
      <dgm:t>
        <a:bodyPr/>
        <a:lstStyle/>
        <a:p>
          <a:endParaRPr lang="en-US"/>
        </a:p>
      </dgm:t>
    </dgm:pt>
    <dgm:pt modelId="{332BE6CC-8A67-49EB-A583-D9AC76F99F07}" type="pres">
      <dgm:prSet presAssocID="{075F0572-59C5-4399-84D7-1B91CBC182BB}" presName="Name0" presStyleCnt="0">
        <dgm:presLayoutVars>
          <dgm:chMax/>
          <dgm:chPref/>
          <dgm:dir/>
          <dgm:animLvl val="lvl"/>
        </dgm:presLayoutVars>
      </dgm:prSet>
      <dgm:spPr/>
      <dgm:t>
        <a:bodyPr/>
        <a:lstStyle/>
        <a:p>
          <a:endParaRPr lang="en-US"/>
        </a:p>
      </dgm:t>
    </dgm:pt>
    <dgm:pt modelId="{3EA2C57B-9E3E-4D57-B2EE-063BDD97DBCA}" type="pres">
      <dgm:prSet presAssocID="{B10F5208-3492-41D1-8674-11238338C18D}" presName="composite" presStyleCnt="0"/>
      <dgm:spPr/>
    </dgm:pt>
    <dgm:pt modelId="{6A0E0DDA-40F8-4DC8-81A9-9710BAC5E428}" type="pres">
      <dgm:prSet presAssocID="{B10F5208-3492-41D1-8674-11238338C18D}" presName="Parent1" presStyleLbl="node1" presStyleIdx="0" presStyleCnt="4">
        <dgm:presLayoutVars>
          <dgm:chMax val="1"/>
          <dgm:chPref val="1"/>
          <dgm:bulletEnabled val="1"/>
        </dgm:presLayoutVars>
      </dgm:prSet>
      <dgm:spPr/>
      <dgm:t>
        <a:bodyPr/>
        <a:lstStyle/>
        <a:p>
          <a:endParaRPr lang="en-US"/>
        </a:p>
      </dgm:t>
    </dgm:pt>
    <dgm:pt modelId="{A4F8A440-70C5-487C-AC70-5003E93D8D5D}" type="pres">
      <dgm:prSet presAssocID="{B10F5208-3492-41D1-8674-11238338C18D}" presName="Childtext1" presStyleLbl="revTx" presStyleIdx="0" presStyleCnt="2">
        <dgm:presLayoutVars>
          <dgm:chMax val="0"/>
          <dgm:chPref val="0"/>
          <dgm:bulletEnabled val="1"/>
        </dgm:presLayoutVars>
      </dgm:prSet>
      <dgm:spPr/>
      <dgm:t>
        <a:bodyPr/>
        <a:lstStyle/>
        <a:p>
          <a:endParaRPr lang="en-US"/>
        </a:p>
      </dgm:t>
    </dgm:pt>
    <dgm:pt modelId="{6204F7FE-EF25-473E-9480-C5925EC4D93D}" type="pres">
      <dgm:prSet presAssocID="{B10F5208-3492-41D1-8674-11238338C18D}" presName="BalanceSpacing" presStyleCnt="0"/>
      <dgm:spPr/>
    </dgm:pt>
    <dgm:pt modelId="{7E2010E4-C23E-48B8-BA96-E407DAB33CE9}" type="pres">
      <dgm:prSet presAssocID="{B10F5208-3492-41D1-8674-11238338C18D}" presName="BalanceSpacing1" presStyleCnt="0"/>
      <dgm:spPr/>
    </dgm:pt>
    <dgm:pt modelId="{B8C3EED9-82A1-4BC9-AF3B-9969AC434E0C}" type="pres">
      <dgm:prSet presAssocID="{25706CC5-128A-448D-B16D-DF33C3B1806F}" presName="Accent1Text" presStyleLbl="node1" presStyleIdx="1" presStyleCnt="4"/>
      <dgm:spPr/>
      <dgm:t>
        <a:bodyPr/>
        <a:lstStyle/>
        <a:p>
          <a:endParaRPr lang="en-US"/>
        </a:p>
      </dgm:t>
    </dgm:pt>
    <dgm:pt modelId="{1A698785-5D69-40B0-8A36-F3A00525F3E5}" type="pres">
      <dgm:prSet presAssocID="{25706CC5-128A-448D-B16D-DF33C3B1806F}" presName="spaceBetweenRectangles" presStyleCnt="0"/>
      <dgm:spPr/>
    </dgm:pt>
    <dgm:pt modelId="{DF7A69FC-D435-4164-852A-4E88676C14C4}" type="pres">
      <dgm:prSet presAssocID="{6ADBF341-6DA3-4B9B-8A3D-56C7E06EC85E}" presName="composite" presStyleCnt="0"/>
      <dgm:spPr/>
    </dgm:pt>
    <dgm:pt modelId="{21AB3BB4-0EB6-489B-ACFF-C7C5E16D3FDC}" type="pres">
      <dgm:prSet presAssocID="{6ADBF341-6DA3-4B9B-8A3D-56C7E06EC85E}" presName="Parent1" presStyleLbl="node1" presStyleIdx="2" presStyleCnt="4">
        <dgm:presLayoutVars>
          <dgm:chMax val="1"/>
          <dgm:chPref val="1"/>
          <dgm:bulletEnabled val="1"/>
        </dgm:presLayoutVars>
      </dgm:prSet>
      <dgm:spPr/>
      <dgm:t>
        <a:bodyPr/>
        <a:lstStyle/>
        <a:p>
          <a:endParaRPr lang="en-US"/>
        </a:p>
      </dgm:t>
    </dgm:pt>
    <dgm:pt modelId="{7CCE2EFE-C6DD-424B-9940-9A5E013C0E05}" type="pres">
      <dgm:prSet presAssocID="{6ADBF341-6DA3-4B9B-8A3D-56C7E06EC85E}" presName="Childtext1" presStyleLbl="revTx" presStyleIdx="1" presStyleCnt="2">
        <dgm:presLayoutVars>
          <dgm:chMax val="0"/>
          <dgm:chPref val="0"/>
          <dgm:bulletEnabled val="1"/>
        </dgm:presLayoutVars>
      </dgm:prSet>
      <dgm:spPr/>
      <dgm:t>
        <a:bodyPr/>
        <a:lstStyle/>
        <a:p>
          <a:endParaRPr lang="en-US"/>
        </a:p>
      </dgm:t>
    </dgm:pt>
    <dgm:pt modelId="{6F86DC97-F661-427F-9A53-C7F997F7D1BC}" type="pres">
      <dgm:prSet presAssocID="{6ADBF341-6DA3-4B9B-8A3D-56C7E06EC85E}" presName="BalanceSpacing" presStyleCnt="0"/>
      <dgm:spPr/>
    </dgm:pt>
    <dgm:pt modelId="{1E49AAEA-18C9-4EB7-9116-E8AECEDB2B4F}" type="pres">
      <dgm:prSet presAssocID="{6ADBF341-6DA3-4B9B-8A3D-56C7E06EC85E}" presName="BalanceSpacing1" presStyleCnt="0"/>
      <dgm:spPr/>
    </dgm:pt>
    <dgm:pt modelId="{7FB7F770-AE2D-4833-A26A-1EE9C4A8A382}" type="pres">
      <dgm:prSet presAssocID="{7D56D9C8-0D61-4BFB-865B-F396337B249C}" presName="Accent1Text" presStyleLbl="node1" presStyleIdx="3" presStyleCnt="4" custLinFactNeighborX="-949" custLinFactNeighborY="-23"/>
      <dgm:spPr/>
      <dgm:t>
        <a:bodyPr/>
        <a:lstStyle/>
        <a:p>
          <a:endParaRPr lang="en-US"/>
        </a:p>
      </dgm:t>
    </dgm:pt>
  </dgm:ptLst>
  <dgm:cxnLst>
    <dgm:cxn modelId="{7142455B-F652-45A4-AE96-8DED4710A023}" type="presOf" srcId="{B10F5208-3492-41D1-8674-11238338C18D}" destId="{6A0E0DDA-40F8-4DC8-81A9-9710BAC5E428}" srcOrd="0" destOrd="0" presId="urn:microsoft.com/office/officeart/2008/layout/AlternatingHexagons"/>
    <dgm:cxn modelId="{9DA37776-413D-47AA-A6CC-F1C1C18C5E9B}" type="presOf" srcId="{25706CC5-128A-448D-B16D-DF33C3B1806F}" destId="{B8C3EED9-82A1-4BC9-AF3B-9969AC434E0C}" srcOrd="0" destOrd="0" presId="urn:microsoft.com/office/officeart/2008/layout/AlternatingHexagons"/>
    <dgm:cxn modelId="{20E0CC52-5E78-4D59-A766-485565072293}" type="presOf" srcId="{F009EF57-989E-4EAE-B258-928599559BED}" destId="{A4F8A440-70C5-487C-AC70-5003E93D8D5D}" srcOrd="0" destOrd="0" presId="urn:microsoft.com/office/officeart/2008/layout/AlternatingHexagons"/>
    <dgm:cxn modelId="{579CAD83-4088-43EF-AE21-836BBFDFC79C}" type="presOf" srcId="{075F0572-59C5-4399-84D7-1B91CBC182BB}" destId="{332BE6CC-8A67-49EB-A583-D9AC76F99F07}" srcOrd="0" destOrd="0" presId="urn:microsoft.com/office/officeart/2008/layout/AlternatingHexagons"/>
    <dgm:cxn modelId="{CDE666AF-63EA-4255-A3B3-FFE0097A2A7C}" srcId="{B10F5208-3492-41D1-8674-11238338C18D}" destId="{F009EF57-989E-4EAE-B258-928599559BED}" srcOrd="0" destOrd="0" parTransId="{3B2E742E-8530-4F4B-8291-8099EFDF2195}" sibTransId="{275EADC5-ACD7-4B49-AA6E-3AB6203EE8A1}"/>
    <dgm:cxn modelId="{93AC241A-C744-40A5-81D1-5D6C0FF2395F}" srcId="{075F0572-59C5-4399-84D7-1B91CBC182BB}" destId="{B10F5208-3492-41D1-8674-11238338C18D}" srcOrd="0" destOrd="0" parTransId="{89F58B8F-EED0-4D5C-B6F0-3C20356D22AC}" sibTransId="{25706CC5-128A-448D-B16D-DF33C3B1806F}"/>
    <dgm:cxn modelId="{A9E08446-757D-41BA-91E9-DE348EC6A639}" type="presOf" srcId="{6ADBF341-6DA3-4B9B-8A3D-56C7E06EC85E}" destId="{21AB3BB4-0EB6-489B-ACFF-C7C5E16D3FDC}" srcOrd="0" destOrd="0" presId="urn:microsoft.com/office/officeart/2008/layout/AlternatingHexagons"/>
    <dgm:cxn modelId="{840369DA-0131-44EB-B8AB-A366AFDA34D7}" srcId="{075F0572-59C5-4399-84D7-1B91CBC182BB}" destId="{6ADBF341-6DA3-4B9B-8A3D-56C7E06EC85E}" srcOrd="1" destOrd="0" parTransId="{9D34E3EF-4408-4639-BEF1-A5C3B17F04C0}" sibTransId="{7D56D9C8-0D61-4BFB-865B-F396337B249C}"/>
    <dgm:cxn modelId="{319D3959-1920-4F50-B236-0C477D8B2553}" type="presOf" srcId="{7D56D9C8-0D61-4BFB-865B-F396337B249C}" destId="{7FB7F770-AE2D-4833-A26A-1EE9C4A8A382}" srcOrd="0" destOrd="0" presId="urn:microsoft.com/office/officeart/2008/layout/AlternatingHexagons"/>
    <dgm:cxn modelId="{663E3B76-965E-40FF-893A-FEF61A30D073}" type="presParOf" srcId="{332BE6CC-8A67-49EB-A583-D9AC76F99F07}" destId="{3EA2C57B-9E3E-4D57-B2EE-063BDD97DBCA}" srcOrd="0" destOrd="0" presId="urn:microsoft.com/office/officeart/2008/layout/AlternatingHexagons"/>
    <dgm:cxn modelId="{3FD297A9-A12A-48FD-9023-EA0D6BB13CD3}" type="presParOf" srcId="{3EA2C57B-9E3E-4D57-B2EE-063BDD97DBCA}" destId="{6A0E0DDA-40F8-4DC8-81A9-9710BAC5E428}" srcOrd="0" destOrd="0" presId="urn:microsoft.com/office/officeart/2008/layout/AlternatingHexagons"/>
    <dgm:cxn modelId="{BC7EFFDE-2A51-4989-94C4-F1EEFFE44798}" type="presParOf" srcId="{3EA2C57B-9E3E-4D57-B2EE-063BDD97DBCA}" destId="{A4F8A440-70C5-487C-AC70-5003E93D8D5D}" srcOrd="1" destOrd="0" presId="urn:microsoft.com/office/officeart/2008/layout/AlternatingHexagons"/>
    <dgm:cxn modelId="{401CF4B4-421E-4443-9CA0-B172CEAA0DD6}" type="presParOf" srcId="{3EA2C57B-9E3E-4D57-B2EE-063BDD97DBCA}" destId="{6204F7FE-EF25-473E-9480-C5925EC4D93D}" srcOrd="2" destOrd="0" presId="urn:microsoft.com/office/officeart/2008/layout/AlternatingHexagons"/>
    <dgm:cxn modelId="{1FC0A9C3-731A-4C36-A793-2746F08FA44C}" type="presParOf" srcId="{3EA2C57B-9E3E-4D57-B2EE-063BDD97DBCA}" destId="{7E2010E4-C23E-48B8-BA96-E407DAB33CE9}" srcOrd="3" destOrd="0" presId="urn:microsoft.com/office/officeart/2008/layout/AlternatingHexagons"/>
    <dgm:cxn modelId="{4E8186FB-47AB-4EFF-8FD1-A638EC344CA0}" type="presParOf" srcId="{3EA2C57B-9E3E-4D57-B2EE-063BDD97DBCA}" destId="{B8C3EED9-82A1-4BC9-AF3B-9969AC434E0C}" srcOrd="4" destOrd="0" presId="urn:microsoft.com/office/officeart/2008/layout/AlternatingHexagons"/>
    <dgm:cxn modelId="{90F48118-9BC3-4676-AF62-1E53628BB7AD}" type="presParOf" srcId="{332BE6CC-8A67-49EB-A583-D9AC76F99F07}" destId="{1A698785-5D69-40B0-8A36-F3A00525F3E5}" srcOrd="1" destOrd="0" presId="urn:microsoft.com/office/officeart/2008/layout/AlternatingHexagons"/>
    <dgm:cxn modelId="{05D2B267-CE20-474F-A0C4-A8954B420679}" type="presParOf" srcId="{332BE6CC-8A67-49EB-A583-D9AC76F99F07}" destId="{DF7A69FC-D435-4164-852A-4E88676C14C4}" srcOrd="2" destOrd="0" presId="urn:microsoft.com/office/officeart/2008/layout/AlternatingHexagons"/>
    <dgm:cxn modelId="{99C5DFAD-F7F7-472F-8A5B-6F8BE9AF96AE}" type="presParOf" srcId="{DF7A69FC-D435-4164-852A-4E88676C14C4}" destId="{21AB3BB4-0EB6-489B-ACFF-C7C5E16D3FDC}" srcOrd="0" destOrd="0" presId="urn:microsoft.com/office/officeart/2008/layout/AlternatingHexagons"/>
    <dgm:cxn modelId="{D028B0BC-6465-4AF7-9F3F-C7C174DD96CB}" type="presParOf" srcId="{DF7A69FC-D435-4164-852A-4E88676C14C4}" destId="{7CCE2EFE-C6DD-424B-9940-9A5E013C0E05}" srcOrd="1" destOrd="0" presId="urn:microsoft.com/office/officeart/2008/layout/AlternatingHexagons"/>
    <dgm:cxn modelId="{A46E7AA2-DECF-41A5-A1B9-DFDE8CFC906A}" type="presParOf" srcId="{DF7A69FC-D435-4164-852A-4E88676C14C4}" destId="{6F86DC97-F661-427F-9A53-C7F997F7D1BC}" srcOrd="2" destOrd="0" presId="urn:microsoft.com/office/officeart/2008/layout/AlternatingHexagons"/>
    <dgm:cxn modelId="{F2FA61A9-3FBD-4CD3-9C96-562382C0F086}" type="presParOf" srcId="{DF7A69FC-D435-4164-852A-4E88676C14C4}" destId="{1E49AAEA-18C9-4EB7-9116-E8AECEDB2B4F}" srcOrd="3" destOrd="0" presId="urn:microsoft.com/office/officeart/2008/layout/AlternatingHexagons"/>
    <dgm:cxn modelId="{316F2288-212E-4428-931F-BD251A45131C}" type="presParOf" srcId="{DF7A69FC-D435-4164-852A-4E88676C14C4}" destId="{7FB7F770-AE2D-4833-A26A-1EE9C4A8A382}"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5F0572-59C5-4399-84D7-1B91CBC182B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10F5208-3492-41D1-8674-11238338C18D}">
      <dgm:prSet phldrT="[Text]"/>
      <dgm:spPr>
        <a:solidFill>
          <a:schemeClr val="accent6">
            <a:lumMod val="60000"/>
            <a:lumOff val="40000"/>
          </a:schemeClr>
        </a:solidFill>
      </dgm:spPr>
      <dgm:t>
        <a:bodyPr/>
        <a:lstStyle/>
        <a:p>
          <a:r>
            <a:rPr lang="en-US" dirty="0" smtClean="0"/>
            <a:t>UNDP</a:t>
          </a:r>
          <a:endParaRPr lang="en-US" dirty="0"/>
        </a:p>
      </dgm:t>
    </dgm:pt>
    <dgm:pt modelId="{89F58B8F-EED0-4D5C-B6F0-3C20356D22AC}" type="parTrans" cxnId="{93AC241A-C744-40A5-81D1-5D6C0FF2395F}">
      <dgm:prSet/>
      <dgm:spPr/>
      <dgm:t>
        <a:bodyPr/>
        <a:lstStyle/>
        <a:p>
          <a:endParaRPr lang="en-US"/>
        </a:p>
      </dgm:t>
    </dgm:pt>
    <dgm:pt modelId="{25706CC5-128A-448D-B16D-DF33C3B1806F}" type="sibTrans" cxnId="{93AC241A-C744-40A5-81D1-5D6C0FF2395F}">
      <dgm:prSet/>
      <dgm:spPr>
        <a:solidFill>
          <a:schemeClr val="accent4">
            <a:lumMod val="60000"/>
            <a:lumOff val="40000"/>
          </a:schemeClr>
        </a:solidFill>
      </dgm:spPr>
      <dgm:t>
        <a:bodyPr/>
        <a:lstStyle/>
        <a:p>
          <a:endParaRPr lang="en-US"/>
        </a:p>
      </dgm:t>
    </dgm:pt>
    <dgm:pt modelId="{6ADBF341-6DA3-4B9B-8A3D-56C7E06EC85E}">
      <dgm:prSet phldrT="[Text]"/>
      <dgm:spPr>
        <a:solidFill>
          <a:schemeClr val="accent5">
            <a:lumMod val="60000"/>
            <a:lumOff val="40000"/>
          </a:schemeClr>
        </a:solidFill>
      </dgm:spPr>
      <dgm:t>
        <a:bodyPr/>
        <a:lstStyle/>
        <a:p>
          <a:r>
            <a:rPr lang="en-US" dirty="0" smtClean="0"/>
            <a:t>HDI</a:t>
          </a:r>
          <a:endParaRPr lang="en-US" dirty="0"/>
        </a:p>
      </dgm:t>
    </dgm:pt>
    <dgm:pt modelId="{9D34E3EF-4408-4639-BEF1-A5C3B17F04C0}" type="parTrans" cxnId="{840369DA-0131-44EB-B8AB-A366AFDA34D7}">
      <dgm:prSet/>
      <dgm:spPr/>
      <dgm:t>
        <a:bodyPr/>
        <a:lstStyle/>
        <a:p>
          <a:endParaRPr lang="en-US"/>
        </a:p>
      </dgm:t>
    </dgm:pt>
    <dgm:pt modelId="{7D56D9C8-0D61-4BFB-865B-F396337B249C}" type="sibTrans" cxnId="{840369DA-0131-44EB-B8AB-A366AFDA34D7}">
      <dgm:prSet/>
      <dgm:spPr>
        <a:solidFill>
          <a:schemeClr val="accent3">
            <a:lumMod val="60000"/>
            <a:lumOff val="40000"/>
          </a:schemeClr>
        </a:solidFill>
      </dgm:spPr>
      <dgm:t>
        <a:bodyPr/>
        <a:lstStyle/>
        <a:p>
          <a:endParaRPr lang="en-US"/>
        </a:p>
      </dgm:t>
    </dgm:pt>
    <dgm:pt modelId="{F009EF57-989E-4EAE-B258-928599559BED}">
      <dgm:prSet phldrT="[Text]"/>
      <dgm:spPr/>
      <dgm:t>
        <a:bodyPr/>
        <a:lstStyle/>
        <a:p>
          <a:r>
            <a:rPr lang="en-US" dirty="0" smtClean="0"/>
            <a:t>Global Studies</a:t>
          </a:r>
          <a:endParaRPr lang="en-US" dirty="0"/>
        </a:p>
      </dgm:t>
    </dgm:pt>
    <dgm:pt modelId="{3B2E742E-8530-4F4B-8291-8099EFDF2195}" type="parTrans" cxnId="{CDE666AF-63EA-4255-A3B3-FFE0097A2A7C}">
      <dgm:prSet/>
      <dgm:spPr/>
      <dgm:t>
        <a:bodyPr/>
        <a:lstStyle/>
        <a:p>
          <a:endParaRPr lang="en-US"/>
        </a:p>
      </dgm:t>
    </dgm:pt>
    <dgm:pt modelId="{275EADC5-ACD7-4B49-AA6E-3AB6203EE8A1}" type="sibTrans" cxnId="{CDE666AF-63EA-4255-A3B3-FFE0097A2A7C}">
      <dgm:prSet/>
      <dgm:spPr/>
      <dgm:t>
        <a:bodyPr/>
        <a:lstStyle/>
        <a:p>
          <a:endParaRPr lang="en-US"/>
        </a:p>
      </dgm:t>
    </dgm:pt>
    <dgm:pt modelId="{332BE6CC-8A67-49EB-A583-D9AC76F99F07}" type="pres">
      <dgm:prSet presAssocID="{075F0572-59C5-4399-84D7-1B91CBC182BB}" presName="Name0" presStyleCnt="0">
        <dgm:presLayoutVars>
          <dgm:chMax/>
          <dgm:chPref/>
          <dgm:dir/>
          <dgm:animLvl val="lvl"/>
        </dgm:presLayoutVars>
      </dgm:prSet>
      <dgm:spPr/>
      <dgm:t>
        <a:bodyPr/>
        <a:lstStyle/>
        <a:p>
          <a:endParaRPr lang="en-US"/>
        </a:p>
      </dgm:t>
    </dgm:pt>
    <dgm:pt modelId="{3EA2C57B-9E3E-4D57-B2EE-063BDD97DBCA}" type="pres">
      <dgm:prSet presAssocID="{B10F5208-3492-41D1-8674-11238338C18D}" presName="composite" presStyleCnt="0"/>
      <dgm:spPr/>
    </dgm:pt>
    <dgm:pt modelId="{6A0E0DDA-40F8-4DC8-81A9-9710BAC5E428}" type="pres">
      <dgm:prSet presAssocID="{B10F5208-3492-41D1-8674-11238338C18D}" presName="Parent1" presStyleLbl="node1" presStyleIdx="0" presStyleCnt="4">
        <dgm:presLayoutVars>
          <dgm:chMax val="1"/>
          <dgm:chPref val="1"/>
          <dgm:bulletEnabled val="1"/>
        </dgm:presLayoutVars>
      </dgm:prSet>
      <dgm:spPr/>
      <dgm:t>
        <a:bodyPr/>
        <a:lstStyle/>
        <a:p>
          <a:endParaRPr lang="en-US"/>
        </a:p>
      </dgm:t>
    </dgm:pt>
    <dgm:pt modelId="{A4F8A440-70C5-487C-AC70-5003E93D8D5D}" type="pres">
      <dgm:prSet presAssocID="{B10F5208-3492-41D1-8674-11238338C18D}" presName="Childtext1" presStyleLbl="revTx" presStyleIdx="0" presStyleCnt="2">
        <dgm:presLayoutVars>
          <dgm:chMax val="0"/>
          <dgm:chPref val="0"/>
          <dgm:bulletEnabled val="1"/>
        </dgm:presLayoutVars>
      </dgm:prSet>
      <dgm:spPr/>
      <dgm:t>
        <a:bodyPr/>
        <a:lstStyle/>
        <a:p>
          <a:endParaRPr lang="en-US"/>
        </a:p>
      </dgm:t>
    </dgm:pt>
    <dgm:pt modelId="{6204F7FE-EF25-473E-9480-C5925EC4D93D}" type="pres">
      <dgm:prSet presAssocID="{B10F5208-3492-41D1-8674-11238338C18D}" presName="BalanceSpacing" presStyleCnt="0"/>
      <dgm:spPr/>
    </dgm:pt>
    <dgm:pt modelId="{7E2010E4-C23E-48B8-BA96-E407DAB33CE9}" type="pres">
      <dgm:prSet presAssocID="{B10F5208-3492-41D1-8674-11238338C18D}" presName="BalanceSpacing1" presStyleCnt="0"/>
      <dgm:spPr/>
    </dgm:pt>
    <dgm:pt modelId="{B8C3EED9-82A1-4BC9-AF3B-9969AC434E0C}" type="pres">
      <dgm:prSet presAssocID="{25706CC5-128A-448D-B16D-DF33C3B1806F}" presName="Accent1Text" presStyleLbl="node1" presStyleIdx="1" presStyleCnt="4"/>
      <dgm:spPr/>
      <dgm:t>
        <a:bodyPr/>
        <a:lstStyle/>
        <a:p>
          <a:endParaRPr lang="en-US"/>
        </a:p>
      </dgm:t>
    </dgm:pt>
    <dgm:pt modelId="{1A698785-5D69-40B0-8A36-F3A00525F3E5}" type="pres">
      <dgm:prSet presAssocID="{25706CC5-128A-448D-B16D-DF33C3B1806F}" presName="spaceBetweenRectangles" presStyleCnt="0"/>
      <dgm:spPr/>
    </dgm:pt>
    <dgm:pt modelId="{DF7A69FC-D435-4164-852A-4E88676C14C4}" type="pres">
      <dgm:prSet presAssocID="{6ADBF341-6DA3-4B9B-8A3D-56C7E06EC85E}" presName="composite" presStyleCnt="0"/>
      <dgm:spPr/>
    </dgm:pt>
    <dgm:pt modelId="{21AB3BB4-0EB6-489B-ACFF-C7C5E16D3FDC}" type="pres">
      <dgm:prSet presAssocID="{6ADBF341-6DA3-4B9B-8A3D-56C7E06EC85E}" presName="Parent1" presStyleLbl="node1" presStyleIdx="2" presStyleCnt="4">
        <dgm:presLayoutVars>
          <dgm:chMax val="1"/>
          <dgm:chPref val="1"/>
          <dgm:bulletEnabled val="1"/>
        </dgm:presLayoutVars>
      </dgm:prSet>
      <dgm:spPr/>
      <dgm:t>
        <a:bodyPr/>
        <a:lstStyle/>
        <a:p>
          <a:endParaRPr lang="en-US"/>
        </a:p>
      </dgm:t>
    </dgm:pt>
    <dgm:pt modelId="{7CCE2EFE-C6DD-424B-9940-9A5E013C0E05}" type="pres">
      <dgm:prSet presAssocID="{6ADBF341-6DA3-4B9B-8A3D-56C7E06EC85E}" presName="Childtext1" presStyleLbl="revTx" presStyleIdx="1" presStyleCnt="2">
        <dgm:presLayoutVars>
          <dgm:chMax val="0"/>
          <dgm:chPref val="0"/>
          <dgm:bulletEnabled val="1"/>
        </dgm:presLayoutVars>
      </dgm:prSet>
      <dgm:spPr/>
      <dgm:t>
        <a:bodyPr/>
        <a:lstStyle/>
        <a:p>
          <a:endParaRPr lang="en-US"/>
        </a:p>
      </dgm:t>
    </dgm:pt>
    <dgm:pt modelId="{6F86DC97-F661-427F-9A53-C7F997F7D1BC}" type="pres">
      <dgm:prSet presAssocID="{6ADBF341-6DA3-4B9B-8A3D-56C7E06EC85E}" presName="BalanceSpacing" presStyleCnt="0"/>
      <dgm:spPr/>
    </dgm:pt>
    <dgm:pt modelId="{1E49AAEA-18C9-4EB7-9116-E8AECEDB2B4F}" type="pres">
      <dgm:prSet presAssocID="{6ADBF341-6DA3-4B9B-8A3D-56C7E06EC85E}" presName="BalanceSpacing1" presStyleCnt="0"/>
      <dgm:spPr/>
    </dgm:pt>
    <dgm:pt modelId="{7FB7F770-AE2D-4833-A26A-1EE9C4A8A382}" type="pres">
      <dgm:prSet presAssocID="{7D56D9C8-0D61-4BFB-865B-F396337B249C}" presName="Accent1Text" presStyleLbl="node1" presStyleIdx="3" presStyleCnt="4" custLinFactNeighborX="-949" custLinFactNeighborY="-23"/>
      <dgm:spPr/>
      <dgm:t>
        <a:bodyPr/>
        <a:lstStyle/>
        <a:p>
          <a:endParaRPr lang="en-US"/>
        </a:p>
      </dgm:t>
    </dgm:pt>
  </dgm:ptLst>
  <dgm:cxnLst>
    <dgm:cxn modelId="{7142455B-F652-45A4-AE96-8DED4710A023}" type="presOf" srcId="{B10F5208-3492-41D1-8674-11238338C18D}" destId="{6A0E0DDA-40F8-4DC8-81A9-9710BAC5E428}" srcOrd="0" destOrd="0" presId="urn:microsoft.com/office/officeart/2008/layout/AlternatingHexagons"/>
    <dgm:cxn modelId="{9DA37776-413D-47AA-A6CC-F1C1C18C5E9B}" type="presOf" srcId="{25706CC5-128A-448D-B16D-DF33C3B1806F}" destId="{B8C3EED9-82A1-4BC9-AF3B-9969AC434E0C}" srcOrd="0" destOrd="0" presId="urn:microsoft.com/office/officeart/2008/layout/AlternatingHexagons"/>
    <dgm:cxn modelId="{20E0CC52-5E78-4D59-A766-485565072293}" type="presOf" srcId="{F009EF57-989E-4EAE-B258-928599559BED}" destId="{A4F8A440-70C5-487C-AC70-5003E93D8D5D}" srcOrd="0" destOrd="0" presId="urn:microsoft.com/office/officeart/2008/layout/AlternatingHexagons"/>
    <dgm:cxn modelId="{579CAD83-4088-43EF-AE21-836BBFDFC79C}" type="presOf" srcId="{075F0572-59C5-4399-84D7-1B91CBC182BB}" destId="{332BE6CC-8A67-49EB-A583-D9AC76F99F07}" srcOrd="0" destOrd="0" presId="urn:microsoft.com/office/officeart/2008/layout/AlternatingHexagons"/>
    <dgm:cxn modelId="{CDE666AF-63EA-4255-A3B3-FFE0097A2A7C}" srcId="{B10F5208-3492-41D1-8674-11238338C18D}" destId="{F009EF57-989E-4EAE-B258-928599559BED}" srcOrd="0" destOrd="0" parTransId="{3B2E742E-8530-4F4B-8291-8099EFDF2195}" sibTransId="{275EADC5-ACD7-4B49-AA6E-3AB6203EE8A1}"/>
    <dgm:cxn modelId="{93AC241A-C744-40A5-81D1-5D6C0FF2395F}" srcId="{075F0572-59C5-4399-84D7-1B91CBC182BB}" destId="{B10F5208-3492-41D1-8674-11238338C18D}" srcOrd="0" destOrd="0" parTransId="{89F58B8F-EED0-4D5C-B6F0-3C20356D22AC}" sibTransId="{25706CC5-128A-448D-B16D-DF33C3B1806F}"/>
    <dgm:cxn modelId="{A9E08446-757D-41BA-91E9-DE348EC6A639}" type="presOf" srcId="{6ADBF341-6DA3-4B9B-8A3D-56C7E06EC85E}" destId="{21AB3BB4-0EB6-489B-ACFF-C7C5E16D3FDC}" srcOrd="0" destOrd="0" presId="urn:microsoft.com/office/officeart/2008/layout/AlternatingHexagons"/>
    <dgm:cxn modelId="{840369DA-0131-44EB-B8AB-A366AFDA34D7}" srcId="{075F0572-59C5-4399-84D7-1B91CBC182BB}" destId="{6ADBF341-6DA3-4B9B-8A3D-56C7E06EC85E}" srcOrd="1" destOrd="0" parTransId="{9D34E3EF-4408-4639-BEF1-A5C3B17F04C0}" sibTransId="{7D56D9C8-0D61-4BFB-865B-F396337B249C}"/>
    <dgm:cxn modelId="{319D3959-1920-4F50-B236-0C477D8B2553}" type="presOf" srcId="{7D56D9C8-0D61-4BFB-865B-F396337B249C}" destId="{7FB7F770-AE2D-4833-A26A-1EE9C4A8A382}" srcOrd="0" destOrd="0" presId="urn:microsoft.com/office/officeart/2008/layout/AlternatingHexagons"/>
    <dgm:cxn modelId="{663E3B76-965E-40FF-893A-FEF61A30D073}" type="presParOf" srcId="{332BE6CC-8A67-49EB-A583-D9AC76F99F07}" destId="{3EA2C57B-9E3E-4D57-B2EE-063BDD97DBCA}" srcOrd="0" destOrd="0" presId="urn:microsoft.com/office/officeart/2008/layout/AlternatingHexagons"/>
    <dgm:cxn modelId="{3FD297A9-A12A-48FD-9023-EA0D6BB13CD3}" type="presParOf" srcId="{3EA2C57B-9E3E-4D57-B2EE-063BDD97DBCA}" destId="{6A0E0DDA-40F8-4DC8-81A9-9710BAC5E428}" srcOrd="0" destOrd="0" presId="urn:microsoft.com/office/officeart/2008/layout/AlternatingHexagons"/>
    <dgm:cxn modelId="{BC7EFFDE-2A51-4989-94C4-F1EEFFE44798}" type="presParOf" srcId="{3EA2C57B-9E3E-4D57-B2EE-063BDD97DBCA}" destId="{A4F8A440-70C5-487C-AC70-5003E93D8D5D}" srcOrd="1" destOrd="0" presId="urn:microsoft.com/office/officeart/2008/layout/AlternatingHexagons"/>
    <dgm:cxn modelId="{401CF4B4-421E-4443-9CA0-B172CEAA0DD6}" type="presParOf" srcId="{3EA2C57B-9E3E-4D57-B2EE-063BDD97DBCA}" destId="{6204F7FE-EF25-473E-9480-C5925EC4D93D}" srcOrd="2" destOrd="0" presId="urn:microsoft.com/office/officeart/2008/layout/AlternatingHexagons"/>
    <dgm:cxn modelId="{1FC0A9C3-731A-4C36-A793-2746F08FA44C}" type="presParOf" srcId="{3EA2C57B-9E3E-4D57-B2EE-063BDD97DBCA}" destId="{7E2010E4-C23E-48B8-BA96-E407DAB33CE9}" srcOrd="3" destOrd="0" presId="urn:microsoft.com/office/officeart/2008/layout/AlternatingHexagons"/>
    <dgm:cxn modelId="{4E8186FB-47AB-4EFF-8FD1-A638EC344CA0}" type="presParOf" srcId="{3EA2C57B-9E3E-4D57-B2EE-063BDD97DBCA}" destId="{B8C3EED9-82A1-4BC9-AF3B-9969AC434E0C}" srcOrd="4" destOrd="0" presId="urn:microsoft.com/office/officeart/2008/layout/AlternatingHexagons"/>
    <dgm:cxn modelId="{90F48118-9BC3-4676-AF62-1E53628BB7AD}" type="presParOf" srcId="{332BE6CC-8A67-49EB-A583-D9AC76F99F07}" destId="{1A698785-5D69-40B0-8A36-F3A00525F3E5}" srcOrd="1" destOrd="0" presId="urn:microsoft.com/office/officeart/2008/layout/AlternatingHexagons"/>
    <dgm:cxn modelId="{05D2B267-CE20-474F-A0C4-A8954B420679}" type="presParOf" srcId="{332BE6CC-8A67-49EB-A583-D9AC76F99F07}" destId="{DF7A69FC-D435-4164-852A-4E88676C14C4}" srcOrd="2" destOrd="0" presId="urn:microsoft.com/office/officeart/2008/layout/AlternatingHexagons"/>
    <dgm:cxn modelId="{99C5DFAD-F7F7-472F-8A5B-6F8BE9AF96AE}" type="presParOf" srcId="{DF7A69FC-D435-4164-852A-4E88676C14C4}" destId="{21AB3BB4-0EB6-489B-ACFF-C7C5E16D3FDC}" srcOrd="0" destOrd="0" presId="urn:microsoft.com/office/officeart/2008/layout/AlternatingHexagons"/>
    <dgm:cxn modelId="{D028B0BC-6465-4AF7-9F3F-C7C174DD96CB}" type="presParOf" srcId="{DF7A69FC-D435-4164-852A-4E88676C14C4}" destId="{7CCE2EFE-C6DD-424B-9940-9A5E013C0E05}" srcOrd="1" destOrd="0" presId="urn:microsoft.com/office/officeart/2008/layout/AlternatingHexagons"/>
    <dgm:cxn modelId="{A46E7AA2-DECF-41A5-A1B9-DFDE8CFC906A}" type="presParOf" srcId="{DF7A69FC-D435-4164-852A-4E88676C14C4}" destId="{6F86DC97-F661-427F-9A53-C7F997F7D1BC}" srcOrd="2" destOrd="0" presId="urn:microsoft.com/office/officeart/2008/layout/AlternatingHexagons"/>
    <dgm:cxn modelId="{F2FA61A9-3FBD-4CD3-9C96-562382C0F086}" type="presParOf" srcId="{DF7A69FC-D435-4164-852A-4E88676C14C4}" destId="{1E49AAEA-18C9-4EB7-9116-E8AECEDB2B4F}" srcOrd="3" destOrd="0" presId="urn:microsoft.com/office/officeart/2008/layout/AlternatingHexagons"/>
    <dgm:cxn modelId="{316F2288-212E-4428-931F-BD251A45131C}" type="presParOf" srcId="{DF7A69FC-D435-4164-852A-4E88676C14C4}" destId="{7FB7F770-AE2D-4833-A26A-1EE9C4A8A382}" srcOrd="4" destOrd="0" presId="urn:microsoft.com/office/officeart/2008/layout/AlternatingHexagon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E0DDA-40F8-4DC8-81A9-9710BAC5E428}">
      <dsp:nvSpPr>
        <dsp:cNvPr id="0" name=""/>
        <dsp:cNvSpPr/>
      </dsp:nvSpPr>
      <dsp:spPr>
        <a:xfrm rot="5400000">
          <a:off x="866499" y="736566"/>
          <a:ext cx="569092" cy="495110"/>
        </a:xfrm>
        <a:prstGeom prst="hexagon">
          <a:avLst>
            <a:gd name="adj" fmla="val 25000"/>
            <a:gd name="vf" fmla="val 115470"/>
          </a:avLst>
        </a:prstGeom>
        <a:solidFill>
          <a:schemeClr val="accent6">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t>UNDP</a:t>
          </a:r>
          <a:endParaRPr lang="en-US" sz="800" b="1" kern="1200" dirty="0"/>
        </a:p>
      </dsp:txBody>
      <dsp:txXfrm rot="-5400000">
        <a:off x="980645" y="788260"/>
        <a:ext cx="340800" cy="391725"/>
      </dsp:txXfrm>
    </dsp:sp>
    <dsp:sp modelId="{A4F8A440-70C5-487C-AC70-5003E93D8D5D}">
      <dsp:nvSpPr>
        <dsp:cNvPr id="0" name=""/>
        <dsp:cNvSpPr/>
      </dsp:nvSpPr>
      <dsp:spPr>
        <a:xfrm>
          <a:off x="1413625" y="813393"/>
          <a:ext cx="635106" cy="34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b="1" kern="1200" dirty="0" smtClean="0"/>
            <a:t>Global Studies</a:t>
          </a:r>
          <a:endParaRPr lang="en-US" sz="800" b="1" kern="1200" dirty="0"/>
        </a:p>
      </dsp:txBody>
      <dsp:txXfrm>
        <a:off x="1413625" y="813393"/>
        <a:ext cx="635106" cy="341455"/>
      </dsp:txXfrm>
    </dsp:sp>
    <dsp:sp modelId="{B8C3EED9-82A1-4BC9-AF3B-9969AC434E0C}">
      <dsp:nvSpPr>
        <dsp:cNvPr id="0" name=""/>
        <dsp:cNvSpPr/>
      </dsp:nvSpPr>
      <dsp:spPr>
        <a:xfrm rot="5400000">
          <a:off x="331780" y="736566"/>
          <a:ext cx="569092" cy="495110"/>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445926" y="788260"/>
        <a:ext cx="340800" cy="391725"/>
      </dsp:txXfrm>
    </dsp:sp>
    <dsp:sp modelId="{21AB3BB4-0EB6-489B-ACFF-C7C5E16D3FDC}">
      <dsp:nvSpPr>
        <dsp:cNvPr id="0" name=""/>
        <dsp:cNvSpPr/>
      </dsp:nvSpPr>
      <dsp:spPr>
        <a:xfrm rot="5400000">
          <a:off x="598115" y="1219611"/>
          <a:ext cx="569092" cy="495110"/>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t>HDI</a:t>
          </a:r>
          <a:endParaRPr lang="en-US" sz="800" b="1" kern="1200" dirty="0"/>
        </a:p>
      </dsp:txBody>
      <dsp:txXfrm rot="-5400000">
        <a:off x="712261" y="1271305"/>
        <a:ext cx="340800" cy="391725"/>
      </dsp:txXfrm>
    </dsp:sp>
    <dsp:sp modelId="{7CCE2EFE-C6DD-424B-9940-9A5E013C0E05}">
      <dsp:nvSpPr>
        <dsp:cNvPr id="0" name=""/>
        <dsp:cNvSpPr/>
      </dsp:nvSpPr>
      <dsp:spPr>
        <a:xfrm>
          <a:off x="0" y="1296439"/>
          <a:ext cx="614619" cy="341455"/>
        </a:xfrm>
        <a:prstGeom prst="rect">
          <a:avLst/>
        </a:prstGeom>
        <a:noFill/>
        <a:ln>
          <a:noFill/>
        </a:ln>
        <a:effectLst/>
      </dsp:spPr>
      <dsp:style>
        <a:lnRef idx="0">
          <a:scrgbClr r="0" g="0" b="0"/>
        </a:lnRef>
        <a:fillRef idx="0">
          <a:scrgbClr r="0" g="0" b="0"/>
        </a:fillRef>
        <a:effectRef idx="0">
          <a:scrgbClr r="0" g="0" b="0"/>
        </a:effectRef>
        <a:fontRef idx="minor"/>
      </dsp:style>
    </dsp:sp>
    <dsp:sp modelId="{7FB7F770-AE2D-4833-A26A-1EE9C4A8A382}">
      <dsp:nvSpPr>
        <dsp:cNvPr id="0" name=""/>
        <dsp:cNvSpPr/>
      </dsp:nvSpPr>
      <dsp:spPr>
        <a:xfrm rot="5400000">
          <a:off x="1128136" y="1219480"/>
          <a:ext cx="569092" cy="495110"/>
        </a:xfrm>
        <a:prstGeom prst="hexagon">
          <a:avLst>
            <a:gd name="adj" fmla="val 25000"/>
            <a:gd name="vf" fmla="val 115470"/>
          </a:avLst>
        </a:prstGeom>
        <a:solidFill>
          <a:schemeClr val="accent3">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1242282" y="1271174"/>
        <a:ext cx="340800" cy="391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E0DDA-40F8-4DC8-81A9-9710BAC5E428}">
      <dsp:nvSpPr>
        <dsp:cNvPr id="0" name=""/>
        <dsp:cNvSpPr/>
      </dsp:nvSpPr>
      <dsp:spPr>
        <a:xfrm rot="5400000">
          <a:off x="866499" y="736566"/>
          <a:ext cx="569092" cy="495110"/>
        </a:xfrm>
        <a:prstGeom prst="hexagon">
          <a:avLst>
            <a:gd name="adj" fmla="val 25000"/>
            <a:gd name="vf" fmla="val 115470"/>
          </a:avLst>
        </a:prstGeom>
        <a:solidFill>
          <a:schemeClr val="accent6">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t>UNDP</a:t>
          </a:r>
          <a:endParaRPr lang="en-US" sz="800" b="1" kern="1200" dirty="0"/>
        </a:p>
      </dsp:txBody>
      <dsp:txXfrm rot="-5400000">
        <a:off x="980645" y="788260"/>
        <a:ext cx="340800" cy="391725"/>
      </dsp:txXfrm>
    </dsp:sp>
    <dsp:sp modelId="{A4F8A440-70C5-487C-AC70-5003E93D8D5D}">
      <dsp:nvSpPr>
        <dsp:cNvPr id="0" name=""/>
        <dsp:cNvSpPr/>
      </dsp:nvSpPr>
      <dsp:spPr>
        <a:xfrm>
          <a:off x="1413625" y="813393"/>
          <a:ext cx="635106" cy="34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b="1" kern="1200" dirty="0" smtClean="0"/>
            <a:t>Global Studies</a:t>
          </a:r>
          <a:endParaRPr lang="en-US" sz="800" b="1" kern="1200" dirty="0"/>
        </a:p>
      </dsp:txBody>
      <dsp:txXfrm>
        <a:off x="1413625" y="813393"/>
        <a:ext cx="635106" cy="341455"/>
      </dsp:txXfrm>
    </dsp:sp>
    <dsp:sp modelId="{B8C3EED9-82A1-4BC9-AF3B-9969AC434E0C}">
      <dsp:nvSpPr>
        <dsp:cNvPr id="0" name=""/>
        <dsp:cNvSpPr/>
      </dsp:nvSpPr>
      <dsp:spPr>
        <a:xfrm rot="5400000">
          <a:off x="331780" y="736566"/>
          <a:ext cx="569092" cy="495110"/>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445926" y="788260"/>
        <a:ext cx="340800" cy="391725"/>
      </dsp:txXfrm>
    </dsp:sp>
    <dsp:sp modelId="{21AB3BB4-0EB6-489B-ACFF-C7C5E16D3FDC}">
      <dsp:nvSpPr>
        <dsp:cNvPr id="0" name=""/>
        <dsp:cNvSpPr/>
      </dsp:nvSpPr>
      <dsp:spPr>
        <a:xfrm rot="5400000">
          <a:off x="598115" y="1219611"/>
          <a:ext cx="569092" cy="495110"/>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t>HDI</a:t>
          </a:r>
          <a:endParaRPr lang="en-US" sz="800" b="1" kern="1200" dirty="0"/>
        </a:p>
      </dsp:txBody>
      <dsp:txXfrm rot="-5400000">
        <a:off x="712261" y="1271305"/>
        <a:ext cx="340800" cy="391725"/>
      </dsp:txXfrm>
    </dsp:sp>
    <dsp:sp modelId="{7CCE2EFE-C6DD-424B-9940-9A5E013C0E05}">
      <dsp:nvSpPr>
        <dsp:cNvPr id="0" name=""/>
        <dsp:cNvSpPr/>
      </dsp:nvSpPr>
      <dsp:spPr>
        <a:xfrm>
          <a:off x="0" y="1296439"/>
          <a:ext cx="614619" cy="341455"/>
        </a:xfrm>
        <a:prstGeom prst="rect">
          <a:avLst/>
        </a:prstGeom>
        <a:noFill/>
        <a:ln>
          <a:noFill/>
        </a:ln>
        <a:effectLst/>
      </dsp:spPr>
      <dsp:style>
        <a:lnRef idx="0">
          <a:scrgbClr r="0" g="0" b="0"/>
        </a:lnRef>
        <a:fillRef idx="0">
          <a:scrgbClr r="0" g="0" b="0"/>
        </a:fillRef>
        <a:effectRef idx="0">
          <a:scrgbClr r="0" g="0" b="0"/>
        </a:effectRef>
        <a:fontRef idx="minor"/>
      </dsp:style>
    </dsp:sp>
    <dsp:sp modelId="{7FB7F770-AE2D-4833-A26A-1EE9C4A8A382}">
      <dsp:nvSpPr>
        <dsp:cNvPr id="0" name=""/>
        <dsp:cNvSpPr/>
      </dsp:nvSpPr>
      <dsp:spPr>
        <a:xfrm rot="5400000">
          <a:off x="1128136" y="1219480"/>
          <a:ext cx="569092" cy="495110"/>
        </a:xfrm>
        <a:prstGeom prst="hexagon">
          <a:avLst>
            <a:gd name="adj" fmla="val 25000"/>
            <a:gd name="vf" fmla="val 115470"/>
          </a:avLst>
        </a:prstGeom>
        <a:solidFill>
          <a:schemeClr val="accent3">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1242282" y="1271174"/>
        <a:ext cx="340800" cy="3917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E0DDA-40F8-4DC8-81A9-9710BAC5E428}">
      <dsp:nvSpPr>
        <dsp:cNvPr id="0" name=""/>
        <dsp:cNvSpPr/>
      </dsp:nvSpPr>
      <dsp:spPr>
        <a:xfrm rot="5400000">
          <a:off x="1123994" y="898954"/>
          <a:ext cx="738207" cy="642240"/>
        </a:xfrm>
        <a:prstGeom prst="hexagon">
          <a:avLst>
            <a:gd name="adj" fmla="val 25000"/>
            <a:gd name="vf" fmla="val 115470"/>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UNDP</a:t>
          </a:r>
          <a:endParaRPr lang="en-US" sz="1100" kern="1200" dirty="0"/>
        </a:p>
      </dsp:txBody>
      <dsp:txXfrm rot="-5400000">
        <a:off x="1272059" y="966008"/>
        <a:ext cx="442076" cy="508133"/>
      </dsp:txXfrm>
    </dsp:sp>
    <dsp:sp modelId="{A4F8A440-70C5-487C-AC70-5003E93D8D5D}">
      <dsp:nvSpPr>
        <dsp:cNvPr id="0" name=""/>
        <dsp:cNvSpPr/>
      </dsp:nvSpPr>
      <dsp:spPr>
        <a:xfrm>
          <a:off x="1833706" y="998612"/>
          <a:ext cx="823839" cy="442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t>Global Studies</a:t>
          </a:r>
          <a:endParaRPr lang="en-US" sz="1100" kern="1200" dirty="0"/>
        </a:p>
      </dsp:txBody>
      <dsp:txXfrm>
        <a:off x="1833706" y="998612"/>
        <a:ext cx="823839" cy="442924"/>
      </dsp:txXfrm>
    </dsp:sp>
    <dsp:sp modelId="{B8C3EED9-82A1-4BC9-AF3B-9969AC434E0C}">
      <dsp:nvSpPr>
        <dsp:cNvPr id="0" name=""/>
        <dsp:cNvSpPr/>
      </dsp:nvSpPr>
      <dsp:spPr>
        <a:xfrm rot="5400000">
          <a:off x="430374" y="898954"/>
          <a:ext cx="738207" cy="642240"/>
        </a:xfrm>
        <a:prstGeom prst="hexagon">
          <a:avLst>
            <a:gd name="adj" fmla="val 25000"/>
            <a:gd name="vf" fmla="val 115470"/>
          </a:avLst>
        </a:prstGeom>
        <a:solidFill>
          <a:schemeClr val="accent4">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578439" y="966008"/>
        <a:ext cx="442076" cy="508133"/>
      </dsp:txXfrm>
    </dsp:sp>
    <dsp:sp modelId="{21AB3BB4-0EB6-489B-ACFF-C7C5E16D3FDC}">
      <dsp:nvSpPr>
        <dsp:cNvPr id="0" name=""/>
        <dsp:cNvSpPr/>
      </dsp:nvSpPr>
      <dsp:spPr>
        <a:xfrm rot="5400000">
          <a:off x="775855" y="1525545"/>
          <a:ext cx="738207" cy="642240"/>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HDI</a:t>
          </a:r>
          <a:endParaRPr lang="en-US" sz="1100" kern="1200" dirty="0"/>
        </a:p>
      </dsp:txBody>
      <dsp:txXfrm rot="-5400000">
        <a:off x="923920" y="1592599"/>
        <a:ext cx="442076" cy="508133"/>
      </dsp:txXfrm>
    </dsp:sp>
    <dsp:sp modelId="{7CCE2EFE-C6DD-424B-9940-9A5E013C0E05}">
      <dsp:nvSpPr>
        <dsp:cNvPr id="0" name=""/>
        <dsp:cNvSpPr/>
      </dsp:nvSpPr>
      <dsp:spPr>
        <a:xfrm>
          <a:off x="0" y="1625202"/>
          <a:ext cx="797263" cy="442924"/>
        </a:xfrm>
        <a:prstGeom prst="rect">
          <a:avLst/>
        </a:prstGeom>
        <a:noFill/>
        <a:ln>
          <a:noFill/>
        </a:ln>
        <a:effectLst/>
      </dsp:spPr>
      <dsp:style>
        <a:lnRef idx="0">
          <a:scrgbClr r="0" g="0" b="0"/>
        </a:lnRef>
        <a:fillRef idx="0">
          <a:scrgbClr r="0" g="0" b="0"/>
        </a:fillRef>
        <a:effectRef idx="0">
          <a:scrgbClr r="0" g="0" b="0"/>
        </a:effectRef>
        <a:fontRef idx="minor"/>
      </dsp:style>
    </dsp:sp>
    <dsp:sp modelId="{7FB7F770-AE2D-4833-A26A-1EE9C4A8A382}">
      <dsp:nvSpPr>
        <dsp:cNvPr id="0" name=""/>
        <dsp:cNvSpPr/>
      </dsp:nvSpPr>
      <dsp:spPr>
        <a:xfrm rot="5400000">
          <a:off x="1463380" y="1525375"/>
          <a:ext cx="738207" cy="642240"/>
        </a:xfrm>
        <a:prstGeom prst="hexagon">
          <a:avLst>
            <a:gd name="adj" fmla="val 25000"/>
            <a:gd name="vf" fmla="val 115470"/>
          </a:avLst>
        </a:prstGeom>
        <a:solidFill>
          <a:schemeClr val="accent3">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1611445" y="1592429"/>
        <a:ext cx="442076" cy="5081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D8640-D215-472B-8C5C-907818D91705}"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F38D6-A711-42CB-845D-C511B0A239EF}" type="slidenum">
              <a:rPr lang="en-US" smtClean="0"/>
              <a:t>‹#›</a:t>
            </a:fld>
            <a:endParaRPr lang="en-US"/>
          </a:p>
        </p:txBody>
      </p:sp>
    </p:spTree>
    <p:extLst>
      <p:ext uri="{BB962C8B-B14F-4D97-AF65-F5344CB8AC3E}">
        <p14:creationId xmlns:p14="http://schemas.microsoft.com/office/powerpoint/2010/main" val="395549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dirty="0" smtClean="0"/>
              <a:t>Present in 170+ countries</a:t>
            </a:r>
          </a:p>
          <a:p>
            <a:pPr marL="285750" indent="-285750">
              <a:lnSpc>
                <a:spcPct val="150000"/>
              </a:lnSpc>
              <a:buFont typeface="Arial" panose="020B0604020202020204" pitchFamily="34" charset="0"/>
              <a:buChar char="•"/>
            </a:pPr>
            <a:r>
              <a:rPr lang="en-US" dirty="0" smtClean="0"/>
              <a:t>50% of staff (board down) are women</a:t>
            </a:r>
          </a:p>
          <a:p>
            <a:pPr marL="285750" indent="-285750">
              <a:lnSpc>
                <a:spcPct val="150000"/>
              </a:lnSpc>
              <a:buFont typeface="Arial" panose="020B0604020202020204" pitchFamily="34" charset="0"/>
              <a:buChar char="•"/>
            </a:pPr>
            <a:r>
              <a:rPr lang="en-US" dirty="0" smtClean="0"/>
              <a:t>Regional Chairs are from area of oversight (geographic)</a:t>
            </a:r>
          </a:p>
          <a:p>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2</a:t>
            </a:fld>
            <a:endParaRPr lang="en-US"/>
          </a:p>
        </p:txBody>
      </p:sp>
    </p:spTree>
    <p:extLst>
      <p:ext uri="{BB962C8B-B14F-4D97-AF65-F5344CB8AC3E}">
        <p14:creationId xmlns:p14="http://schemas.microsoft.com/office/powerpoint/2010/main" val="409584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estimated global LOSS</a:t>
            </a:r>
            <a:r>
              <a:rPr lang="en-US" baseline="0" dirty="0" smtClean="0"/>
              <a:t> in HDI due to inequality is ~20% (UN HDRO human dev reports office)!</a:t>
            </a:r>
          </a:p>
          <a:p>
            <a:r>
              <a:rPr lang="en-US" baseline="0" dirty="0" smtClean="0"/>
              <a:t>And indeed, “Inequality” is the title and theme of the UNDP 2019 report</a:t>
            </a:r>
          </a:p>
          <a:p>
            <a:endParaRPr lang="en-US" baseline="0" dirty="0" smtClean="0"/>
          </a:p>
          <a:p>
            <a:r>
              <a:rPr lang="en-US" baseline="0" dirty="0" smtClean="0"/>
              <a:t>Is not directly comparable because HDI may be higher or lower due to different reasons. I.e. Norway may have great health and education, but no jobs (high HDI, not easy to live). Or a country may have other issues from another one whose impact is bigger than merely HDI. i.e. A warzone may have similar rank to a country with merely a less-educated populous (if the warzone was wealthy/</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3</a:t>
            </a:fld>
            <a:endParaRPr lang="en-US"/>
          </a:p>
        </p:txBody>
      </p:sp>
    </p:spTree>
    <p:extLst>
      <p:ext uri="{BB962C8B-B14F-4D97-AF65-F5344CB8AC3E}">
        <p14:creationId xmlns:p14="http://schemas.microsoft.com/office/powerpoint/2010/main" val="104735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HDI is measured—from collections</a:t>
            </a:r>
            <a:r>
              <a:rPr lang="en-US" baseline="0" dirty="0" smtClean="0"/>
              <a:t> of willing governments around the world and through UN work on the ground.</a:t>
            </a:r>
          </a:p>
          <a:p>
            <a:endParaRPr lang="en-US" baseline="0" dirty="0" smtClean="0"/>
          </a:p>
          <a:p>
            <a:r>
              <a:rPr lang="en-US" baseline="0" dirty="0" smtClean="0"/>
              <a:t>The majority of data is collected and housed in regional offices, collated and distributed through the </a:t>
            </a:r>
            <a:r>
              <a:rPr lang="en-US" baseline="0" dirty="0" err="1" smtClean="0"/>
              <a:t>intl</a:t>
            </a:r>
            <a:r>
              <a:rPr lang="en-US" baseline="0" dirty="0" smtClean="0"/>
              <a:t> HQ.</a:t>
            </a:r>
          </a:p>
          <a:p>
            <a:endParaRPr lang="en-US" baseline="0" dirty="0" smtClean="0"/>
          </a:p>
          <a:p>
            <a:r>
              <a:rPr lang="en-US" baseline="0" dirty="0" smtClean="0"/>
              <a:t>Includes official statistics (government, NGO, </a:t>
            </a:r>
            <a:r>
              <a:rPr lang="en-US" baseline="0" dirty="0" err="1" smtClean="0"/>
              <a:t>etc</a:t>
            </a:r>
            <a:r>
              <a:rPr lang="en-US" baseline="0" dirty="0" smtClean="0"/>
              <a:t>) and on occasion, informal. However, data is provided with the reputation and diligence of the UN itself, and can be assumed trustworthy.</a:t>
            </a:r>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5</a:t>
            </a:fld>
            <a:endParaRPr lang="en-US"/>
          </a:p>
        </p:txBody>
      </p:sp>
    </p:spTree>
    <p:extLst>
      <p:ext uri="{BB962C8B-B14F-4D97-AF65-F5344CB8AC3E}">
        <p14:creationId xmlns:p14="http://schemas.microsoft.com/office/powerpoint/2010/main" val="148001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clustered</a:t>
            </a:r>
            <a:r>
              <a:rPr lang="en-US" baseline="0" dirty="0" smtClean="0"/>
              <a:t> and color-coded by country (individual countries here are not the point, hence the density of the visualization)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6</a:t>
            </a:fld>
            <a:endParaRPr lang="en-US"/>
          </a:p>
        </p:txBody>
      </p:sp>
    </p:spTree>
    <p:extLst>
      <p:ext uri="{BB962C8B-B14F-4D97-AF65-F5344CB8AC3E}">
        <p14:creationId xmlns:p14="http://schemas.microsoft.com/office/powerpoint/2010/main" val="180140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left:</a:t>
            </a:r>
          </a:p>
          <a:p>
            <a:endParaRPr lang="en-US" dirty="0" smtClean="0"/>
          </a:p>
          <a:p>
            <a:r>
              <a:rPr lang="en-US" dirty="0" smtClean="0"/>
              <a:t>On the right:</a:t>
            </a:r>
          </a:p>
          <a:p>
            <a:r>
              <a:rPr lang="en-US" dirty="0" smtClean="0"/>
              <a:t>The Y axis represents</a:t>
            </a:r>
            <a:r>
              <a:rPr lang="en-US" baseline="0" dirty="0" smtClean="0"/>
              <a:t> a nation’s HDI score 0&lt;HDI&lt;1</a:t>
            </a:r>
            <a:endParaRPr lang="en-US" dirty="0"/>
          </a:p>
        </p:txBody>
      </p:sp>
      <p:sp>
        <p:nvSpPr>
          <p:cNvPr id="4" name="Slide Number Placeholder 3"/>
          <p:cNvSpPr>
            <a:spLocks noGrp="1"/>
          </p:cNvSpPr>
          <p:nvPr>
            <p:ph type="sldNum" sz="quarter" idx="10"/>
          </p:nvPr>
        </p:nvSpPr>
        <p:spPr/>
        <p:txBody>
          <a:bodyPr/>
          <a:lstStyle/>
          <a:p>
            <a:fld id="{FEFF38D6-A711-42CB-845D-C511B0A239EF}" type="slidenum">
              <a:rPr lang="en-US" smtClean="0"/>
              <a:t>9</a:t>
            </a:fld>
            <a:endParaRPr lang="en-US"/>
          </a:p>
        </p:txBody>
      </p:sp>
    </p:spTree>
    <p:extLst>
      <p:ext uri="{BB962C8B-B14F-4D97-AF65-F5344CB8AC3E}">
        <p14:creationId xmlns:p14="http://schemas.microsoft.com/office/powerpoint/2010/main" val="3558880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330008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graphicFrame>
        <p:nvGraphicFramePr>
          <p:cNvPr id="11" name="Diagram 10"/>
          <p:cNvGraphicFramePr/>
          <p:nvPr userDrawn="1"/>
        </p:nvGraphicFramePr>
        <p:xfrm>
          <a:off x="10362958" y="68053"/>
          <a:ext cx="2048732" cy="24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Content Placeholder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5400000">
            <a:off x="9827719" y="1178058"/>
            <a:ext cx="1368198" cy="231283"/>
          </a:xfrm>
          <a:prstGeom prst="rect">
            <a:avLst/>
          </a:prstGeom>
        </p:spPr>
      </p:pic>
    </p:spTree>
    <p:extLst>
      <p:ext uri="{BB962C8B-B14F-4D97-AF65-F5344CB8AC3E}">
        <p14:creationId xmlns:p14="http://schemas.microsoft.com/office/powerpoint/2010/main" val="451176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graphicFrame>
        <p:nvGraphicFramePr>
          <p:cNvPr id="11" name="Diagram 10"/>
          <p:cNvGraphicFramePr/>
          <p:nvPr userDrawn="1">
            <p:extLst>
              <p:ext uri="{D42A27DB-BD31-4B8C-83A1-F6EECF244321}">
                <p14:modId xmlns:p14="http://schemas.microsoft.com/office/powerpoint/2010/main" val="4163503857"/>
              </p:ext>
            </p:extLst>
          </p:nvPr>
        </p:nvGraphicFramePr>
        <p:xfrm>
          <a:off x="10362958" y="68053"/>
          <a:ext cx="2048732" cy="24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Content Placeholder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5400000">
            <a:off x="9827719" y="1178058"/>
            <a:ext cx="1368198" cy="231283"/>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1822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8848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37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6731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5989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32777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775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3006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805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9984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7976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5564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7931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65577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1017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53264888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8.jpg"/><Relationship Id="rId10" Type="http://schemas.microsoft.com/office/2007/relationships/diagramDrawing" Target="../diagrams/drawing3.xml"/><Relationship Id="rId4" Type="http://schemas.openxmlformats.org/officeDocument/2006/relationships/image" Target="../media/image7.png"/><Relationship Id="rId9" Type="http://schemas.openxmlformats.org/officeDocument/2006/relationships/diagramColors" Target="../diagrams/colors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hdr.undp.org/en/data" TargetMode="External"/><Relationship Id="rId2" Type="http://schemas.openxmlformats.org/officeDocument/2006/relationships/hyperlink" Target="https://github.com/Cameron-Cn/undp_hdi" TargetMode="External"/><Relationship Id="rId1" Type="http://schemas.openxmlformats.org/officeDocument/2006/relationships/slideLayout" Target="../slideLayouts/slideLayout2.xml"/><Relationship Id="rId4" Type="http://schemas.openxmlformats.org/officeDocument/2006/relationships/hyperlink" Target="https://www.ft.com/content/e3fa475c-c2e9-11e8-95b1-d36dfef1b89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ft.com/content/e3fa475c-c2e9-11e8-95b1-d36dfef1b89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0196"/>
            <a:ext cx="8961120" cy="790000"/>
          </a:xfrm>
        </p:spPr>
        <p:txBody>
          <a:bodyPr/>
          <a:lstStyle/>
          <a:p>
            <a:pPr algn="ctr"/>
            <a:r>
              <a:rPr lang="en-US" dirty="0" smtClean="0"/>
              <a:t>Human Development Index</a:t>
            </a:r>
            <a:endParaRPr lang="en-US" dirty="0"/>
          </a:p>
        </p:txBody>
      </p:sp>
      <p:sp>
        <p:nvSpPr>
          <p:cNvPr id="3" name="Subtitle 2"/>
          <p:cNvSpPr>
            <a:spLocks noGrp="1"/>
          </p:cNvSpPr>
          <p:nvPr>
            <p:ph type="subTitle" idx="1"/>
          </p:nvPr>
        </p:nvSpPr>
        <p:spPr>
          <a:xfrm>
            <a:off x="251212" y="3400196"/>
            <a:ext cx="8458696" cy="797731"/>
          </a:xfrm>
        </p:spPr>
        <p:txBody>
          <a:bodyPr/>
          <a:lstStyle/>
          <a:p>
            <a:r>
              <a:rPr lang="en-US" dirty="0" smtClean="0"/>
              <a:t> A better understanding, a better tomorrow.</a:t>
            </a:r>
          </a:p>
        </p:txBody>
      </p:sp>
      <p:sp>
        <p:nvSpPr>
          <p:cNvPr id="4" name="TextBox 3"/>
          <p:cNvSpPr txBox="1"/>
          <p:nvPr/>
        </p:nvSpPr>
        <p:spPr>
          <a:xfrm>
            <a:off x="-37551" y="6488668"/>
            <a:ext cx="6830237" cy="369332"/>
          </a:xfrm>
          <a:prstGeom prst="rect">
            <a:avLst/>
          </a:prstGeom>
          <a:noFill/>
        </p:spPr>
        <p:txBody>
          <a:bodyPr wrap="square" rtlCol="0">
            <a:spAutoFit/>
          </a:bodyPr>
          <a:lstStyle/>
          <a:p>
            <a:r>
              <a:rPr lang="en-US" dirty="0" smtClean="0"/>
              <a:t>Cameron R. Cumberland | 2019, Summer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32582"/>
            <a:ext cx="2560320" cy="156464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2773" t="10637" r="9075" b="15689"/>
          <a:stretch/>
        </p:blipFill>
        <p:spPr>
          <a:xfrm>
            <a:off x="4298282" y="4665310"/>
            <a:ext cx="2286000" cy="1647517"/>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5843" t="19456" r="32252" b="21632"/>
          <a:stretch/>
        </p:blipFill>
        <p:spPr>
          <a:xfrm>
            <a:off x="1280160" y="112320"/>
            <a:ext cx="2286000" cy="2142506"/>
          </a:xfrm>
          <a:prstGeom prst="rect">
            <a:avLst/>
          </a:prstGeom>
        </p:spPr>
      </p:pic>
      <p:cxnSp>
        <p:nvCxnSpPr>
          <p:cNvPr id="12" name="Elbow Connector 11"/>
          <p:cNvCxnSpPr>
            <a:stCxn id="10" idx="1"/>
            <a:endCxn id="2" idx="0"/>
          </p:cNvCxnSpPr>
          <p:nvPr/>
        </p:nvCxnSpPr>
        <p:spPr>
          <a:xfrm rot="10800000" flipH="1" flipV="1">
            <a:off x="1280160" y="1183572"/>
            <a:ext cx="3200400" cy="1426623"/>
          </a:xfrm>
          <a:prstGeom prst="bentConnector4">
            <a:avLst>
              <a:gd name="adj1" fmla="val -24725"/>
              <a:gd name="adj2" fmla="val 87545"/>
            </a:avLst>
          </a:prstGeom>
          <a:ln/>
        </p:spPr>
        <p:style>
          <a:lnRef idx="3">
            <a:schemeClr val="accent3"/>
          </a:lnRef>
          <a:fillRef idx="0">
            <a:schemeClr val="accent3"/>
          </a:fillRef>
          <a:effectRef idx="2">
            <a:schemeClr val="accent3"/>
          </a:effectRef>
          <a:fontRef idx="minor">
            <a:schemeClr val="tx1"/>
          </a:fontRef>
        </p:style>
      </p:cxnSp>
      <p:cxnSp>
        <p:nvCxnSpPr>
          <p:cNvPr id="15" name="Elbow Connector 14"/>
          <p:cNvCxnSpPr>
            <a:stCxn id="7" idx="1"/>
            <a:endCxn id="3" idx="2"/>
          </p:cNvCxnSpPr>
          <p:nvPr/>
        </p:nvCxnSpPr>
        <p:spPr>
          <a:xfrm rot="10800000" flipH="1">
            <a:off x="4298282" y="4197927"/>
            <a:ext cx="182278" cy="1291142"/>
          </a:xfrm>
          <a:prstGeom prst="bentConnector4">
            <a:avLst>
              <a:gd name="adj1" fmla="val -593299"/>
              <a:gd name="adj2" fmla="val 81900"/>
            </a:avLst>
          </a:prstGeom>
          <a:ln>
            <a:headEnd type="none"/>
            <a:tailEnd type="oval"/>
          </a:ln>
        </p:spPr>
        <p:style>
          <a:lnRef idx="3">
            <a:schemeClr val="accent4"/>
          </a:lnRef>
          <a:fillRef idx="0">
            <a:schemeClr val="accent4"/>
          </a:fillRef>
          <a:effectRef idx="2">
            <a:schemeClr val="accent4"/>
          </a:effectRef>
          <a:fontRef idx="minor">
            <a:schemeClr val="tx1"/>
          </a:fontRef>
        </p:style>
      </p:cxnSp>
      <p:cxnSp>
        <p:nvCxnSpPr>
          <p:cNvPr id="18" name="Elbow Connector 17"/>
          <p:cNvCxnSpPr>
            <a:stCxn id="5" idx="0"/>
            <a:endCxn id="2" idx="0"/>
          </p:cNvCxnSpPr>
          <p:nvPr/>
        </p:nvCxnSpPr>
        <p:spPr>
          <a:xfrm rot="16200000" flipH="1" flipV="1">
            <a:off x="4991953" y="-78811"/>
            <a:ext cx="2177614" cy="3200400"/>
          </a:xfrm>
          <a:prstGeom prst="bentConnector3">
            <a:avLst>
              <a:gd name="adj1" fmla="val -10498"/>
            </a:avLst>
          </a:prstGeom>
          <a:ln>
            <a:tailEnd type="oval"/>
          </a:ln>
        </p:spPr>
        <p:style>
          <a:lnRef idx="3">
            <a:schemeClr val="accent5"/>
          </a:lnRef>
          <a:fillRef idx="0">
            <a:schemeClr val="accent5"/>
          </a:fillRef>
          <a:effectRef idx="2">
            <a:schemeClr val="accent5"/>
          </a:effectRef>
          <a:fontRef idx="minor">
            <a:schemeClr val="tx1"/>
          </a:fontRef>
        </p:style>
      </p:cxn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8822" y="6444712"/>
            <a:ext cx="305647" cy="305647"/>
          </a:xfrm>
          <a:prstGeom prst="rect">
            <a:avLst/>
          </a:prstGeom>
        </p:spPr>
      </p:pic>
      <p:graphicFrame>
        <p:nvGraphicFramePr>
          <p:cNvPr id="6" name="Diagram 5"/>
          <p:cNvGraphicFramePr/>
          <p:nvPr>
            <p:extLst>
              <p:ext uri="{D42A27DB-BD31-4B8C-83A1-F6EECF244321}">
                <p14:modId xmlns:p14="http://schemas.microsoft.com/office/powerpoint/2010/main" val="2352609936"/>
              </p:ext>
            </p:extLst>
          </p:nvPr>
        </p:nvGraphicFramePr>
        <p:xfrm>
          <a:off x="9049667" y="1866826"/>
          <a:ext cx="2657546" cy="30667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23647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96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Conclusions | Toward Tomorrow</a:t>
            </a:r>
            <a:endParaRPr lang="en-US" dirty="0"/>
          </a:p>
        </p:txBody>
      </p:sp>
      <p:sp>
        <p:nvSpPr>
          <p:cNvPr id="3" name="Content Placeholder 2"/>
          <p:cNvSpPr>
            <a:spLocks noGrp="1"/>
          </p:cNvSpPr>
          <p:nvPr>
            <p:ph idx="1"/>
          </p:nvPr>
        </p:nvSpPr>
        <p:spPr>
          <a:xfrm>
            <a:off x="307097" y="2674820"/>
            <a:ext cx="5571189" cy="3599316"/>
          </a:xfrm>
        </p:spPr>
        <p:txBody>
          <a:bodyPr/>
          <a:lstStyle/>
          <a:p>
            <a:r>
              <a:rPr lang="en-US" dirty="0"/>
              <a:t>Global trends upward</a:t>
            </a:r>
          </a:p>
          <a:p>
            <a:pPr lvl="1"/>
            <a:r>
              <a:rPr lang="en-US" dirty="0"/>
              <a:t>Net positive for humanity</a:t>
            </a:r>
          </a:p>
          <a:p>
            <a:pPr lvl="1"/>
            <a:r>
              <a:rPr lang="en-US" dirty="0"/>
              <a:t>Many areas experiencing regression</a:t>
            </a:r>
          </a:p>
          <a:p>
            <a:r>
              <a:rPr lang="en-US" dirty="0"/>
              <a:t>Inequality (Wealth) is a big issue</a:t>
            </a:r>
          </a:p>
          <a:p>
            <a:pPr lvl="1"/>
            <a:r>
              <a:rPr lang="en-US" dirty="0"/>
              <a:t>So is (Gender) and </a:t>
            </a:r>
            <a:r>
              <a:rPr lang="en-US" dirty="0" smtClean="0"/>
              <a:t>(</a:t>
            </a:r>
            <a:r>
              <a:rPr lang="en-US" dirty="0" smtClean="0"/>
              <a:t>Intern</a:t>
            </a:r>
            <a:r>
              <a:rPr lang="en-US" dirty="0" smtClean="0"/>
              <a:t>ational)</a:t>
            </a:r>
          </a:p>
          <a:p>
            <a:r>
              <a:rPr lang="en-US" dirty="0" smtClean="0"/>
              <a:t>Eradication of absolute poverty is possible within the century</a:t>
            </a:r>
            <a:endParaRPr lang="en-US" dirty="0"/>
          </a:p>
        </p:txBody>
      </p:sp>
      <p:sp>
        <p:nvSpPr>
          <p:cNvPr id="4" name="Content Placeholder 2"/>
          <p:cNvSpPr txBox="1">
            <a:spLocks/>
          </p:cNvSpPr>
          <p:nvPr/>
        </p:nvSpPr>
        <p:spPr>
          <a:xfrm>
            <a:off x="6207154" y="2331762"/>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white"/>
              </a:solidFill>
              <a:effectLst/>
              <a:uLnTx/>
              <a:uFillTx/>
              <a:latin typeface="Trebuchet MS" panose="020B0603020202020204"/>
              <a:ea typeface="+mn-ea"/>
              <a:cs typeface="+mn-cs"/>
            </a:endParaRPr>
          </a:p>
        </p:txBody>
      </p:sp>
      <p:cxnSp>
        <p:nvCxnSpPr>
          <p:cNvPr id="6" name="Straight Connector 5"/>
          <p:cNvCxnSpPr/>
          <p:nvPr/>
        </p:nvCxnSpPr>
        <p:spPr>
          <a:xfrm flipV="1">
            <a:off x="5878286" y="2640563"/>
            <a:ext cx="0" cy="2827176"/>
          </a:xfrm>
          <a:prstGeom prst="line">
            <a:avLst/>
          </a:prstGeom>
          <a:ln w="508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6374207" y="2640563"/>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solidFill>
                  <a:prstClr val="white"/>
                </a:solidFill>
                <a:latin typeface="Trebuchet MS" panose="020B0603020202020204"/>
              </a:rPr>
              <a:t>We must continue to invest in systems and materials for a more resilient and equitable future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noProof="0" dirty="0" smtClean="0">
                <a:solidFill>
                  <a:prstClr val="white"/>
                </a:solidFill>
                <a:latin typeface="Trebuchet MS" panose="020B0603020202020204"/>
              </a:rPr>
              <a:t>International Cooperation is needed in addressing issues of global scale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noProof="0" dirty="0" smtClean="0">
                <a:solidFill>
                  <a:prstClr val="white"/>
                </a:solidFill>
                <a:latin typeface="Trebuchet MS" panose="020B0603020202020204"/>
              </a:rPr>
              <a:t>Public awareness and dissemination of UN data would be beneficial</a:t>
            </a:r>
            <a:endPar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38110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Locations | Sources</a:t>
            </a:r>
            <a:endParaRPr lang="en-US" dirty="0"/>
          </a:p>
        </p:txBody>
      </p:sp>
      <p:sp>
        <p:nvSpPr>
          <p:cNvPr id="3" name="Content Placeholder 2"/>
          <p:cNvSpPr>
            <a:spLocks noGrp="1"/>
          </p:cNvSpPr>
          <p:nvPr>
            <p:ph idx="1"/>
          </p:nvPr>
        </p:nvSpPr>
        <p:spPr>
          <a:xfrm>
            <a:off x="302252" y="2266534"/>
            <a:ext cx="9773733" cy="3694651"/>
          </a:xfrm>
        </p:spPr>
        <p:txBody>
          <a:bodyPr>
            <a:normAutofit lnSpcReduction="10000"/>
          </a:bodyPr>
          <a:lstStyle/>
          <a:p>
            <a:r>
              <a:rPr lang="en-US" dirty="0" smtClean="0"/>
              <a:t>GitHub Repository</a:t>
            </a:r>
          </a:p>
          <a:p>
            <a:pPr lvl="1"/>
            <a:r>
              <a:rPr lang="en-US" dirty="0" smtClean="0">
                <a:hlinkClick r:id="rId2"/>
              </a:rPr>
              <a:t>https://github.com/Cameron-Cn/undp_hdi</a:t>
            </a:r>
            <a:endParaRPr lang="en-US" dirty="0" smtClean="0"/>
          </a:p>
          <a:p>
            <a:r>
              <a:rPr lang="en-US" dirty="0" smtClean="0"/>
              <a:t>United Nations Development </a:t>
            </a:r>
            <a:r>
              <a:rPr lang="en-US" dirty="0" err="1" smtClean="0"/>
              <a:t>Programme</a:t>
            </a:r>
            <a:endParaRPr lang="en-US" dirty="0" smtClean="0"/>
          </a:p>
          <a:p>
            <a:pPr lvl="1"/>
            <a:r>
              <a:rPr lang="en-US" dirty="0">
                <a:hlinkClick r:id="rId3"/>
              </a:rPr>
              <a:t>http://hdr.undp.org/en/data</a:t>
            </a:r>
            <a:r>
              <a:rPr lang="en-US" dirty="0" smtClean="0">
                <a:hlinkClick r:id="rId3"/>
              </a:rPr>
              <a:t>#</a:t>
            </a:r>
            <a:endParaRPr lang="en-US" dirty="0" smtClean="0"/>
          </a:p>
          <a:p>
            <a:r>
              <a:rPr lang="en-US" dirty="0" smtClean="0"/>
              <a:t>Financial Times</a:t>
            </a:r>
          </a:p>
          <a:p>
            <a:pPr lvl="1"/>
            <a:r>
              <a:rPr lang="en-US" dirty="0">
                <a:hlinkClick r:id="rId4"/>
              </a:rPr>
              <a:t>https://</a:t>
            </a:r>
            <a:r>
              <a:rPr lang="en-US" dirty="0" smtClean="0">
                <a:hlinkClick r:id="rId4"/>
              </a:rPr>
              <a:t>www.ft.com/content/e3fa475c-c2e9-11e8-95b1-d36dfef1b89a</a:t>
            </a: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lgn="r">
              <a:buNone/>
            </a:pPr>
            <a:r>
              <a:rPr lang="en-US" sz="1600" dirty="0" smtClean="0"/>
              <a:t>All charts and tables created by author unless otherwise noted</a:t>
            </a:r>
          </a:p>
          <a:p>
            <a:pPr marL="457200" lvl="1" indent="0" algn="r">
              <a:buNone/>
            </a:pPr>
            <a:r>
              <a:rPr lang="en-US" sz="1600" dirty="0" smtClean="0"/>
              <a:t>Work is licensed under a Creative Commons 4.0 Attribution Share-Alike License</a:t>
            </a:r>
          </a:p>
          <a:p>
            <a:pPr lvl="1" algn="r"/>
            <a:endParaRPr lang="en-US" sz="1600" dirty="0"/>
          </a:p>
        </p:txBody>
      </p:sp>
    </p:spTree>
    <p:extLst>
      <p:ext uri="{BB962C8B-B14F-4D97-AF65-F5344CB8AC3E}">
        <p14:creationId xmlns:p14="http://schemas.microsoft.com/office/powerpoint/2010/main" val="814077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40000">
              <a:schemeClr val="bg2">
                <a:tint val="96000"/>
                <a:shade val="100000"/>
                <a:hueMod val="270000"/>
                <a:satMod val="200000"/>
                <a:lumMod val="128000"/>
              </a:schemeClr>
            </a:gs>
            <a:gs pos="22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64275" y="2864412"/>
            <a:ext cx="9819676" cy="2391424"/>
          </a:xfrm>
          <a:prstGeom prst="rect">
            <a:avLst/>
          </a:prstGeom>
          <a:noFill/>
        </p:spPr>
        <p:txBody>
          <a:bodyPr wrap="none" lIns="91440" tIns="45720" rIns="91440" bIns="45720">
            <a:spAutoFit/>
          </a:bodyPr>
          <a:lstStyle/>
          <a:p>
            <a:pPr marL="0" indent="0" algn="ctr">
              <a:buNone/>
            </a:pPr>
            <a:r>
              <a:rPr lang="en-US" sz="16600" b="0" cap="none" spc="0" dirty="0" smtClean="0">
                <a:ln w="0"/>
                <a:effectLst/>
              </a:rPr>
              <a:t>Thank You</a:t>
            </a:r>
            <a:endParaRPr lang="en-US" sz="16600" b="0" cap="none" spc="0" dirty="0">
              <a:ln w="0"/>
              <a:effectLst/>
            </a:endParaRPr>
          </a:p>
        </p:txBody>
      </p:sp>
    </p:spTree>
    <p:extLst>
      <p:ext uri="{BB962C8B-B14F-4D97-AF65-F5344CB8AC3E}">
        <p14:creationId xmlns:p14="http://schemas.microsoft.com/office/powerpoint/2010/main" val="809764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UNDP?</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321" y="2682543"/>
            <a:ext cx="1409700" cy="2857500"/>
          </a:xfrm>
        </p:spPr>
      </p:pic>
      <p:sp>
        <p:nvSpPr>
          <p:cNvPr id="3" name="TextBox 2"/>
          <p:cNvSpPr txBox="1"/>
          <p:nvPr/>
        </p:nvSpPr>
        <p:spPr>
          <a:xfrm>
            <a:off x="2435628" y="2195185"/>
            <a:ext cx="7148946"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 top-level body of the United Nations </a:t>
            </a:r>
          </a:p>
          <a:p>
            <a:pPr marL="285750" indent="-285750">
              <a:lnSpc>
                <a:spcPct val="150000"/>
              </a:lnSpc>
              <a:buFont typeface="Arial" panose="020B0604020202020204" pitchFamily="34" charset="0"/>
              <a:buChar char="•"/>
            </a:pPr>
            <a:r>
              <a:rPr lang="en-US" dirty="0" smtClean="0"/>
              <a:t>Predecessor created with UN in 1949</a:t>
            </a:r>
          </a:p>
          <a:p>
            <a:pPr marL="285750" indent="-285750">
              <a:lnSpc>
                <a:spcPct val="150000"/>
              </a:lnSpc>
              <a:buFont typeface="Arial" panose="020B0604020202020204" pitchFamily="34" charset="0"/>
              <a:buChar char="•"/>
            </a:pPr>
            <a:r>
              <a:rPr lang="en-US" dirty="0" smtClean="0"/>
              <a:t>Current UNDP made by General Assembly in 1964</a:t>
            </a:r>
          </a:p>
          <a:p>
            <a:pPr marL="742950" lvl="1" indent="-285750">
              <a:lnSpc>
                <a:spcPct val="150000"/>
              </a:lnSpc>
              <a:buFont typeface="Arial" panose="020B0604020202020204" pitchFamily="34" charset="0"/>
              <a:buChar char="•"/>
            </a:pPr>
            <a:r>
              <a:rPr lang="en-US" dirty="0" smtClean="0"/>
              <a:t>Affiliated with the Non-Aligned Movement (NAM) and post-colonial states</a:t>
            </a:r>
          </a:p>
          <a:p>
            <a:pPr marL="742950" lvl="1" indent="-285750">
              <a:lnSpc>
                <a:spcPct val="150000"/>
              </a:lnSpc>
              <a:buFont typeface="Arial" panose="020B0604020202020204" pitchFamily="34" charset="0"/>
              <a:buChar char="•"/>
            </a:pPr>
            <a:r>
              <a:rPr lang="en-US" dirty="0" smtClean="0"/>
              <a:t>Scope has been curtailed by Security Council a few times (UNSC)</a:t>
            </a:r>
          </a:p>
          <a:p>
            <a:pPr lvl="1">
              <a:lnSpc>
                <a:spcPct val="150000"/>
              </a:lnSpc>
            </a:pPr>
            <a:endParaRPr lang="en-US" dirty="0" smtClean="0"/>
          </a:p>
          <a:p>
            <a:pPr marL="285750" indent="-285750">
              <a:lnSpc>
                <a:spcPct val="150000"/>
              </a:lnSpc>
              <a:buFont typeface="Arial" panose="020B0604020202020204" pitchFamily="34" charset="0"/>
              <a:buChar char="•"/>
            </a:pPr>
            <a:r>
              <a:rPr lang="en-US" dirty="0"/>
              <a:t>Present in 170+ countries</a:t>
            </a:r>
          </a:p>
          <a:p>
            <a:pPr marL="285750" indent="-285750">
              <a:lnSpc>
                <a:spcPct val="150000"/>
              </a:lnSpc>
              <a:buFont typeface="Arial" panose="020B0604020202020204" pitchFamily="34" charset="0"/>
              <a:buChar char="•"/>
            </a:pPr>
            <a:r>
              <a:rPr lang="en-US" dirty="0"/>
              <a:t>50% of staff (board down) are women</a:t>
            </a:r>
          </a:p>
          <a:p>
            <a:pPr marL="285750" indent="-285750">
              <a:lnSpc>
                <a:spcPct val="150000"/>
              </a:lnSpc>
              <a:buFont typeface="Arial" panose="020B0604020202020204" pitchFamily="34" charset="0"/>
              <a:buChar char="•"/>
            </a:pPr>
            <a:r>
              <a:rPr lang="en-US" dirty="0"/>
              <a:t>Regional Chairs are from area of oversight (geographic)</a:t>
            </a:r>
          </a:p>
          <a:p>
            <a:pPr marL="285750" indent="-285750">
              <a:lnSpc>
                <a:spcPct val="150000"/>
              </a:lnSpc>
              <a:buFont typeface="Arial" panose="020B0604020202020204" pitchFamily="34" charset="0"/>
              <a:buChar char="•"/>
            </a:pP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630" y="2682543"/>
            <a:ext cx="2286000" cy="3048000"/>
          </a:xfrm>
          <a:prstGeom prst="rect">
            <a:avLst/>
          </a:prstGeom>
          <a:ln>
            <a:noFill/>
          </a:ln>
          <a:effectLst>
            <a:softEdge rad="112500"/>
          </a:effectLst>
        </p:spPr>
      </p:pic>
    </p:spTree>
    <p:extLst>
      <p:ext uri="{BB962C8B-B14F-4D97-AF65-F5344CB8AC3E}">
        <p14:creationId xmlns:p14="http://schemas.microsoft.com/office/powerpoint/2010/main" val="364500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Human Development Index (HDI)?</a:t>
            </a:r>
            <a:endParaRPr lang="en-US" dirty="0"/>
          </a:p>
        </p:txBody>
      </p:sp>
      <p:sp>
        <p:nvSpPr>
          <p:cNvPr id="5" name="TextBox 4"/>
          <p:cNvSpPr txBox="1"/>
          <p:nvPr/>
        </p:nvSpPr>
        <p:spPr>
          <a:xfrm>
            <a:off x="92584" y="2076088"/>
            <a:ext cx="5130048" cy="2616101"/>
          </a:xfrm>
          <a:prstGeom prst="rect">
            <a:avLst/>
          </a:prstGeom>
          <a:noFill/>
        </p:spPr>
        <p:txBody>
          <a:bodyPr wrap="square" rtlCol="0">
            <a:spAutoFit/>
          </a:bodyPr>
          <a:lstStyle/>
          <a:p>
            <a:endParaRPr lang="en-US" sz="2000" dirty="0" smtClean="0"/>
          </a:p>
          <a:p>
            <a:pPr marL="285750" indent="-285750">
              <a:buFont typeface="Arial" panose="020B0604020202020204" pitchFamily="34" charset="0"/>
              <a:buChar char="•"/>
            </a:pPr>
            <a:r>
              <a:rPr lang="en-US" sz="2000" dirty="0" smtClean="0"/>
              <a:t>A  decimal between 0 and 1 (e.g. 0.754)</a:t>
            </a:r>
          </a:p>
          <a:p>
            <a:pPr marL="285750" indent="-285750">
              <a:buFont typeface="Arial" panose="020B0604020202020204" pitchFamily="34" charset="0"/>
              <a:buChar char="•"/>
            </a:pPr>
            <a:r>
              <a:rPr lang="en-US" sz="2000" dirty="0" smtClean="0"/>
              <a:t>Four categories: </a:t>
            </a:r>
          </a:p>
          <a:p>
            <a:pPr marL="1200150" lvl="2" indent="-285750">
              <a:buFont typeface="Arial" panose="020B0604020202020204" pitchFamily="34" charset="0"/>
              <a:buChar char="•"/>
            </a:pPr>
            <a:r>
              <a:rPr lang="en-US" sz="1600" dirty="0" smtClean="0"/>
              <a:t>Very High (.91 – 1)</a:t>
            </a:r>
          </a:p>
          <a:p>
            <a:pPr marL="1200150" lvl="2" indent="-285750">
              <a:buFont typeface="Arial" panose="020B0604020202020204" pitchFamily="34" charset="0"/>
              <a:buChar char="•"/>
            </a:pPr>
            <a:r>
              <a:rPr lang="en-US" sz="1600" dirty="0" smtClean="0"/>
              <a:t>High (.71 - .9)</a:t>
            </a:r>
          </a:p>
          <a:p>
            <a:pPr marL="1200150" lvl="2" indent="-285750">
              <a:buFont typeface="Arial" panose="020B0604020202020204" pitchFamily="34" charset="0"/>
              <a:buChar char="•"/>
            </a:pPr>
            <a:r>
              <a:rPr lang="en-US" sz="1600" dirty="0" smtClean="0"/>
              <a:t>Medium (.51 - .7)</a:t>
            </a:r>
          </a:p>
          <a:p>
            <a:pPr marL="1200150" lvl="2" indent="-285750">
              <a:buFont typeface="Arial" panose="020B0604020202020204" pitchFamily="34" charset="0"/>
              <a:buChar char="•"/>
            </a:pPr>
            <a:r>
              <a:rPr lang="en-US" sz="1600" dirty="0" smtClean="0"/>
              <a:t>Low (0 - .5)</a:t>
            </a:r>
            <a:endParaRPr lang="en-US" sz="2000" dirty="0" smtClean="0"/>
          </a:p>
          <a:p>
            <a:endParaRPr lang="en-US" sz="2000" dirty="0" smtClean="0"/>
          </a:p>
          <a:p>
            <a:pPr marL="285750" indent="-285750">
              <a:buFont typeface="Arial" panose="020B0604020202020204" pitchFamily="34" charset="0"/>
              <a:buChar char="•"/>
            </a:pPr>
            <a:endParaRPr lang="en-US" sz="20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1924" t="158" r="7876"/>
          <a:stretch/>
        </p:blipFill>
        <p:spPr>
          <a:xfrm>
            <a:off x="3364725" y="4203034"/>
            <a:ext cx="8237912" cy="2073158"/>
          </a:xfrm>
          <a:prstGeom prst="rect">
            <a:avLst/>
          </a:prstGeom>
        </p:spPr>
      </p:pic>
      <p:sp>
        <p:nvSpPr>
          <p:cNvPr id="8" name="TextBox 7"/>
          <p:cNvSpPr txBox="1"/>
          <p:nvPr/>
        </p:nvSpPr>
        <p:spPr>
          <a:xfrm>
            <a:off x="5836534" y="2323953"/>
            <a:ext cx="5766103" cy="1631216"/>
          </a:xfrm>
          <a:prstGeom prst="rect">
            <a:avLst/>
          </a:prstGeom>
          <a:noFill/>
        </p:spPr>
        <p:txBody>
          <a:bodyPr wrap="square" rtlCol="0">
            <a:spAutoFit/>
          </a:bodyPr>
          <a:lstStyle/>
          <a:p>
            <a:r>
              <a:rPr lang="en-US" sz="2000" dirty="0" smtClean="0"/>
              <a:t>However, HDI:</a:t>
            </a:r>
          </a:p>
          <a:p>
            <a:pPr marL="285750" indent="-285750">
              <a:buFont typeface="Arial" panose="020B0604020202020204" pitchFamily="34" charset="0"/>
              <a:buChar char="•"/>
            </a:pPr>
            <a:r>
              <a:rPr lang="en-US" sz="1600" dirty="0" smtClean="0"/>
              <a:t>Does NOT account for inequality (of a country or globally)</a:t>
            </a:r>
          </a:p>
          <a:p>
            <a:pPr marL="285750" indent="-285750">
              <a:buFont typeface="Arial" panose="020B0604020202020204" pitchFamily="34" charset="0"/>
              <a:buChar char="•"/>
            </a:pPr>
            <a:r>
              <a:rPr lang="en-US" sz="1600" dirty="0" smtClean="0"/>
              <a:t>Does NOT account for gender disparity or ethnic discrimination</a:t>
            </a:r>
          </a:p>
          <a:p>
            <a:pPr marL="285750" indent="-285750">
              <a:buFont typeface="Arial" panose="020B0604020202020204" pitchFamily="34" charset="0"/>
              <a:buChar char="•"/>
            </a:pPr>
            <a:r>
              <a:rPr lang="en-US" sz="1600" dirty="0" smtClean="0"/>
              <a:t>Is NOT technically a measure of relative material development </a:t>
            </a:r>
            <a:endParaRPr lang="en-US" sz="1600" dirty="0"/>
          </a:p>
        </p:txBody>
      </p:sp>
      <p:sp>
        <p:nvSpPr>
          <p:cNvPr id="3" name="TextBox 2"/>
          <p:cNvSpPr txBox="1"/>
          <p:nvPr/>
        </p:nvSpPr>
        <p:spPr>
          <a:xfrm>
            <a:off x="5118921" y="6321313"/>
            <a:ext cx="4531824" cy="276999"/>
          </a:xfrm>
          <a:prstGeom prst="rect">
            <a:avLst/>
          </a:prstGeom>
          <a:noFill/>
        </p:spPr>
        <p:txBody>
          <a:bodyPr wrap="square" rtlCol="0">
            <a:spAutoFit/>
          </a:bodyPr>
          <a:lstStyle/>
          <a:p>
            <a:r>
              <a:rPr lang="en-US" sz="1200" dirty="0" smtClean="0"/>
              <a:t>Chart courtesy of UNDP Human Development Report Office</a:t>
            </a:r>
            <a:endParaRPr lang="en-US" sz="1200" dirty="0"/>
          </a:p>
        </p:txBody>
      </p:sp>
    </p:spTree>
    <p:extLst>
      <p:ext uri="{BB962C8B-B14F-4D97-AF65-F5344CB8AC3E}">
        <p14:creationId xmlns:p14="http://schemas.microsoft.com/office/powerpoint/2010/main" val="8050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96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HDI matter? How can we use it?</a:t>
            </a:r>
            <a:endParaRPr lang="en-US" dirty="0"/>
          </a:p>
        </p:txBody>
      </p:sp>
      <p:sp>
        <p:nvSpPr>
          <p:cNvPr id="3" name="Content Placeholder 2"/>
          <p:cNvSpPr>
            <a:spLocks noGrp="1"/>
          </p:cNvSpPr>
          <p:nvPr>
            <p:ph idx="1"/>
          </p:nvPr>
        </p:nvSpPr>
        <p:spPr>
          <a:xfrm>
            <a:off x="307097" y="2355534"/>
            <a:ext cx="5571189" cy="3599316"/>
          </a:xfrm>
        </p:spPr>
        <p:txBody>
          <a:bodyPr/>
          <a:lstStyle/>
          <a:p>
            <a:r>
              <a:rPr lang="en-US" dirty="0" smtClean="0"/>
              <a:t>“Stuff matters”</a:t>
            </a:r>
          </a:p>
          <a:p>
            <a:pPr lvl="1"/>
            <a:r>
              <a:rPr lang="en-US" dirty="0" smtClean="0"/>
              <a:t>Quality of life</a:t>
            </a:r>
          </a:p>
          <a:p>
            <a:pPr lvl="1"/>
            <a:r>
              <a:rPr lang="en-US" dirty="0" smtClean="0"/>
              <a:t>Provision of goods, services</a:t>
            </a:r>
          </a:p>
          <a:p>
            <a:pPr lvl="1"/>
            <a:r>
              <a:rPr lang="en-US" dirty="0" smtClean="0"/>
              <a:t>Humanitarian and business perspective</a:t>
            </a:r>
          </a:p>
          <a:p>
            <a:r>
              <a:rPr lang="en-US" dirty="0" smtClean="0"/>
              <a:t>“People matter”</a:t>
            </a:r>
          </a:p>
          <a:p>
            <a:pPr lvl="1"/>
            <a:r>
              <a:rPr lang="en-US" dirty="0" smtClean="0"/>
              <a:t>Increased involvement</a:t>
            </a:r>
          </a:p>
          <a:p>
            <a:pPr lvl="1"/>
            <a:r>
              <a:rPr lang="en-US" dirty="0" smtClean="0"/>
              <a:t>Stability</a:t>
            </a:r>
          </a:p>
          <a:p>
            <a:pPr lvl="1"/>
            <a:r>
              <a:rPr lang="en-US" dirty="0" smtClean="0"/>
              <a:t>Production and human potential</a:t>
            </a:r>
          </a:p>
        </p:txBody>
      </p:sp>
      <p:sp>
        <p:nvSpPr>
          <p:cNvPr id="4" name="Content Placeholder 2"/>
          <p:cNvSpPr txBox="1">
            <a:spLocks/>
          </p:cNvSpPr>
          <p:nvPr/>
        </p:nvSpPr>
        <p:spPr>
          <a:xfrm>
            <a:off x="6207154" y="2331762"/>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smtClean="0"/>
          </a:p>
        </p:txBody>
      </p:sp>
      <p:cxnSp>
        <p:nvCxnSpPr>
          <p:cNvPr id="6" name="Straight Connector 5"/>
          <p:cNvCxnSpPr/>
          <p:nvPr/>
        </p:nvCxnSpPr>
        <p:spPr>
          <a:xfrm flipV="1">
            <a:off x="5878286" y="2640563"/>
            <a:ext cx="0" cy="2827176"/>
          </a:xfrm>
          <a:prstGeom prst="line">
            <a:avLst/>
          </a:prstGeom>
          <a:ln w="508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6207153" y="2355534"/>
            <a:ext cx="557118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See regional divergence</a:t>
            </a:r>
          </a:p>
          <a:p>
            <a:pPr lvl="1"/>
            <a:r>
              <a:rPr lang="en-US" dirty="0" smtClean="0"/>
              <a:t>Which areas “in need”</a:t>
            </a:r>
          </a:p>
          <a:p>
            <a:pPr lvl="1"/>
            <a:r>
              <a:rPr lang="en-US" dirty="0" smtClean="0"/>
              <a:t>Understand global state</a:t>
            </a:r>
          </a:p>
          <a:p>
            <a:r>
              <a:rPr lang="en-US" dirty="0" smtClean="0"/>
              <a:t>Track development over time</a:t>
            </a:r>
          </a:p>
          <a:p>
            <a:pPr lvl="1"/>
            <a:r>
              <a:rPr lang="en-US" dirty="0" smtClean="0"/>
              <a:t>Prioritize marginalized regions</a:t>
            </a:r>
          </a:p>
          <a:p>
            <a:pPr lvl="1"/>
            <a:r>
              <a:rPr lang="en-US" dirty="0" smtClean="0"/>
              <a:t>Measure policy outcomes</a:t>
            </a:r>
          </a:p>
          <a:p>
            <a:r>
              <a:rPr lang="en-US" dirty="0" smtClean="0"/>
              <a:t>Have universal “meter-stick” for material provision</a:t>
            </a:r>
          </a:p>
          <a:p>
            <a:endParaRPr lang="en-US" dirty="0"/>
          </a:p>
        </p:txBody>
      </p:sp>
    </p:spTree>
    <p:extLst>
      <p:ext uri="{BB962C8B-B14F-4D97-AF65-F5344CB8AC3E}">
        <p14:creationId xmlns:p14="http://schemas.microsoft.com/office/powerpoint/2010/main" val="259541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251" y="2081753"/>
            <a:ext cx="6725158" cy="3621239"/>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Charting the Waters </a:t>
            </a:r>
            <a:r>
              <a:rPr lang="en-US" sz="2000" dirty="0" smtClean="0"/>
              <a:t>(These will make sense later, I promise)</a:t>
            </a:r>
            <a:endParaRPr lang="en-US" sz="2000" dirty="0"/>
          </a:p>
        </p:txBody>
      </p:sp>
      <p:pic>
        <p:nvPicPr>
          <p:cNvPr id="4"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3" y="2081752"/>
            <a:ext cx="5925663" cy="3621239"/>
          </a:xfrm>
          <a:prstGeom prst="rect">
            <a:avLst/>
          </a:prstGeom>
          <a:ln>
            <a:noFill/>
          </a:ln>
          <a:effectLst>
            <a:softEdge rad="112500"/>
          </a:effectLst>
        </p:spPr>
      </p:pic>
      <p:sp>
        <p:nvSpPr>
          <p:cNvPr id="6" name="TextBox 5"/>
          <p:cNvSpPr txBox="1"/>
          <p:nvPr/>
        </p:nvSpPr>
        <p:spPr>
          <a:xfrm>
            <a:off x="680321" y="5765913"/>
            <a:ext cx="4342604" cy="369332"/>
          </a:xfrm>
          <a:prstGeom prst="rect">
            <a:avLst/>
          </a:prstGeom>
          <a:noFill/>
        </p:spPr>
        <p:txBody>
          <a:bodyPr wrap="square" rtlCol="0">
            <a:spAutoFit/>
          </a:bodyPr>
          <a:lstStyle/>
          <a:p>
            <a:r>
              <a:rPr lang="en-US" dirty="0" smtClean="0"/>
              <a:t>HDI Around the World</a:t>
            </a:r>
            <a:endParaRPr lang="en-US" dirty="0"/>
          </a:p>
        </p:txBody>
      </p:sp>
      <p:sp>
        <p:nvSpPr>
          <p:cNvPr id="7" name="TextBox 6"/>
          <p:cNvSpPr txBox="1"/>
          <p:nvPr/>
        </p:nvSpPr>
        <p:spPr>
          <a:xfrm>
            <a:off x="6300460" y="5765913"/>
            <a:ext cx="4342604" cy="369332"/>
          </a:xfrm>
          <a:prstGeom prst="rect">
            <a:avLst/>
          </a:prstGeom>
          <a:noFill/>
        </p:spPr>
        <p:txBody>
          <a:bodyPr wrap="square" rtlCol="0">
            <a:spAutoFit/>
          </a:bodyPr>
          <a:lstStyle/>
          <a:p>
            <a:r>
              <a:rPr lang="en-US" dirty="0" smtClean="0"/>
              <a:t>HDI Over Time</a:t>
            </a:r>
            <a:endParaRPr lang="en-US" dirty="0"/>
          </a:p>
        </p:txBody>
      </p:sp>
    </p:spTree>
    <p:extLst>
      <p:ext uri="{BB962C8B-B14F-4D97-AF65-F5344CB8AC3E}">
        <p14:creationId xmlns:p14="http://schemas.microsoft.com/office/powerpoint/2010/main" val="1912472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Charting the Waters: HDI Over time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1" y="2336872"/>
            <a:ext cx="6683603" cy="3598863"/>
          </a:xfrm>
          <a:prstGeom prst="rect">
            <a:avLst/>
          </a:prstGeom>
          <a:ln>
            <a:noFill/>
          </a:ln>
          <a:effectLst>
            <a:softEdge rad="112500"/>
          </a:effectLst>
        </p:spPr>
      </p:pic>
      <p:sp>
        <p:nvSpPr>
          <p:cNvPr id="6" name="Content Placeholder 5"/>
          <p:cNvSpPr>
            <a:spLocks noGrp="1"/>
          </p:cNvSpPr>
          <p:nvPr>
            <p:ph idx="1"/>
          </p:nvPr>
        </p:nvSpPr>
        <p:spPr>
          <a:xfrm>
            <a:off x="7100595" y="2336872"/>
            <a:ext cx="4777273" cy="4147903"/>
          </a:xfrm>
        </p:spPr>
        <p:txBody>
          <a:bodyPr/>
          <a:lstStyle/>
          <a:p>
            <a:r>
              <a:rPr lang="en-US" dirty="0" smtClean="0"/>
              <a:t>Overall trend is upward</a:t>
            </a:r>
          </a:p>
          <a:p>
            <a:pPr lvl="1"/>
            <a:r>
              <a:rPr lang="en-US" dirty="0" smtClean="0"/>
              <a:t>Disguises lost ground in war, famine, </a:t>
            </a:r>
            <a:r>
              <a:rPr lang="en-US" dirty="0" err="1" smtClean="0"/>
              <a:t>etc</a:t>
            </a:r>
            <a:endParaRPr lang="en-US" dirty="0" smtClean="0"/>
          </a:p>
          <a:p>
            <a:pPr lvl="2"/>
            <a:r>
              <a:rPr lang="en-US" dirty="0" smtClean="0"/>
              <a:t>i.e. Yemen and S. Sudan</a:t>
            </a:r>
          </a:p>
          <a:p>
            <a:r>
              <a:rPr lang="en-US" dirty="0" smtClean="0"/>
              <a:t>Estimates from HDRO </a:t>
            </a:r>
          </a:p>
          <a:p>
            <a:pPr lvl="1"/>
            <a:r>
              <a:rPr lang="en-US" dirty="0" smtClean="0"/>
              <a:t>20% of global HDI “eroded” by inequality</a:t>
            </a:r>
          </a:p>
          <a:p>
            <a:r>
              <a:rPr lang="en-US" dirty="0" smtClean="0"/>
              <a:t>Over half of humanity now “middle class”</a:t>
            </a:r>
          </a:p>
          <a:p>
            <a:pPr lvl="1"/>
            <a:r>
              <a:rPr lang="en-US" dirty="0" smtClean="0"/>
              <a:t>World Data Lab (</a:t>
            </a:r>
            <a:r>
              <a:rPr lang="en-US" dirty="0" smtClean="0">
                <a:hlinkClick r:id="rId4"/>
              </a:rPr>
              <a:t>FT</a:t>
            </a:r>
            <a:r>
              <a:rPr lang="en-US" dirty="0" smtClean="0"/>
              <a:t>), Oct 2018</a:t>
            </a:r>
          </a:p>
        </p:txBody>
      </p:sp>
    </p:spTree>
    <p:extLst>
      <p:ext uri="{BB962C8B-B14F-4D97-AF65-F5344CB8AC3E}">
        <p14:creationId xmlns:p14="http://schemas.microsoft.com/office/powerpoint/2010/main" val="3164845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 Over Time (Cluster View)</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122" y="2145324"/>
            <a:ext cx="7474887" cy="4484932"/>
          </a:xfrm>
        </p:spPr>
      </p:pic>
    </p:spTree>
    <p:extLst>
      <p:ext uri="{BB962C8B-B14F-4D97-AF65-F5344CB8AC3E}">
        <p14:creationId xmlns:p14="http://schemas.microsoft.com/office/powerpoint/2010/main" val="309389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Snapshot: Life Expectancy</a:t>
            </a:r>
            <a:endParaRPr lang="en-US" dirty="0"/>
          </a:p>
        </p:txBody>
      </p:sp>
      <p:sp>
        <p:nvSpPr>
          <p:cNvPr id="7" name="Content Placeholder 6"/>
          <p:cNvSpPr>
            <a:spLocks noGrp="1"/>
          </p:cNvSpPr>
          <p:nvPr>
            <p:ph idx="1"/>
          </p:nvPr>
        </p:nvSpPr>
        <p:spPr>
          <a:xfrm>
            <a:off x="680322" y="2355534"/>
            <a:ext cx="4862062" cy="4287862"/>
          </a:xfrm>
        </p:spPr>
        <p:txBody>
          <a:bodyPr/>
          <a:lstStyle/>
          <a:p>
            <a:r>
              <a:rPr lang="en-US" dirty="0" smtClean="0"/>
              <a:t>Life Expectancy ranges 20 years</a:t>
            </a:r>
          </a:p>
          <a:p>
            <a:pPr lvl="1"/>
            <a:r>
              <a:rPr lang="en-US" dirty="0" smtClean="0"/>
              <a:t>60.8 to 79.6</a:t>
            </a:r>
          </a:p>
          <a:p>
            <a:pPr lvl="1"/>
            <a:r>
              <a:rPr lang="en-US" dirty="0" smtClean="0"/>
              <a:t>Immense gain in last 40 years</a:t>
            </a:r>
          </a:p>
          <a:p>
            <a:pPr lvl="2"/>
            <a:r>
              <a:rPr lang="en-US" dirty="0" smtClean="0"/>
              <a:t>Vaccines and “barefoot doctors”</a:t>
            </a:r>
          </a:p>
          <a:p>
            <a:r>
              <a:rPr lang="en-US" dirty="0" smtClean="0"/>
              <a:t>Rising LE is an effect of better access</a:t>
            </a:r>
          </a:p>
          <a:p>
            <a:pPr lvl="1"/>
            <a:r>
              <a:rPr lang="en-US" dirty="0" smtClean="0"/>
              <a:t>Also cause for ageing population, new stress</a:t>
            </a:r>
          </a:p>
          <a:p>
            <a:r>
              <a:rPr lang="en-US" dirty="0" smtClean="0"/>
              <a:t>~10% of life across HDI groups is spent in “poor health” / decline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832" y="2164391"/>
            <a:ext cx="5598756" cy="4479005"/>
          </a:xfrm>
          <a:prstGeom prst="rect">
            <a:avLst/>
          </a:prstGeom>
          <a:ln>
            <a:noFill/>
          </a:ln>
          <a:effectLst>
            <a:softEdge rad="112500"/>
          </a:effectLst>
        </p:spPr>
      </p:pic>
    </p:spTree>
    <p:extLst>
      <p:ext uri="{BB962C8B-B14F-4D97-AF65-F5344CB8AC3E}">
        <p14:creationId xmlns:p14="http://schemas.microsoft.com/office/powerpoint/2010/main" val="101439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88" t="7066" r="7043" b="-433"/>
          <a:stretch/>
        </p:blipFill>
        <p:spPr>
          <a:xfrm>
            <a:off x="6670429" y="2323097"/>
            <a:ext cx="5316416" cy="4464819"/>
          </a:xfrm>
          <a:prstGeom prst="rect">
            <a:avLst/>
          </a:prstGeom>
        </p:spPr>
      </p:pic>
      <p:sp>
        <p:nvSpPr>
          <p:cNvPr id="2" name="Title 1"/>
          <p:cNvSpPr>
            <a:spLocks noGrp="1"/>
          </p:cNvSpPr>
          <p:nvPr>
            <p:ph type="title"/>
          </p:nvPr>
        </p:nvSpPr>
        <p:spPr/>
        <p:txBody>
          <a:bodyPr/>
          <a:lstStyle/>
          <a:p>
            <a:r>
              <a:rPr lang="en-US" dirty="0" smtClean="0"/>
              <a:t>Snapshot: Literacy </a:t>
            </a:r>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450" t="8425" r="7539" b="4434"/>
          <a:stretch/>
        </p:blipFill>
        <p:spPr>
          <a:xfrm>
            <a:off x="131884" y="2692632"/>
            <a:ext cx="6057901" cy="3725751"/>
          </a:xfrm>
          <a:prstGeom prst="rect">
            <a:avLst/>
          </a:prstGeom>
        </p:spPr>
      </p:pic>
      <p:sp>
        <p:nvSpPr>
          <p:cNvPr id="7" name="TextBox 6"/>
          <p:cNvSpPr txBox="1"/>
          <p:nvPr/>
        </p:nvSpPr>
        <p:spPr>
          <a:xfrm>
            <a:off x="131884" y="2287673"/>
            <a:ext cx="5547946" cy="369332"/>
          </a:xfrm>
          <a:prstGeom prst="rect">
            <a:avLst/>
          </a:prstGeom>
          <a:noFill/>
        </p:spPr>
        <p:txBody>
          <a:bodyPr wrap="square" rtlCol="0">
            <a:spAutoFit/>
          </a:bodyPr>
          <a:lstStyle/>
          <a:p>
            <a:pPr algn="ctr"/>
            <a:r>
              <a:rPr lang="en-US" dirty="0" smtClean="0"/>
              <a:t>Literacy Cluster | by Year</a:t>
            </a:r>
            <a:endParaRPr lang="en-US" dirty="0"/>
          </a:p>
        </p:txBody>
      </p:sp>
      <p:sp>
        <p:nvSpPr>
          <p:cNvPr id="8" name="TextBox 7"/>
          <p:cNvSpPr txBox="1"/>
          <p:nvPr/>
        </p:nvSpPr>
        <p:spPr>
          <a:xfrm>
            <a:off x="6438899" y="2009756"/>
            <a:ext cx="5547946" cy="369332"/>
          </a:xfrm>
          <a:prstGeom prst="rect">
            <a:avLst/>
          </a:prstGeom>
          <a:noFill/>
        </p:spPr>
        <p:txBody>
          <a:bodyPr wrap="square" rtlCol="0">
            <a:spAutoFit/>
          </a:bodyPr>
          <a:lstStyle/>
          <a:p>
            <a:pPr algn="ctr"/>
            <a:r>
              <a:rPr lang="en-US" dirty="0" smtClean="0"/>
              <a:t>HDI (Vertical) and Literacy (Bubble)| by country</a:t>
            </a:r>
            <a:endParaRPr lang="en-US" dirty="0"/>
          </a:p>
        </p:txBody>
      </p:sp>
    </p:spTree>
    <p:extLst>
      <p:ext uri="{BB962C8B-B14F-4D97-AF65-F5344CB8AC3E}">
        <p14:creationId xmlns:p14="http://schemas.microsoft.com/office/powerpoint/2010/main" val="2878990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416</TotalTime>
  <Words>806</Words>
  <Application>Microsoft Office PowerPoint</Application>
  <PresentationFormat>Widescreen</PresentationFormat>
  <Paragraphs>113</Paragraphs>
  <Slides>12</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Trebuchet MS</vt:lpstr>
      <vt:lpstr>Berlin</vt:lpstr>
      <vt:lpstr>1_Berlin</vt:lpstr>
      <vt:lpstr>Human Development Index</vt:lpstr>
      <vt:lpstr>What is the UNDP?</vt:lpstr>
      <vt:lpstr>What is the Human Development Index (HDI)?</vt:lpstr>
      <vt:lpstr>Why does HDI matter? How can we use it?</vt:lpstr>
      <vt:lpstr>Charting the Waters (These will make sense later, I promise)</vt:lpstr>
      <vt:lpstr>Charting the Waters: HDI Over time</vt:lpstr>
      <vt:lpstr>HDI Over Time (Cluster View)</vt:lpstr>
      <vt:lpstr>Index Snapshot: Life Expectancy</vt:lpstr>
      <vt:lpstr>Snapshot: Literacy </vt:lpstr>
      <vt:lpstr>Data Conclusions | Toward Tomorrow</vt:lpstr>
      <vt:lpstr>External Locations | Sources</vt:lpstr>
      <vt:lpstr>PowerPoint Presentation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Development Index</dc:title>
  <dc:creator>Montgomery College</dc:creator>
  <cp:lastModifiedBy>Montgomery College</cp:lastModifiedBy>
  <cp:revision>155</cp:revision>
  <dcterms:created xsi:type="dcterms:W3CDTF">2019-06-14T13:24:02Z</dcterms:created>
  <dcterms:modified xsi:type="dcterms:W3CDTF">2019-06-14T20:23:23Z</dcterms:modified>
</cp:coreProperties>
</file>