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63" r:id="rId5"/>
    <p:sldId id="260" r:id="rId6"/>
    <p:sldId id="259" r:id="rId7"/>
    <p:sldId id="267" r:id="rId8"/>
    <p:sldId id="266" r:id="rId9"/>
    <p:sldId id="265" r:id="rId10"/>
    <p:sldId id="264"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4FB20ED-028B-4DC1-9CBF-4CF1D3A9AF7B}">
          <p14:sldIdLst>
            <p14:sldId id="256"/>
          </p14:sldIdLst>
        </p14:section>
        <p14:section name="intro" id="{88847E97-BA05-40ED-927D-EB7C6A749C9B}">
          <p14:sldIdLst>
            <p14:sldId id="258"/>
            <p14:sldId id="257"/>
            <p14:sldId id="263"/>
          </p14:sldIdLst>
        </p14:section>
        <p14:section name="data" id="{84A5EE1E-0AEE-4B3C-BBFE-79F2C3E532EF}">
          <p14:sldIdLst>
            <p14:sldId id="260"/>
            <p14:sldId id="259"/>
            <p14:sldId id="267"/>
            <p14:sldId id="266"/>
            <p14:sldId id="265"/>
            <p14:sldId id="264"/>
          </p14:sldIdLst>
        </p14:section>
        <p14:section name="farewell" id="{C7F450F5-63B2-4E6E-81BF-4596C5BC96AE}">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3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D8640-D215-472B-8C5C-907818D91705}"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F38D6-A711-42CB-845D-C511B0A239EF}" type="slidenum">
              <a:rPr lang="en-US" smtClean="0"/>
              <a:t>‹#›</a:t>
            </a:fld>
            <a:endParaRPr lang="en-US"/>
          </a:p>
        </p:txBody>
      </p:sp>
    </p:spTree>
    <p:extLst>
      <p:ext uri="{BB962C8B-B14F-4D97-AF65-F5344CB8AC3E}">
        <p14:creationId xmlns:p14="http://schemas.microsoft.com/office/powerpoint/2010/main" val="395549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dirty="0" smtClean="0"/>
              <a:t>Present in 170+ countries</a:t>
            </a:r>
          </a:p>
          <a:p>
            <a:pPr marL="285750" indent="-285750">
              <a:lnSpc>
                <a:spcPct val="150000"/>
              </a:lnSpc>
              <a:buFont typeface="Arial" panose="020B0604020202020204" pitchFamily="34" charset="0"/>
              <a:buChar char="•"/>
            </a:pPr>
            <a:r>
              <a:rPr lang="en-US" dirty="0" smtClean="0"/>
              <a:t>50% of staff (board down) are women</a:t>
            </a:r>
          </a:p>
          <a:p>
            <a:pPr marL="285750" indent="-285750">
              <a:lnSpc>
                <a:spcPct val="150000"/>
              </a:lnSpc>
              <a:buFont typeface="Arial" panose="020B0604020202020204" pitchFamily="34" charset="0"/>
              <a:buChar char="•"/>
            </a:pPr>
            <a:r>
              <a:rPr lang="en-US" dirty="0" smtClean="0"/>
              <a:t>Regional Chairs are from area of oversight (geographic)</a:t>
            </a:r>
          </a:p>
          <a:p>
            <a:endParaRPr lang="en-US" dirty="0"/>
          </a:p>
        </p:txBody>
      </p:sp>
      <p:sp>
        <p:nvSpPr>
          <p:cNvPr id="4" name="Slide Number Placeholder 3"/>
          <p:cNvSpPr>
            <a:spLocks noGrp="1"/>
          </p:cNvSpPr>
          <p:nvPr>
            <p:ph type="sldNum" sz="quarter" idx="10"/>
          </p:nvPr>
        </p:nvSpPr>
        <p:spPr/>
        <p:txBody>
          <a:bodyPr/>
          <a:lstStyle/>
          <a:p>
            <a:fld id="{FEFF38D6-A711-42CB-845D-C511B0A239EF}" type="slidenum">
              <a:rPr lang="en-US" smtClean="0"/>
              <a:t>2</a:t>
            </a:fld>
            <a:endParaRPr lang="en-US"/>
          </a:p>
        </p:txBody>
      </p:sp>
    </p:spTree>
    <p:extLst>
      <p:ext uri="{BB962C8B-B14F-4D97-AF65-F5344CB8AC3E}">
        <p14:creationId xmlns:p14="http://schemas.microsoft.com/office/powerpoint/2010/main" val="409584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estimated global LOSS</a:t>
            </a:r>
            <a:r>
              <a:rPr lang="en-US" baseline="0" dirty="0" smtClean="0"/>
              <a:t> in HDI due to inequality is ~20% (UN HDRO human dev reports office)!</a:t>
            </a:r>
          </a:p>
          <a:p>
            <a:r>
              <a:rPr lang="en-US" baseline="0" dirty="0" smtClean="0"/>
              <a:t>And indeed, “Inequality” is the title and theme of the UNDP 2019 report</a:t>
            </a:r>
          </a:p>
          <a:p>
            <a:endParaRPr lang="en-US" baseline="0" dirty="0" smtClean="0"/>
          </a:p>
          <a:p>
            <a:r>
              <a:rPr lang="en-US" baseline="0" dirty="0" smtClean="0"/>
              <a:t>Is not directly comparable because HDI may be higher or lower due to different reasons. I.e. Norway may have great health and education, but no jobs (high HDI, not easy to live). Or a country may have other issues from another one whose impact is bigger than merely HDI. i.e. A warzone may have similar rank to a country with merely a less-educated populous (if the warzone was wealthy/</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EFF38D6-A711-42CB-845D-C511B0A239EF}" type="slidenum">
              <a:rPr lang="en-US" smtClean="0"/>
              <a:t>3</a:t>
            </a:fld>
            <a:endParaRPr lang="en-US"/>
          </a:p>
        </p:txBody>
      </p:sp>
    </p:spTree>
    <p:extLst>
      <p:ext uri="{BB962C8B-B14F-4D97-AF65-F5344CB8AC3E}">
        <p14:creationId xmlns:p14="http://schemas.microsoft.com/office/powerpoint/2010/main" val="104735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HDI is measured—from collections</a:t>
            </a:r>
            <a:r>
              <a:rPr lang="en-US" baseline="0" dirty="0" smtClean="0"/>
              <a:t> of willing governments around the world and through UN work on the ground.</a:t>
            </a:r>
          </a:p>
          <a:p>
            <a:endParaRPr lang="en-US" baseline="0" dirty="0" smtClean="0"/>
          </a:p>
          <a:p>
            <a:r>
              <a:rPr lang="en-US" baseline="0" dirty="0" smtClean="0"/>
              <a:t>The majority of data is collected and housed in regional offices, collated and distributed through the </a:t>
            </a:r>
            <a:r>
              <a:rPr lang="en-US" baseline="0" dirty="0" err="1" smtClean="0"/>
              <a:t>intl</a:t>
            </a:r>
            <a:r>
              <a:rPr lang="en-US" baseline="0" dirty="0" smtClean="0"/>
              <a:t> HQ.</a:t>
            </a:r>
          </a:p>
          <a:p>
            <a:endParaRPr lang="en-US" baseline="0" dirty="0" smtClean="0"/>
          </a:p>
          <a:p>
            <a:r>
              <a:rPr lang="en-US" baseline="0" dirty="0" smtClean="0"/>
              <a:t>Includes official statistics (government, NGO, </a:t>
            </a:r>
            <a:r>
              <a:rPr lang="en-US" baseline="0" dirty="0" err="1" smtClean="0"/>
              <a:t>etc</a:t>
            </a:r>
            <a:r>
              <a:rPr lang="en-US" baseline="0" dirty="0" smtClean="0"/>
              <a:t>) and on occasion, informal. However, data is provided with the reputation and diligence of the UN itself, and can be assumed trustworthy.</a:t>
            </a:r>
            <a:endParaRPr lang="en-US" dirty="0"/>
          </a:p>
        </p:txBody>
      </p:sp>
      <p:sp>
        <p:nvSpPr>
          <p:cNvPr id="4" name="Slide Number Placeholder 3"/>
          <p:cNvSpPr>
            <a:spLocks noGrp="1"/>
          </p:cNvSpPr>
          <p:nvPr>
            <p:ph type="sldNum" sz="quarter" idx="10"/>
          </p:nvPr>
        </p:nvSpPr>
        <p:spPr/>
        <p:txBody>
          <a:bodyPr/>
          <a:lstStyle/>
          <a:p>
            <a:fld id="{FEFF38D6-A711-42CB-845D-C511B0A239EF}" type="slidenum">
              <a:rPr lang="en-US" smtClean="0"/>
              <a:t>5</a:t>
            </a:fld>
            <a:endParaRPr lang="en-US"/>
          </a:p>
        </p:txBody>
      </p:sp>
    </p:spTree>
    <p:extLst>
      <p:ext uri="{BB962C8B-B14F-4D97-AF65-F5344CB8AC3E}">
        <p14:creationId xmlns:p14="http://schemas.microsoft.com/office/powerpoint/2010/main" val="1480010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hdr.undp.org/en/data" TargetMode="External"/><Relationship Id="rId2" Type="http://schemas.openxmlformats.org/officeDocument/2006/relationships/hyperlink" Target="https://github.com/Cameron-Cn/undp_hdi" TargetMode="External"/><Relationship Id="rId1" Type="http://schemas.openxmlformats.org/officeDocument/2006/relationships/slideLayout" Target="../slideLayouts/slideLayout2.xml"/><Relationship Id="rId4" Type="http://schemas.openxmlformats.org/officeDocument/2006/relationships/hyperlink" Target="https://www.ft.com/content/e3fa475c-c2e9-11e8-95b1-d36dfef1b89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ft.com/content/e3fa475c-c2e9-11e8-95b1-d36dfef1b89a"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10196"/>
            <a:ext cx="8961120" cy="790000"/>
          </a:xfrm>
        </p:spPr>
        <p:txBody>
          <a:bodyPr/>
          <a:lstStyle/>
          <a:p>
            <a:pPr algn="ctr"/>
            <a:r>
              <a:rPr lang="en-US" dirty="0" smtClean="0"/>
              <a:t>Human Development Index</a:t>
            </a:r>
            <a:endParaRPr lang="en-US" dirty="0"/>
          </a:p>
        </p:txBody>
      </p:sp>
      <p:sp>
        <p:nvSpPr>
          <p:cNvPr id="3" name="Subtitle 2"/>
          <p:cNvSpPr>
            <a:spLocks noGrp="1"/>
          </p:cNvSpPr>
          <p:nvPr>
            <p:ph type="subTitle" idx="1"/>
          </p:nvPr>
        </p:nvSpPr>
        <p:spPr>
          <a:xfrm>
            <a:off x="251212" y="3400196"/>
            <a:ext cx="8458696" cy="797731"/>
          </a:xfrm>
        </p:spPr>
        <p:txBody>
          <a:bodyPr/>
          <a:lstStyle/>
          <a:p>
            <a:r>
              <a:rPr lang="en-US" dirty="0" smtClean="0"/>
              <a:t> </a:t>
            </a:r>
            <a:r>
              <a:rPr lang="en-US" dirty="0" smtClean="0"/>
              <a:t>A better understanding, a better tomorrow.</a:t>
            </a:r>
            <a:endParaRPr lang="en-US" dirty="0" smtClean="0"/>
          </a:p>
        </p:txBody>
      </p:sp>
      <p:sp>
        <p:nvSpPr>
          <p:cNvPr id="4" name="TextBox 3"/>
          <p:cNvSpPr txBox="1"/>
          <p:nvPr/>
        </p:nvSpPr>
        <p:spPr>
          <a:xfrm>
            <a:off x="-37551" y="6488668"/>
            <a:ext cx="6830237" cy="369332"/>
          </a:xfrm>
          <a:prstGeom prst="rect">
            <a:avLst/>
          </a:prstGeom>
          <a:noFill/>
        </p:spPr>
        <p:txBody>
          <a:bodyPr wrap="square" rtlCol="0">
            <a:spAutoFit/>
          </a:bodyPr>
          <a:lstStyle/>
          <a:p>
            <a:r>
              <a:rPr lang="en-US" dirty="0" smtClean="0"/>
              <a:t>Cameron R. Cumberland </a:t>
            </a:r>
            <a:r>
              <a:rPr lang="en-US" dirty="0" smtClean="0"/>
              <a:t>| 2019, Summer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149" y="2633287"/>
            <a:ext cx="2560320" cy="156464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2773" t="10637" r="9075" b="15689"/>
          <a:stretch/>
        </p:blipFill>
        <p:spPr>
          <a:xfrm>
            <a:off x="7911920" y="4797195"/>
            <a:ext cx="2286000" cy="1647517"/>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5843" t="19456" r="32252" b="21632"/>
          <a:stretch/>
        </p:blipFill>
        <p:spPr>
          <a:xfrm>
            <a:off x="1280160" y="112320"/>
            <a:ext cx="2286000" cy="2142506"/>
          </a:xfrm>
          <a:prstGeom prst="rect">
            <a:avLst/>
          </a:prstGeom>
        </p:spPr>
      </p:pic>
      <p:cxnSp>
        <p:nvCxnSpPr>
          <p:cNvPr id="12" name="Elbow Connector 11"/>
          <p:cNvCxnSpPr>
            <a:stCxn id="10" idx="1"/>
            <a:endCxn id="2" idx="0"/>
          </p:cNvCxnSpPr>
          <p:nvPr/>
        </p:nvCxnSpPr>
        <p:spPr>
          <a:xfrm rot="10800000" flipH="1" flipV="1">
            <a:off x="1280160" y="1183572"/>
            <a:ext cx="3200400" cy="1426623"/>
          </a:xfrm>
          <a:prstGeom prst="bentConnector4">
            <a:avLst>
              <a:gd name="adj1" fmla="val -7143"/>
              <a:gd name="adj2" fmla="val 87545"/>
            </a:avLst>
          </a:prstGeom>
          <a:ln/>
        </p:spPr>
        <p:style>
          <a:lnRef idx="3">
            <a:schemeClr val="accent1"/>
          </a:lnRef>
          <a:fillRef idx="0">
            <a:schemeClr val="accent1"/>
          </a:fillRef>
          <a:effectRef idx="2">
            <a:schemeClr val="accent1"/>
          </a:effectRef>
          <a:fontRef idx="minor">
            <a:schemeClr val="tx1"/>
          </a:fontRef>
        </p:style>
      </p:cxnSp>
      <p:cxnSp>
        <p:nvCxnSpPr>
          <p:cNvPr id="15" name="Elbow Connector 14"/>
          <p:cNvCxnSpPr>
            <a:stCxn id="7" idx="1"/>
            <a:endCxn id="3" idx="2"/>
          </p:cNvCxnSpPr>
          <p:nvPr/>
        </p:nvCxnSpPr>
        <p:spPr>
          <a:xfrm rot="10800000">
            <a:off x="4480560" y="4197928"/>
            <a:ext cx="3431360" cy="1423027"/>
          </a:xfrm>
          <a:prstGeom prst="bentConnector2">
            <a:avLst/>
          </a:prstGeom>
          <a:ln cmpd="sng">
            <a:headEnd type="none"/>
            <a:tailEnd type="oval"/>
          </a:ln>
        </p:spPr>
        <p:style>
          <a:lnRef idx="3">
            <a:schemeClr val="accent1"/>
          </a:lnRef>
          <a:fillRef idx="0">
            <a:schemeClr val="accent1"/>
          </a:fillRef>
          <a:effectRef idx="2">
            <a:schemeClr val="accent1"/>
          </a:effectRef>
          <a:fontRef idx="minor">
            <a:schemeClr val="tx1"/>
          </a:fontRef>
        </p:style>
      </p:cxnSp>
      <p:cxnSp>
        <p:nvCxnSpPr>
          <p:cNvPr id="18" name="Elbow Connector 17"/>
          <p:cNvCxnSpPr>
            <a:stCxn id="5" idx="0"/>
            <a:endCxn id="2" idx="0"/>
          </p:cNvCxnSpPr>
          <p:nvPr/>
        </p:nvCxnSpPr>
        <p:spPr>
          <a:xfrm rot="16200000" flipV="1">
            <a:off x="7575890" y="-485133"/>
            <a:ext cx="23091" cy="6213749"/>
          </a:xfrm>
          <a:prstGeom prst="bentConnector3">
            <a:avLst>
              <a:gd name="adj1" fmla="val 1978974"/>
            </a:avLst>
          </a:prstGeom>
          <a:ln>
            <a:tailEnd type="oval"/>
          </a:ln>
        </p:spPr>
        <p:style>
          <a:lnRef idx="3">
            <a:schemeClr val="accent1"/>
          </a:lnRef>
          <a:fillRef idx="0">
            <a:schemeClr val="accent1"/>
          </a:fillRef>
          <a:effectRef idx="2">
            <a:schemeClr val="accent1"/>
          </a:effectRef>
          <a:fontRef idx="minor">
            <a:schemeClr val="tx1"/>
          </a:fontRef>
        </p:style>
      </p:cxn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8822" y="6444712"/>
            <a:ext cx="305647" cy="305647"/>
          </a:xfrm>
          <a:prstGeom prst="rect">
            <a:avLst/>
          </a:prstGeom>
        </p:spPr>
      </p:pic>
    </p:spTree>
    <p:extLst>
      <p:ext uri="{BB962C8B-B14F-4D97-AF65-F5344CB8AC3E}">
        <p14:creationId xmlns:p14="http://schemas.microsoft.com/office/powerpoint/2010/main" val="4123647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Locations | Sources</a:t>
            </a:r>
            <a:endParaRPr lang="en-US" dirty="0"/>
          </a:p>
        </p:txBody>
      </p:sp>
      <p:sp>
        <p:nvSpPr>
          <p:cNvPr id="3" name="Content Placeholder 2"/>
          <p:cNvSpPr>
            <a:spLocks noGrp="1"/>
          </p:cNvSpPr>
          <p:nvPr>
            <p:ph idx="1"/>
          </p:nvPr>
        </p:nvSpPr>
        <p:spPr>
          <a:xfrm>
            <a:off x="680321" y="2336872"/>
            <a:ext cx="9613861" cy="4250539"/>
          </a:xfrm>
        </p:spPr>
        <p:txBody>
          <a:bodyPr>
            <a:normAutofit/>
          </a:bodyPr>
          <a:lstStyle/>
          <a:p>
            <a:r>
              <a:rPr lang="en-US" dirty="0" smtClean="0"/>
              <a:t>GitHub Repository</a:t>
            </a:r>
          </a:p>
          <a:p>
            <a:pPr lvl="1"/>
            <a:r>
              <a:rPr lang="en-US" dirty="0" smtClean="0">
                <a:hlinkClick r:id="rId2"/>
              </a:rPr>
              <a:t>https://github.com/Cameron-Cn/undp_hdi</a:t>
            </a:r>
            <a:endParaRPr lang="en-US" dirty="0" smtClean="0"/>
          </a:p>
          <a:p>
            <a:r>
              <a:rPr lang="en-US" dirty="0" smtClean="0"/>
              <a:t>United Nations Development </a:t>
            </a:r>
            <a:r>
              <a:rPr lang="en-US" dirty="0" err="1" smtClean="0"/>
              <a:t>Programme</a:t>
            </a:r>
            <a:endParaRPr lang="en-US" dirty="0" smtClean="0"/>
          </a:p>
          <a:p>
            <a:pPr lvl="1"/>
            <a:r>
              <a:rPr lang="en-US" dirty="0">
                <a:hlinkClick r:id="rId3"/>
              </a:rPr>
              <a:t>http://hdr.undp.org/en/data</a:t>
            </a:r>
            <a:r>
              <a:rPr lang="en-US" dirty="0" smtClean="0">
                <a:hlinkClick r:id="rId3"/>
              </a:rPr>
              <a:t>#</a:t>
            </a:r>
            <a:endParaRPr lang="en-US" dirty="0" smtClean="0"/>
          </a:p>
          <a:p>
            <a:r>
              <a:rPr lang="en-US" dirty="0" smtClean="0"/>
              <a:t>Financial Times</a:t>
            </a:r>
          </a:p>
          <a:p>
            <a:pPr lvl="1"/>
            <a:r>
              <a:rPr lang="en-US" dirty="0">
                <a:hlinkClick r:id="rId4"/>
              </a:rPr>
              <a:t>https://</a:t>
            </a:r>
            <a:r>
              <a:rPr lang="en-US" dirty="0" smtClean="0">
                <a:hlinkClick r:id="rId4"/>
              </a:rPr>
              <a:t>www.ft.com/content/e3fa475c-c2e9-11e8-95b1-d36dfef1b89a</a:t>
            </a: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lgn="r">
              <a:buNone/>
            </a:pPr>
            <a:r>
              <a:rPr lang="en-US" sz="1600" dirty="0" smtClean="0"/>
              <a:t>All charts and tables created by author unless otherwise noted</a:t>
            </a:r>
          </a:p>
          <a:p>
            <a:pPr marL="457200" lvl="1" indent="0" algn="r">
              <a:buNone/>
            </a:pPr>
            <a:r>
              <a:rPr lang="en-US" sz="1600" dirty="0" smtClean="0"/>
              <a:t>Work is licensed under a Creative Commons 4.0 Attribution Share-Alike License</a:t>
            </a:r>
          </a:p>
          <a:p>
            <a:pPr lvl="1" algn="r"/>
            <a:endParaRPr lang="en-US" sz="1600" dirty="0"/>
          </a:p>
        </p:txBody>
      </p:sp>
    </p:spTree>
    <p:extLst>
      <p:ext uri="{BB962C8B-B14F-4D97-AF65-F5344CB8AC3E}">
        <p14:creationId xmlns:p14="http://schemas.microsoft.com/office/powerpoint/2010/main" val="814077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021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9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UNDP?</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321" y="2682543"/>
            <a:ext cx="1409700" cy="2857500"/>
          </a:xfrm>
        </p:spPr>
      </p:pic>
      <p:sp>
        <p:nvSpPr>
          <p:cNvPr id="3" name="TextBox 2"/>
          <p:cNvSpPr txBox="1"/>
          <p:nvPr/>
        </p:nvSpPr>
        <p:spPr>
          <a:xfrm>
            <a:off x="2435628" y="2195185"/>
            <a:ext cx="7148946"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 top-level body of the United Nations </a:t>
            </a:r>
          </a:p>
          <a:p>
            <a:pPr marL="285750" indent="-285750">
              <a:lnSpc>
                <a:spcPct val="150000"/>
              </a:lnSpc>
              <a:buFont typeface="Arial" panose="020B0604020202020204" pitchFamily="34" charset="0"/>
              <a:buChar char="•"/>
            </a:pPr>
            <a:r>
              <a:rPr lang="en-US" dirty="0" smtClean="0"/>
              <a:t>Predecessor created with UN in 1949</a:t>
            </a:r>
          </a:p>
          <a:p>
            <a:pPr marL="285750" indent="-285750">
              <a:lnSpc>
                <a:spcPct val="150000"/>
              </a:lnSpc>
              <a:buFont typeface="Arial" panose="020B0604020202020204" pitchFamily="34" charset="0"/>
              <a:buChar char="•"/>
            </a:pPr>
            <a:r>
              <a:rPr lang="en-US" dirty="0" smtClean="0"/>
              <a:t>Current UNDP made by General Assembly in 1964</a:t>
            </a:r>
          </a:p>
          <a:p>
            <a:pPr marL="742950" lvl="1" indent="-285750">
              <a:lnSpc>
                <a:spcPct val="150000"/>
              </a:lnSpc>
              <a:buFont typeface="Arial" panose="020B0604020202020204" pitchFamily="34" charset="0"/>
              <a:buChar char="•"/>
            </a:pPr>
            <a:r>
              <a:rPr lang="en-US" dirty="0" smtClean="0"/>
              <a:t>Affiliated with the Non-Aligned Movement (NAM) and post-colonial states</a:t>
            </a:r>
          </a:p>
          <a:p>
            <a:pPr marL="742950" lvl="1" indent="-285750">
              <a:lnSpc>
                <a:spcPct val="150000"/>
              </a:lnSpc>
              <a:buFont typeface="Arial" panose="020B0604020202020204" pitchFamily="34" charset="0"/>
              <a:buChar char="•"/>
            </a:pPr>
            <a:r>
              <a:rPr lang="en-US" dirty="0" smtClean="0"/>
              <a:t>Scope has been curtailed by Security Council a few times (UNSC)</a:t>
            </a:r>
          </a:p>
          <a:p>
            <a:pPr lvl="1">
              <a:lnSpc>
                <a:spcPct val="150000"/>
              </a:lnSpc>
            </a:pPr>
            <a:endParaRPr lang="en-US" dirty="0" smtClean="0"/>
          </a:p>
          <a:p>
            <a:pPr marL="285750" indent="-285750">
              <a:lnSpc>
                <a:spcPct val="150000"/>
              </a:lnSpc>
              <a:buFont typeface="Arial" panose="020B0604020202020204" pitchFamily="34" charset="0"/>
              <a:buChar char="•"/>
            </a:pPr>
            <a:r>
              <a:rPr lang="en-US" dirty="0"/>
              <a:t>Present in 170+ countries</a:t>
            </a:r>
          </a:p>
          <a:p>
            <a:pPr marL="285750" indent="-285750">
              <a:lnSpc>
                <a:spcPct val="150000"/>
              </a:lnSpc>
              <a:buFont typeface="Arial" panose="020B0604020202020204" pitchFamily="34" charset="0"/>
              <a:buChar char="•"/>
            </a:pPr>
            <a:r>
              <a:rPr lang="en-US" dirty="0"/>
              <a:t>50% of staff (board down) are women</a:t>
            </a:r>
          </a:p>
          <a:p>
            <a:pPr marL="285750" indent="-285750">
              <a:lnSpc>
                <a:spcPct val="150000"/>
              </a:lnSpc>
              <a:buFont typeface="Arial" panose="020B0604020202020204" pitchFamily="34" charset="0"/>
              <a:buChar char="•"/>
            </a:pPr>
            <a:r>
              <a:rPr lang="en-US" dirty="0"/>
              <a:t>Regional Chairs are from area of oversight (geographic)</a:t>
            </a:r>
          </a:p>
          <a:p>
            <a:pPr marL="285750" indent="-285750">
              <a:lnSpc>
                <a:spcPct val="150000"/>
              </a:lnSpc>
              <a:buFont typeface="Arial" panose="020B0604020202020204" pitchFamily="34" charset="0"/>
              <a:buChar char="•"/>
            </a:pP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4630" y="2682543"/>
            <a:ext cx="2286000" cy="3048000"/>
          </a:xfrm>
          <a:prstGeom prst="rect">
            <a:avLst/>
          </a:prstGeom>
          <a:ln>
            <a:noFill/>
          </a:ln>
          <a:effectLst>
            <a:softEdge rad="112500"/>
          </a:effectLst>
        </p:spPr>
      </p:pic>
    </p:spTree>
    <p:extLst>
      <p:ext uri="{BB962C8B-B14F-4D97-AF65-F5344CB8AC3E}">
        <p14:creationId xmlns:p14="http://schemas.microsoft.com/office/powerpoint/2010/main" val="3645000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Human Development Index (HDI)?</a:t>
            </a:r>
            <a:endParaRPr lang="en-US" dirty="0"/>
          </a:p>
        </p:txBody>
      </p:sp>
      <p:sp>
        <p:nvSpPr>
          <p:cNvPr id="5" name="TextBox 4"/>
          <p:cNvSpPr txBox="1"/>
          <p:nvPr/>
        </p:nvSpPr>
        <p:spPr>
          <a:xfrm>
            <a:off x="74813" y="1856345"/>
            <a:ext cx="9676015" cy="1938992"/>
          </a:xfrm>
          <a:prstGeom prst="rect">
            <a:avLst/>
          </a:prstGeom>
          <a:noFill/>
        </p:spPr>
        <p:txBody>
          <a:bodyPr wrap="square" rtlCol="0">
            <a:spAutoFit/>
          </a:bodyPr>
          <a:lstStyle/>
          <a:p>
            <a:endParaRPr lang="en-US" sz="2000" dirty="0" smtClean="0"/>
          </a:p>
          <a:p>
            <a:r>
              <a:rPr lang="en-US" sz="2000" dirty="0"/>
              <a:t>“The Human Development Index (HDI) is a summary measure of average achievement in key dimensions of human development: a long and healthy life, being knowledgeable and have a decent standard of living. The HDI is the geometric mean of normalized indices for each of the three dimensions</a:t>
            </a:r>
            <a:r>
              <a:rPr lang="en-US" sz="2000" dirty="0" smtClean="0"/>
              <a:t>.” —UNDP</a:t>
            </a:r>
          </a:p>
          <a:p>
            <a:pPr marL="285750" indent="-285750">
              <a:buFont typeface="Arial" panose="020B0604020202020204" pitchFamily="34" charset="0"/>
              <a:buChar char="•"/>
            </a:pPr>
            <a:endParaRPr lang="en-US" sz="20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1924" t="158" r="7876"/>
          <a:stretch/>
        </p:blipFill>
        <p:spPr>
          <a:xfrm>
            <a:off x="3760379" y="3887670"/>
            <a:ext cx="8237912" cy="2073158"/>
          </a:xfrm>
          <a:prstGeom prst="rect">
            <a:avLst/>
          </a:prstGeom>
        </p:spPr>
      </p:pic>
      <p:sp>
        <p:nvSpPr>
          <p:cNvPr id="8" name="TextBox 7"/>
          <p:cNvSpPr txBox="1"/>
          <p:nvPr/>
        </p:nvSpPr>
        <p:spPr>
          <a:xfrm>
            <a:off x="171714" y="3887670"/>
            <a:ext cx="3294293" cy="2554545"/>
          </a:xfrm>
          <a:prstGeom prst="rect">
            <a:avLst/>
          </a:prstGeom>
          <a:noFill/>
        </p:spPr>
        <p:txBody>
          <a:bodyPr wrap="square" rtlCol="0">
            <a:spAutoFit/>
          </a:bodyPr>
          <a:lstStyle/>
          <a:p>
            <a:pPr algn="ctr"/>
            <a:r>
              <a:rPr lang="en-US" sz="1600" dirty="0" smtClean="0"/>
              <a:t>However, HDI:</a:t>
            </a:r>
            <a:endParaRPr lang="en-US" sz="1600" dirty="0" smtClean="0"/>
          </a:p>
          <a:p>
            <a:pPr marL="285750" indent="-285750">
              <a:buFont typeface="Arial" panose="020B0604020202020204" pitchFamily="34" charset="0"/>
              <a:buChar char="•"/>
            </a:pPr>
            <a:r>
              <a:rPr lang="en-US" sz="1600" dirty="0" smtClean="0"/>
              <a:t>Does NOT account for inequality (of a country or globally)</a:t>
            </a:r>
          </a:p>
          <a:p>
            <a:pPr marL="285750" indent="-285750">
              <a:buFont typeface="Arial" panose="020B0604020202020204" pitchFamily="34" charset="0"/>
              <a:buChar char="•"/>
            </a:pPr>
            <a:r>
              <a:rPr lang="en-US" sz="1600" dirty="0" smtClean="0"/>
              <a:t>Does NOT account for gender disparity or ethnic discrimination</a:t>
            </a:r>
          </a:p>
          <a:p>
            <a:pPr marL="285750" indent="-285750">
              <a:buFont typeface="Arial" panose="020B0604020202020204" pitchFamily="34" charset="0"/>
              <a:buChar char="•"/>
            </a:pPr>
            <a:r>
              <a:rPr lang="en-US" sz="1600" dirty="0" smtClean="0"/>
              <a:t>Is </a:t>
            </a:r>
            <a:r>
              <a:rPr lang="en-US" sz="1600" dirty="0" smtClean="0"/>
              <a:t>NOT technically </a:t>
            </a:r>
            <a:r>
              <a:rPr lang="en-US" sz="1600" dirty="0" smtClean="0"/>
              <a:t>a measure of relative material development </a:t>
            </a:r>
            <a:endParaRPr lang="en-US" sz="1600" dirty="0"/>
          </a:p>
        </p:txBody>
      </p:sp>
      <p:sp>
        <p:nvSpPr>
          <p:cNvPr id="3" name="TextBox 2"/>
          <p:cNvSpPr txBox="1"/>
          <p:nvPr/>
        </p:nvSpPr>
        <p:spPr>
          <a:xfrm>
            <a:off x="7466467" y="5960828"/>
            <a:ext cx="4531824" cy="276999"/>
          </a:xfrm>
          <a:prstGeom prst="rect">
            <a:avLst/>
          </a:prstGeom>
          <a:noFill/>
        </p:spPr>
        <p:txBody>
          <a:bodyPr wrap="square" rtlCol="0">
            <a:spAutoFit/>
          </a:bodyPr>
          <a:lstStyle/>
          <a:p>
            <a:r>
              <a:rPr lang="en-US" sz="1200" dirty="0" smtClean="0"/>
              <a:t>Chart courtesy of UNDP Human Development Report Office</a:t>
            </a:r>
            <a:endParaRPr lang="en-US" sz="1200" dirty="0"/>
          </a:p>
        </p:txBody>
      </p:sp>
    </p:spTree>
    <p:extLst>
      <p:ext uri="{BB962C8B-B14F-4D97-AF65-F5344CB8AC3E}">
        <p14:creationId xmlns:p14="http://schemas.microsoft.com/office/powerpoint/2010/main" val="80501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96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HDI matter? How can we use it?</a:t>
            </a:r>
            <a:endParaRPr lang="en-US" dirty="0"/>
          </a:p>
        </p:txBody>
      </p:sp>
      <p:sp>
        <p:nvSpPr>
          <p:cNvPr id="3" name="Content Placeholder 2"/>
          <p:cNvSpPr>
            <a:spLocks noGrp="1"/>
          </p:cNvSpPr>
          <p:nvPr>
            <p:ph idx="1"/>
          </p:nvPr>
        </p:nvSpPr>
        <p:spPr>
          <a:xfrm>
            <a:off x="307097" y="2355534"/>
            <a:ext cx="5571189" cy="3599316"/>
          </a:xfrm>
        </p:spPr>
        <p:txBody>
          <a:bodyPr/>
          <a:lstStyle/>
          <a:p>
            <a:r>
              <a:rPr lang="en-US" dirty="0" smtClean="0"/>
              <a:t>“Stuff matters”</a:t>
            </a:r>
          </a:p>
          <a:p>
            <a:pPr lvl="1"/>
            <a:r>
              <a:rPr lang="en-US" dirty="0" smtClean="0"/>
              <a:t>Quality of life</a:t>
            </a:r>
          </a:p>
          <a:p>
            <a:pPr lvl="1"/>
            <a:r>
              <a:rPr lang="en-US" dirty="0" smtClean="0"/>
              <a:t>Provision of goods, services</a:t>
            </a:r>
          </a:p>
          <a:p>
            <a:pPr lvl="1"/>
            <a:r>
              <a:rPr lang="en-US" dirty="0" smtClean="0"/>
              <a:t>Humanitarian and business perspective</a:t>
            </a:r>
          </a:p>
          <a:p>
            <a:r>
              <a:rPr lang="en-US" dirty="0" smtClean="0"/>
              <a:t>“People matter”</a:t>
            </a:r>
          </a:p>
          <a:p>
            <a:pPr lvl="1"/>
            <a:r>
              <a:rPr lang="en-US" dirty="0" smtClean="0"/>
              <a:t>Increased involvement</a:t>
            </a:r>
          </a:p>
          <a:p>
            <a:pPr lvl="1"/>
            <a:r>
              <a:rPr lang="en-US" dirty="0" smtClean="0"/>
              <a:t>Stability</a:t>
            </a:r>
          </a:p>
          <a:p>
            <a:pPr lvl="1"/>
            <a:r>
              <a:rPr lang="en-US" dirty="0" smtClean="0"/>
              <a:t>Production and human potential</a:t>
            </a:r>
          </a:p>
        </p:txBody>
      </p:sp>
      <p:sp>
        <p:nvSpPr>
          <p:cNvPr id="4" name="Content Placeholder 2"/>
          <p:cNvSpPr txBox="1">
            <a:spLocks/>
          </p:cNvSpPr>
          <p:nvPr/>
        </p:nvSpPr>
        <p:spPr>
          <a:xfrm>
            <a:off x="6207154" y="2331762"/>
            <a:ext cx="5571189"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dirty="0" smtClean="0"/>
          </a:p>
        </p:txBody>
      </p:sp>
      <p:cxnSp>
        <p:nvCxnSpPr>
          <p:cNvPr id="6" name="Straight Connector 5"/>
          <p:cNvCxnSpPr/>
          <p:nvPr/>
        </p:nvCxnSpPr>
        <p:spPr>
          <a:xfrm flipV="1">
            <a:off x="5878286" y="2640563"/>
            <a:ext cx="0" cy="2827176"/>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6207153" y="2355534"/>
            <a:ext cx="5571189"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See regional divergence</a:t>
            </a:r>
          </a:p>
          <a:p>
            <a:pPr lvl="1"/>
            <a:r>
              <a:rPr lang="en-US" dirty="0" smtClean="0"/>
              <a:t>Which areas “in need”</a:t>
            </a:r>
          </a:p>
          <a:p>
            <a:pPr lvl="1"/>
            <a:r>
              <a:rPr lang="en-US" dirty="0" smtClean="0"/>
              <a:t>Understand global state</a:t>
            </a:r>
          </a:p>
          <a:p>
            <a:r>
              <a:rPr lang="en-US" dirty="0" smtClean="0"/>
              <a:t>Track development over time</a:t>
            </a:r>
          </a:p>
          <a:p>
            <a:pPr lvl="1"/>
            <a:r>
              <a:rPr lang="en-US" dirty="0" smtClean="0"/>
              <a:t>Prioritize marginalized regions</a:t>
            </a:r>
          </a:p>
          <a:p>
            <a:pPr lvl="1"/>
            <a:r>
              <a:rPr lang="en-US" dirty="0" smtClean="0"/>
              <a:t>Measure policy outcomes</a:t>
            </a:r>
          </a:p>
          <a:p>
            <a:r>
              <a:rPr lang="en-US" dirty="0" smtClean="0"/>
              <a:t>Have universal “meter-stick” for material provision</a:t>
            </a:r>
          </a:p>
          <a:p>
            <a:endParaRPr lang="en-US" dirty="0"/>
          </a:p>
        </p:txBody>
      </p:sp>
    </p:spTree>
    <p:extLst>
      <p:ext uri="{BB962C8B-B14F-4D97-AF65-F5344CB8AC3E}">
        <p14:creationId xmlns:p14="http://schemas.microsoft.com/office/powerpoint/2010/main" val="259541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251" y="2081753"/>
            <a:ext cx="6725158" cy="3621239"/>
          </a:xfrm>
          <a:prstGeom prst="rect">
            <a:avLst/>
          </a:prstGeom>
          <a:ln>
            <a:noFill/>
          </a:ln>
          <a:effectLst>
            <a:softEdge rad="112500"/>
          </a:effectLst>
        </p:spPr>
      </p:pic>
      <p:sp>
        <p:nvSpPr>
          <p:cNvPr id="2" name="Title 1"/>
          <p:cNvSpPr>
            <a:spLocks noGrp="1"/>
          </p:cNvSpPr>
          <p:nvPr>
            <p:ph type="title"/>
          </p:nvPr>
        </p:nvSpPr>
        <p:spPr/>
        <p:txBody>
          <a:bodyPr/>
          <a:lstStyle/>
          <a:p>
            <a:r>
              <a:rPr lang="en-US" dirty="0" smtClean="0"/>
              <a:t>Charting the Waters </a:t>
            </a:r>
            <a:r>
              <a:rPr lang="en-US" sz="2000" dirty="0" smtClean="0"/>
              <a:t>(These will make sense later, I promise)</a:t>
            </a:r>
            <a:endParaRPr lang="en-US" sz="2000" dirty="0"/>
          </a:p>
        </p:txBody>
      </p:sp>
      <p:pic>
        <p:nvPicPr>
          <p:cNvPr id="4"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73" y="2081752"/>
            <a:ext cx="5925663" cy="3621239"/>
          </a:xfrm>
          <a:prstGeom prst="rect">
            <a:avLst/>
          </a:prstGeom>
          <a:ln>
            <a:noFill/>
          </a:ln>
          <a:effectLst>
            <a:softEdge rad="112500"/>
          </a:effectLst>
        </p:spPr>
      </p:pic>
      <p:sp>
        <p:nvSpPr>
          <p:cNvPr id="6" name="TextBox 5"/>
          <p:cNvSpPr txBox="1"/>
          <p:nvPr/>
        </p:nvSpPr>
        <p:spPr>
          <a:xfrm>
            <a:off x="680321" y="5765913"/>
            <a:ext cx="4342604" cy="369332"/>
          </a:xfrm>
          <a:prstGeom prst="rect">
            <a:avLst/>
          </a:prstGeom>
          <a:noFill/>
        </p:spPr>
        <p:txBody>
          <a:bodyPr wrap="square" rtlCol="0">
            <a:spAutoFit/>
          </a:bodyPr>
          <a:lstStyle/>
          <a:p>
            <a:r>
              <a:rPr lang="en-US" dirty="0" smtClean="0"/>
              <a:t>HDI Around the World</a:t>
            </a:r>
            <a:endParaRPr lang="en-US" dirty="0"/>
          </a:p>
        </p:txBody>
      </p:sp>
      <p:sp>
        <p:nvSpPr>
          <p:cNvPr id="7" name="TextBox 6"/>
          <p:cNvSpPr txBox="1"/>
          <p:nvPr/>
        </p:nvSpPr>
        <p:spPr>
          <a:xfrm>
            <a:off x="6300460" y="5765913"/>
            <a:ext cx="4342604" cy="369332"/>
          </a:xfrm>
          <a:prstGeom prst="rect">
            <a:avLst/>
          </a:prstGeom>
          <a:noFill/>
        </p:spPr>
        <p:txBody>
          <a:bodyPr wrap="square" rtlCol="0">
            <a:spAutoFit/>
          </a:bodyPr>
          <a:lstStyle/>
          <a:p>
            <a:r>
              <a:rPr lang="en-US" dirty="0" smtClean="0"/>
              <a:t>HDI Over Time</a:t>
            </a:r>
            <a:endParaRPr lang="en-US" dirty="0"/>
          </a:p>
        </p:txBody>
      </p:sp>
    </p:spTree>
    <p:extLst>
      <p:ext uri="{BB962C8B-B14F-4D97-AF65-F5344CB8AC3E}">
        <p14:creationId xmlns:p14="http://schemas.microsoft.com/office/powerpoint/2010/main" val="1912472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Charting the Waters: HDI Over time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1" y="2336872"/>
            <a:ext cx="6683603" cy="3598863"/>
          </a:xfrm>
          <a:prstGeom prst="rect">
            <a:avLst/>
          </a:prstGeom>
          <a:ln>
            <a:noFill/>
          </a:ln>
          <a:effectLst>
            <a:softEdge rad="112500"/>
          </a:effectLst>
        </p:spPr>
      </p:pic>
      <p:sp>
        <p:nvSpPr>
          <p:cNvPr id="6" name="Content Placeholder 5"/>
          <p:cNvSpPr>
            <a:spLocks noGrp="1"/>
          </p:cNvSpPr>
          <p:nvPr>
            <p:ph idx="1"/>
          </p:nvPr>
        </p:nvSpPr>
        <p:spPr>
          <a:xfrm>
            <a:off x="7100595" y="2336872"/>
            <a:ext cx="4777273" cy="4147903"/>
          </a:xfrm>
        </p:spPr>
        <p:txBody>
          <a:bodyPr/>
          <a:lstStyle/>
          <a:p>
            <a:r>
              <a:rPr lang="en-US" dirty="0" smtClean="0"/>
              <a:t>Overall trend is upward</a:t>
            </a:r>
          </a:p>
          <a:p>
            <a:pPr lvl="1"/>
            <a:r>
              <a:rPr lang="en-US" dirty="0" smtClean="0"/>
              <a:t>Disguises lost ground in war, famine, </a:t>
            </a:r>
            <a:r>
              <a:rPr lang="en-US" dirty="0" err="1" smtClean="0"/>
              <a:t>etc</a:t>
            </a:r>
            <a:endParaRPr lang="en-US" dirty="0" smtClean="0"/>
          </a:p>
          <a:p>
            <a:pPr lvl="2"/>
            <a:r>
              <a:rPr lang="en-US" dirty="0" smtClean="0"/>
              <a:t>i.e. Yemen and S. Sudan</a:t>
            </a:r>
          </a:p>
          <a:p>
            <a:r>
              <a:rPr lang="en-US" dirty="0" smtClean="0"/>
              <a:t>Estimates from HDRO </a:t>
            </a:r>
          </a:p>
          <a:p>
            <a:pPr lvl="1"/>
            <a:r>
              <a:rPr lang="en-US" dirty="0" smtClean="0"/>
              <a:t>20% of global HDI “eroded” by inequality</a:t>
            </a:r>
          </a:p>
          <a:p>
            <a:r>
              <a:rPr lang="en-US" dirty="0" smtClean="0"/>
              <a:t>Over half of humanity now “middle class”</a:t>
            </a:r>
          </a:p>
          <a:p>
            <a:pPr lvl="1"/>
            <a:r>
              <a:rPr lang="en-US" dirty="0" smtClean="0"/>
              <a:t>World Data Lab (</a:t>
            </a:r>
            <a:r>
              <a:rPr lang="en-US" dirty="0" smtClean="0">
                <a:hlinkClick r:id="rId3"/>
              </a:rPr>
              <a:t>FT</a:t>
            </a:r>
            <a:r>
              <a:rPr lang="en-US" dirty="0" smtClean="0"/>
              <a:t>), Oct 2018</a:t>
            </a:r>
          </a:p>
        </p:txBody>
      </p:sp>
    </p:spTree>
    <p:extLst>
      <p:ext uri="{BB962C8B-B14F-4D97-AF65-F5344CB8AC3E}">
        <p14:creationId xmlns:p14="http://schemas.microsoft.com/office/powerpoint/2010/main" val="3164845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Snapshot: Life Expectancy</a:t>
            </a:r>
            <a:endParaRPr lang="en-US" dirty="0"/>
          </a:p>
        </p:txBody>
      </p:sp>
      <p:sp>
        <p:nvSpPr>
          <p:cNvPr id="7" name="Content Placeholder 6"/>
          <p:cNvSpPr>
            <a:spLocks noGrp="1"/>
          </p:cNvSpPr>
          <p:nvPr>
            <p:ph idx="1"/>
          </p:nvPr>
        </p:nvSpPr>
        <p:spPr>
          <a:xfrm>
            <a:off x="680322" y="2355534"/>
            <a:ext cx="4862062" cy="4287862"/>
          </a:xfrm>
        </p:spPr>
        <p:txBody>
          <a:bodyPr/>
          <a:lstStyle/>
          <a:p>
            <a:r>
              <a:rPr lang="en-US" dirty="0" smtClean="0"/>
              <a:t>Life Expectancy ranges 20 years</a:t>
            </a:r>
          </a:p>
          <a:p>
            <a:pPr lvl="1"/>
            <a:r>
              <a:rPr lang="en-US" dirty="0" smtClean="0"/>
              <a:t>60.8 to 79.6</a:t>
            </a:r>
          </a:p>
          <a:p>
            <a:pPr lvl="1"/>
            <a:r>
              <a:rPr lang="en-US" dirty="0" smtClean="0"/>
              <a:t>Immense gain in last 40 years</a:t>
            </a:r>
          </a:p>
          <a:p>
            <a:pPr lvl="2"/>
            <a:r>
              <a:rPr lang="en-US" dirty="0" smtClean="0"/>
              <a:t>Vaccines and “barefoot doctors”</a:t>
            </a:r>
          </a:p>
          <a:p>
            <a:r>
              <a:rPr lang="en-US" dirty="0" smtClean="0"/>
              <a:t>Rising LE is an effect of better access</a:t>
            </a:r>
          </a:p>
          <a:p>
            <a:pPr lvl="1"/>
            <a:r>
              <a:rPr lang="en-US" dirty="0" smtClean="0"/>
              <a:t>Also cause for ageing population, new stress</a:t>
            </a:r>
          </a:p>
          <a:p>
            <a:r>
              <a:rPr lang="en-US" dirty="0" smtClean="0"/>
              <a:t>~10% of life across HDI groups is spent in “poor health” / decline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832" y="2164391"/>
            <a:ext cx="5598756" cy="4479005"/>
          </a:xfrm>
          <a:prstGeom prst="rect">
            <a:avLst/>
          </a:prstGeom>
          <a:ln>
            <a:noFill/>
          </a:ln>
          <a:effectLst>
            <a:softEdge rad="112500"/>
          </a:effectLst>
        </p:spPr>
      </p:pic>
    </p:spTree>
    <p:extLst>
      <p:ext uri="{BB962C8B-B14F-4D97-AF65-F5344CB8AC3E}">
        <p14:creationId xmlns:p14="http://schemas.microsoft.com/office/powerpoint/2010/main" val="1014399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335" y="298579"/>
            <a:ext cx="7322665" cy="6102221"/>
          </a:xfrm>
          <a:prstGeom prst="rect">
            <a:avLst/>
          </a:prstGeom>
        </p:spPr>
      </p:pic>
      <p:sp>
        <p:nvSpPr>
          <p:cNvPr id="2" name="Title 1"/>
          <p:cNvSpPr>
            <a:spLocks noGrp="1"/>
          </p:cNvSpPr>
          <p:nvPr>
            <p:ph type="title"/>
          </p:nvPr>
        </p:nvSpPr>
        <p:spPr/>
        <p:txBody>
          <a:bodyPr/>
          <a:lstStyle/>
          <a:p>
            <a:r>
              <a:rPr lang="en-US" dirty="0" smtClean="0"/>
              <a:t>Snapshot: Literacy </a:t>
            </a:r>
            <a:endParaRPr lang="en-US" dirty="0"/>
          </a:p>
        </p:txBody>
      </p:sp>
      <p:sp>
        <p:nvSpPr>
          <p:cNvPr id="3" name="Content Placeholder 2"/>
          <p:cNvSpPr>
            <a:spLocks noGrp="1"/>
          </p:cNvSpPr>
          <p:nvPr>
            <p:ph idx="1"/>
          </p:nvPr>
        </p:nvSpPr>
        <p:spPr>
          <a:xfrm>
            <a:off x="513183" y="2462449"/>
            <a:ext cx="2792370" cy="3599316"/>
          </a:xfrm>
        </p:spPr>
        <p:txBody>
          <a:bodyPr/>
          <a:lstStyle/>
          <a:p>
            <a:r>
              <a:rPr lang="en-US" dirty="0" smtClean="0"/>
              <a:t>The</a:t>
            </a:r>
            <a:endParaRPr lang="en-US" dirty="0"/>
          </a:p>
        </p:txBody>
      </p:sp>
    </p:spTree>
    <p:extLst>
      <p:ext uri="{BB962C8B-B14F-4D97-AF65-F5344CB8AC3E}">
        <p14:creationId xmlns:p14="http://schemas.microsoft.com/office/powerpoint/2010/main" val="2878990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3895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360</TotalTime>
  <Words>672</Words>
  <Application>Microsoft Office PowerPoint</Application>
  <PresentationFormat>Widescreen</PresentationFormat>
  <Paragraphs>85</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Human Development Index</vt:lpstr>
      <vt:lpstr>What is the UNDP?</vt:lpstr>
      <vt:lpstr>What is the Human Development Index (HDI)?</vt:lpstr>
      <vt:lpstr>Why does HDI matter? How can we use it?</vt:lpstr>
      <vt:lpstr>Charting the Waters (These will make sense later, I promise)</vt:lpstr>
      <vt:lpstr>Charting the Waters: HDI Over time</vt:lpstr>
      <vt:lpstr>Index Snapshot: Life Expectancy</vt:lpstr>
      <vt:lpstr>Snapshot: Literacy </vt:lpstr>
      <vt:lpstr>PowerPoint Presentation</vt:lpstr>
      <vt:lpstr>External Locations | Sources</vt:lpstr>
      <vt:lpstr>PowerPoint Presentation</vt:lpstr>
      <vt:lpstr>PowerPoint Presentation</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Development Index</dc:title>
  <dc:creator>Montgomery College</dc:creator>
  <cp:lastModifiedBy>Montgomery College</cp:lastModifiedBy>
  <cp:revision>109</cp:revision>
  <dcterms:created xsi:type="dcterms:W3CDTF">2019-06-14T13:24:02Z</dcterms:created>
  <dcterms:modified xsi:type="dcterms:W3CDTF">2019-06-14T19:25:11Z</dcterms:modified>
</cp:coreProperties>
</file>