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6" r:id="rId5"/>
    <p:sldId id="258" r:id="rId6"/>
    <p:sldId id="259" r:id="rId7"/>
    <p:sldId id="260" r:id="rId8"/>
    <p:sldId id="263" r:id="rId9"/>
    <p:sldId id="262"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5C4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29-Sep-24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44999534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29-Sep-24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383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29-Sep-24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70116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29-Sep-24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5898470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29-Sep-24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94591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29-Sep-24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86150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29-Sep-24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9709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29-Sep-24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460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29-Sep-24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72830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29-Sep-24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873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29-Sep-24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422230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29-Sep-24</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a:p>
        </p:txBody>
      </p:sp>
    </p:spTree>
    <p:extLst>
      <p:ext uri="{BB962C8B-B14F-4D97-AF65-F5344CB8AC3E}">
        <p14:creationId xmlns:p14="http://schemas.microsoft.com/office/powerpoint/2010/main" val="10216980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1jpDgHwn6PE?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hyperlink" Target="https://www.world-machine.com/content/index/how/WMFeature1.mp4" TargetMode="Externa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playfuljs.com/realistic-terrain-in-130-lines/" TargetMode="External"/><Relationship Id="rId7" Type="http://schemas.openxmlformats.org/officeDocument/2006/relationships/hyperlink" Target="https://cgg.mff.cuni.cz/~jaroslav/papers/2008-sca-erosim/2008-sca-erosiom-fin.pdf" TargetMode="External"/><Relationship Id="rId2" Type="http://schemas.openxmlformats.org/officeDocument/2006/relationships/hyperlink" Target="https://developer.nvidia.com/gpugems/gpugems3/part-i-geometry/chapter-1-generating-complex-procedural-terrains-using-gpu" TargetMode="External"/><Relationship Id="rId1" Type="http://schemas.openxmlformats.org/officeDocument/2006/relationships/slideLayout" Target="../slideLayouts/slideLayout2.xml"/><Relationship Id="rId6" Type="http://schemas.openxmlformats.org/officeDocument/2006/relationships/hyperlink" Target="https://doi.org/10.1145/74334.74337" TargetMode="External"/><Relationship Id="rId5" Type="http://schemas.openxmlformats.org/officeDocument/2006/relationships/hyperlink" Target="https://github.com/Auburn/FastNoiseLite" TargetMode="External"/><Relationship Id="rId4" Type="http://schemas.openxmlformats.org/officeDocument/2006/relationships/hyperlink" Target="https://jobtalle.com/simulating_hydraulic_erosion.html" TargetMode="External"/><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hyperlink" Target="https://www.ted.com/talks/tim_urban_inside_the_mind_of_a_master_procrastinator?subtitle=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ed.com/talks/tim_urban_inside_the_mind_of_a_master_procrastinator?subtitle=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4420" y="1105660"/>
            <a:ext cx="10436731" cy="3559859"/>
          </a:xfrm>
        </p:spPr>
        <p:txBody>
          <a:bodyPr/>
          <a:lstStyle/>
          <a:p>
            <a:r>
              <a:rPr dirty="0"/>
              <a:t>Project Pitch:</a:t>
            </a:r>
            <a:r>
              <a:rPr lang="en-US" dirty="0"/>
              <a:t> </a:t>
            </a:r>
            <a:br>
              <a:rPr lang="en-US" dirty="0"/>
            </a:br>
            <a:br>
              <a:rPr lang="en-US" dirty="0"/>
            </a:br>
            <a:r>
              <a:rPr lang="en-GB" dirty="0"/>
              <a:t>Terrain Generation Tool</a:t>
            </a:r>
            <a:endParaRPr lang="en-US" dirty="0"/>
          </a:p>
        </p:txBody>
      </p:sp>
      <p:sp>
        <p:nvSpPr>
          <p:cNvPr id="3" name="Subtitle 2"/>
          <p:cNvSpPr>
            <a:spLocks noGrp="1"/>
          </p:cNvSpPr>
          <p:nvPr>
            <p:ph type="subTitle" idx="1"/>
          </p:nvPr>
        </p:nvSpPr>
        <p:spPr/>
        <p:txBody>
          <a:bodyPr/>
          <a:lstStyle/>
          <a:p>
            <a:r>
              <a:rPr sz="2650" dirty="0"/>
              <a:t>Presented by </a:t>
            </a:r>
            <a:r>
              <a:rPr lang="en-GB" sz="2650" dirty="0"/>
              <a:t>Cameron Dawes</a:t>
            </a:r>
            <a:endParaRPr sz="2650" dirty="0"/>
          </a:p>
          <a:p>
            <a:r>
              <a:rPr lang="en-US" sz="2650" dirty="0"/>
              <a:t>Games Development Project</a:t>
            </a:r>
          </a:p>
        </p:txBody>
      </p:sp>
      <p:cxnSp>
        <p:nvCxnSpPr>
          <p:cNvPr id="4" name="Straight Arrow Connector 3">
            <a:extLst>
              <a:ext uri="{FF2B5EF4-FFF2-40B4-BE49-F238E27FC236}">
                <a16:creationId xmlns:a16="http://schemas.microsoft.com/office/drawing/2014/main" id="{AC9A3162-3B0B-FFC4-E4BB-5081F9E19E25}"/>
              </a:ext>
            </a:extLst>
          </p:cNvPr>
          <p:cNvCxnSpPr/>
          <p:nvPr/>
        </p:nvCxnSpPr>
        <p:spPr>
          <a:xfrm>
            <a:off x="0" y="3844636"/>
            <a:ext cx="9268690" cy="13855"/>
          </a:xfrm>
          <a:prstGeom prst="straightConnector1">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6535" y="0"/>
            <a:ext cx="4686320" cy="1684169"/>
          </a:xfrm>
        </p:spPr>
        <p:txBody>
          <a:bodyPr/>
          <a:lstStyle/>
          <a:p>
            <a:r>
              <a:rPr dirty="0"/>
              <a:t>Project </a:t>
            </a:r>
            <a:r>
              <a:rPr lang="en-GB" dirty="0"/>
              <a:t>Problem</a:t>
            </a:r>
            <a:endParaRPr dirty="0"/>
          </a:p>
        </p:txBody>
      </p:sp>
      <p:sp>
        <p:nvSpPr>
          <p:cNvPr id="3" name="Content Placeholder 2"/>
          <p:cNvSpPr>
            <a:spLocks noGrp="1"/>
          </p:cNvSpPr>
          <p:nvPr>
            <p:ph idx="1"/>
          </p:nvPr>
        </p:nvSpPr>
        <p:spPr>
          <a:xfrm>
            <a:off x="1076535" y="2167714"/>
            <a:ext cx="8276649" cy="3870181"/>
          </a:xfrm>
        </p:spPr>
        <p:txBody>
          <a:bodyPr vert="horz" lIns="91440" tIns="45720" rIns="91440" bIns="45720" rtlCol="0" anchor="t">
            <a:normAutofit fontScale="70000" lnSpcReduction="20000"/>
          </a:bodyPr>
          <a:lstStyle/>
          <a:p>
            <a:r>
              <a:rPr lang="en-GB" sz="1800" dirty="0">
                <a:effectLst/>
                <a:ea typeface="Tahoma" panose="020B0604030504040204" pitchFamily="34" charset="0"/>
                <a:cs typeface="Tahoma" panose="020B0604030504040204" pitchFamily="34" charset="0"/>
              </a:rPr>
              <a:t>When developing games a difficult part of that is always going to be the landscape/ environment and my project aims to provide a solution for infinite procedural generation and deliberate landsca</a:t>
            </a:r>
            <a:r>
              <a:rPr lang="en-GB" dirty="0">
                <a:ea typeface="Tahoma" panose="020B0604030504040204" pitchFamily="34" charset="0"/>
                <a:cs typeface="Tahoma" panose="020B0604030504040204" pitchFamily="34" charset="0"/>
              </a:rPr>
              <a:t>pe generation.</a:t>
            </a:r>
            <a:endParaRPr lang="en-GB" sz="1800" dirty="0">
              <a:effectLst/>
              <a:latin typeface="Tahoma" panose="020B0604030504040204" pitchFamily="34" charset="0"/>
              <a:ea typeface="Calibri" panose="020F0502020204030204" pitchFamily="34" charset="0"/>
              <a:cs typeface="Times New Roman" panose="02020603050405020304" pitchFamily="18" charset="0"/>
            </a:endParaRPr>
          </a:p>
          <a:p>
            <a:endParaRPr dirty="0"/>
          </a:p>
          <a:p>
            <a:r>
              <a:rPr lang="en-GB" sz="1500" dirty="0">
                <a:ea typeface="Tahoma" panose="020B0604030504040204" pitchFamily="34" charset="0"/>
                <a:cs typeface="Tahoma" panose="020B0604030504040204" pitchFamily="34" charset="0"/>
              </a:rPr>
              <a:t>With what I intend my tool to do would be to allow you to drop it in to unity and choose a set of parameters and it would work alternatively it would work stand alone allowing you to open the program up and get making a piece of terrain and exporting it for your use.</a:t>
            </a:r>
            <a:endParaRPr lang="en-GB" dirty="0">
              <a:ea typeface="Tahoma" panose="020B0604030504040204" pitchFamily="34" charset="0"/>
              <a:cs typeface="Tahoma" panose="020B0604030504040204" pitchFamily="34" charset="0"/>
            </a:endParaRPr>
          </a:p>
          <a:p>
            <a:endParaRPr lang="en-GB" sz="1800" dirty="0">
              <a:effectLst/>
              <a:ea typeface="Calibri" panose="020F0502020204030204" pitchFamily="34" charset="0"/>
              <a:cs typeface="Times New Roman" panose="02020603050405020304" pitchFamily="18" charset="0"/>
            </a:endParaRPr>
          </a:p>
          <a:p>
            <a:r>
              <a:rPr lang="en-US" dirty="0">
                <a:ea typeface="+mn-lt"/>
                <a:cs typeface="+mn-lt"/>
              </a:rPr>
              <a:t>Challenges for such a problem are wide and varied, allowing for varied and unique terrain design while avoiding artifacts and keeping the program optimized enough so that it can be procedurally generated are both huge challenges along with the implementation of tools for the user to alter the terrain during the creation process.</a:t>
            </a:r>
          </a:p>
          <a:p>
            <a:pPr marL="0" indent="0">
              <a:buNone/>
            </a:pPr>
            <a:endParaRPr lang="en-US" dirty="0">
              <a:ea typeface="+mn-lt"/>
              <a:cs typeface="+mn-lt"/>
            </a:endParaRPr>
          </a:p>
          <a:p>
            <a:r>
              <a:rPr lang="en-US" b="1" dirty="0">
                <a:ea typeface="+mn-lt"/>
                <a:cs typeface="+mn-lt"/>
              </a:rPr>
              <a:t>Here is my previous project to do with terrain. I intend to start anew and take this project leaps and bounds further.</a:t>
            </a:r>
          </a:p>
          <a:p>
            <a:endParaRPr lang="en-US" b="1" dirty="0">
              <a:ea typeface="+mn-lt"/>
              <a:cs typeface="+mn-lt"/>
            </a:endParaRPr>
          </a:p>
          <a:p>
            <a:endParaRPr lang="en-US" dirty="0"/>
          </a:p>
        </p:txBody>
      </p:sp>
      <p:sp>
        <p:nvSpPr>
          <p:cNvPr id="5" name="Rectangle: Diagonal Corners Snipped 4">
            <a:extLst>
              <a:ext uri="{FF2B5EF4-FFF2-40B4-BE49-F238E27FC236}">
                <a16:creationId xmlns:a16="http://schemas.microsoft.com/office/drawing/2014/main" id="{F56078D9-A6B0-4731-FB5A-A7725954A51D}"/>
              </a:ext>
            </a:extLst>
          </p:cNvPr>
          <p:cNvSpPr/>
          <p:nvPr/>
        </p:nvSpPr>
        <p:spPr>
          <a:xfrm>
            <a:off x="8561264" y="200377"/>
            <a:ext cx="3290671" cy="1861262"/>
          </a:xfrm>
          <a:prstGeom prst="snip2Diag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Box 6">
            <a:extLst>
              <a:ext uri="{FF2B5EF4-FFF2-40B4-BE49-F238E27FC236}">
                <a16:creationId xmlns:a16="http://schemas.microsoft.com/office/drawing/2014/main" id="{4B006DE1-A59A-29D9-4762-4B8775D550C5}"/>
              </a:ext>
            </a:extLst>
          </p:cNvPr>
          <p:cNvSpPr txBox="1"/>
          <p:nvPr/>
        </p:nvSpPr>
        <p:spPr>
          <a:xfrm>
            <a:off x="8833152" y="468218"/>
            <a:ext cx="30175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lumMod val="85000"/>
                    <a:lumOff val="15000"/>
                  </a:schemeClr>
                </a:solidFill>
              </a:rPr>
              <a:t>This is a template that you can adapt for your own presentation. Use these slides as a guide for what you should include. </a:t>
            </a:r>
          </a:p>
        </p:txBody>
      </p:sp>
      <p:pic>
        <p:nvPicPr>
          <p:cNvPr id="4" name="Online Media 3" title="Tool showcase">
            <a:hlinkClick r:id="" action="ppaction://media"/>
            <a:extLst>
              <a:ext uri="{FF2B5EF4-FFF2-40B4-BE49-F238E27FC236}">
                <a16:creationId xmlns:a16="http://schemas.microsoft.com/office/drawing/2014/main" id="{5BEE29A9-91CD-DF78-DD6D-CDC273E5C2D3}"/>
              </a:ext>
            </a:extLst>
          </p:cNvPr>
          <p:cNvPicPr>
            <a:picLocks noRot="1" noChangeAspect="1"/>
          </p:cNvPicPr>
          <p:nvPr>
            <a:videoFile r:link="rId1"/>
          </p:nvPr>
        </p:nvPicPr>
        <p:blipFill>
          <a:blip r:embed="rId3"/>
          <a:stretch>
            <a:fillRect/>
          </a:stretch>
        </p:blipFill>
        <p:spPr>
          <a:xfrm>
            <a:off x="9369038" y="4665602"/>
            <a:ext cx="2481683" cy="18612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6172" y="838528"/>
            <a:ext cx="7467560" cy="1438780"/>
          </a:xfrm>
        </p:spPr>
        <p:txBody>
          <a:bodyPr/>
          <a:lstStyle/>
          <a:p>
            <a:r>
              <a:t>Key Influences</a:t>
            </a:r>
          </a:p>
        </p:txBody>
      </p:sp>
      <p:sp>
        <p:nvSpPr>
          <p:cNvPr id="3" name="Content Placeholder 2"/>
          <p:cNvSpPr>
            <a:spLocks noGrp="1"/>
          </p:cNvSpPr>
          <p:nvPr>
            <p:ph idx="1"/>
          </p:nvPr>
        </p:nvSpPr>
        <p:spPr>
          <a:xfrm>
            <a:off x="1310797" y="2782616"/>
            <a:ext cx="7467560" cy="3870181"/>
          </a:xfrm>
        </p:spPr>
        <p:txBody>
          <a:bodyPr vert="horz" lIns="91440" tIns="45720" rIns="91440" bIns="45720" rtlCol="0" anchor="t">
            <a:normAutofit fontScale="92500"/>
          </a:bodyPr>
          <a:lstStyle/>
          <a:p>
            <a:r>
              <a:rPr lang="en-GB" dirty="0"/>
              <a:t>As stated before a key influence is my own project.</a:t>
            </a:r>
          </a:p>
          <a:p>
            <a:r>
              <a:rPr lang="en-GB" dirty="0"/>
              <a:t>Additionally there is a very intriguing software called world machine which does amazing terrain generation using block coding and provides a plethora of tools for the user to alter the terrain post generation.</a:t>
            </a:r>
          </a:p>
          <a:p>
            <a:r>
              <a:rPr lang="en-US" dirty="0">
                <a:hlinkClick r:id="rId2"/>
              </a:rPr>
              <a:t>https://www.world-machine.com/content/index/how/WMFeature1.mp4</a:t>
            </a:r>
            <a:endParaRPr lang="en-US" dirty="0"/>
          </a:p>
          <a:p>
            <a:r>
              <a:rPr lang="en-US" dirty="0"/>
              <a:t>What has also acted as inspiration for the project is just a wide range of procedural tools that have completely different uses like a sound effect generation tool and a texture generation tool and all these are an absolute blast to use and made me want to give it a try.</a:t>
            </a:r>
          </a:p>
        </p:txBody>
      </p:sp>
      <p:pic>
        <p:nvPicPr>
          <p:cNvPr id="6" name="Graphic 5" descr="Lightbulb with solid fill">
            <a:extLst>
              <a:ext uri="{FF2B5EF4-FFF2-40B4-BE49-F238E27FC236}">
                <a16:creationId xmlns:a16="http://schemas.microsoft.com/office/drawing/2014/main" id="{261D2BD5-252C-CFB2-7F37-7F20365FCA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4037" y="5230091"/>
            <a:ext cx="1219200" cy="1219200"/>
          </a:xfrm>
          <a:prstGeom prst="rect">
            <a:avLst/>
          </a:prstGeom>
        </p:spPr>
      </p:pic>
      <p:pic>
        <p:nvPicPr>
          <p:cNvPr id="5" name="Picture 4" descr="A 3d map of a mountain&#10;&#10;Description automatically generated">
            <a:extLst>
              <a:ext uri="{FF2B5EF4-FFF2-40B4-BE49-F238E27FC236}">
                <a16:creationId xmlns:a16="http://schemas.microsoft.com/office/drawing/2014/main" id="{CC304A7D-C40F-E9AC-FBC1-4F1EFBB0AB1D}"/>
              </a:ext>
            </a:extLst>
          </p:cNvPr>
          <p:cNvPicPr>
            <a:picLocks noChangeAspect="1"/>
          </p:cNvPicPr>
          <p:nvPr/>
        </p:nvPicPr>
        <p:blipFill>
          <a:blip r:embed="rId5"/>
          <a:stretch>
            <a:fillRect/>
          </a:stretch>
        </p:blipFill>
        <p:spPr>
          <a:xfrm>
            <a:off x="8628888" y="408709"/>
            <a:ext cx="2746248" cy="2059686"/>
          </a:xfrm>
          <a:prstGeom prst="rect">
            <a:avLst/>
          </a:prstGeom>
        </p:spPr>
      </p:pic>
      <p:pic>
        <p:nvPicPr>
          <p:cNvPr id="8" name="Picture 7" descr="A map of the islands&#10;&#10;Description automatically generated">
            <a:extLst>
              <a:ext uri="{FF2B5EF4-FFF2-40B4-BE49-F238E27FC236}">
                <a16:creationId xmlns:a16="http://schemas.microsoft.com/office/drawing/2014/main" id="{00712D78-18A9-4FBC-FC8F-CA81604A535B}"/>
              </a:ext>
            </a:extLst>
          </p:cNvPr>
          <p:cNvPicPr>
            <a:picLocks noChangeAspect="1"/>
          </p:cNvPicPr>
          <p:nvPr/>
        </p:nvPicPr>
        <p:blipFill>
          <a:blip r:embed="rId6"/>
          <a:stretch>
            <a:fillRect/>
          </a:stretch>
        </p:blipFill>
        <p:spPr>
          <a:xfrm>
            <a:off x="5824728" y="136969"/>
            <a:ext cx="2459736" cy="1847877"/>
          </a:xfrm>
          <a:prstGeom prst="rect">
            <a:avLst/>
          </a:prstGeom>
        </p:spPr>
      </p:pic>
      <p:pic>
        <p:nvPicPr>
          <p:cNvPr id="10" name="Picture 9" descr="A screenshot of a computer generated image&#10;&#10;Description automatically generated">
            <a:extLst>
              <a:ext uri="{FF2B5EF4-FFF2-40B4-BE49-F238E27FC236}">
                <a16:creationId xmlns:a16="http://schemas.microsoft.com/office/drawing/2014/main" id="{65062BE7-2814-08F8-443C-D717E66B3150}"/>
              </a:ext>
            </a:extLst>
          </p:cNvPr>
          <p:cNvPicPr>
            <a:picLocks noChangeAspect="1"/>
          </p:cNvPicPr>
          <p:nvPr/>
        </p:nvPicPr>
        <p:blipFill>
          <a:blip r:embed="rId7"/>
          <a:stretch>
            <a:fillRect/>
          </a:stretch>
        </p:blipFill>
        <p:spPr>
          <a:xfrm>
            <a:off x="9490701" y="2541729"/>
            <a:ext cx="2462609" cy="18478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1069697"/>
            <a:ext cx="6046883" cy="1555016"/>
          </a:xfrm>
        </p:spPr>
        <p:txBody>
          <a:bodyPr/>
          <a:lstStyle/>
          <a:p>
            <a:r>
              <a:rPr dirty="0"/>
              <a:t>Industry Relevance</a:t>
            </a:r>
          </a:p>
        </p:txBody>
      </p:sp>
      <p:sp>
        <p:nvSpPr>
          <p:cNvPr id="3" name="Content Placeholder 2"/>
          <p:cNvSpPr>
            <a:spLocks noGrp="1"/>
          </p:cNvSpPr>
          <p:nvPr>
            <p:ph idx="1"/>
          </p:nvPr>
        </p:nvSpPr>
        <p:spPr>
          <a:xfrm>
            <a:off x="1053218" y="2820273"/>
            <a:ext cx="7467560" cy="3870181"/>
          </a:xfrm>
        </p:spPr>
        <p:txBody>
          <a:bodyPr vert="horz" lIns="91440" tIns="45720" rIns="91440" bIns="45720" rtlCol="0" anchor="t">
            <a:normAutofit/>
          </a:bodyPr>
          <a:lstStyle/>
          <a:p>
            <a:r>
              <a:rPr lang="en-GB" b="1" dirty="0"/>
              <a:t>Linked in has locked me out of my account but applicable jobs would be game programming and tool development jobs</a:t>
            </a:r>
            <a:endParaRPr lang="en-US" dirty="0"/>
          </a:p>
          <a:p>
            <a:endParaRPr dirty="0"/>
          </a:p>
          <a:p>
            <a:r>
              <a:rPr b="1" dirty="0"/>
              <a:t>Role Description:</a:t>
            </a:r>
            <a:r>
              <a:rPr lang="en-US" b="1" dirty="0"/>
              <a:t> </a:t>
            </a:r>
            <a:r>
              <a:rPr lang="en-US" dirty="0">
                <a:ea typeface="+mn-lt"/>
                <a:cs typeface="+mn-lt"/>
              </a:rPr>
              <a:t>creating tools to aid and streamline development along with creating relevant gameplay mechanics</a:t>
            </a:r>
            <a:endParaRPr dirty="0"/>
          </a:p>
          <a:p>
            <a:endParaRPr dirty="0"/>
          </a:p>
          <a:p>
            <a:r>
              <a:rPr b="1" dirty="0"/>
              <a:t>Skills Alignment:</a:t>
            </a:r>
            <a:r>
              <a:rPr lang="en-US" dirty="0"/>
              <a:t> </a:t>
            </a:r>
            <a:r>
              <a:rPr lang="en-US" dirty="0">
                <a:ea typeface="+mn-lt"/>
                <a:cs typeface="+mn-lt"/>
              </a:rPr>
              <a:t>C++/C# experience, use and creation of applicable algorithms, designing and applying good UI and UX practices, identifying and solving </a:t>
            </a:r>
            <a:r>
              <a:rPr lang="en-US" dirty="0" err="1">
                <a:ea typeface="+mn-lt"/>
                <a:cs typeface="+mn-lt"/>
              </a:rPr>
              <a:t>bottleknecks</a:t>
            </a:r>
            <a:r>
              <a:rPr lang="en-US" dirty="0">
                <a:ea typeface="+mn-lt"/>
                <a:cs typeface="+mn-lt"/>
              </a:rPr>
              <a:t> in the game development process</a:t>
            </a:r>
          </a:p>
        </p:txBody>
      </p:sp>
      <p:sp>
        <p:nvSpPr>
          <p:cNvPr id="5" name="Rectangle: Diagonal Corners Snipped 4">
            <a:extLst>
              <a:ext uri="{FF2B5EF4-FFF2-40B4-BE49-F238E27FC236}">
                <a16:creationId xmlns:a16="http://schemas.microsoft.com/office/drawing/2014/main" id="{619F679A-354C-3DAA-9B1E-880829B41160}"/>
              </a:ext>
            </a:extLst>
          </p:cNvPr>
          <p:cNvSpPr/>
          <p:nvPr/>
        </p:nvSpPr>
        <p:spPr>
          <a:xfrm>
            <a:off x="8650655" y="304062"/>
            <a:ext cx="3290671" cy="1861262"/>
          </a:xfrm>
          <a:prstGeom prst="snip2Diag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2F4806-E1B7-4EC1-726D-2AC049691F60}"/>
              </a:ext>
            </a:extLst>
          </p:cNvPr>
          <p:cNvSpPr txBox="1"/>
          <p:nvPr/>
        </p:nvSpPr>
        <p:spPr>
          <a:xfrm>
            <a:off x="8872384" y="577318"/>
            <a:ext cx="284597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lumMod val="85000"/>
                    <a:lumOff val="15000"/>
                  </a:schemeClr>
                </a:solidFill>
              </a:rPr>
              <a:t>Be sure to include where you have found these job listings, try all avenues-LinkedIn and Art Station are great places to start.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778752"/>
            <a:ext cx="6046883" cy="1555016"/>
          </a:xfrm>
        </p:spPr>
        <p:txBody>
          <a:bodyPr/>
          <a:lstStyle/>
          <a:p>
            <a:r>
              <a:rPr lang="en-US"/>
              <a:t>Research Plan</a:t>
            </a:r>
          </a:p>
        </p:txBody>
      </p:sp>
      <p:sp>
        <p:nvSpPr>
          <p:cNvPr id="3" name="Content Placeholder 2"/>
          <p:cNvSpPr>
            <a:spLocks noGrp="1"/>
          </p:cNvSpPr>
          <p:nvPr>
            <p:ph idx="1"/>
          </p:nvPr>
        </p:nvSpPr>
        <p:spPr>
          <a:xfrm>
            <a:off x="1058593" y="2684740"/>
            <a:ext cx="8797595" cy="3496105"/>
          </a:xfrm>
        </p:spPr>
        <p:txBody>
          <a:bodyPr vert="horz" lIns="91440" tIns="45720" rIns="91440" bIns="45720" rtlCol="0" anchor="t">
            <a:normAutofit lnSpcReduction="10000"/>
          </a:bodyPr>
          <a:lstStyle/>
          <a:p>
            <a:r>
              <a:rPr lang="en-US" dirty="0">
                <a:ea typeface="+mn-lt"/>
                <a:cs typeface="+mn-lt"/>
              </a:rPr>
              <a:t>A large part of the projects research will be of scientific studies along with applicable industry software where possible.</a:t>
            </a:r>
          </a:p>
          <a:p>
            <a:r>
              <a:rPr lang="en-US" dirty="0">
                <a:latin typeface="Neue Haas Grotesk Text Pro"/>
                <a:ea typeface="+mn-lt"/>
                <a:cs typeface="Calibri"/>
              </a:rPr>
              <a:t>Scientific papers on procedural terrain generation and weather and erosions simulations, I will find these papers by researching through textbooks and finding related papers online and following there references to find more information. Along with that I will reference UI and UX guides and survey friends, family and classmates to get feedback on the UX</a:t>
            </a:r>
            <a:endParaRPr lang="en-US" dirty="0">
              <a:latin typeface="Neue Haas Grotesk Text Pro"/>
              <a:cs typeface="Calibri"/>
            </a:endParaRPr>
          </a:p>
          <a:p>
            <a:r>
              <a:rPr lang="en-US" b="1" dirty="0">
                <a:ea typeface="+mn-lt"/>
                <a:cs typeface="+mn-lt"/>
              </a:rPr>
              <a:t>Obstacles would be getting good relevant feedback as using your own program is not a true test. Finding recent good papers on certain topics as the papers I often find are older and more dated.</a:t>
            </a:r>
            <a:endParaRPr lang="en-US" dirty="0">
              <a:ea typeface="+mn-lt"/>
              <a:cs typeface="Calibri"/>
            </a:endParaRPr>
          </a:p>
          <a:p>
            <a:pPr marL="0" indent="0">
              <a:buNone/>
            </a:pPr>
            <a:endParaRPr lang="en-US" dirty="0">
              <a:ea typeface="+mn-lt"/>
              <a:cs typeface="+mn-lt"/>
            </a:endParaRPr>
          </a:p>
        </p:txBody>
      </p:sp>
      <p:pic>
        <p:nvPicPr>
          <p:cNvPr id="4" name="Graphic 3" descr="Books outline">
            <a:extLst>
              <a:ext uri="{FF2B5EF4-FFF2-40B4-BE49-F238E27FC236}">
                <a16:creationId xmlns:a16="http://schemas.microsoft.com/office/drawing/2014/main" id="{2BC8CF50-1B48-E1EE-B0DE-59ADA16CE4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491" y="5174673"/>
            <a:ext cx="1343890" cy="1399309"/>
          </a:xfrm>
          <a:prstGeom prst="rect">
            <a:avLst/>
          </a:prstGeom>
        </p:spPr>
      </p:pic>
    </p:spTree>
    <p:extLst>
      <p:ext uri="{BB962C8B-B14F-4D97-AF65-F5344CB8AC3E}">
        <p14:creationId xmlns:p14="http://schemas.microsoft.com/office/powerpoint/2010/main" val="289579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811392"/>
            <a:ext cx="7364239" cy="1503355"/>
          </a:xfrm>
        </p:spPr>
        <p:txBody>
          <a:bodyPr>
            <a:normAutofit/>
          </a:bodyPr>
          <a:lstStyle/>
          <a:p>
            <a:r>
              <a:rPr lang="en-US"/>
              <a:t>Examples of key literature and research                  </a:t>
            </a:r>
          </a:p>
        </p:txBody>
      </p:sp>
      <p:sp>
        <p:nvSpPr>
          <p:cNvPr id="3" name="Content Placeholder 2"/>
          <p:cNvSpPr>
            <a:spLocks noGrp="1"/>
          </p:cNvSpPr>
          <p:nvPr>
            <p:ph idx="1"/>
          </p:nvPr>
        </p:nvSpPr>
        <p:spPr>
          <a:xfrm>
            <a:off x="1053218" y="2600714"/>
            <a:ext cx="7467560" cy="3870181"/>
          </a:xfrm>
        </p:spPr>
        <p:txBody>
          <a:bodyPr vert="horz" lIns="91440" tIns="45720" rIns="91440" bIns="45720" rtlCol="0" anchor="t">
            <a:normAutofit fontScale="62500" lnSpcReduction="20000"/>
          </a:bodyPr>
          <a:lstStyle/>
          <a:p>
            <a:r>
              <a:rPr lang="en-US" b="1" dirty="0">
                <a:latin typeface="Neue Haas Grotesk Text Pro"/>
                <a:ea typeface="+mn-lt"/>
                <a:cs typeface="Arial"/>
              </a:rPr>
              <a:t>Journals and Books</a:t>
            </a:r>
            <a:endParaRPr lang="en-US" dirty="0"/>
          </a:p>
          <a:p>
            <a:pPr lvl="1">
              <a:buFont typeface="Arial" panose="020B0504020202020204" pitchFamily="34" charset="0"/>
              <a:buChar char="•"/>
            </a:pPr>
            <a:r>
              <a:rPr lang="en-GB" i="1" dirty="0">
                <a:effectLst/>
                <a:latin typeface="Aptos" panose="020B0004020202020204" pitchFamily="34" charset="0"/>
              </a:rPr>
              <a:t>Ryan Geiss</a:t>
            </a:r>
            <a:r>
              <a:rPr lang="en-GB" dirty="0"/>
              <a:t>. (2005) Chapter 1. Generating Complex Procedural Terrains Using the GPU. Available at: </a:t>
            </a:r>
            <a:r>
              <a:rPr lang="en-GB" dirty="0">
                <a:hlinkClick r:id="rId2"/>
              </a:rPr>
              <a:t>https://developer.nvidia.com/gpugems/gpugems3/part-i-geometry/chapter-1-generating-complex-procedural-terrains-using-gpu</a:t>
            </a:r>
            <a:r>
              <a:rPr lang="en-GB" dirty="0"/>
              <a:t>.</a:t>
            </a:r>
          </a:p>
          <a:p>
            <a:pPr>
              <a:buFont typeface="Arial" panose="020B0504020202020204" pitchFamily="34" charset="0"/>
              <a:buChar char="•"/>
            </a:pPr>
            <a:r>
              <a:rPr lang="en-US" b="1" dirty="0">
                <a:latin typeface="Neue Haas Grotesk Text Pro"/>
                <a:ea typeface="+mn-lt"/>
                <a:cs typeface="Arial"/>
              </a:rPr>
              <a:t>Blogs</a:t>
            </a:r>
          </a:p>
          <a:p>
            <a:pPr lvl="1"/>
            <a:r>
              <a:rPr lang="en-GB" dirty="0"/>
              <a:t>Hunter Loftis (2014). Realistic terrain in 130 lines. Available at: </a:t>
            </a:r>
            <a:r>
              <a:rPr lang="en-GB" dirty="0">
                <a:hlinkClick r:id="rId3"/>
              </a:rPr>
              <a:t>http://www.playfuljs.com/realistic-terrain-in-130-lines/</a:t>
            </a:r>
            <a:r>
              <a:rPr lang="en-GB" dirty="0"/>
              <a:t>.</a:t>
            </a:r>
          </a:p>
          <a:p>
            <a:pPr lvl="1"/>
            <a:r>
              <a:rPr lang="en-GB" dirty="0" err="1"/>
              <a:t>Talle</a:t>
            </a:r>
            <a:r>
              <a:rPr lang="en-GB" dirty="0"/>
              <a:t>, J. (2020). Simulating hydraulic erosion. jobtalle.com. Available at: </a:t>
            </a:r>
            <a:r>
              <a:rPr lang="en-GB" dirty="0">
                <a:hlinkClick r:id="rId4"/>
              </a:rPr>
              <a:t>https://jobtalle.com/simulating_hydraulic_erosion.html</a:t>
            </a:r>
            <a:r>
              <a:rPr lang="en-GB" dirty="0"/>
              <a:t>.</a:t>
            </a:r>
            <a:endParaRPr lang="en-US" b="1" dirty="0">
              <a:latin typeface="Neue Haas Grotesk Text Pro"/>
              <a:ea typeface="+mn-lt"/>
              <a:cs typeface="Arial"/>
            </a:endParaRPr>
          </a:p>
          <a:p>
            <a:r>
              <a:rPr lang="en-US" b="1" dirty="0" err="1">
                <a:latin typeface="Neue Haas Grotesk Text Pro"/>
                <a:ea typeface="+mn-lt"/>
                <a:cs typeface="Arial"/>
              </a:rPr>
              <a:t>Github</a:t>
            </a:r>
            <a:endParaRPr lang="en-US" b="1" dirty="0">
              <a:latin typeface="Neue Haas Grotesk Text Pro"/>
              <a:ea typeface="+mn-lt"/>
              <a:cs typeface="Arial"/>
            </a:endParaRPr>
          </a:p>
          <a:p>
            <a:pPr lvl="1"/>
            <a:r>
              <a:rPr lang="en-GB" dirty="0"/>
              <a:t>Peck, J. (2021). </a:t>
            </a:r>
            <a:r>
              <a:rPr lang="en-GB" dirty="0" err="1"/>
              <a:t>FastNoiseLite</a:t>
            </a:r>
            <a:r>
              <a:rPr lang="en-GB" dirty="0"/>
              <a:t>. [online] GitHub. Available at: </a:t>
            </a:r>
            <a:r>
              <a:rPr lang="en-GB" dirty="0">
                <a:hlinkClick r:id="rId5"/>
              </a:rPr>
              <a:t>https://github.com/Auburn/FastNoiseLite</a:t>
            </a:r>
            <a:r>
              <a:rPr lang="en-GB" dirty="0"/>
              <a:t>.	</a:t>
            </a:r>
            <a:endParaRPr lang="en-US" b="1" dirty="0">
              <a:latin typeface="Neue Haas Grotesk Text Pro"/>
              <a:ea typeface="+mn-lt"/>
              <a:cs typeface="Arial"/>
            </a:endParaRPr>
          </a:p>
          <a:p>
            <a:r>
              <a:rPr lang="en-US" b="1" dirty="0">
                <a:latin typeface="Neue Haas Grotesk Text Pro"/>
                <a:ea typeface="+mn-lt"/>
                <a:cs typeface="Arial"/>
              </a:rPr>
              <a:t>Papers</a:t>
            </a:r>
          </a:p>
          <a:p>
            <a:pPr lvl="1">
              <a:buFont typeface="Arial" panose="020B0504020202020204" pitchFamily="34" charset="0"/>
              <a:buChar char="•"/>
            </a:pPr>
            <a:r>
              <a:rPr lang="en-GB" dirty="0"/>
              <a:t>Musgrave, F.K., Kolb, C.E. and Mace, R.S. (1989). The synthesis and rendering of eroded fractal terrains. 23(3), pp.41–50. </a:t>
            </a:r>
            <a:r>
              <a:rPr lang="en-GB" dirty="0" err="1"/>
              <a:t>doi</a:t>
            </a:r>
            <a:r>
              <a:rPr lang="en-GB" dirty="0"/>
              <a:t>: </a:t>
            </a:r>
            <a:r>
              <a:rPr lang="en-GB" dirty="0">
                <a:hlinkClick r:id="rId6"/>
              </a:rPr>
              <a:t>https://doi.org/10.1145/74334.74337</a:t>
            </a:r>
            <a:r>
              <a:rPr lang="en-GB" dirty="0"/>
              <a:t>.</a:t>
            </a:r>
          </a:p>
          <a:p>
            <a:pPr lvl="1">
              <a:buFont typeface="Arial" panose="020B0504020202020204" pitchFamily="34" charset="0"/>
              <a:buChar char="•"/>
            </a:pPr>
            <a:r>
              <a:rPr lang="en-GB" dirty="0" err="1"/>
              <a:t>Št'ava</a:t>
            </a:r>
            <a:r>
              <a:rPr lang="en-GB" dirty="0"/>
              <a:t>, O., </a:t>
            </a:r>
            <a:r>
              <a:rPr lang="en-GB" dirty="0" err="1"/>
              <a:t>Beneš</a:t>
            </a:r>
            <a:r>
              <a:rPr lang="en-GB" dirty="0"/>
              <a:t>, B., </a:t>
            </a:r>
            <a:r>
              <a:rPr lang="en-GB" dirty="0" err="1"/>
              <a:t>Brisbin</a:t>
            </a:r>
            <a:r>
              <a:rPr lang="en-GB" dirty="0"/>
              <a:t>, M. and </a:t>
            </a:r>
            <a:r>
              <a:rPr lang="en-GB" dirty="0" err="1"/>
              <a:t>Křivánek</a:t>
            </a:r>
            <a:r>
              <a:rPr lang="en-GB" dirty="0"/>
              <a:t>, J. (2008). Interactive Terrain </a:t>
            </a:r>
            <a:r>
              <a:rPr lang="en-GB" dirty="0" err="1"/>
              <a:t>Modeling</a:t>
            </a:r>
            <a:r>
              <a:rPr lang="en-GB" dirty="0"/>
              <a:t> Using Hydraulic Erosion. Available at: </a:t>
            </a:r>
            <a:r>
              <a:rPr lang="en-GB" dirty="0">
                <a:hlinkClick r:id="rId7"/>
              </a:rPr>
              <a:t>https://cgg.mff.cuni.cz/~jaroslav/papers/2008-sca-erosim/2008-sca-erosiom-fin.pdf</a:t>
            </a:r>
            <a:r>
              <a:rPr lang="en-GB" dirty="0"/>
              <a:t>.</a:t>
            </a:r>
            <a:endParaRPr lang="en-US" dirty="0">
              <a:solidFill>
                <a:srgbClr val="FFC000"/>
              </a:solidFill>
              <a:latin typeface="Neue Haas Grotesk Text Pro"/>
            </a:endParaRPr>
          </a:p>
        </p:txBody>
      </p:sp>
      <p:pic>
        <p:nvPicPr>
          <p:cNvPr id="4" name="Graphic 3" descr="Computer outline">
            <a:extLst>
              <a:ext uri="{FF2B5EF4-FFF2-40B4-BE49-F238E27FC236}">
                <a16:creationId xmlns:a16="http://schemas.microsoft.com/office/drawing/2014/main" id="{53BBEF9A-6B2D-42BC-D859-FD6AC6F8AE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52496" y="4973665"/>
            <a:ext cx="1508501" cy="1495586"/>
          </a:xfrm>
          <a:prstGeom prst="rect">
            <a:avLst/>
          </a:prstGeom>
        </p:spPr>
      </p:pic>
    </p:spTree>
    <p:extLst>
      <p:ext uri="{BB962C8B-B14F-4D97-AF65-F5344CB8AC3E}">
        <p14:creationId xmlns:p14="http://schemas.microsoft.com/office/powerpoint/2010/main" val="348762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210" y="484909"/>
            <a:ext cx="7252229" cy="1305635"/>
          </a:xfrm>
        </p:spPr>
        <p:txBody>
          <a:bodyPr/>
          <a:lstStyle/>
          <a:p>
            <a:r>
              <a:rPr lang="en-US" dirty="0"/>
              <a:t>Deliverables and Project Planning </a:t>
            </a:r>
          </a:p>
        </p:txBody>
      </p:sp>
      <p:sp>
        <p:nvSpPr>
          <p:cNvPr id="3" name="Content Placeholder 2"/>
          <p:cNvSpPr>
            <a:spLocks noGrp="1"/>
          </p:cNvSpPr>
          <p:nvPr>
            <p:ph idx="1"/>
          </p:nvPr>
        </p:nvSpPr>
        <p:spPr>
          <a:xfrm>
            <a:off x="650882" y="1719072"/>
            <a:ext cx="11364334" cy="4654019"/>
          </a:xfrm>
        </p:spPr>
        <p:txBody>
          <a:bodyPr vert="horz" lIns="91440" tIns="45720" rIns="91440" bIns="45720" rtlCol="0" anchor="t">
            <a:normAutofit fontScale="85000" lnSpcReduction="10000"/>
          </a:bodyPr>
          <a:lstStyle/>
          <a:p>
            <a:pPr marL="285750" indent="-285750"/>
            <a:r>
              <a:rPr lang="en-US" dirty="0">
                <a:latin typeface="Neue Haas Grotesk Text Pro"/>
                <a:ea typeface="+mn-lt"/>
                <a:cs typeface="Calibri"/>
              </a:rPr>
              <a:t>A tool which allows users to create and export a landscape/terrain</a:t>
            </a:r>
          </a:p>
          <a:p>
            <a:pPr marL="285750" indent="-285750"/>
            <a:r>
              <a:rPr lang="en-US" dirty="0">
                <a:latin typeface="Neue Haas Grotesk Text Pro"/>
                <a:ea typeface="+mn-lt"/>
                <a:cs typeface="Calibri"/>
              </a:rPr>
              <a:t>The tool should be able to work in game dev engines and by using user settable parameters create terrain.</a:t>
            </a:r>
          </a:p>
          <a:p>
            <a:pPr marL="285750" indent="-285750"/>
            <a:r>
              <a:rPr lang="en-US" dirty="0">
                <a:latin typeface="Neue Haas Grotesk Text Pro"/>
                <a:cs typeface="Calibri"/>
              </a:rPr>
              <a:t>Within the standalone tool there are user tools which allow manipulation of the generated terrain like manual alteration of terrain, generation of natural features and natural or man made erosion.</a:t>
            </a:r>
          </a:p>
          <a:p>
            <a:pPr marL="285750" indent="-285750"/>
            <a:r>
              <a:rPr lang="en-US" dirty="0">
                <a:latin typeface="Neue Haas Grotesk Text Pro"/>
                <a:ea typeface="+mn-lt"/>
                <a:cs typeface="Calibri"/>
              </a:rPr>
              <a:t>Clearly specifying the importance of different features of the program from the core parts of the tool to the bells and whistles</a:t>
            </a:r>
            <a:endParaRPr lang="en-US" dirty="0">
              <a:ea typeface="+mn-lt"/>
              <a:cs typeface="Calibri"/>
            </a:endParaRPr>
          </a:p>
          <a:p>
            <a:r>
              <a:rPr lang="en-US" b="1" dirty="0">
                <a:ea typeface="+mn-lt"/>
                <a:cs typeface="+mn-lt"/>
              </a:rPr>
              <a:t>Milestones</a:t>
            </a:r>
            <a:r>
              <a:rPr lang="en-US" dirty="0">
                <a:ea typeface="+mn-lt"/>
                <a:cs typeface="+mn-lt"/>
              </a:rPr>
              <a:t>: Completion of the full initial plan for the tool and all main features along with research assisting in development</a:t>
            </a:r>
          </a:p>
          <a:p>
            <a:r>
              <a:rPr lang="en-US" dirty="0">
                <a:ea typeface="+mn-lt"/>
                <a:cs typeface="+mn-lt"/>
              </a:rPr>
              <a:t>Completing the bare minimum of the tool</a:t>
            </a:r>
          </a:p>
          <a:p>
            <a:r>
              <a:rPr lang="en-US" dirty="0">
                <a:ea typeface="+mn-lt"/>
                <a:cs typeface="+mn-lt"/>
              </a:rPr>
              <a:t>Implementing compatibility with game engines</a:t>
            </a:r>
          </a:p>
          <a:p>
            <a:r>
              <a:rPr lang="en-US" dirty="0">
                <a:ea typeface="+mn-lt"/>
                <a:cs typeface="+mn-lt"/>
              </a:rPr>
              <a:t>UI and UX surveys and building on feedback</a:t>
            </a:r>
          </a:p>
          <a:p>
            <a:r>
              <a:rPr lang="en-US" dirty="0">
                <a:ea typeface="+mn-lt"/>
                <a:cs typeface="+mn-lt"/>
              </a:rPr>
              <a:t>Bells and whistles</a:t>
            </a:r>
          </a:p>
          <a:p>
            <a:r>
              <a:rPr lang="en-US" dirty="0">
                <a:ea typeface="+mn-lt"/>
                <a:cs typeface="+mn-lt"/>
              </a:rPr>
              <a:t>More feedback</a:t>
            </a:r>
          </a:p>
          <a:p>
            <a:r>
              <a:rPr lang="en-US" dirty="0">
                <a:ea typeface="+mn-lt"/>
                <a:cs typeface="+mn-lt"/>
              </a:rPr>
              <a:t>Finalizing</a:t>
            </a:r>
            <a:endParaRPr lang="en-US" dirty="0">
              <a:latin typeface="Neue Haas Grotesk Text Pro"/>
              <a:cs typeface="Calibri"/>
            </a:endParaRPr>
          </a:p>
          <a:p>
            <a:pPr marL="0" indent="0">
              <a:buNone/>
            </a:pPr>
            <a:endParaRPr lang="en-US" dirty="0">
              <a:ea typeface="+mn-lt"/>
              <a:cs typeface="+mn-lt"/>
            </a:endParaRPr>
          </a:p>
        </p:txBody>
      </p:sp>
      <p:sp>
        <p:nvSpPr>
          <p:cNvPr id="7" name="TextBox 6">
            <a:extLst>
              <a:ext uri="{FF2B5EF4-FFF2-40B4-BE49-F238E27FC236}">
                <a16:creationId xmlns:a16="http://schemas.microsoft.com/office/drawing/2014/main" id="{179425CB-6587-BB17-42D3-12A9C990C6B9}"/>
              </a:ext>
            </a:extLst>
          </p:cNvPr>
          <p:cNvSpPr txBox="1"/>
          <p:nvPr/>
        </p:nvSpPr>
        <p:spPr>
          <a:xfrm>
            <a:off x="8977744" y="484909"/>
            <a:ext cx="28540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lumMod val="85000"/>
                    <a:lumOff val="15000"/>
                  </a:schemeClr>
                </a:solidFill>
              </a:rPr>
              <a:t>Click the link to watch a TED talk by Tim Urban</a:t>
            </a:r>
          </a:p>
          <a:p>
            <a:endParaRPr lang="en-US" b="1">
              <a:solidFill>
                <a:schemeClr val="bg1">
                  <a:lumMod val="85000"/>
                  <a:lumOff val="15000"/>
                </a:schemeClr>
              </a:solidFill>
            </a:endParaRPr>
          </a:p>
          <a:p>
            <a:r>
              <a:rPr lang="en-US" b="1" i="1">
                <a:solidFill>
                  <a:schemeClr val="bg1">
                    <a:lumMod val="85000"/>
                    <a:lumOff val="15000"/>
                  </a:schemeClr>
                </a:solidFill>
                <a:hlinkClick r:id="rId2">
                  <a:extLst>
                    <a:ext uri="{A12FA001-AC4F-418D-AE19-62706E023703}">
                      <ahyp:hlinkClr xmlns:ahyp="http://schemas.microsoft.com/office/drawing/2018/hyperlinkcolor" val="tx"/>
                    </a:ext>
                  </a:extLst>
                </a:hlinkClick>
              </a:rPr>
              <a:t>Inside the mind of a master procrastinator</a:t>
            </a:r>
            <a:endParaRPr lang="en-US" i="1">
              <a:solidFill>
                <a:schemeClr val="bg1">
                  <a:lumMod val="85000"/>
                  <a:lumOff val="15000"/>
                </a:schemeClr>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174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210" y="484909"/>
            <a:ext cx="7252229" cy="1305635"/>
          </a:xfrm>
        </p:spPr>
        <p:txBody>
          <a:bodyPr/>
          <a:lstStyle/>
          <a:p>
            <a:r>
              <a:rPr lang="en-US" dirty="0"/>
              <a:t>Gantt chart</a:t>
            </a:r>
          </a:p>
        </p:txBody>
      </p:sp>
      <p:sp>
        <p:nvSpPr>
          <p:cNvPr id="3" name="Content Placeholder 2"/>
          <p:cNvSpPr>
            <a:spLocks noGrp="1"/>
          </p:cNvSpPr>
          <p:nvPr>
            <p:ph idx="1"/>
          </p:nvPr>
        </p:nvSpPr>
        <p:spPr>
          <a:xfrm>
            <a:off x="650882" y="1719072"/>
            <a:ext cx="11364334" cy="4654019"/>
          </a:xfrm>
        </p:spPr>
        <p:txBody>
          <a:bodyPr vert="horz" lIns="91440" tIns="45720" rIns="91440" bIns="45720" rtlCol="0" anchor="t">
            <a:normAutofit/>
          </a:bodyPr>
          <a:lstStyle/>
          <a:p>
            <a:pPr marL="0" indent="0">
              <a:buNone/>
            </a:pPr>
            <a:endParaRPr lang="en-US" dirty="0">
              <a:latin typeface="Neue Haas Grotesk Text Pro"/>
              <a:cs typeface="Calibri"/>
            </a:endParaRPr>
          </a:p>
          <a:p>
            <a:pPr marL="0" indent="0">
              <a:buNone/>
            </a:pPr>
            <a:endParaRPr lang="en-US" dirty="0">
              <a:ea typeface="+mn-lt"/>
              <a:cs typeface="+mn-lt"/>
            </a:endParaRPr>
          </a:p>
        </p:txBody>
      </p:sp>
      <p:sp>
        <p:nvSpPr>
          <p:cNvPr id="7" name="TextBox 6">
            <a:extLst>
              <a:ext uri="{FF2B5EF4-FFF2-40B4-BE49-F238E27FC236}">
                <a16:creationId xmlns:a16="http://schemas.microsoft.com/office/drawing/2014/main" id="{179425CB-6587-BB17-42D3-12A9C990C6B9}"/>
              </a:ext>
            </a:extLst>
          </p:cNvPr>
          <p:cNvSpPr txBox="1"/>
          <p:nvPr/>
        </p:nvSpPr>
        <p:spPr>
          <a:xfrm>
            <a:off x="8977744" y="484909"/>
            <a:ext cx="28540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85000"/>
                    <a:lumOff val="15000"/>
                  </a:schemeClr>
                </a:solidFill>
              </a:rPr>
              <a:t>Click the link to watch a TED talk by Tim Urban</a:t>
            </a:r>
          </a:p>
          <a:p>
            <a:endParaRPr lang="en-US" b="1" dirty="0">
              <a:solidFill>
                <a:schemeClr val="bg1">
                  <a:lumMod val="85000"/>
                  <a:lumOff val="15000"/>
                </a:schemeClr>
              </a:solidFill>
            </a:endParaRPr>
          </a:p>
          <a:p>
            <a:r>
              <a:rPr lang="en-US" b="1" i="1" dirty="0">
                <a:solidFill>
                  <a:schemeClr val="bg1">
                    <a:lumMod val="85000"/>
                    <a:lumOff val="15000"/>
                  </a:schemeClr>
                </a:solidFill>
                <a:hlinkClick r:id="rId2">
                  <a:extLst>
                    <a:ext uri="{A12FA001-AC4F-418D-AE19-62706E023703}">
                      <ahyp:hlinkClr xmlns:ahyp="http://schemas.microsoft.com/office/drawing/2018/hyperlinkcolor" val="tx"/>
                    </a:ext>
                  </a:extLst>
                </a:hlinkClick>
              </a:rPr>
              <a:t>Inside the mind of a master procrastinator</a:t>
            </a:r>
            <a:endParaRPr lang="en-US" i="1" dirty="0">
              <a:solidFill>
                <a:schemeClr val="bg1">
                  <a:lumMod val="85000"/>
                  <a:lumOff val="15000"/>
                </a:schemeClr>
              </a:solidFill>
              <a:hlinkClick r:id="rId2">
                <a:extLst>
                  <a:ext uri="{A12FA001-AC4F-418D-AE19-62706E023703}">
                    <ahyp:hlinkClr xmlns:ahyp="http://schemas.microsoft.com/office/drawing/2018/hyperlinkcolor" val="tx"/>
                  </a:ext>
                </a:extLst>
              </a:hlinkClick>
            </a:endParaRPr>
          </a:p>
        </p:txBody>
      </p:sp>
      <p:pic>
        <p:nvPicPr>
          <p:cNvPr id="5" name="Picture 4" descr="A graph of a project&#10;&#10;Description automatically generated">
            <a:extLst>
              <a:ext uri="{FF2B5EF4-FFF2-40B4-BE49-F238E27FC236}">
                <a16:creationId xmlns:a16="http://schemas.microsoft.com/office/drawing/2014/main" id="{811FED45-EF25-912C-55BC-292570C161B1}"/>
              </a:ext>
            </a:extLst>
          </p:cNvPr>
          <p:cNvPicPr>
            <a:picLocks noChangeAspect="1"/>
          </p:cNvPicPr>
          <p:nvPr/>
        </p:nvPicPr>
        <p:blipFill>
          <a:blip r:embed="rId3"/>
          <a:stretch>
            <a:fillRect/>
          </a:stretch>
        </p:blipFill>
        <p:spPr>
          <a:xfrm>
            <a:off x="0" y="2028820"/>
            <a:ext cx="12192000" cy="3294135"/>
          </a:xfrm>
          <a:prstGeom prst="rect">
            <a:avLst/>
          </a:prstGeom>
        </p:spPr>
      </p:pic>
    </p:spTree>
    <p:extLst>
      <p:ext uri="{BB962C8B-B14F-4D97-AF65-F5344CB8AC3E}">
        <p14:creationId xmlns:p14="http://schemas.microsoft.com/office/powerpoint/2010/main" val="2683947694"/>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BF76585360BE4BB8D976A1E44FFC30" ma:contentTypeVersion="16" ma:contentTypeDescription="Create a new document." ma:contentTypeScope="" ma:versionID="aa1788dcdf23072cdcc4cc53e58b98a6">
  <xsd:schema xmlns:xsd="http://www.w3.org/2001/XMLSchema" xmlns:xs="http://www.w3.org/2001/XMLSchema" xmlns:p="http://schemas.microsoft.com/office/2006/metadata/properties" xmlns:ns2="45c0638f-8904-45ab-b124-b1f7ff451179" xmlns:ns3="ac1d6235-51e3-4a29-8ef4-963eeebbd849" targetNamespace="http://schemas.microsoft.com/office/2006/metadata/properties" ma:root="true" ma:fieldsID="e2718d4e96c922d69dbf9eb86cef7778" ns2:_="" ns3:_="">
    <xsd:import namespace="45c0638f-8904-45ab-b124-b1f7ff451179"/>
    <xsd:import namespace="ac1d6235-51e3-4a29-8ef4-963eeebbd84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Topic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c0638f-8904-45ab-b124-b1f7ff4511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9151cd1a-81c0-4f7e-8bca-7c9d41dcf3f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Topics" ma:index="21" nillable="true" ma:displayName="Topics" ma:format="Dropdown" ma:internalName="Topics">
      <xsd:simpleType>
        <xsd:restriction base="dms:Text">
          <xsd:maxLength value="255"/>
        </xsd:restriction>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1d6235-51e3-4a29-8ef4-963eeebbd849"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3edadf58-48e6-41c9-9b5a-4b8859450888}" ma:internalName="TaxCatchAll" ma:showField="CatchAllData" ma:web="ac1d6235-51e3-4a29-8ef4-963eeebbd849">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opics xmlns="45c0638f-8904-45ab-b124-b1f7ff451179" xsi:nil="true"/>
    <TaxCatchAll xmlns="ac1d6235-51e3-4a29-8ef4-963eeebbd849" xsi:nil="true"/>
    <lcf76f155ced4ddcb4097134ff3c332f xmlns="45c0638f-8904-45ab-b124-b1f7ff451179">
      <Terms xmlns="http://schemas.microsoft.com/office/infopath/2007/PartnerControls"/>
    </lcf76f155ced4ddcb4097134ff3c332f>
    <SharedWithUsers xmlns="ac1d6235-51e3-4a29-8ef4-963eeebbd849">
      <UserInfo>
        <DisplayName/>
        <AccountId xsi:nil="true"/>
        <AccountType/>
      </UserInfo>
    </SharedWithUsers>
  </documentManagement>
</p:properties>
</file>

<file path=customXml/itemProps1.xml><?xml version="1.0" encoding="utf-8"?>
<ds:datastoreItem xmlns:ds="http://schemas.openxmlformats.org/officeDocument/2006/customXml" ds:itemID="{475A8469-11B7-49DA-B3FC-F2755995F5B4}">
  <ds:schemaRefs>
    <ds:schemaRef ds:uri="http://schemas.microsoft.com/sharepoint/v3/contenttype/forms"/>
  </ds:schemaRefs>
</ds:datastoreItem>
</file>

<file path=customXml/itemProps2.xml><?xml version="1.0" encoding="utf-8"?>
<ds:datastoreItem xmlns:ds="http://schemas.openxmlformats.org/officeDocument/2006/customXml" ds:itemID="{09BC403E-6CC5-4780-B037-2B3F03E5F24F}">
  <ds:schemaRefs>
    <ds:schemaRef ds:uri="45c0638f-8904-45ab-b124-b1f7ff451179"/>
    <ds:schemaRef ds:uri="ac1d6235-51e3-4a29-8ef4-963eeebbd8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CC142F-F120-4F30-AC4C-0B7512E2EB19}">
  <ds:schemaRefs>
    <ds:schemaRef ds:uri="45c0638f-8904-45ab-b124-b1f7ff451179"/>
    <ds:schemaRef ds:uri="ac1d6235-51e3-4a29-8ef4-963eeebbd849"/>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83</TotalTime>
  <Words>945</Words>
  <Application>Microsoft Office PowerPoint</Application>
  <PresentationFormat>Widescreen</PresentationFormat>
  <Paragraphs>58</Paragraphs>
  <Slides>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Neue Haas Grotesk Text Pro</vt:lpstr>
      <vt:lpstr>Tahoma</vt:lpstr>
      <vt:lpstr>DylanVTI</vt:lpstr>
      <vt:lpstr>Project Pitch:   Terrain Generation Tool</vt:lpstr>
      <vt:lpstr>Project Problem</vt:lpstr>
      <vt:lpstr>Key Influences</vt:lpstr>
      <vt:lpstr>Industry Relevance</vt:lpstr>
      <vt:lpstr>Research Plan</vt:lpstr>
      <vt:lpstr>Examples of key literature and research                  </vt:lpstr>
      <vt:lpstr>Deliverables and Project Planning </vt:lpstr>
      <vt:lpstr>Gantt chart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Pitch: [Project Title]</dc:title>
  <dc:subject/>
  <dc:creator/>
  <cp:keywords/>
  <dc:description>generated using python-pptx</dc:description>
  <cp:lastModifiedBy>Cameron Dawes</cp:lastModifiedBy>
  <cp:revision>3</cp:revision>
  <dcterms:created xsi:type="dcterms:W3CDTF">2013-01-27T09:14:16Z</dcterms:created>
  <dcterms:modified xsi:type="dcterms:W3CDTF">2024-09-29T20:42:17Z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0x010100F3BF76585360BE4BB8D976A1E44FFC30</vt:lpwstr>
  </property>
  <property fmtid="{D5CDD505-2E9C-101B-9397-08002B2CF9AE}" pid="3" name="Order">
    <vt:r8>17200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