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56" r:id="rId5"/>
    <p:sldId id="258" r:id="rId6"/>
    <p:sldId id="259" r:id="rId7"/>
    <p:sldId id="260" r:id="rId8"/>
    <p:sldId id="263" r:id="rId9"/>
    <p:sldId id="262"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5C40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10/8/2024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44999534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10/8/2024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383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10/8/2024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70116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10/8/2024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5898470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10/8/2024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94591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10/8/2024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86150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10/8/2024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9709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10/8/2024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460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10/8/2024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72830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10/8/2024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873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10/8/2024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422230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10/8/2024</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a:p>
        </p:txBody>
      </p:sp>
    </p:spTree>
    <p:extLst>
      <p:ext uri="{BB962C8B-B14F-4D97-AF65-F5344CB8AC3E}">
        <p14:creationId xmlns:p14="http://schemas.microsoft.com/office/powerpoint/2010/main" val="10216980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1jpDgHwn6PE?feature=oemb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hyperlink" Target="https://www.world-machine.com/content/index/how/WMFeature1.mp4" TargetMode="Externa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playfuljs.com/realistic-terrain-in-130-lines/" TargetMode="External"/><Relationship Id="rId7" Type="http://schemas.openxmlformats.org/officeDocument/2006/relationships/hyperlink" Target="https://cgg.mff.cuni.cz/~jaroslav/papers/2008-sca-erosim/2008-sca-erosiom-fin.pdf" TargetMode="External"/><Relationship Id="rId2" Type="http://schemas.openxmlformats.org/officeDocument/2006/relationships/hyperlink" Target="https://developer.nvidia.com/gpugems/gpugems3/part-i-geometry/chapter-1-generating-complex-procedural-terrains-using-gpu" TargetMode="External"/><Relationship Id="rId1" Type="http://schemas.openxmlformats.org/officeDocument/2006/relationships/slideLayout" Target="../slideLayouts/slideLayout2.xml"/><Relationship Id="rId6" Type="http://schemas.openxmlformats.org/officeDocument/2006/relationships/hyperlink" Target="https://doi.org/10.1145/74334.74337" TargetMode="External"/><Relationship Id="rId5" Type="http://schemas.openxmlformats.org/officeDocument/2006/relationships/hyperlink" Target="https://github.com/Auburn/FastNoiseLite" TargetMode="External"/><Relationship Id="rId4" Type="http://schemas.openxmlformats.org/officeDocument/2006/relationships/hyperlink" Target="https://jobtalle.com/simulating_hydraulic_erosion.html" TargetMode="External"/><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hyperlink" Target="https://www.ted.com/talks/tim_urban_inside_the_mind_of_a_master_procrastinator?subtitle=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ed.com/talks/tim_urban_inside_the_mind_of_a_master_procrastinator?subtitle=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4420" y="1105660"/>
            <a:ext cx="10436731" cy="3559859"/>
          </a:xfrm>
        </p:spPr>
        <p:txBody>
          <a:bodyPr/>
          <a:lstStyle/>
          <a:p>
            <a:r>
              <a:rPr dirty="0"/>
              <a:t>Project Pitch:</a:t>
            </a:r>
            <a:r>
              <a:rPr lang="en-US" dirty="0"/>
              <a:t> </a:t>
            </a:r>
            <a:br>
              <a:rPr lang="en-US" dirty="0"/>
            </a:br>
            <a:br>
              <a:rPr lang="en-US" dirty="0"/>
            </a:br>
            <a:r>
              <a:rPr lang="en-GB" dirty="0"/>
              <a:t>Terrain Generation Tool</a:t>
            </a:r>
            <a:endParaRPr lang="en-US" dirty="0"/>
          </a:p>
        </p:txBody>
      </p:sp>
      <p:sp>
        <p:nvSpPr>
          <p:cNvPr id="3" name="Subtitle 2"/>
          <p:cNvSpPr>
            <a:spLocks noGrp="1"/>
          </p:cNvSpPr>
          <p:nvPr>
            <p:ph type="subTitle" idx="1"/>
          </p:nvPr>
        </p:nvSpPr>
        <p:spPr/>
        <p:txBody>
          <a:bodyPr/>
          <a:lstStyle/>
          <a:p>
            <a:r>
              <a:rPr sz="2650" dirty="0"/>
              <a:t>Presented by </a:t>
            </a:r>
            <a:r>
              <a:rPr lang="en-GB" sz="2650" dirty="0"/>
              <a:t>Cameron Dawes</a:t>
            </a:r>
            <a:endParaRPr sz="2650" dirty="0"/>
          </a:p>
          <a:p>
            <a:r>
              <a:rPr lang="en-US" sz="2650" dirty="0"/>
              <a:t>Games Development Project</a:t>
            </a:r>
          </a:p>
        </p:txBody>
      </p:sp>
      <p:cxnSp>
        <p:nvCxnSpPr>
          <p:cNvPr id="4" name="Straight Arrow Connector 3">
            <a:extLst>
              <a:ext uri="{FF2B5EF4-FFF2-40B4-BE49-F238E27FC236}">
                <a16:creationId xmlns:a16="http://schemas.microsoft.com/office/drawing/2014/main" id="{AC9A3162-3B0B-FFC4-E4BB-5081F9E19E25}"/>
              </a:ext>
            </a:extLst>
          </p:cNvPr>
          <p:cNvCxnSpPr/>
          <p:nvPr/>
        </p:nvCxnSpPr>
        <p:spPr>
          <a:xfrm>
            <a:off x="0" y="3844636"/>
            <a:ext cx="9268690" cy="13855"/>
          </a:xfrm>
          <a:prstGeom prst="straightConnector1">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6535" y="0"/>
            <a:ext cx="4686320" cy="1684169"/>
          </a:xfrm>
        </p:spPr>
        <p:txBody>
          <a:bodyPr/>
          <a:lstStyle/>
          <a:p>
            <a:r>
              <a:rPr dirty="0"/>
              <a:t>Project </a:t>
            </a:r>
            <a:r>
              <a:rPr lang="en-GB" dirty="0"/>
              <a:t>Problem</a:t>
            </a:r>
            <a:endParaRPr dirty="0"/>
          </a:p>
        </p:txBody>
      </p:sp>
      <p:sp>
        <p:nvSpPr>
          <p:cNvPr id="3" name="Content Placeholder 2"/>
          <p:cNvSpPr>
            <a:spLocks noGrp="1"/>
          </p:cNvSpPr>
          <p:nvPr>
            <p:ph idx="1"/>
          </p:nvPr>
        </p:nvSpPr>
        <p:spPr>
          <a:xfrm>
            <a:off x="884511" y="2059498"/>
            <a:ext cx="8276649" cy="3870181"/>
          </a:xfrm>
        </p:spPr>
        <p:txBody>
          <a:bodyPr vert="horz" lIns="91440" tIns="45720" rIns="91440" bIns="45720" rtlCol="0" anchor="t">
            <a:normAutofit fontScale="92500"/>
          </a:bodyPr>
          <a:lstStyle/>
          <a:p>
            <a:r>
              <a:rPr lang="en-GB" sz="1800" dirty="0">
                <a:effectLst/>
                <a:latin typeface="Arial" panose="020B0604020202020204" pitchFamily="34" charset="0"/>
                <a:ea typeface="Tahoma" panose="020B0604030504040204" pitchFamily="34" charset="0"/>
                <a:cs typeface="Arial" panose="020B0604020202020204" pitchFamily="34" charset="0"/>
              </a:rPr>
              <a:t>When developing games a </a:t>
            </a:r>
            <a:r>
              <a:rPr lang="en-GB" sz="1800" dirty="0" err="1">
                <a:effectLst/>
                <a:latin typeface="Arial" panose="020B0604020202020204" pitchFamily="34" charset="0"/>
                <a:ea typeface="Tahoma" panose="020B0604030504040204" pitchFamily="34" charset="0"/>
                <a:cs typeface="Arial" panose="020B0604020202020204" pitchFamily="34" charset="0"/>
              </a:rPr>
              <a:t>bottlekneck</a:t>
            </a:r>
            <a:r>
              <a:rPr lang="en-GB" sz="1800" dirty="0">
                <a:effectLst/>
                <a:latin typeface="Arial" panose="020B0604020202020204" pitchFamily="34" charset="0"/>
                <a:ea typeface="Tahoma" panose="020B0604030504040204" pitchFamily="34" charset="0"/>
                <a:cs typeface="Arial" panose="020B0604020202020204" pitchFamily="34" charset="0"/>
              </a:rPr>
              <a:t> in the process landscape/ environment </a:t>
            </a:r>
            <a:r>
              <a:rPr lang="en-GB" dirty="0">
                <a:latin typeface="Arial" panose="020B0604020202020204" pitchFamily="34" charset="0"/>
                <a:ea typeface="Tahoma" panose="020B0604030504040204" pitchFamily="34" charset="0"/>
                <a:cs typeface="Arial" panose="020B0604020202020204" pitchFamily="34" charset="0"/>
              </a:rPr>
              <a:t>as often you need experienced artist and 3d modelers to create the environment, </a:t>
            </a:r>
            <a:r>
              <a:rPr lang="en-GB" sz="1800" dirty="0">
                <a:effectLst/>
                <a:latin typeface="Arial" panose="020B0604020202020204" pitchFamily="34" charset="0"/>
                <a:ea typeface="Tahoma" panose="020B0604030504040204" pitchFamily="34" charset="0"/>
                <a:cs typeface="Arial" panose="020B0604020202020204" pitchFamily="34" charset="0"/>
              </a:rPr>
              <a:t>my project aims to provide a streamlined easy to use solution for infinite procedural generation and deliberate landsca</a:t>
            </a:r>
            <a:r>
              <a:rPr lang="en-GB" dirty="0">
                <a:latin typeface="Arial" panose="020B0604020202020204" pitchFamily="34" charset="0"/>
                <a:ea typeface="Tahoma" panose="020B0604030504040204" pitchFamily="34" charset="0"/>
                <a:cs typeface="Arial" panose="020B0604020202020204" pitchFamily="34" charset="0"/>
              </a:rPr>
              <a:t>pe generation.</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r>
              <a:rPr lang="en-US" dirty="0">
                <a:latin typeface="Arial" panose="020B0604020202020204" pitchFamily="34" charset="0"/>
                <a:ea typeface="+mn-lt"/>
                <a:cs typeface="Arial" panose="020B0604020202020204" pitchFamily="34" charset="0"/>
              </a:rPr>
              <a:t>Challenges for such a problem are wide and varied, allowing for varied and unique terrain design while avoiding artifacts and keeping the program optimized so that there is no stuttering or drop in performance when manipulating and generation large the terrain, along with that creating easy to grasp tools which offer a range of manipulation.</a:t>
            </a:r>
          </a:p>
          <a:p>
            <a:r>
              <a:rPr lang="en-US" b="1" dirty="0">
                <a:latin typeface="Arial" panose="020B0604020202020204" pitchFamily="34" charset="0"/>
                <a:ea typeface="+mn-lt"/>
                <a:cs typeface="Arial" panose="020B0604020202020204" pitchFamily="34" charset="0"/>
              </a:rPr>
              <a:t>Here is my previous project to do with terrain. I intend to start anew and take this project leaps and bounds further.</a:t>
            </a:r>
          </a:p>
          <a:p>
            <a:endParaRPr lang="en-US" b="1" dirty="0">
              <a:latin typeface="Arial" panose="020B0604020202020204" pitchFamily="34" charset="0"/>
              <a:ea typeface="+mn-lt"/>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Rectangle: Diagonal Corners Snipped 4">
            <a:extLst>
              <a:ext uri="{FF2B5EF4-FFF2-40B4-BE49-F238E27FC236}">
                <a16:creationId xmlns:a16="http://schemas.microsoft.com/office/drawing/2014/main" id="{F56078D9-A6B0-4731-FB5A-A7725954A51D}"/>
              </a:ext>
            </a:extLst>
          </p:cNvPr>
          <p:cNvSpPr/>
          <p:nvPr/>
        </p:nvSpPr>
        <p:spPr>
          <a:xfrm>
            <a:off x="8561264" y="200377"/>
            <a:ext cx="3290671" cy="1861262"/>
          </a:xfrm>
          <a:prstGeom prst="snip2Diag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Box 6">
            <a:extLst>
              <a:ext uri="{FF2B5EF4-FFF2-40B4-BE49-F238E27FC236}">
                <a16:creationId xmlns:a16="http://schemas.microsoft.com/office/drawing/2014/main" id="{4B006DE1-A59A-29D9-4762-4B8775D550C5}"/>
              </a:ext>
            </a:extLst>
          </p:cNvPr>
          <p:cNvSpPr txBox="1"/>
          <p:nvPr/>
        </p:nvSpPr>
        <p:spPr>
          <a:xfrm>
            <a:off x="8833152" y="468218"/>
            <a:ext cx="30175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lumMod val="85000"/>
                    <a:lumOff val="15000"/>
                  </a:schemeClr>
                </a:solidFill>
              </a:rPr>
              <a:t>This is a template that you can adapt for your own presentation. Use these slides as a guide for what you should include. </a:t>
            </a:r>
          </a:p>
        </p:txBody>
      </p:sp>
      <p:pic>
        <p:nvPicPr>
          <p:cNvPr id="4" name="Online Media 3" title="Tool showcase">
            <a:hlinkClick r:id="" action="ppaction://media"/>
            <a:extLst>
              <a:ext uri="{FF2B5EF4-FFF2-40B4-BE49-F238E27FC236}">
                <a16:creationId xmlns:a16="http://schemas.microsoft.com/office/drawing/2014/main" id="{5BEE29A9-91CD-DF78-DD6D-CDC273E5C2D3}"/>
              </a:ext>
            </a:extLst>
          </p:cNvPr>
          <p:cNvPicPr>
            <a:picLocks noRot="1" noChangeAspect="1"/>
          </p:cNvPicPr>
          <p:nvPr>
            <a:videoFile r:link="rId1"/>
          </p:nvPr>
        </p:nvPicPr>
        <p:blipFill>
          <a:blip r:embed="rId3"/>
          <a:stretch>
            <a:fillRect/>
          </a:stretch>
        </p:blipFill>
        <p:spPr>
          <a:xfrm>
            <a:off x="9369038" y="4665602"/>
            <a:ext cx="2481683" cy="18612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6172" y="838528"/>
            <a:ext cx="7467560" cy="1438780"/>
          </a:xfrm>
        </p:spPr>
        <p:txBody>
          <a:bodyPr/>
          <a:lstStyle/>
          <a:p>
            <a:r>
              <a:t>Key Influences</a:t>
            </a:r>
          </a:p>
        </p:txBody>
      </p:sp>
      <p:sp>
        <p:nvSpPr>
          <p:cNvPr id="3" name="Content Placeholder 2"/>
          <p:cNvSpPr>
            <a:spLocks noGrp="1"/>
          </p:cNvSpPr>
          <p:nvPr>
            <p:ph idx="1"/>
          </p:nvPr>
        </p:nvSpPr>
        <p:spPr>
          <a:xfrm>
            <a:off x="1310797" y="2782616"/>
            <a:ext cx="7467560" cy="3870181"/>
          </a:xfrm>
        </p:spPr>
        <p:txBody>
          <a:bodyPr vert="horz" lIns="91440" tIns="45720" rIns="91440" bIns="45720" rtlCol="0" anchor="t">
            <a:normAutofit/>
          </a:bodyPr>
          <a:lstStyle/>
          <a:p>
            <a:r>
              <a:rPr lang="en-GB" dirty="0">
                <a:latin typeface="Arial" panose="020B0604020202020204" pitchFamily="34" charset="0"/>
                <a:cs typeface="Arial" panose="020B0604020202020204" pitchFamily="34" charset="0"/>
              </a:rPr>
              <a:t>As stated before a key influence is my own project.</a:t>
            </a:r>
          </a:p>
          <a:p>
            <a:r>
              <a:rPr lang="en-GB" dirty="0">
                <a:latin typeface="Arial" panose="020B0604020202020204" pitchFamily="34" charset="0"/>
                <a:cs typeface="Arial" panose="020B0604020202020204" pitchFamily="34" charset="0"/>
              </a:rPr>
              <a:t>Additionally there is a very intriguing software called world machine which does amazing terrain generation using block coding and provides a plethora of tools for the user to alter the terrain post generation.</a:t>
            </a:r>
          </a:p>
          <a:p>
            <a:r>
              <a:rPr lang="en-US" dirty="0">
                <a:latin typeface="Arial" panose="020B0604020202020204" pitchFamily="34" charset="0"/>
                <a:cs typeface="Arial" panose="020B0604020202020204" pitchFamily="34" charset="0"/>
                <a:hlinkClick r:id="rId2"/>
              </a:rPr>
              <a:t>https://www.world-machine.com/content/index/how/WMFeature1.mp4</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What has also acted as inspiration for the project is just a wide range of procedural tools that have completely different uses like a sound effect generation tool and a texture generation tool and all these are an absolute blast to use and made me want to give it a try.</a:t>
            </a:r>
          </a:p>
        </p:txBody>
      </p:sp>
      <p:pic>
        <p:nvPicPr>
          <p:cNvPr id="6" name="Graphic 5" descr="Lightbulb with solid fill">
            <a:extLst>
              <a:ext uri="{FF2B5EF4-FFF2-40B4-BE49-F238E27FC236}">
                <a16:creationId xmlns:a16="http://schemas.microsoft.com/office/drawing/2014/main" id="{261D2BD5-252C-CFB2-7F37-7F20365FCA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4037" y="5230091"/>
            <a:ext cx="1219200" cy="1219200"/>
          </a:xfrm>
          <a:prstGeom prst="rect">
            <a:avLst/>
          </a:prstGeom>
        </p:spPr>
      </p:pic>
      <p:pic>
        <p:nvPicPr>
          <p:cNvPr id="5" name="Picture 4" descr="A 3d map of a mountain&#10;&#10;Description automatically generated">
            <a:extLst>
              <a:ext uri="{FF2B5EF4-FFF2-40B4-BE49-F238E27FC236}">
                <a16:creationId xmlns:a16="http://schemas.microsoft.com/office/drawing/2014/main" id="{CC304A7D-C40F-E9AC-FBC1-4F1EFBB0AB1D}"/>
              </a:ext>
            </a:extLst>
          </p:cNvPr>
          <p:cNvPicPr>
            <a:picLocks noChangeAspect="1"/>
          </p:cNvPicPr>
          <p:nvPr/>
        </p:nvPicPr>
        <p:blipFill>
          <a:blip r:embed="rId5"/>
          <a:stretch>
            <a:fillRect/>
          </a:stretch>
        </p:blipFill>
        <p:spPr>
          <a:xfrm>
            <a:off x="8628888" y="408709"/>
            <a:ext cx="2746248" cy="2059686"/>
          </a:xfrm>
          <a:prstGeom prst="rect">
            <a:avLst/>
          </a:prstGeom>
        </p:spPr>
      </p:pic>
      <p:pic>
        <p:nvPicPr>
          <p:cNvPr id="8" name="Picture 7" descr="A map of the islands&#10;&#10;Description automatically generated">
            <a:extLst>
              <a:ext uri="{FF2B5EF4-FFF2-40B4-BE49-F238E27FC236}">
                <a16:creationId xmlns:a16="http://schemas.microsoft.com/office/drawing/2014/main" id="{00712D78-18A9-4FBC-FC8F-CA81604A535B}"/>
              </a:ext>
            </a:extLst>
          </p:cNvPr>
          <p:cNvPicPr>
            <a:picLocks noChangeAspect="1"/>
          </p:cNvPicPr>
          <p:nvPr/>
        </p:nvPicPr>
        <p:blipFill>
          <a:blip r:embed="rId6"/>
          <a:stretch>
            <a:fillRect/>
          </a:stretch>
        </p:blipFill>
        <p:spPr>
          <a:xfrm>
            <a:off x="5824728" y="136969"/>
            <a:ext cx="2459736" cy="1847877"/>
          </a:xfrm>
          <a:prstGeom prst="rect">
            <a:avLst/>
          </a:prstGeom>
        </p:spPr>
      </p:pic>
      <p:pic>
        <p:nvPicPr>
          <p:cNvPr id="10" name="Picture 9" descr="A screenshot of a computer generated image&#10;&#10;Description automatically generated">
            <a:extLst>
              <a:ext uri="{FF2B5EF4-FFF2-40B4-BE49-F238E27FC236}">
                <a16:creationId xmlns:a16="http://schemas.microsoft.com/office/drawing/2014/main" id="{65062BE7-2814-08F8-443C-D717E66B3150}"/>
              </a:ext>
            </a:extLst>
          </p:cNvPr>
          <p:cNvPicPr>
            <a:picLocks noChangeAspect="1"/>
          </p:cNvPicPr>
          <p:nvPr/>
        </p:nvPicPr>
        <p:blipFill>
          <a:blip r:embed="rId7"/>
          <a:stretch>
            <a:fillRect/>
          </a:stretch>
        </p:blipFill>
        <p:spPr>
          <a:xfrm>
            <a:off x="9490701" y="2541729"/>
            <a:ext cx="2462609" cy="18478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1069697"/>
            <a:ext cx="6046883" cy="1555016"/>
          </a:xfrm>
        </p:spPr>
        <p:txBody>
          <a:bodyPr/>
          <a:lstStyle/>
          <a:p>
            <a:r>
              <a:rPr dirty="0"/>
              <a:t>Industry Relevance</a:t>
            </a:r>
          </a:p>
        </p:txBody>
      </p:sp>
      <p:sp>
        <p:nvSpPr>
          <p:cNvPr id="3" name="Content Placeholder 2"/>
          <p:cNvSpPr>
            <a:spLocks noGrp="1"/>
          </p:cNvSpPr>
          <p:nvPr>
            <p:ph idx="1"/>
          </p:nvPr>
        </p:nvSpPr>
        <p:spPr>
          <a:xfrm>
            <a:off x="1053218" y="2820273"/>
            <a:ext cx="7467560" cy="3870181"/>
          </a:xfrm>
        </p:spPr>
        <p:txBody>
          <a:bodyPr vert="horz" lIns="91440" tIns="45720" rIns="91440" bIns="45720" rtlCol="0" anchor="t">
            <a:normAutofit/>
          </a:bodyPr>
          <a:lstStyle/>
          <a:p>
            <a:r>
              <a:rPr lang="en-GB" b="1" dirty="0">
                <a:latin typeface="Arial" panose="020B0604020202020204" pitchFamily="34" charset="0"/>
                <a:cs typeface="Arial" panose="020B0604020202020204" pitchFamily="34" charset="0"/>
              </a:rPr>
              <a:t>Linked in has locked me out of my account but applicable jobs would be game programming and tool development jobs</a:t>
            </a:r>
            <a:endParaRPr lang="en-US" dirty="0">
              <a:latin typeface="Arial" panose="020B0604020202020204" pitchFamily="34" charset="0"/>
              <a:cs typeface="Arial" panose="020B0604020202020204" pitchFamily="34" charset="0"/>
            </a:endParaRPr>
          </a:p>
          <a:p>
            <a:endParaRPr dirty="0">
              <a:latin typeface="Arial" panose="020B0604020202020204" pitchFamily="34" charset="0"/>
              <a:cs typeface="Arial" panose="020B0604020202020204" pitchFamily="34" charset="0"/>
            </a:endParaRPr>
          </a:p>
          <a:p>
            <a:r>
              <a:rPr b="1" dirty="0">
                <a:latin typeface="Arial" panose="020B0604020202020204" pitchFamily="34" charset="0"/>
                <a:cs typeface="Arial" panose="020B0604020202020204" pitchFamily="34" charset="0"/>
              </a:rPr>
              <a:t>Role Description: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ea typeface="+mn-lt"/>
                <a:cs typeface="Arial" panose="020B0604020202020204" pitchFamily="34" charset="0"/>
              </a:rPr>
              <a:t>creating tools to aid and streamline development along with creating relevant gameplay mechanics</a:t>
            </a:r>
            <a:endParaRPr dirty="0">
              <a:latin typeface="Arial" panose="020B0604020202020204" pitchFamily="34" charset="0"/>
              <a:cs typeface="Arial" panose="020B0604020202020204" pitchFamily="34" charset="0"/>
            </a:endParaRPr>
          </a:p>
          <a:p>
            <a:endParaRPr dirty="0">
              <a:latin typeface="Arial" panose="020B0604020202020204" pitchFamily="34" charset="0"/>
              <a:cs typeface="Arial" panose="020B0604020202020204" pitchFamily="34" charset="0"/>
            </a:endParaRPr>
          </a:p>
          <a:p>
            <a:r>
              <a:rPr b="1" dirty="0">
                <a:latin typeface="Arial" panose="020B0604020202020204" pitchFamily="34" charset="0"/>
                <a:cs typeface="Arial" panose="020B0604020202020204" pitchFamily="34" charset="0"/>
              </a:rPr>
              <a:t>Skills Alignment: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ea typeface="+mn-lt"/>
                <a:cs typeface="Arial" panose="020B0604020202020204" pitchFamily="34" charset="0"/>
              </a:rPr>
              <a:t>C++/C# experience, use and creation of applicable algorithms, designing and applying good UI and UX practices, identifying and solving </a:t>
            </a:r>
            <a:r>
              <a:rPr lang="en-US" dirty="0" err="1">
                <a:latin typeface="Arial" panose="020B0604020202020204" pitchFamily="34" charset="0"/>
                <a:ea typeface="+mn-lt"/>
                <a:cs typeface="Arial" panose="020B0604020202020204" pitchFamily="34" charset="0"/>
              </a:rPr>
              <a:t>bottleknecks</a:t>
            </a:r>
            <a:r>
              <a:rPr lang="en-US" dirty="0">
                <a:latin typeface="Arial" panose="020B0604020202020204" pitchFamily="34" charset="0"/>
                <a:ea typeface="+mn-lt"/>
                <a:cs typeface="Arial" panose="020B0604020202020204" pitchFamily="34" charset="0"/>
              </a:rPr>
              <a:t> in the game development pipeline</a:t>
            </a:r>
          </a:p>
        </p:txBody>
      </p:sp>
      <p:sp>
        <p:nvSpPr>
          <p:cNvPr id="5" name="Rectangle: Diagonal Corners Snipped 4">
            <a:extLst>
              <a:ext uri="{FF2B5EF4-FFF2-40B4-BE49-F238E27FC236}">
                <a16:creationId xmlns:a16="http://schemas.microsoft.com/office/drawing/2014/main" id="{619F679A-354C-3DAA-9B1E-880829B41160}"/>
              </a:ext>
            </a:extLst>
          </p:cNvPr>
          <p:cNvSpPr/>
          <p:nvPr/>
        </p:nvSpPr>
        <p:spPr>
          <a:xfrm>
            <a:off x="8650655" y="304062"/>
            <a:ext cx="3290671" cy="1861262"/>
          </a:xfrm>
          <a:prstGeom prst="snip2Diag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2F4806-E1B7-4EC1-726D-2AC049691F60}"/>
              </a:ext>
            </a:extLst>
          </p:cNvPr>
          <p:cNvSpPr txBox="1"/>
          <p:nvPr/>
        </p:nvSpPr>
        <p:spPr>
          <a:xfrm>
            <a:off x="8872384" y="577318"/>
            <a:ext cx="284597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lumMod val="85000"/>
                    <a:lumOff val="15000"/>
                  </a:schemeClr>
                </a:solidFill>
              </a:rPr>
              <a:t>Be sure to include where you have found these job listings, try all avenues-LinkedIn and Art Station are great places to start.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778752"/>
            <a:ext cx="6046883" cy="1555016"/>
          </a:xfrm>
        </p:spPr>
        <p:txBody>
          <a:bodyPr/>
          <a:lstStyle/>
          <a:p>
            <a:r>
              <a:rPr lang="en-US"/>
              <a:t>Research Plan</a:t>
            </a:r>
          </a:p>
        </p:txBody>
      </p:sp>
      <p:sp>
        <p:nvSpPr>
          <p:cNvPr id="3" name="Content Placeholder 2"/>
          <p:cNvSpPr>
            <a:spLocks noGrp="1"/>
          </p:cNvSpPr>
          <p:nvPr>
            <p:ph idx="1"/>
          </p:nvPr>
        </p:nvSpPr>
        <p:spPr>
          <a:xfrm>
            <a:off x="1058593" y="2684740"/>
            <a:ext cx="8797595" cy="3496105"/>
          </a:xfrm>
        </p:spPr>
        <p:txBody>
          <a:bodyPr vert="horz" lIns="91440" tIns="45720" rIns="91440" bIns="45720" rtlCol="0" anchor="t">
            <a:normAutofit lnSpcReduction="10000"/>
          </a:bodyPr>
          <a:lstStyle/>
          <a:p>
            <a:r>
              <a:rPr lang="en-US" dirty="0">
                <a:latin typeface="Arial" panose="020B0604020202020204" pitchFamily="34" charset="0"/>
                <a:ea typeface="+mn-lt"/>
                <a:cs typeface="Arial" panose="020B0604020202020204" pitchFamily="34" charset="0"/>
              </a:rPr>
              <a:t>A large part of the projects research will be of scientific studies along with applicable industry software where possible.</a:t>
            </a:r>
          </a:p>
          <a:p>
            <a:r>
              <a:rPr lang="en-US" dirty="0">
                <a:latin typeface="Arial" panose="020B0604020202020204" pitchFamily="34" charset="0"/>
                <a:ea typeface="+mn-lt"/>
                <a:cs typeface="Arial" panose="020B0604020202020204" pitchFamily="34" charset="0"/>
              </a:rPr>
              <a:t>Scientific papers on procedural terrain generation and weather and erosions simulations, I will find these papers by researching through textbooks and finding related papers online and following there references to find more information. Along with that I will reference UI and UX guides and survey friends, family and classmates to get feedback on the UX</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ea typeface="+mn-lt"/>
                <a:cs typeface="Arial" panose="020B0604020202020204" pitchFamily="34" charset="0"/>
              </a:rPr>
              <a:t>Obstacles would be getting good relevant feedback as using your own program is not a true test. Finding recent good papers on certain topics as the papers I often find are older and more dated.</a:t>
            </a:r>
            <a:endParaRPr lang="en-US" dirty="0">
              <a:latin typeface="Arial" panose="020B0604020202020204" pitchFamily="34" charset="0"/>
              <a:ea typeface="+mn-lt"/>
              <a:cs typeface="Arial" panose="020B0604020202020204" pitchFamily="34" charset="0"/>
            </a:endParaRPr>
          </a:p>
          <a:p>
            <a:pPr marL="0" indent="0">
              <a:buNone/>
            </a:pPr>
            <a:endParaRPr lang="en-US" dirty="0">
              <a:latin typeface="Arial" panose="020B0604020202020204" pitchFamily="34" charset="0"/>
              <a:ea typeface="+mn-lt"/>
              <a:cs typeface="Arial" panose="020B0604020202020204" pitchFamily="34" charset="0"/>
            </a:endParaRPr>
          </a:p>
        </p:txBody>
      </p:sp>
      <p:pic>
        <p:nvPicPr>
          <p:cNvPr id="4" name="Graphic 3" descr="Books outline">
            <a:extLst>
              <a:ext uri="{FF2B5EF4-FFF2-40B4-BE49-F238E27FC236}">
                <a16:creationId xmlns:a16="http://schemas.microsoft.com/office/drawing/2014/main" id="{2BC8CF50-1B48-E1EE-B0DE-59ADA16CE4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491" y="5174673"/>
            <a:ext cx="1343890" cy="1399309"/>
          </a:xfrm>
          <a:prstGeom prst="rect">
            <a:avLst/>
          </a:prstGeom>
        </p:spPr>
      </p:pic>
    </p:spTree>
    <p:extLst>
      <p:ext uri="{BB962C8B-B14F-4D97-AF65-F5344CB8AC3E}">
        <p14:creationId xmlns:p14="http://schemas.microsoft.com/office/powerpoint/2010/main" val="289579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811392"/>
            <a:ext cx="7364239" cy="1503355"/>
          </a:xfrm>
        </p:spPr>
        <p:txBody>
          <a:bodyPr>
            <a:normAutofit/>
          </a:bodyPr>
          <a:lstStyle/>
          <a:p>
            <a:r>
              <a:rPr lang="en-US"/>
              <a:t>Examples of key literature and research                  </a:t>
            </a:r>
          </a:p>
        </p:txBody>
      </p:sp>
      <p:sp>
        <p:nvSpPr>
          <p:cNvPr id="3" name="Content Placeholder 2"/>
          <p:cNvSpPr>
            <a:spLocks noGrp="1"/>
          </p:cNvSpPr>
          <p:nvPr>
            <p:ph idx="1"/>
          </p:nvPr>
        </p:nvSpPr>
        <p:spPr>
          <a:xfrm>
            <a:off x="1053218" y="2600714"/>
            <a:ext cx="7467560" cy="3870181"/>
          </a:xfrm>
        </p:spPr>
        <p:txBody>
          <a:bodyPr vert="horz" lIns="91440" tIns="45720" rIns="91440" bIns="45720" rtlCol="0" anchor="t">
            <a:normAutofit fontScale="70000" lnSpcReduction="20000"/>
          </a:bodyPr>
          <a:lstStyle/>
          <a:p>
            <a:r>
              <a:rPr lang="en-US" b="1" dirty="0">
                <a:latin typeface="Arial" panose="020B0604020202020204" pitchFamily="34" charset="0"/>
                <a:ea typeface="+mn-lt"/>
                <a:cs typeface="Arial" panose="020B0604020202020204" pitchFamily="34" charset="0"/>
              </a:rPr>
              <a:t>Journals and Books</a:t>
            </a:r>
            <a:endParaRPr lang="en-US" dirty="0">
              <a:latin typeface="Arial" panose="020B0604020202020204" pitchFamily="34" charset="0"/>
              <a:cs typeface="Arial" panose="020B0604020202020204" pitchFamily="34" charset="0"/>
            </a:endParaRPr>
          </a:p>
          <a:p>
            <a:pPr lvl="1">
              <a:buFont typeface="Arial" panose="020B0504020202020204" pitchFamily="34" charset="0"/>
              <a:buChar char="•"/>
            </a:pPr>
            <a:r>
              <a:rPr lang="en-GB" i="1" dirty="0">
                <a:effectLst/>
                <a:latin typeface="Arial" panose="020B0604020202020204" pitchFamily="34" charset="0"/>
                <a:cs typeface="Arial" panose="020B0604020202020204" pitchFamily="34" charset="0"/>
              </a:rPr>
              <a:t>Ryan Geiss</a:t>
            </a:r>
            <a:r>
              <a:rPr lang="en-GB" dirty="0">
                <a:latin typeface="Arial" panose="020B0604020202020204" pitchFamily="34" charset="0"/>
                <a:cs typeface="Arial" panose="020B0604020202020204" pitchFamily="34" charset="0"/>
              </a:rPr>
              <a:t>. (2005) Chapter 1. Generating Complex Procedural Terrains Using the GPU. Available at: </a:t>
            </a:r>
            <a:r>
              <a:rPr lang="en-GB" dirty="0">
                <a:latin typeface="Arial" panose="020B0604020202020204" pitchFamily="34" charset="0"/>
                <a:cs typeface="Arial" panose="020B0604020202020204" pitchFamily="34" charset="0"/>
                <a:hlinkClick r:id="rId2"/>
              </a:rPr>
              <a:t>https://developer.nvidia.com/gpugems/gpugems3/part-i-geometry/chapter-1-generating-complex-procedural-terrains-using-gpu</a:t>
            </a:r>
            <a:r>
              <a:rPr lang="en-GB" dirty="0">
                <a:latin typeface="Arial" panose="020B0604020202020204" pitchFamily="34" charset="0"/>
                <a:cs typeface="Arial" panose="020B0604020202020204" pitchFamily="34" charset="0"/>
              </a:rPr>
              <a:t>.</a:t>
            </a:r>
          </a:p>
          <a:p>
            <a:pPr>
              <a:buFont typeface="Arial" panose="020B0504020202020204" pitchFamily="34" charset="0"/>
              <a:buChar char="•"/>
            </a:pPr>
            <a:r>
              <a:rPr lang="en-US" b="1" dirty="0">
                <a:latin typeface="Arial" panose="020B0604020202020204" pitchFamily="34" charset="0"/>
                <a:ea typeface="+mn-lt"/>
                <a:cs typeface="Arial" panose="020B0604020202020204" pitchFamily="34" charset="0"/>
              </a:rPr>
              <a:t>Blogs</a:t>
            </a:r>
          </a:p>
          <a:p>
            <a:pPr lvl="1"/>
            <a:r>
              <a:rPr lang="en-GB" dirty="0">
                <a:latin typeface="Arial" panose="020B0604020202020204" pitchFamily="34" charset="0"/>
                <a:cs typeface="Arial" panose="020B0604020202020204" pitchFamily="34" charset="0"/>
              </a:rPr>
              <a:t>Hunter Loftis (2014). Realistic terrain in 130 lines. Available at: </a:t>
            </a:r>
            <a:r>
              <a:rPr lang="en-GB" dirty="0">
                <a:latin typeface="Arial" panose="020B0604020202020204" pitchFamily="34" charset="0"/>
                <a:cs typeface="Arial" panose="020B0604020202020204" pitchFamily="34" charset="0"/>
                <a:hlinkClick r:id="rId3"/>
              </a:rPr>
              <a:t>http://www.playfuljs.com/realistic-terrain-in-130-lines/</a:t>
            </a:r>
            <a:r>
              <a:rPr lang="en-GB" dirty="0">
                <a:latin typeface="Arial" panose="020B0604020202020204" pitchFamily="34" charset="0"/>
                <a:cs typeface="Arial" panose="020B0604020202020204" pitchFamily="34" charset="0"/>
              </a:rPr>
              <a:t>.</a:t>
            </a:r>
          </a:p>
          <a:p>
            <a:pPr lvl="1"/>
            <a:r>
              <a:rPr lang="en-GB" dirty="0" err="1">
                <a:latin typeface="Arial" panose="020B0604020202020204" pitchFamily="34" charset="0"/>
                <a:cs typeface="Arial" panose="020B0604020202020204" pitchFamily="34" charset="0"/>
              </a:rPr>
              <a:t>Talle</a:t>
            </a:r>
            <a:r>
              <a:rPr lang="en-GB" dirty="0">
                <a:latin typeface="Arial" panose="020B0604020202020204" pitchFamily="34" charset="0"/>
                <a:cs typeface="Arial" panose="020B0604020202020204" pitchFamily="34" charset="0"/>
              </a:rPr>
              <a:t>, J. (2020). Simulating hydraulic erosion. jobtalle.com. Available at: </a:t>
            </a:r>
            <a:r>
              <a:rPr lang="en-GB" dirty="0">
                <a:latin typeface="Arial" panose="020B0604020202020204" pitchFamily="34" charset="0"/>
                <a:cs typeface="Arial" panose="020B0604020202020204" pitchFamily="34" charset="0"/>
                <a:hlinkClick r:id="rId4"/>
              </a:rPr>
              <a:t>https://jobtalle.com/simulating_hydraulic_erosion.html</a:t>
            </a:r>
            <a:r>
              <a:rPr lang="en-GB" dirty="0">
                <a:latin typeface="Arial" panose="020B0604020202020204" pitchFamily="34" charset="0"/>
                <a:cs typeface="Arial" panose="020B0604020202020204" pitchFamily="34" charset="0"/>
              </a:rPr>
              <a:t>.</a:t>
            </a:r>
            <a:endParaRPr lang="en-US" b="1" dirty="0">
              <a:latin typeface="Arial" panose="020B0604020202020204" pitchFamily="34" charset="0"/>
              <a:ea typeface="+mn-lt"/>
              <a:cs typeface="Arial" panose="020B0604020202020204" pitchFamily="34" charset="0"/>
            </a:endParaRPr>
          </a:p>
          <a:p>
            <a:r>
              <a:rPr lang="en-US" b="1" dirty="0" err="1">
                <a:latin typeface="Arial" panose="020B0604020202020204" pitchFamily="34" charset="0"/>
                <a:ea typeface="+mn-lt"/>
                <a:cs typeface="Arial" panose="020B0604020202020204" pitchFamily="34" charset="0"/>
              </a:rPr>
              <a:t>Github</a:t>
            </a:r>
            <a:endParaRPr lang="en-US" b="1" dirty="0">
              <a:latin typeface="Arial" panose="020B0604020202020204" pitchFamily="34" charset="0"/>
              <a:ea typeface="+mn-lt"/>
              <a:cs typeface="Arial" panose="020B0604020202020204" pitchFamily="34" charset="0"/>
            </a:endParaRPr>
          </a:p>
          <a:p>
            <a:pPr lvl="1"/>
            <a:r>
              <a:rPr lang="en-GB" dirty="0">
                <a:latin typeface="Arial" panose="020B0604020202020204" pitchFamily="34" charset="0"/>
                <a:cs typeface="Arial" panose="020B0604020202020204" pitchFamily="34" charset="0"/>
              </a:rPr>
              <a:t>Peck, J. (2021). </a:t>
            </a:r>
            <a:r>
              <a:rPr lang="en-GB" dirty="0" err="1">
                <a:latin typeface="Arial" panose="020B0604020202020204" pitchFamily="34" charset="0"/>
                <a:cs typeface="Arial" panose="020B0604020202020204" pitchFamily="34" charset="0"/>
              </a:rPr>
              <a:t>FastNoiseLite</a:t>
            </a:r>
            <a:r>
              <a:rPr lang="en-GB" dirty="0">
                <a:latin typeface="Arial" panose="020B0604020202020204" pitchFamily="34" charset="0"/>
                <a:cs typeface="Arial" panose="020B0604020202020204" pitchFamily="34" charset="0"/>
              </a:rPr>
              <a:t>. [online] GitHub. Available at: </a:t>
            </a:r>
            <a:r>
              <a:rPr lang="en-GB" dirty="0">
                <a:latin typeface="Arial" panose="020B0604020202020204" pitchFamily="34" charset="0"/>
                <a:cs typeface="Arial" panose="020B0604020202020204" pitchFamily="34" charset="0"/>
                <a:hlinkClick r:id="rId5"/>
              </a:rPr>
              <a:t>https://github.com/Auburn/FastNoiseLite</a:t>
            </a:r>
            <a:r>
              <a:rPr lang="en-GB" dirty="0">
                <a:latin typeface="Arial" panose="020B0604020202020204" pitchFamily="34" charset="0"/>
                <a:cs typeface="Arial" panose="020B0604020202020204" pitchFamily="34" charset="0"/>
              </a:rPr>
              <a:t>.	</a:t>
            </a:r>
            <a:endParaRPr lang="en-US" b="1" dirty="0">
              <a:latin typeface="Arial" panose="020B0604020202020204" pitchFamily="34" charset="0"/>
              <a:ea typeface="+mn-lt"/>
              <a:cs typeface="Arial" panose="020B0604020202020204" pitchFamily="34" charset="0"/>
            </a:endParaRPr>
          </a:p>
          <a:p>
            <a:r>
              <a:rPr lang="en-US" b="1" dirty="0">
                <a:latin typeface="Arial" panose="020B0604020202020204" pitchFamily="34" charset="0"/>
                <a:ea typeface="+mn-lt"/>
                <a:cs typeface="Arial" panose="020B0604020202020204" pitchFamily="34" charset="0"/>
              </a:rPr>
              <a:t>Papers</a:t>
            </a:r>
          </a:p>
          <a:p>
            <a:pPr lvl="1">
              <a:buFont typeface="Arial" panose="020B0504020202020204" pitchFamily="34" charset="0"/>
              <a:buChar char="•"/>
            </a:pPr>
            <a:r>
              <a:rPr lang="en-GB" dirty="0">
                <a:latin typeface="Arial" panose="020B0604020202020204" pitchFamily="34" charset="0"/>
                <a:cs typeface="Arial" panose="020B0604020202020204" pitchFamily="34" charset="0"/>
              </a:rPr>
              <a:t>Musgrave, F.K., Kolb, C.E. and Mace, R.S. (1989). The synthesis and rendering of eroded fractal terrains. 23(3), pp.41–50. </a:t>
            </a:r>
            <a:r>
              <a:rPr lang="en-GB" dirty="0" err="1">
                <a:latin typeface="Arial" panose="020B0604020202020204" pitchFamily="34" charset="0"/>
                <a:cs typeface="Arial" panose="020B0604020202020204" pitchFamily="34" charset="0"/>
              </a:rPr>
              <a:t>doi</a:t>
            </a:r>
            <a:r>
              <a:rPr lang="en-GB"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hlinkClick r:id="rId6"/>
              </a:rPr>
              <a:t>https://doi.org/10.1145/74334.74337</a:t>
            </a:r>
            <a:r>
              <a:rPr lang="en-GB" dirty="0">
                <a:latin typeface="Arial" panose="020B0604020202020204" pitchFamily="34" charset="0"/>
                <a:cs typeface="Arial" panose="020B0604020202020204" pitchFamily="34" charset="0"/>
              </a:rPr>
              <a:t>.</a:t>
            </a:r>
          </a:p>
          <a:p>
            <a:pPr lvl="1">
              <a:buFont typeface="Arial" panose="020B0504020202020204" pitchFamily="34" charset="0"/>
              <a:buChar char="•"/>
            </a:pPr>
            <a:r>
              <a:rPr lang="en-GB" dirty="0" err="1">
                <a:latin typeface="Arial" panose="020B0604020202020204" pitchFamily="34" charset="0"/>
                <a:cs typeface="Arial" panose="020B0604020202020204" pitchFamily="34" charset="0"/>
              </a:rPr>
              <a:t>Št'ava</a:t>
            </a:r>
            <a:r>
              <a:rPr lang="en-GB" dirty="0">
                <a:latin typeface="Arial" panose="020B0604020202020204" pitchFamily="34" charset="0"/>
                <a:cs typeface="Arial" panose="020B0604020202020204" pitchFamily="34" charset="0"/>
              </a:rPr>
              <a:t>, O., </a:t>
            </a:r>
            <a:r>
              <a:rPr lang="en-GB" dirty="0" err="1">
                <a:latin typeface="Arial" panose="020B0604020202020204" pitchFamily="34" charset="0"/>
                <a:cs typeface="Arial" panose="020B0604020202020204" pitchFamily="34" charset="0"/>
              </a:rPr>
              <a:t>Beneš</a:t>
            </a:r>
            <a:r>
              <a:rPr lang="en-GB" dirty="0">
                <a:latin typeface="Arial" panose="020B0604020202020204" pitchFamily="34" charset="0"/>
                <a:cs typeface="Arial" panose="020B0604020202020204" pitchFamily="34" charset="0"/>
              </a:rPr>
              <a:t>, B., </a:t>
            </a:r>
            <a:r>
              <a:rPr lang="en-GB" dirty="0" err="1">
                <a:latin typeface="Arial" panose="020B0604020202020204" pitchFamily="34" charset="0"/>
                <a:cs typeface="Arial" panose="020B0604020202020204" pitchFamily="34" charset="0"/>
              </a:rPr>
              <a:t>Brisbin</a:t>
            </a:r>
            <a:r>
              <a:rPr lang="en-GB" dirty="0">
                <a:latin typeface="Arial" panose="020B0604020202020204" pitchFamily="34" charset="0"/>
                <a:cs typeface="Arial" panose="020B0604020202020204" pitchFamily="34" charset="0"/>
              </a:rPr>
              <a:t>, M. and </a:t>
            </a:r>
            <a:r>
              <a:rPr lang="en-GB" dirty="0" err="1">
                <a:latin typeface="Arial" panose="020B0604020202020204" pitchFamily="34" charset="0"/>
                <a:cs typeface="Arial" panose="020B0604020202020204" pitchFamily="34" charset="0"/>
              </a:rPr>
              <a:t>Křivánek</a:t>
            </a:r>
            <a:r>
              <a:rPr lang="en-GB" dirty="0">
                <a:latin typeface="Arial" panose="020B0604020202020204" pitchFamily="34" charset="0"/>
                <a:cs typeface="Arial" panose="020B0604020202020204" pitchFamily="34" charset="0"/>
              </a:rPr>
              <a:t>, J. (2008). Interactive Terrain </a:t>
            </a:r>
            <a:r>
              <a:rPr lang="en-GB" dirty="0" err="1">
                <a:latin typeface="Arial" panose="020B0604020202020204" pitchFamily="34" charset="0"/>
                <a:cs typeface="Arial" panose="020B0604020202020204" pitchFamily="34" charset="0"/>
              </a:rPr>
              <a:t>Modeling</a:t>
            </a:r>
            <a:r>
              <a:rPr lang="en-GB" dirty="0">
                <a:latin typeface="Arial" panose="020B0604020202020204" pitchFamily="34" charset="0"/>
                <a:cs typeface="Arial" panose="020B0604020202020204" pitchFamily="34" charset="0"/>
              </a:rPr>
              <a:t> Using Hydraulic Erosion. Available at: </a:t>
            </a:r>
            <a:r>
              <a:rPr lang="en-GB" dirty="0">
                <a:latin typeface="Arial" panose="020B0604020202020204" pitchFamily="34" charset="0"/>
                <a:cs typeface="Arial" panose="020B0604020202020204" pitchFamily="34" charset="0"/>
                <a:hlinkClick r:id="rId7"/>
              </a:rPr>
              <a:t>https://cgg.mff.cuni.cz/~jaroslav/papers/2008-sca-erosim/2008-sca-erosiom-fin.pdf</a:t>
            </a:r>
            <a:r>
              <a:rPr lang="en-GB" dirty="0">
                <a:latin typeface="Arial" panose="020B0604020202020204" pitchFamily="34" charset="0"/>
                <a:cs typeface="Arial" panose="020B0604020202020204" pitchFamily="34" charset="0"/>
              </a:rPr>
              <a:t>.</a:t>
            </a:r>
            <a:endParaRPr lang="en-US" dirty="0">
              <a:solidFill>
                <a:srgbClr val="FFC000"/>
              </a:solidFill>
              <a:latin typeface="Arial" panose="020B0604020202020204" pitchFamily="34" charset="0"/>
              <a:cs typeface="Arial" panose="020B0604020202020204" pitchFamily="34" charset="0"/>
            </a:endParaRPr>
          </a:p>
        </p:txBody>
      </p:sp>
      <p:pic>
        <p:nvPicPr>
          <p:cNvPr id="4" name="Graphic 3" descr="Computer outline">
            <a:extLst>
              <a:ext uri="{FF2B5EF4-FFF2-40B4-BE49-F238E27FC236}">
                <a16:creationId xmlns:a16="http://schemas.microsoft.com/office/drawing/2014/main" id="{53BBEF9A-6B2D-42BC-D859-FD6AC6F8AE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52496" y="4973665"/>
            <a:ext cx="1508501" cy="1495586"/>
          </a:xfrm>
          <a:prstGeom prst="rect">
            <a:avLst/>
          </a:prstGeom>
        </p:spPr>
      </p:pic>
    </p:spTree>
    <p:extLst>
      <p:ext uri="{BB962C8B-B14F-4D97-AF65-F5344CB8AC3E}">
        <p14:creationId xmlns:p14="http://schemas.microsoft.com/office/powerpoint/2010/main" val="348762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8210" y="484909"/>
            <a:ext cx="7252229" cy="1305635"/>
          </a:xfrm>
        </p:spPr>
        <p:txBody>
          <a:bodyPr/>
          <a:lstStyle/>
          <a:p>
            <a:r>
              <a:rPr lang="en-US" dirty="0"/>
              <a:t>Deliverables and Project Planning </a:t>
            </a:r>
          </a:p>
        </p:txBody>
      </p:sp>
      <p:sp>
        <p:nvSpPr>
          <p:cNvPr id="3" name="Content Placeholder 2"/>
          <p:cNvSpPr>
            <a:spLocks noGrp="1"/>
          </p:cNvSpPr>
          <p:nvPr>
            <p:ph idx="1"/>
          </p:nvPr>
        </p:nvSpPr>
        <p:spPr>
          <a:xfrm>
            <a:off x="650882" y="1719072"/>
            <a:ext cx="11364334" cy="4654019"/>
          </a:xfrm>
        </p:spPr>
        <p:txBody>
          <a:bodyPr vert="horz" lIns="91440" tIns="45720" rIns="91440" bIns="45720" rtlCol="0" anchor="t">
            <a:normAutofit fontScale="85000" lnSpcReduction="20000"/>
          </a:bodyPr>
          <a:lstStyle/>
          <a:p>
            <a:pPr marL="285750" indent="-285750"/>
            <a:r>
              <a:rPr lang="en-US" dirty="0">
                <a:latin typeface="Arial" panose="020B0604020202020204" pitchFamily="34" charset="0"/>
                <a:ea typeface="+mn-lt"/>
                <a:cs typeface="Arial" panose="020B0604020202020204" pitchFamily="34" charset="0"/>
              </a:rPr>
              <a:t>A tool which allows users to create and export a landscape/terrain</a:t>
            </a:r>
          </a:p>
          <a:p>
            <a:pPr marL="285750" indent="-285750"/>
            <a:r>
              <a:rPr lang="en-US" dirty="0">
                <a:latin typeface="Arial" panose="020B0604020202020204" pitchFamily="34" charset="0"/>
                <a:ea typeface="+mn-lt"/>
                <a:cs typeface="Arial" panose="020B0604020202020204" pitchFamily="34" charset="0"/>
              </a:rPr>
              <a:t>The tool could possible be able to work in game dev engines and by using user settable parameters create terrain.</a:t>
            </a:r>
          </a:p>
          <a:p>
            <a:pPr marL="285750" indent="-285750"/>
            <a:r>
              <a:rPr lang="en-US" dirty="0">
                <a:latin typeface="Arial" panose="020B0604020202020204" pitchFamily="34" charset="0"/>
                <a:cs typeface="Arial" panose="020B0604020202020204" pitchFamily="34" charset="0"/>
              </a:rPr>
              <a:t>Within the standalone tool there are user tools which allow manipulation of the generated terrain like terrain brushes, tree brushes, river making, generation of natural features and natural or man made erosion.</a:t>
            </a:r>
          </a:p>
          <a:p>
            <a:pPr marL="285750" indent="-285750"/>
            <a:r>
              <a:rPr lang="en-US" dirty="0">
                <a:latin typeface="Arial" panose="020B0604020202020204" pitchFamily="34" charset="0"/>
                <a:cs typeface="Arial" panose="020B0604020202020204" pitchFamily="34" charset="0"/>
              </a:rPr>
              <a:t>Allow for exporting and importing of the file.</a:t>
            </a:r>
          </a:p>
          <a:p>
            <a:pPr marL="285750" indent="-285750"/>
            <a:r>
              <a:rPr lang="en-US" dirty="0">
                <a:latin typeface="Arial" panose="020B0604020202020204" pitchFamily="34" charset="0"/>
                <a:ea typeface="+mn-lt"/>
                <a:cs typeface="Arial" panose="020B0604020202020204" pitchFamily="34" charset="0"/>
              </a:rPr>
              <a:t>Clearly specifying the importance of different features of the program from the core parts of the tool to the bells and whistles</a:t>
            </a:r>
          </a:p>
          <a:p>
            <a:r>
              <a:rPr lang="en-US" b="1" dirty="0">
                <a:latin typeface="Arial" panose="020B0604020202020204" pitchFamily="34" charset="0"/>
                <a:ea typeface="+mn-lt"/>
                <a:cs typeface="Arial" panose="020B0604020202020204" pitchFamily="34" charset="0"/>
              </a:rPr>
              <a:t>Milestones</a:t>
            </a:r>
            <a:r>
              <a:rPr lang="en-US" dirty="0">
                <a:latin typeface="Arial" panose="020B0604020202020204" pitchFamily="34" charset="0"/>
                <a:ea typeface="+mn-lt"/>
                <a:cs typeface="Arial" panose="020B0604020202020204" pitchFamily="34" charset="0"/>
              </a:rPr>
              <a:t>: Completion of the full initial plan for the tool and all main features along with research assisting in development</a:t>
            </a:r>
          </a:p>
          <a:p>
            <a:r>
              <a:rPr lang="en-US" dirty="0">
                <a:latin typeface="Arial" panose="020B0604020202020204" pitchFamily="34" charset="0"/>
                <a:ea typeface="+mn-lt"/>
                <a:cs typeface="Arial" panose="020B0604020202020204" pitchFamily="34" charset="0"/>
              </a:rPr>
              <a:t>Completing the bare minimum of the tool</a:t>
            </a:r>
          </a:p>
          <a:p>
            <a:r>
              <a:rPr lang="en-US" dirty="0">
                <a:latin typeface="Arial" panose="020B0604020202020204" pitchFamily="34" charset="0"/>
                <a:ea typeface="+mn-lt"/>
                <a:cs typeface="Arial" panose="020B0604020202020204" pitchFamily="34" charset="0"/>
              </a:rPr>
              <a:t>UI and UX surveys and building on feedback</a:t>
            </a:r>
          </a:p>
          <a:p>
            <a:r>
              <a:rPr lang="en-US" dirty="0">
                <a:latin typeface="Arial" panose="020B0604020202020204" pitchFamily="34" charset="0"/>
                <a:ea typeface="+mn-lt"/>
                <a:cs typeface="Arial" panose="020B0604020202020204" pitchFamily="34" charset="0"/>
              </a:rPr>
              <a:t>Bells and whistles</a:t>
            </a:r>
          </a:p>
          <a:p>
            <a:r>
              <a:rPr lang="en-US" dirty="0">
                <a:latin typeface="Arial" panose="020B0604020202020204" pitchFamily="34" charset="0"/>
                <a:ea typeface="+mn-lt"/>
                <a:cs typeface="Arial" panose="020B0604020202020204" pitchFamily="34" charset="0"/>
              </a:rPr>
              <a:t>Possibly engine compatibility</a:t>
            </a:r>
          </a:p>
          <a:p>
            <a:r>
              <a:rPr lang="en-US" dirty="0">
                <a:latin typeface="Arial" panose="020B0604020202020204" pitchFamily="34" charset="0"/>
                <a:ea typeface="+mn-lt"/>
                <a:cs typeface="Arial" panose="020B0604020202020204" pitchFamily="34" charset="0"/>
              </a:rPr>
              <a:t>More feedback</a:t>
            </a:r>
          </a:p>
          <a:p>
            <a:r>
              <a:rPr lang="en-US" dirty="0">
                <a:latin typeface="Arial" panose="020B0604020202020204" pitchFamily="34" charset="0"/>
                <a:ea typeface="+mn-lt"/>
                <a:cs typeface="Arial" panose="020B0604020202020204" pitchFamily="34" charset="0"/>
              </a:rPr>
              <a:t>Finalizing</a:t>
            </a:r>
            <a:endParaRPr lang="en-US" dirty="0">
              <a:latin typeface="Arial" panose="020B0604020202020204" pitchFamily="34" charset="0"/>
              <a:cs typeface="Arial" panose="020B0604020202020204" pitchFamily="34" charset="0"/>
            </a:endParaRPr>
          </a:p>
          <a:p>
            <a:pPr marL="0" indent="0">
              <a:buNone/>
            </a:pPr>
            <a:endParaRPr lang="en-US" dirty="0">
              <a:ea typeface="+mn-lt"/>
              <a:cs typeface="+mn-lt"/>
            </a:endParaRPr>
          </a:p>
        </p:txBody>
      </p:sp>
      <p:sp>
        <p:nvSpPr>
          <p:cNvPr id="7" name="TextBox 6">
            <a:extLst>
              <a:ext uri="{FF2B5EF4-FFF2-40B4-BE49-F238E27FC236}">
                <a16:creationId xmlns:a16="http://schemas.microsoft.com/office/drawing/2014/main" id="{179425CB-6587-BB17-42D3-12A9C990C6B9}"/>
              </a:ext>
            </a:extLst>
          </p:cNvPr>
          <p:cNvSpPr txBox="1"/>
          <p:nvPr/>
        </p:nvSpPr>
        <p:spPr>
          <a:xfrm>
            <a:off x="8977744" y="484909"/>
            <a:ext cx="28540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lumMod val="85000"/>
                    <a:lumOff val="15000"/>
                  </a:schemeClr>
                </a:solidFill>
              </a:rPr>
              <a:t>Click the link to watch a TED talk by Tim Urban</a:t>
            </a:r>
          </a:p>
          <a:p>
            <a:endParaRPr lang="en-US" b="1">
              <a:solidFill>
                <a:schemeClr val="bg1">
                  <a:lumMod val="85000"/>
                  <a:lumOff val="15000"/>
                </a:schemeClr>
              </a:solidFill>
            </a:endParaRPr>
          </a:p>
          <a:p>
            <a:r>
              <a:rPr lang="en-US" b="1" i="1">
                <a:solidFill>
                  <a:schemeClr val="bg1">
                    <a:lumMod val="85000"/>
                    <a:lumOff val="15000"/>
                  </a:schemeClr>
                </a:solidFill>
                <a:hlinkClick r:id="rId2">
                  <a:extLst>
                    <a:ext uri="{A12FA001-AC4F-418D-AE19-62706E023703}">
                      <ahyp:hlinkClr xmlns:ahyp="http://schemas.microsoft.com/office/drawing/2018/hyperlinkcolor" val="tx"/>
                    </a:ext>
                  </a:extLst>
                </a:hlinkClick>
              </a:rPr>
              <a:t>Inside the mind of a master procrastinator</a:t>
            </a:r>
            <a:endParaRPr lang="en-US" i="1">
              <a:solidFill>
                <a:schemeClr val="bg1">
                  <a:lumMod val="85000"/>
                  <a:lumOff val="15000"/>
                </a:schemeClr>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417453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8210" y="484909"/>
            <a:ext cx="7252229" cy="1305635"/>
          </a:xfrm>
        </p:spPr>
        <p:txBody>
          <a:bodyPr/>
          <a:lstStyle/>
          <a:p>
            <a:r>
              <a:rPr lang="en-US" dirty="0"/>
              <a:t>Gantt chart</a:t>
            </a:r>
          </a:p>
        </p:txBody>
      </p:sp>
      <p:sp>
        <p:nvSpPr>
          <p:cNvPr id="3" name="Content Placeholder 2"/>
          <p:cNvSpPr>
            <a:spLocks noGrp="1"/>
          </p:cNvSpPr>
          <p:nvPr>
            <p:ph idx="1"/>
          </p:nvPr>
        </p:nvSpPr>
        <p:spPr>
          <a:xfrm>
            <a:off x="650882" y="1719072"/>
            <a:ext cx="11364334" cy="4654019"/>
          </a:xfrm>
        </p:spPr>
        <p:txBody>
          <a:bodyPr vert="horz" lIns="91440" tIns="45720" rIns="91440" bIns="45720" rtlCol="0" anchor="t">
            <a:normAutofit/>
          </a:bodyPr>
          <a:lstStyle/>
          <a:p>
            <a:pPr marL="0" indent="0">
              <a:buNone/>
            </a:pPr>
            <a:endParaRPr lang="en-US" dirty="0">
              <a:latin typeface="Neue Haas Grotesk Text Pro"/>
              <a:cs typeface="Calibri"/>
            </a:endParaRPr>
          </a:p>
          <a:p>
            <a:pPr marL="0" indent="0">
              <a:buNone/>
            </a:pPr>
            <a:endParaRPr lang="en-US" dirty="0">
              <a:ea typeface="+mn-lt"/>
              <a:cs typeface="+mn-lt"/>
            </a:endParaRPr>
          </a:p>
        </p:txBody>
      </p:sp>
      <p:sp>
        <p:nvSpPr>
          <p:cNvPr id="7" name="TextBox 6">
            <a:extLst>
              <a:ext uri="{FF2B5EF4-FFF2-40B4-BE49-F238E27FC236}">
                <a16:creationId xmlns:a16="http://schemas.microsoft.com/office/drawing/2014/main" id="{179425CB-6587-BB17-42D3-12A9C990C6B9}"/>
              </a:ext>
            </a:extLst>
          </p:cNvPr>
          <p:cNvSpPr txBox="1"/>
          <p:nvPr/>
        </p:nvSpPr>
        <p:spPr>
          <a:xfrm>
            <a:off x="8977744" y="484909"/>
            <a:ext cx="28540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85000"/>
                    <a:lumOff val="15000"/>
                  </a:schemeClr>
                </a:solidFill>
              </a:rPr>
              <a:t>Click the link to watch a TED talk by Tim Urban</a:t>
            </a:r>
          </a:p>
          <a:p>
            <a:endParaRPr lang="en-US" b="1" dirty="0">
              <a:solidFill>
                <a:schemeClr val="bg1">
                  <a:lumMod val="85000"/>
                  <a:lumOff val="15000"/>
                </a:schemeClr>
              </a:solidFill>
            </a:endParaRPr>
          </a:p>
          <a:p>
            <a:r>
              <a:rPr lang="en-US" b="1" i="1" dirty="0">
                <a:solidFill>
                  <a:schemeClr val="bg1">
                    <a:lumMod val="85000"/>
                    <a:lumOff val="15000"/>
                  </a:schemeClr>
                </a:solidFill>
                <a:hlinkClick r:id="rId2">
                  <a:extLst>
                    <a:ext uri="{A12FA001-AC4F-418D-AE19-62706E023703}">
                      <ahyp:hlinkClr xmlns:ahyp="http://schemas.microsoft.com/office/drawing/2018/hyperlinkcolor" val="tx"/>
                    </a:ext>
                  </a:extLst>
                </a:hlinkClick>
              </a:rPr>
              <a:t>Inside the mind of a master procrastinator</a:t>
            </a:r>
            <a:endParaRPr lang="en-US" i="1" dirty="0">
              <a:solidFill>
                <a:schemeClr val="bg1">
                  <a:lumMod val="85000"/>
                  <a:lumOff val="15000"/>
                </a:schemeClr>
              </a:solidFill>
              <a:hlinkClick r:id="rId2">
                <a:extLst>
                  <a:ext uri="{A12FA001-AC4F-418D-AE19-62706E023703}">
                    <ahyp:hlinkClr xmlns:ahyp="http://schemas.microsoft.com/office/drawing/2018/hyperlinkcolor" val="tx"/>
                  </a:ext>
                </a:extLst>
              </a:hlinkClick>
            </a:endParaRPr>
          </a:p>
        </p:txBody>
      </p:sp>
      <p:pic>
        <p:nvPicPr>
          <p:cNvPr id="6" name="Picture 5" descr="A graph with green and blue bars&#10;&#10;Description automatically generated">
            <a:extLst>
              <a:ext uri="{FF2B5EF4-FFF2-40B4-BE49-F238E27FC236}">
                <a16:creationId xmlns:a16="http://schemas.microsoft.com/office/drawing/2014/main" id="{F6A012C9-BCA3-A57F-03E9-0817C13850EA}"/>
              </a:ext>
            </a:extLst>
          </p:cNvPr>
          <p:cNvPicPr>
            <a:picLocks noChangeAspect="1"/>
          </p:cNvPicPr>
          <p:nvPr/>
        </p:nvPicPr>
        <p:blipFill>
          <a:blip r:embed="rId3"/>
          <a:stretch>
            <a:fillRect/>
          </a:stretch>
        </p:blipFill>
        <p:spPr>
          <a:xfrm>
            <a:off x="0" y="1838020"/>
            <a:ext cx="12192000" cy="3181960"/>
          </a:xfrm>
          <a:prstGeom prst="rect">
            <a:avLst/>
          </a:prstGeom>
        </p:spPr>
      </p:pic>
    </p:spTree>
    <p:extLst>
      <p:ext uri="{BB962C8B-B14F-4D97-AF65-F5344CB8AC3E}">
        <p14:creationId xmlns:p14="http://schemas.microsoft.com/office/powerpoint/2010/main" val="2683947694"/>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54a37ca-9890-45c6-a15b-01b4ec6d0fc3">
      <UserInfo>
        <DisplayName/>
        <AccountId xsi:nil="true"/>
        <AccountType/>
      </UserInfo>
    </SharedWithUsers>
    <_activity xmlns="8221f12d-b284-4398-9345-3006e858cb5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3925FBC9321749AE5FC11C5A152F8F" ma:contentTypeVersion="15" ma:contentTypeDescription="Create a new document." ma:contentTypeScope="" ma:versionID="36aca9a5fbf84d82410d0e19df36db16">
  <xsd:schema xmlns:xsd="http://www.w3.org/2001/XMLSchema" xmlns:xs="http://www.w3.org/2001/XMLSchema" xmlns:p="http://schemas.microsoft.com/office/2006/metadata/properties" xmlns:ns3="8221f12d-b284-4398-9345-3006e858cb5f" xmlns:ns4="c54a37ca-9890-45c6-a15b-01b4ec6d0fc3" targetNamespace="http://schemas.microsoft.com/office/2006/metadata/properties" ma:root="true" ma:fieldsID="9e509d87a9952351e26e79107dcd7b0a" ns3:_="" ns4:_="">
    <xsd:import namespace="8221f12d-b284-4398-9345-3006e858cb5f"/>
    <xsd:import namespace="c54a37ca-9890-45c6-a15b-01b4ec6d0fc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LengthInSeconds"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21f12d-b284-4398-9345-3006e858cb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descriptio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_activity" ma:index="16"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54a37ca-9890-45c6-a15b-01b4ec6d0fc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5A8469-11B7-49DA-B3FC-F2755995F5B4}">
  <ds:schemaRefs>
    <ds:schemaRef ds:uri="http://schemas.microsoft.com/sharepoint/v3/contenttype/forms"/>
  </ds:schemaRefs>
</ds:datastoreItem>
</file>

<file path=customXml/itemProps2.xml><?xml version="1.0" encoding="utf-8"?>
<ds:datastoreItem xmlns:ds="http://schemas.openxmlformats.org/officeDocument/2006/customXml" ds:itemID="{25CC142F-F120-4F30-AC4C-0B7512E2EB19}">
  <ds:schemaRefs>
    <ds:schemaRef ds:uri="http://purl.org/dc/dcmitype/"/>
    <ds:schemaRef ds:uri="c54a37ca-9890-45c6-a15b-01b4ec6d0fc3"/>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8221f12d-b284-4398-9345-3006e858cb5f"/>
    <ds:schemaRef ds:uri="http://www.w3.org/XML/1998/namespace"/>
  </ds:schemaRefs>
</ds:datastoreItem>
</file>

<file path=customXml/itemProps3.xml><?xml version="1.0" encoding="utf-8"?>
<ds:datastoreItem xmlns:ds="http://schemas.openxmlformats.org/officeDocument/2006/customXml" ds:itemID="{60DCEC81-1754-4F4B-B866-9E8CEBF102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21f12d-b284-4398-9345-3006e858cb5f"/>
    <ds:schemaRef ds:uri="c54a37ca-9890-45c6-a15b-01b4ec6d0f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131</TotalTime>
  <Words>915</Words>
  <Application>Microsoft Office PowerPoint</Application>
  <PresentationFormat>Widescreen</PresentationFormat>
  <Paragraphs>55</Paragraphs>
  <Slides>8</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Neue Haas Grotesk Text Pro</vt:lpstr>
      <vt:lpstr>DylanVTI</vt:lpstr>
      <vt:lpstr>Project Pitch:   Terrain Generation Tool</vt:lpstr>
      <vt:lpstr>Project Problem</vt:lpstr>
      <vt:lpstr>Key Influences</vt:lpstr>
      <vt:lpstr>Industry Relevance</vt:lpstr>
      <vt:lpstr>Research Plan</vt:lpstr>
      <vt:lpstr>Examples of key literature and research                  </vt:lpstr>
      <vt:lpstr>Deliverables and Project Planning </vt:lpstr>
      <vt:lpstr>Gantt chart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Pitch: [Project Title]</dc:title>
  <dc:subject/>
  <dc:creator/>
  <cp:keywords/>
  <dc:description>generated using python-pptx</dc:description>
  <cp:lastModifiedBy>Cameron Dawes</cp:lastModifiedBy>
  <cp:revision>4</cp:revision>
  <dcterms:created xsi:type="dcterms:W3CDTF">2013-01-27T09:14:16Z</dcterms:created>
  <dcterms:modified xsi:type="dcterms:W3CDTF">2024-10-08T11:21:43Z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0x010100F23925FBC9321749AE5FC11C5A152F8F</vt:lpwstr>
  </property>
  <property fmtid="{D5CDD505-2E9C-101B-9397-08002B2CF9AE}" pid="3" name="Order">
    <vt:r8>17200</vt:r8>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