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48d3a34c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48d3a34c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48d3a34c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48d3a34c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2341acd3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2341acd3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48d3a34c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48d3a34c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48d3a34c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48d3a34c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2341acd3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2341acd3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2341ac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2341ac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2341acd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2341acd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48d3a34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48d3a34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2341acd3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2341acd3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48d3a34c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48d3a34c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apwg.org/reports/apwg_trends_report_q3_2022.pdf" TargetMode="External"/><Relationship Id="rId4" Type="http://schemas.openxmlformats.org/officeDocument/2006/relationships/hyperlink" Target="https://www.verizon.com/business/en-gb/resources/reports/dbir/" TargetMode="External"/><Relationship Id="rId9" Type="http://schemas.openxmlformats.org/officeDocument/2006/relationships/hyperlink" Target="https://github.com/trustedsec/social-engineer-toolkit" TargetMode="External"/><Relationship Id="rId5" Type="http://schemas.openxmlformats.org/officeDocument/2006/relationships/hyperlink" Target="https://www.ic3.gov/Media/PDF/AnnualReport/2021_IC3Report.pdf" TargetMode="External"/><Relationship Id="rId6" Type="http://schemas.openxmlformats.org/officeDocument/2006/relationships/hyperlink" Target="https://www.hornetsecurity.com/en/press-releases/1-in-3-organizations-does-not-provide-any-cybersecurity-training-to-remote-workers/" TargetMode="External"/><Relationship Id="rId7" Type="http://schemas.openxmlformats.org/officeDocument/2006/relationships/hyperlink" Target="https://www.trustedsec.com/tools/the-social-engineer-toolkit-set/" TargetMode="External"/><Relationship Id="rId8" Type="http://schemas.openxmlformats.org/officeDocument/2006/relationships/hyperlink" Target="https://www.crowdstrike.com/cybersecurity-101/phish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trustedsec/social-engineer-toolkit"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47350" y="280975"/>
            <a:ext cx="5588100" cy="15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a:ea typeface="Roboto"/>
                <a:cs typeface="Roboto"/>
                <a:sym typeface="Roboto"/>
              </a:rPr>
              <a:t>Credential Harvesting Phishing Attack</a:t>
            </a:r>
            <a:endParaRPr b="1">
              <a:latin typeface="Roboto"/>
              <a:ea typeface="Roboto"/>
              <a:cs typeface="Roboto"/>
              <a:sym typeface="Roboto"/>
            </a:endParaRPr>
          </a:p>
        </p:txBody>
      </p:sp>
      <p:sp>
        <p:nvSpPr>
          <p:cNvPr id="135" name="Google Shape;135;p13"/>
          <p:cNvSpPr txBox="1"/>
          <p:nvPr/>
        </p:nvSpPr>
        <p:spPr>
          <a:xfrm>
            <a:off x="3924000" y="2859450"/>
            <a:ext cx="3760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oboto"/>
                <a:ea typeface="Roboto"/>
                <a:cs typeface="Roboto"/>
                <a:sym typeface="Roboto"/>
              </a:rPr>
              <a:t>Presentation By:</a:t>
            </a:r>
            <a:endParaRPr b="1" sz="2200">
              <a:solidFill>
                <a:schemeClr val="lt1"/>
              </a:solidFill>
              <a:latin typeface="Roboto"/>
              <a:ea typeface="Roboto"/>
              <a:cs typeface="Roboto"/>
              <a:sym typeface="Roboto"/>
            </a:endParaRPr>
          </a:p>
          <a:p>
            <a:pPr indent="0" lvl="0" marL="0" rtl="0" algn="l">
              <a:spcBef>
                <a:spcPts val="0"/>
              </a:spcBef>
              <a:spcAft>
                <a:spcPts val="0"/>
              </a:spcAft>
              <a:buNone/>
            </a:pPr>
            <a:r>
              <a:rPr b="1" lang="en" sz="2200">
                <a:solidFill>
                  <a:schemeClr val="lt1"/>
                </a:solidFill>
                <a:latin typeface="Roboto"/>
                <a:ea typeface="Roboto"/>
                <a:cs typeface="Roboto"/>
                <a:sym typeface="Roboto"/>
              </a:rPr>
              <a:t>Cameron Wallace</a:t>
            </a:r>
            <a:endParaRPr b="1" sz="22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latin typeface="Roboto"/>
                <a:ea typeface="Roboto"/>
                <a:cs typeface="Roboto"/>
                <a:sym typeface="Roboto"/>
              </a:rPr>
              <a:t>Summary</a:t>
            </a:r>
            <a:r>
              <a:rPr b="1" lang="en" sz="2700">
                <a:latin typeface="Roboto"/>
                <a:ea typeface="Roboto"/>
                <a:cs typeface="Roboto"/>
                <a:sym typeface="Roboto"/>
              </a:rPr>
              <a:t> of the Attack</a:t>
            </a:r>
            <a:endParaRPr b="1" sz="2700">
              <a:latin typeface="Roboto"/>
              <a:ea typeface="Roboto"/>
              <a:cs typeface="Roboto"/>
              <a:sym typeface="Roboto"/>
            </a:endParaRPr>
          </a:p>
        </p:txBody>
      </p:sp>
      <p:sp>
        <p:nvSpPr>
          <p:cNvPr id="197" name="Google Shape;197;p22"/>
          <p:cNvSpPr txBox="1"/>
          <p:nvPr>
            <p:ph idx="1" type="body"/>
          </p:nvPr>
        </p:nvSpPr>
        <p:spPr>
          <a:xfrm>
            <a:off x="819150" y="1347750"/>
            <a:ext cx="7505700" cy="353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Using the site-cloner within the SET, the login page for Google.com was cloned to an IP owned by the attacker.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Crafted an email using the SET Mass Mailer featuring a fake sender and a malicious link hidden via the &lt;a&gt; HTML element.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malicious link in the email was opened, providing the victim with the cloned site.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Login credentials were entered and returned to the attacker.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credentials were then used to access the victim’s account.</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2113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latin typeface="Roboto"/>
                <a:ea typeface="Roboto"/>
                <a:cs typeface="Roboto"/>
                <a:sym typeface="Roboto"/>
              </a:rPr>
              <a:t>Mitigating Phishing Attacks</a:t>
            </a:r>
            <a:endParaRPr b="1" sz="2700">
              <a:latin typeface="Roboto"/>
              <a:ea typeface="Roboto"/>
              <a:cs typeface="Roboto"/>
              <a:sym typeface="Roboto"/>
            </a:endParaRPr>
          </a:p>
        </p:txBody>
      </p:sp>
      <p:sp>
        <p:nvSpPr>
          <p:cNvPr id="203" name="Google Shape;203;p23"/>
          <p:cNvSpPr txBox="1"/>
          <p:nvPr>
            <p:ph idx="1" type="body"/>
          </p:nvPr>
        </p:nvSpPr>
        <p:spPr>
          <a:xfrm>
            <a:off x="477875" y="1249500"/>
            <a:ext cx="4275900" cy="3894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Font typeface="Roboto"/>
              <a:buChar char="●"/>
            </a:pPr>
            <a:r>
              <a:rPr lang="en" sz="1800">
                <a:latin typeface="Roboto"/>
                <a:ea typeface="Roboto"/>
                <a:cs typeface="Roboto"/>
                <a:sym typeface="Roboto"/>
              </a:rPr>
              <a:t>Train employees to be able to recognize the signs of a phishing attempt, and how to properly report such attempts.</a:t>
            </a:r>
            <a:endParaRPr sz="1800">
              <a:latin typeface="Roboto"/>
              <a:ea typeface="Roboto"/>
              <a:cs typeface="Roboto"/>
              <a:sym typeface="Roboto"/>
            </a:endParaRPr>
          </a:p>
          <a:p>
            <a:pPr indent="-317182" lvl="0" marL="457200" rtl="0" algn="l">
              <a:spcBef>
                <a:spcPts val="0"/>
              </a:spcBef>
              <a:spcAft>
                <a:spcPts val="0"/>
              </a:spcAft>
              <a:buSzPct val="100000"/>
              <a:buFont typeface="Roboto"/>
              <a:buChar char="●"/>
            </a:pPr>
            <a:r>
              <a:rPr lang="en" sz="1800">
                <a:latin typeface="Roboto"/>
                <a:ea typeface="Roboto"/>
                <a:cs typeface="Roboto"/>
                <a:sym typeface="Roboto"/>
              </a:rPr>
              <a:t>Utilize multi-factor authentication for all accounts.</a:t>
            </a:r>
            <a:endParaRPr sz="1800">
              <a:latin typeface="Roboto"/>
              <a:ea typeface="Roboto"/>
              <a:cs typeface="Roboto"/>
              <a:sym typeface="Roboto"/>
            </a:endParaRPr>
          </a:p>
          <a:p>
            <a:pPr indent="-317182" lvl="0" marL="457200" rtl="0" algn="l">
              <a:spcBef>
                <a:spcPts val="0"/>
              </a:spcBef>
              <a:spcAft>
                <a:spcPts val="0"/>
              </a:spcAft>
              <a:buSzPct val="100000"/>
              <a:buFont typeface="Roboto"/>
              <a:buChar char="●"/>
            </a:pPr>
            <a:r>
              <a:rPr lang="en" sz="1800">
                <a:latin typeface="Roboto"/>
                <a:ea typeface="Roboto"/>
                <a:cs typeface="Roboto"/>
                <a:sym typeface="Roboto"/>
              </a:rPr>
              <a:t>Use anti-spam filters to target certain words, phrases, and other pre-defined blacklists to automatically move phishing emails to spam folders.</a:t>
            </a:r>
            <a:endParaRPr sz="1800">
              <a:latin typeface="Roboto"/>
              <a:ea typeface="Roboto"/>
              <a:cs typeface="Roboto"/>
              <a:sym typeface="Roboto"/>
            </a:endParaRPr>
          </a:p>
          <a:p>
            <a:pPr indent="-317182" lvl="0" marL="457200" rtl="0" algn="l">
              <a:spcBef>
                <a:spcPts val="0"/>
              </a:spcBef>
              <a:spcAft>
                <a:spcPts val="0"/>
              </a:spcAft>
              <a:buSzPct val="100000"/>
              <a:buFont typeface="Roboto"/>
              <a:buChar char="●"/>
            </a:pPr>
            <a:r>
              <a:rPr lang="en" sz="1800">
                <a:latin typeface="Roboto"/>
                <a:ea typeface="Roboto"/>
                <a:cs typeface="Roboto"/>
                <a:sym typeface="Roboto"/>
              </a:rPr>
              <a:t>Implement email warning banners within your organization to automatically flag all emails from outside of your organization.</a:t>
            </a:r>
            <a:endParaRPr sz="1800">
              <a:latin typeface="Roboto"/>
              <a:ea typeface="Roboto"/>
              <a:cs typeface="Roboto"/>
              <a:sym typeface="Roboto"/>
            </a:endParaRPr>
          </a:p>
          <a:p>
            <a:pPr indent="-317182" lvl="0" marL="457200" rtl="0" algn="l">
              <a:spcBef>
                <a:spcPts val="0"/>
              </a:spcBef>
              <a:spcAft>
                <a:spcPts val="0"/>
              </a:spcAft>
              <a:buSzPct val="100000"/>
              <a:buFont typeface="Roboto"/>
              <a:buChar char="●"/>
            </a:pPr>
            <a:r>
              <a:rPr i="1" lang="en" sz="1800">
                <a:latin typeface="Roboto"/>
                <a:ea typeface="Roboto"/>
                <a:cs typeface="Roboto"/>
                <a:sym typeface="Roboto"/>
              </a:rPr>
              <a:t>Never</a:t>
            </a:r>
            <a:r>
              <a:rPr lang="en" sz="1800">
                <a:latin typeface="Roboto"/>
                <a:ea typeface="Roboto"/>
                <a:cs typeface="Roboto"/>
                <a:sym typeface="Roboto"/>
              </a:rPr>
              <a:t> respond to suspicious emails and never open any links or attachments included in them.</a:t>
            </a:r>
            <a:endParaRPr sz="1800">
              <a:latin typeface="Roboto"/>
              <a:ea typeface="Roboto"/>
              <a:cs typeface="Roboto"/>
              <a:sym typeface="Roboto"/>
            </a:endParaRPr>
          </a:p>
          <a:p>
            <a:pPr indent="-317182" lvl="0" marL="457200" rtl="0" algn="l">
              <a:spcBef>
                <a:spcPts val="0"/>
              </a:spcBef>
              <a:spcAft>
                <a:spcPts val="0"/>
              </a:spcAft>
              <a:buSzPct val="100000"/>
              <a:buFont typeface="Roboto"/>
              <a:buChar char="●"/>
            </a:pPr>
            <a:r>
              <a:rPr lang="en" sz="1800">
                <a:latin typeface="Roboto"/>
                <a:ea typeface="Roboto"/>
                <a:cs typeface="Roboto"/>
                <a:sym typeface="Roboto"/>
              </a:rPr>
              <a:t>If you need to check a link or attachment, do so using a tool that will not compromise your network or system.</a:t>
            </a:r>
            <a:endParaRPr sz="1800">
              <a:latin typeface="Roboto"/>
              <a:ea typeface="Roboto"/>
              <a:cs typeface="Roboto"/>
              <a:sym typeface="Roboto"/>
            </a:endParaRPr>
          </a:p>
        </p:txBody>
      </p:sp>
      <p:pic>
        <p:nvPicPr>
          <p:cNvPr id="204" name="Google Shape;204;p23"/>
          <p:cNvPicPr preferRelativeResize="0"/>
          <p:nvPr/>
        </p:nvPicPr>
        <p:blipFill>
          <a:blip r:embed="rId3">
            <a:alphaModFix/>
          </a:blip>
          <a:stretch>
            <a:fillRect/>
          </a:stretch>
        </p:blipFill>
        <p:spPr>
          <a:xfrm>
            <a:off x="4753775" y="1249494"/>
            <a:ext cx="4275901" cy="34948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1836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latin typeface="Roboto"/>
                <a:ea typeface="Roboto"/>
                <a:cs typeface="Roboto"/>
                <a:sym typeface="Roboto"/>
              </a:rPr>
              <a:t>Pages and Works </a:t>
            </a:r>
            <a:r>
              <a:rPr b="1" lang="en" sz="2700">
                <a:latin typeface="Roboto"/>
                <a:ea typeface="Roboto"/>
                <a:cs typeface="Roboto"/>
                <a:sym typeface="Roboto"/>
              </a:rPr>
              <a:t>Cited:</a:t>
            </a:r>
            <a:endParaRPr b="1" sz="2700">
              <a:latin typeface="Roboto"/>
              <a:ea typeface="Roboto"/>
              <a:cs typeface="Roboto"/>
              <a:sym typeface="Roboto"/>
            </a:endParaRPr>
          </a:p>
        </p:txBody>
      </p:sp>
      <p:sp>
        <p:nvSpPr>
          <p:cNvPr id="210" name="Google Shape;210;p24"/>
          <p:cNvSpPr txBox="1"/>
          <p:nvPr>
            <p:ph idx="1" type="body"/>
          </p:nvPr>
        </p:nvSpPr>
        <p:spPr>
          <a:xfrm>
            <a:off x="1297500" y="799025"/>
            <a:ext cx="7038900" cy="3835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APWG </a:t>
            </a:r>
            <a:r>
              <a:rPr lang="en" sz="1600">
                <a:latin typeface="Roboto"/>
                <a:ea typeface="Roboto"/>
                <a:cs typeface="Roboto"/>
                <a:sym typeface="Roboto"/>
              </a:rPr>
              <a:t>2022 Q3 Trends Report: </a:t>
            </a:r>
            <a:r>
              <a:rPr lang="en" sz="1600" u="sng">
                <a:solidFill>
                  <a:schemeClr val="hlink"/>
                </a:solidFill>
                <a:latin typeface="Roboto"/>
                <a:ea typeface="Roboto"/>
                <a:cs typeface="Roboto"/>
                <a:sym typeface="Roboto"/>
                <a:hlinkClick r:id="rId3"/>
              </a:rPr>
              <a:t>https://docs.apwg.org/reports/apwg_trends_report_q3_2022.pdf</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Verizon 2022 Data Breach Investigations Report: </a:t>
            </a:r>
            <a:r>
              <a:rPr lang="en" sz="1600" u="sng">
                <a:solidFill>
                  <a:schemeClr val="hlink"/>
                </a:solidFill>
                <a:latin typeface="Roboto"/>
                <a:ea typeface="Roboto"/>
                <a:cs typeface="Roboto"/>
                <a:sym typeface="Roboto"/>
                <a:hlinkClick r:id="rId4"/>
              </a:rPr>
              <a:t>https://www.verizon.com/business/en-gb/resources/reports/dbir/</a:t>
            </a:r>
            <a:r>
              <a:rPr lang="en" sz="1600">
                <a:latin typeface="Roboto"/>
                <a:ea typeface="Roboto"/>
                <a:cs typeface="Roboto"/>
                <a:sym typeface="Roboto"/>
              </a:rPr>
              <a:t>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FBI Internet Crime Report: </a:t>
            </a:r>
            <a:r>
              <a:rPr lang="en" sz="1600" u="sng">
                <a:solidFill>
                  <a:schemeClr val="hlink"/>
                </a:solidFill>
                <a:latin typeface="Roboto"/>
                <a:ea typeface="Roboto"/>
                <a:cs typeface="Roboto"/>
                <a:sym typeface="Roboto"/>
                <a:hlinkClick r:id="rId5"/>
              </a:rPr>
              <a:t>https://www.ic3.gov/Media/PDF/AnnualReport/2021_IC3Report.pdf</a:t>
            </a:r>
            <a:r>
              <a:rPr lang="en" sz="1600">
                <a:latin typeface="Roboto"/>
                <a:ea typeface="Roboto"/>
                <a:cs typeface="Roboto"/>
                <a:sym typeface="Roboto"/>
              </a:rPr>
              <a:t>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Hornetsecurity Company Training Report: </a:t>
            </a:r>
            <a:r>
              <a:rPr lang="en" sz="1600" u="sng">
                <a:solidFill>
                  <a:schemeClr val="hlink"/>
                </a:solidFill>
                <a:latin typeface="Roboto"/>
                <a:ea typeface="Roboto"/>
                <a:cs typeface="Roboto"/>
                <a:sym typeface="Roboto"/>
                <a:hlinkClick r:id="rId6"/>
              </a:rPr>
              <a:t>https://www.hornetsecurity.com/en/press-releases/1-in-3-organizations-does-not-provide-any-cybersecurity-training-to-remote-workers/</a:t>
            </a:r>
            <a:r>
              <a:rPr lang="en" sz="1600">
                <a:latin typeface="Roboto"/>
                <a:ea typeface="Roboto"/>
                <a:cs typeface="Roboto"/>
                <a:sym typeface="Roboto"/>
              </a:rPr>
              <a:t>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TrustedSec SET Official Page: </a:t>
            </a:r>
            <a:r>
              <a:rPr lang="en" sz="1600" u="sng">
                <a:solidFill>
                  <a:schemeClr val="hlink"/>
                </a:solidFill>
                <a:latin typeface="Roboto"/>
                <a:ea typeface="Roboto"/>
                <a:cs typeface="Roboto"/>
                <a:sym typeface="Roboto"/>
                <a:hlinkClick r:id="rId7"/>
              </a:rPr>
              <a:t>https://www.trustedsec.com/tools/the-social-engineer-toolkit-set/</a:t>
            </a:r>
            <a:r>
              <a:rPr lang="en" sz="1600">
                <a:latin typeface="Roboto"/>
                <a:ea typeface="Roboto"/>
                <a:cs typeface="Roboto"/>
                <a:sym typeface="Roboto"/>
              </a:rPr>
              <a:t>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Crowdstrike Security 101 - Phishing: </a:t>
            </a:r>
            <a:r>
              <a:rPr lang="en" sz="1600" u="sng">
                <a:solidFill>
                  <a:schemeClr val="hlink"/>
                </a:solidFill>
                <a:latin typeface="Roboto"/>
                <a:ea typeface="Roboto"/>
                <a:cs typeface="Roboto"/>
                <a:sym typeface="Roboto"/>
                <a:hlinkClick r:id="rId8"/>
              </a:rPr>
              <a:t>https://www.crowdstrike.com/cybersecurity-101/phishing/</a:t>
            </a:r>
            <a:r>
              <a:rPr lang="en" sz="1600">
                <a:latin typeface="Roboto"/>
                <a:ea typeface="Roboto"/>
                <a:cs typeface="Roboto"/>
                <a:sym typeface="Roboto"/>
              </a:rPr>
              <a:t>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TrustedSec Social-Engineer Toolkit Github: </a:t>
            </a:r>
            <a:r>
              <a:rPr lang="en" sz="1800" u="sng">
                <a:solidFill>
                  <a:schemeClr val="accent5"/>
                </a:solidFill>
                <a:latin typeface="Roboto"/>
                <a:ea typeface="Roboto"/>
                <a:cs typeface="Roboto"/>
                <a:sym typeface="Roboto"/>
                <a:hlinkClick r:id="rId9">
                  <a:extLst>
                    <a:ext uri="{A12FA001-AC4F-418D-AE19-62706E023703}">
                      <ahyp:hlinkClr val="tx"/>
                    </a:ext>
                  </a:extLst>
                </a:hlinkClick>
              </a:rPr>
              <a:t>https://github.com/trustedsec/social-engineer-toolkit</a:t>
            </a:r>
            <a:endParaRPr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52550" y="1472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latin typeface="Roboto"/>
                <a:ea typeface="Roboto"/>
                <a:cs typeface="Roboto"/>
                <a:sym typeface="Roboto"/>
              </a:rPr>
              <a:t>Social Engineering (Security)</a:t>
            </a:r>
            <a:endParaRPr b="1" sz="2700">
              <a:latin typeface="Roboto"/>
              <a:ea typeface="Roboto"/>
              <a:cs typeface="Roboto"/>
              <a:sym typeface="Roboto"/>
            </a:endParaRPr>
          </a:p>
        </p:txBody>
      </p:sp>
      <p:sp>
        <p:nvSpPr>
          <p:cNvPr id="141" name="Google Shape;141;p14"/>
          <p:cNvSpPr txBox="1"/>
          <p:nvPr>
            <p:ph idx="1" type="body"/>
          </p:nvPr>
        </p:nvSpPr>
        <p:spPr>
          <a:xfrm>
            <a:off x="4500150" y="742475"/>
            <a:ext cx="4644000" cy="42873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Font typeface="Roboto"/>
              <a:buChar char="●"/>
            </a:pPr>
            <a:r>
              <a:rPr lang="en" sz="1800">
                <a:latin typeface="Roboto"/>
                <a:ea typeface="Roboto"/>
                <a:cs typeface="Roboto"/>
                <a:sym typeface="Roboto"/>
              </a:rPr>
              <a:t>The tactic of using psychological manipulation or deception to influence a victim into divulging sensitive information.</a:t>
            </a:r>
            <a:endParaRPr sz="1800">
              <a:latin typeface="Roboto"/>
              <a:ea typeface="Roboto"/>
              <a:cs typeface="Roboto"/>
              <a:sym typeface="Roboto"/>
            </a:endParaRPr>
          </a:p>
          <a:p>
            <a:pPr indent="-342900" lvl="0" marL="457200" rtl="0" algn="l">
              <a:lnSpc>
                <a:spcPct val="105000"/>
              </a:lnSpc>
              <a:spcBef>
                <a:spcPts val="0"/>
              </a:spcBef>
              <a:spcAft>
                <a:spcPts val="0"/>
              </a:spcAft>
              <a:buSzPts val="1800"/>
              <a:buFont typeface="Roboto"/>
              <a:buChar char="●"/>
            </a:pPr>
            <a:r>
              <a:rPr lang="en" sz="1800">
                <a:latin typeface="Roboto"/>
                <a:ea typeface="Roboto"/>
                <a:cs typeface="Roboto"/>
                <a:sym typeface="Roboto"/>
              </a:rPr>
              <a:t>This sensitive information is then used by the attacker to compromise and gain access to systems for the purpose of harvesting data to be used as ransom, blackmail, or any number of other malicious purposes.</a:t>
            </a:r>
            <a:endParaRPr sz="1800">
              <a:latin typeface="Roboto"/>
              <a:ea typeface="Roboto"/>
              <a:cs typeface="Roboto"/>
              <a:sym typeface="Roboto"/>
            </a:endParaRPr>
          </a:p>
          <a:p>
            <a:pPr indent="-342900" lvl="0" marL="457200" rtl="0" algn="l">
              <a:lnSpc>
                <a:spcPct val="105000"/>
              </a:lnSpc>
              <a:spcBef>
                <a:spcPts val="0"/>
              </a:spcBef>
              <a:spcAft>
                <a:spcPts val="0"/>
              </a:spcAft>
              <a:buSzPts val="1800"/>
              <a:buFont typeface="Roboto"/>
              <a:buChar char="●"/>
            </a:pPr>
            <a:r>
              <a:rPr lang="en" sz="1800">
                <a:latin typeface="Roboto"/>
                <a:ea typeface="Roboto"/>
                <a:cs typeface="Roboto"/>
                <a:sym typeface="Roboto"/>
              </a:rPr>
              <a:t>Social Engineering Security attacks often differ from other forms of “cons” (confidence trick) because it is usually just one step as a part of a larger fraud attack.</a:t>
            </a:r>
            <a:endParaRPr sz="1800">
              <a:latin typeface="Roboto"/>
              <a:ea typeface="Roboto"/>
              <a:cs typeface="Roboto"/>
              <a:sym typeface="Roboto"/>
            </a:endParaRPr>
          </a:p>
          <a:p>
            <a:pPr indent="0" lvl="0" marL="0" rtl="0" algn="l">
              <a:lnSpc>
                <a:spcPct val="105000"/>
              </a:lnSpc>
              <a:spcBef>
                <a:spcPts val="1200"/>
              </a:spcBef>
              <a:spcAft>
                <a:spcPts val="1200"/>
              </a:spcAft>
              <a:buNone/>
            </a:pPr>
            <a:r>
              <a:t/>
            </a:r>
            <a:endParaRPr sz="1200">
              <a:latin typeface="Roboto"/>
              <a:ea typeface="Roboto"/>
              <a:cs typeface="Roboto"/>
              <a:sym typeface="Roboto"/>
            </a:endParaRPr>
          </a:p>
        </p:txBody>
      </p:sp>
      <p:pic>
        <p:nvPicPr>
          <p:cNvPr id="142" name="Google Shape;142;p14"/>
          <p:cNvPicPr preferRelativeResize="0"/>
          <p:nvPr/>
        </p:nvPicPr>
        <p:blipFill>
          <a:blip r:embed="rId3">
            <a:alphaModFix/>
          </a:blip>
          <a:stretch>
            <a:fillRect/>
          </a:stretch>
        </p:blipFill>
        <p:spPr>
          <a:xfrm>
            <a:off x="71850" y="1471050"/>
            <a:ext cx="4500151" cy="342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056750" y="5875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latin typeface="Roboto"/>
                <a:ea typeface="Roboto"/>
                <a:cs typeface="Roboto"/>
                <a:sym typeface="Roboto"/>
              </a:rPr>
              <a:t>Phishing Attack</a:t>
            </a:r>
            <a:endParaRPr b="1" sz="2700">
              <a:latin typeface="Roboto"/>
              <a:ea typeface="Roboto"/>
              <a:cs typeface="Roboto"/>
              <a:sym typeface="Roboto"/>
            </a:endParaRPr>
          </a:p>
        </p:txBody>
      </p:sp>
      <p:sp>
        <p:nvSpPr>
          <p:cNvPr id="148" name="Google Shape;148;p15"/>
          <p:cNvSpPr txBox="1"/>
          <p:nvPr>
            <p:ph idx="1" type="body"/>
          </p:nvPr>
        </p:nvSpPr>
        <p:spPr>
          <a:xfrm>
            <a:off x="819150" y="15868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When a malicious threat actor attempts to acquire a victim’s sensitive information such as usernames, passwords, or financial information by masquerading as a trustworthy individual or organization via email or SMS text messaging.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Phishing scams often prey upon victims by trying to foster a sense of urgency  Phishing messages create a sense of urgency, curiosity, or fear in the recipients of the message.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message will lure victims into revealing sensitive information, clicking on links to malicious websites, or opening attachments that contain malware.</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latin typeface="Roboto"/>
                <a:ea typeface="Roboto"/>
                <a:cs typeface="Roboto"/>
                <a:sym typeface="Roboto"/>
              </a:rPr>
              <a:t>APWG Phishing Attacks Statistics</a:t>
            </a:r>
            <a:endParaRPr b="1" sz="2700">
              <a:latin typeface="Roboto"/>
              <a:ea typeface="Roboto"/>
              <a:cs typeface="Roboto"/>
              <a:sym typeface="Roboto"/>
            </a:endParaRPr>
          </a:p>
        </p:txBody>
      </p:sp>
      <p:sp>
        <p:nvSpPr>
          <p:cNvPr id="154" name="Google Shape;154;p16"/>
          <p:cNvSpPr txBox="1"/>
          <p:nvPr>
            <p:ph idx="1" type="body"/>
          </p:nvPr>
        </p:nvSpPr>
        <p:spPr>
          <a:xfrm>
            <a:off x="1297500" y="1432500"/>
            <a:ext cx="7038900" cy="371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number of </a:t>
            </a:r>
            <a:r>
              <a:rPr lang="en" sz="1800">
                <a:latin typeface="Roboto"/>
                <a:ea typeface="Roboto"/>
                <a:cs typeface="Roboto"/>
                <a:sym typeface="Roboto"/>
              </a:rPr>
              <a:t>phishing</a:t>
            </a:r>
            <a:r>
              <a:rPr lang="en" sz="1800">
                <a:latin typeface="Roboto"/>
                <a:ea typeface="Roboto"/>
                <a:cs typeface="Roboto"/>
                <a:sym typeface="Roboto"/>
              </a:rPr>
              <a:t> attacks are on the rise with a record number occuring in the third quarter of 2022. (1)</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Of all reported data breaches, 82% involved a human element, including via phishing and the use of stolen credentials. (2)</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2021, phishing was the most prevalent threat in the US, with 323,972 victims—up 34% compared to the previous year. (3)</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33% of organizations are not providing any cybersecurity training to employees who work remotely, despite most of these staff members having access to sensitive data. (4)</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840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latin typeface="Roboto"/>
                <a:ea typeface="Roboto"/>
                <a:cs typeface="Roboto"/>
                <a:sym typeface="Roboto"/>
              </a:rPr>
              <a:t>The Social-Engineer Toolkit (SET)</a:t>
            </a:r>
            <a:endParaRPr b="1" sz="2700">
              <a:latin typeface="Roboto"/>
              <a:ea typeface="Roboto"/>
              <a:cs typeface="Roboto"/>
              <a:sym typeface="Roboto"/>
            </a:endParaRPr>
          </a:p>
        </p:txBody>
      </p:sp>
      <p:sp>
        <p:nvSpPr>
          <p:cNvPr id="160" name="Google Shape;160;p17"/>
          <p:cNvSpPr txBox="1"/>
          <p:nvPr>
            <p:ph idx="1" type="body"/>
          </p:nvPr>
        </p:nvSpPr>
        <p:spPr>
          <a:xfrm>
            <a:off x="0" y="1420250"/>
            <a:ext cx="5488500" cy="24777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Font typeface="Roboto"/>
              <a:buChar char="●"/>
            </a:pPr>
            <a:r>
              <a:rPr lang="en" sz="1800">
                <a:latin typeface="Roboto"/>
                <a:ea typeface="Roboto"/>
                <a:cs typeface="Roboto"/>
                <a:sym typeface="Roboto"/>
              </a:rPr>
              <a:t>The Social-Engineer Toolkit is an open-source, Python-driven penetration-testing tool designed to allow users to build custom attacks that target the human element in a believable fashion. </a:t>
            </a:r>
            <a:endParaRPr sz="1800">
              <a:latin typeface="Roboto"/>
              <a:ea typeface="Roboto"/>
              <a:cs typeface="Roboto"/>
              <a:sym typeface="Roboto"/>
            </a:endParaRPr>
          </a:p>
          <a:p>
            <a:pPr indent="-334327" lvl="0" marL="457200" rtl="0" algn="l">
              <a:spcBef>
                <a:spcPts val="0"/>
              </a:spcBef>
              <a:spcAft>
                <a:spcPts val="0"/>
              </a:spcAft>
              <a:buSzPct val="100000"/>
              <a:buFont typeface="Roboto"/>
              <a:buChar char="●"/>
            </a:pPr>
            <a:r>
              <a:rPr lang="en" sz="1800">
                <a:latin typeface="Roboto"/>
                <a:ea typeface="Roboto"/>
                <a:cs typeface="Roboto"/>
                <a:sym typeface="Roboto"/>
              </a:rPr>
              <a:t>There are dozens of different modules and methods of attack that a user can employ.</a:t>
            </a:r>
            <a:endParaRPr sz="1800">
              <a:latin typeface="Roboto"/>
              <a:ea typeface="Roboto"/>
              <a:cs typeface="Roboto"/>
              <a:sym typeface="Roboto"/>
            </a:endParaRPr>
          </a:p>
          <a:p>
            <a:pPr indent="0" lvl="0" marL="0" rtl="0" algn="l">
              <a:spcBef>
                <a:spcPts val="1200"/>
              </a:spcBef>
              <a:spcAft>
                <a:spcPts val="1200"/>
              </a:spcAft>
              <a:buNone/>
            </a:pPr>
            <a:r>
              <a:rPr lang="en" sz="1800" u="sng">
                <a:solidFill>
                  <a:schemeClr val="hlink"/>
                </a:solidFill>
                <a:latin typeface="Roboto"/>
                <a:ea typeface="Roboto"/>
                <a:cs typeface="Roboto"/>
                <a:sym typeface="Roboto"/>
                <a:hlinkClick r:id="rId3"/>
              </a:rPr>
              <a:t>https://github.com/trustedsec/social-engineer-toolkit</a:t>
            </a:r>
            <a:r>
              <a:rPr lang="en" sz="1800">
                <a:latin typeface="Roboto"/>
                <a:ea typeface="Roboto"/>
                <a:cs typeface="Roboto"/>
                <a:sym typeface="Roboto"/>
              </a:rPr>
              <a:t> </a:t>
            </a:r>
            <a:endParaRPr sz="1800">
              <a:latin typeface="Roboto"/>
              <a:ea typeface="Roboto"/>
              <a:cs typeface="Roboto"/>
              <a:sym typeface="Roboto"/>
            </a:endParaRPr>
          </a:p>
        </p:txBody>
      </p:sp>
      <p:pic>
        <p:nvPicPr>
          <p:cNvPr id="161" name="Google Shape;161;p17"/>
          <p:cNvPicPr preferRelativeResize="0"/>
          <p:nvPr/>
        </p:nvPicPr>
        <p:blipFill>
          <a:blip r:embed="rId4">
            <a:alphaModFix/>
          </a:blip>
          <a:stretch>
            <a:fillRect/>
          </a:stretch>
        </p:blipFill>
        <p:spPr>
          <a:xfrm>
            <a:off x="5488500" y="569458"/>
            <a:ext cx="3710700" cy="4922517"/>
          </a:xfrm>
          <a:prstGeom prst="rect">
            <a:avLst/>
          </a:prstGeom>
          <a:noFill/>
          <a:ln>
            <a:noFill/>
          </a:ln>
        </p:spPr>
      </p:pic>
      <p:sp>
        <p:nvSpPr>
          <p:cNvPr id="162" name="Google Shape;162;p17"/>
          <p:cNvSpPr txBox="1"/>
          <p:nvPr/>
        </p:nvSpPr>
        <p:spPr>
          <a:xfrm>
            <a:off x="411475" y="3898000"/>
            <a:ext cx="466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Install Requirements: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Python3</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Pip3</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606925" y="0"/>
            <a:ext cx="7030500" cy="13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latin typeface="Roboto"/>
                <a:ea typeface="Roboto"/>
                <a:cs typeface="Roboto"/>
                <a:sym typeface="Roboto"/>
              </a:rPr>
              <a:t>Credential Harvester Attack</a:t>
            </a:r>
            <a:br>
              <a:rPr b="1" lang="en" sz="2720">
                <a:latin typeface="Roboto"/>
                <a:ea typeface="Roboto"/>
                <a:cs typeface="Roboto"/>
                <a:sym typeface="Roboto"/>
              </a:rPr>
            </a:br>
            <a:r>
              <a:rPr b="1" lang="en" sz="2720">
                <a:latin typeface="Roboto"/>
                <a:ea typeface="Roboto"/>
                <a:cs typeface="Roboto"/>
                <a:sym typeface="Roboto"/>
              </a:rPr>
              <a:t>+</a:t>
            </a:r>
            <a:br>
              <a:rPr b="1" lang="en" sz="2720">
                <a:latin typeface="Roboto"/>
                <a:ea typeface="Roboto"/>
                <a:cs typeface="Roboto"/>
                <a:sym typeface="Roboto"/>
              </a:rPr>
            </a:br>
            <a:r>
              <a:rPr b="1" lang="en" sz="2720">
                <a:latin typeface="Roboto"/>
                <a:ea typeface="Roboto"/>
                <a:cs typeface="Roboto"/>
                <a:sym typeface="Roboto"/>
              </a:rPr>
              <a:t>Mass Mailer Attack</a:t>
            </a:r>
            <a:endParaRPr b="1" sz="2720">
              <a:latin typeface="Roboto"/>
              <a:ea typeface="Roboto"/>
              <a:cs typeface="Roboto"/>
              <a:sym typeface="Roboto"/>
            </a:endParaRPr>
          </a:p>
        </p:txBody>
      </p:sp>
      <p:sp>
        <p:nvSpPr>
          <p:cNvPr id="168" name="Google Shape;168;p18"/>
          <p:cNvSpPr txBox="1"/>
          <p:nvPr>
            <p:ph idx="1" type="body"/>
          </p:nvPr>
        </p:nvSpPr>
        <p:spPr>
          <a:xfrm>
            <a:off x="0" y="1437850"/>
            <a:ext cx="5776200" cy="350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Credential Harvester Attack: </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Clones a </a:t>
            </a:r>
            <a:r>
              <a:rPr lang="en" sz="1800">
                <a:latin typeface="Roboto"/>
                <a:ea typeface="Roboto"/>
                <a:cs typeface="Roboto"/>
                <a:sym typeface="Roboto"/>
              </a:rPr>
              <a:t>website</a:t>
            </a:r>
            <a:r>
              <a:rPr lang="en" sz="1800">
                <a:latin typeface="Roboto"/>
                <a:ea typeface="Roboto"/>
                <a:cs typeface="Roboto"/>
                <a:sym typeface="Roboto"/>
              </a:rPr>
              <a:t> that has a username and password field and harvests all data entries into those fields and returns them to the attacker.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Mass Mailer Attack:</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Allows for emails to be sent from within the command line to either one person or via a mailing list.</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Has pre-defined templates and customizable settings for subject, body, etc.</a:t>
            </a:r>
            <a:endParaRPr sz="1800">
              <a:latin typeface="Roboto"/>
              <a:ea typeface="Roboto"/>
              <a:cs typeface="Roboto"/>
              <a:sym typeface="Roboto"/>
            </a:endParaRPr>
          </a:p>
        </p:txBody>
      </p:sp>
      <p:pic>
        <p:nvPicPr>
          <p:cNvPr id="169" name="Google Shape;169;p18"/>
          <p:cNvPicPr preferRelativeResize="0"/>
          <p:nvPr/>
        </p:nvPicPr>
        <p:blipFill>
          <a:blip r:embed="rId3">
            <a:alphaModFix/>
          </a:blip>
          <a:stretch>
            <a:fillRect/>
          </a:stretch>
        </p:blipFill>
        <p:spPr>
          <a:xfrm>
            <a:off x="5975300" y="726750"/>
            <a:ext cx="3133075" cy="2385100"/>
          </a:xfrm>
          <a:prstGeom prst="rect">
            <a:avLst/>
          </a:prstGeom>
          <a:noFill/>
          <a:ln>
            <a:noFill/>
          </a:ln>
        </p:spPr>
      </p:pic>
      <p:pic>
        <p:nvPicPr>
          <p:cNvPr id="170" name="Google Shape;170;p18"/>
          <p:cNvPicPr preferRelativeResize="0"/>
          <p:nvPr/>
        </p:nvPicPr>
        <p:blipFill>
          <a:blip r:embed="rId4">
            <a:alphaModFix/>
          </a:blip>
          <a:stretch>
            <a:fillRect/>
          </a:stretch>
        </p:blipFill>
        <p:spPr>
          <a:xfrm>
            <a:off x="5870585" y="3167900"/>
            <a:ext cx="3237791" cy="197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19138" y="2957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Visualization Preview</a:t>
            </a:r>
            <a:endParaRPr/>
          </a:p>
        </p:txBody>
      </p:sp>
      <p:pic>
        <p:nvPicPr>
          <p:cNvPr id="176" name="Google Shape;176;p19"/>
          <p:cNvPicPr preferRelativeResize="0"/>
          <p:nvPr/>
        </p:nvPicPr>
        <p:blipFill>
          <a:blip r:embed="rId3">
            <a:alphaModFix/>
          </a:blip>
          <a:stretch>
            <a:fillRect/>
          </a:stretch>
        </p:blipFill>
        <p:spPr>
          <a:xfrm>
            <a:off x="1164150" y="1054075"/>
            <a:ext cx="6815690" cy="408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255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latin typeface="Roboto"/>
                <a:ea typeface="Roboto"/>
                <a:cs typeface="Roboto"/>
                <a:sym typeface="Roboto"/>
              </a:rPr>
              <a:t>Tools Utilized:</a:t>
            </a:r>
            <a:endParaRPr b="1" sz="2700">
              <a:latin typeface="Roboto"/>
              <a:ea typeface="Roboto"/>
              <a:cs typeface="Roboto"/>
              <a:sym typeface="Roboto"/>
            </a:endParaRPr>
          </a:p>
        </p:txBody>
      </p:sp>
      <p:sp>
        <p:nvSpPr>
          <p:cNvPr id="182" name="Google Shape;182;p20"/>
          <p:cNvSpPr txBox="1"/>
          <p:nvPr>
            <p:ph idx="1" type="body"/>
          </p:nvPr>
        </p:nvSpPr>
        <p:spPr>
          <a:xfrm>
            <a:off x="1297500" y="784775"/>
            <a:ext cx="7038900" cy="111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Kali Linux Virtual Machine via Oracle VM VirtualBox</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Social-Engineer Toolkit (SET) via TrustedSec (5)</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Google - Gmail</a:t>
            </a:r>
            <a:endParaRPr sz="1800">
              <a:latin typeface="Roboto"/>
              <a:ea typeface="Roboto"/>
              <a:cs typeface="Roboto"/>
              <a:sym typeface="Roboto"/>
            </a:endParaRPr>
          </a:p>
        </p:txBody>
      </p:sp>
      <p:pic>
        <p:nvPicPr>
          <p:cNvPr id="183" name="Google Shape;183;p20"/>
          <p:cNvPicPr preferRelativeResize="0"/>
          <p:nvPr/>
        </p:nvPicPr>
        <p:blipFill>
          <a:blip r:embed="rId3">
            <a:alphaModFix/>
          </a:blip>
          <a:stretch>
            <a:fillRect/>
          </a:stretch>
        </p:blipFill>
        <p:spPr>
          <a:xfrm>
            <a:off x="2643513" y="2997750"/>
            <a:ext cx="3856976" cy="2413375"/>
          </a:xfrm>
          <a:prstGeom prst="rect">
            <a:avLst/>
          </a:prstGeom>
          <a:noFill/>
          <a:ln>
            <a:noFill/>
          </a:ln>
        </p:spPr>
      </p:pic>
      <p:pic>
        <p:nvPicPr>
          <p:cNvPr id="184" name="Google Shape;184;p20"/>
          <p:cNvPicPr preferRelativeResize="0"/>
          <p:nvPr/>
        </p:nvPicPr>
        <p:blipFill>
          <a:blip r:embed="rId4">
            <a:alphaModFix/>
          </a:blip>
          <a:stretch>
            <a:fillRect/>
          </a:stretch>
        </p:blipFill>
        <p:spPr>
          <a:xfrm>
            <a:off x="0" y="1952128"/>
            <a:ext cx="2743493" cy="1536350"/>
          </a:xfrm>
          <a:prstGeom prst="rect">
            <a:avLst/>
          </a:prstGeom>
          <a:noFill/>
          <a:ln>
            <a:noFill/>
          </a:ln>
        </p:spPr>
      </p:pic>
      <p:pic>
        <p:nvPicPr>
          <p:cNvPr id="185" name="Google Shape;185;p20"/>
          <p:cNvPicPr preferRelativeResize="0"/>
          <p:nvPr/>
        </p:nvPicPr>
        <p:blipFill>
          <a:blip r:embed="rId5">
            <a:alphaModFix/>
          </a:blip>
          <a:stretch>
            <a:fillRect/>
          </a:stretch>
        </p:blipFill>
        <p:spPr>
          <a:xfrm>
            <a:off x="6071275" y="1803575"/>
            <a:ext cx="3072724" cy="15363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016600" y="4754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a:ea typeface="Roboto"/>
                <a:cs typeface="Roboto"/>
                <a:sym typeface="Roboto"/>
              </a:rPr>
              <a:t>Credential Harvesting Phishing Attack Live Demo</a:t>
            </a:r>
            <a:endParaRPr b="1" sz="3000">
              <a:latin typeface="Roboto"/>
              <a:ea typeface="Roboto"/>
              <a:cs typeface="Roboto"/>
              <a:sym typeface="Roboto"/>
            </a:endParaRPr>
          </a:p>
        </p:txBody>
      </p:sp>
      <p:pic>
        <p:nvPicPr>
          <p:cNvPr id="191" name="Google Shape;191;p21"/>
          <p:cNvPicPr preferRelativeResize="0"/>
          <p:nvPr/>
        </p:nvPicPr>
        <p:blipFill>
          <a:blip r:embed="rId3">
            <a:alphaModFix/>
          </a:blip>
          <a:stretch>
            <a:fillRect/>
          </a:stretch>
        </p:blipFill>
        <p:spPr>
          <a:xfrm>
            <a:off x="1718888" y="1626650"/>
            <a:ext cx="5706224" cy="3441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