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57" r:id="rId4"/>
    <p:sldId id="258" r:id="rId5"/>
    <p:sldId id="259" r:id="rId6"/>
    <p:sldId id="281" r:id="rId7"/>
    <p:sldId id="283" r:id="rId8"/>
    <p:sldId id="282" r:id="rId9"/>
    <p:sldId id="287" r:id="rId10"/>
    <p:sldId id="284" r:id="rId11"/>
    <p:sldId id="285" r:id="rId12"/>
    <p:sldId id="288" r:id="rId13"/>
    <p:sldId id="286"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150" y="5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6C72-F321-43E0-9476-F2F3100299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E48521-27F0-4925-93A7-8AC22270B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B0EC5C-1FEA-47F3-8BCD-F881F94BFEEA}"/>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07F597B6-52CA-4434-9056-75625A5C9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7E7548-0D0F-4122-9AF1-31273CA22681}"/>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652290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0C8A-71A8-4816-8F27-849A160EF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63DBE-C42F-4CC8-B9BB-CD6D366C0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1256F-453A-47D2-8668-3CD96508EB81}"/>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A1A9A890-97B5-4291-A99E-E5DD28F97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0DF7-6AA6-4CFE-8559-07B3C9D26495}"/>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102110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4DF8F5-0ABC-41A3-9FAA-BBE8E49FDB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50B5C9-FC69-4B77-BD60-8B1D69AFFC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9934C2-F859-4A77-8957-F2E836E85497}"/>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93EF369F-F405-44D9-89C7-046AC9B1E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D9FF5-FC2E-41FA-9B96-C679928F442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826699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90EB-D1B4-4A39-B9C9-FC5B4D55C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BEC31B-FFA4-40BE-B9EA-55EA6EDE19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C786C-0AF3-44F4-A956-78EDC93694A7}"/>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2B2F3244-5C5A-4C6A-81FC-45E3C9A6AA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455AE-35C1-4143-AC84-BC354E66FD8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76432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CDF5E-AA7A-437D-B2B2-0FFE547B21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D4DBAA-07AD-4C8E-8FB0-7526D084B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CFB711-33E7-4A08-8A5E-679C022E4A7B}"/>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6C3D82ED-947C-4A18-AA46-F0FB89A93E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99695-A59A-49D7-84E9-34128D1012C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404476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FB478-5992-4845-96B3-F16684F545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7B8D3-4950-4B56-AC0C-90F8CB63B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48E942-8BBD-46A1-B537-9481D706D4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818420-B1DC-44FE-86B9-0763B8A5F5CB}"/>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6" name="Footer Placeholder 5">
            <a:extLst>
              <a:ext uri="{FF2B5EF4-FFF2-40B4-BE49-F238E27FC236}">
                <a16:creationId xmlns:a16="http://schemas.microsoft.com/office/drawing/2014/main" id="{08843CB7-03E3-4016-9AB4-5D8EB3B18A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8A6034-4B09-45C7-93FF-311831CB312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6545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3727-B3AF-4FAB-B30B-5522C06703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1E10B-9F6B-4A22-91B3-5CF9D1640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4B1274-B75A-4115-B432-141C7AEB16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04E26-A165-41D3-8F14-6DAF298BC2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1131AB-6A42-4883-B5AF-989F95B3E1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6E45E7-2275-43E1-9817-D799B5268A90}"/>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8" name="Footer Placeholder 7">
            <a:extLst>
              <a:ext uri="{FF2B5EF4-FFF2-40B4-BE49-F238E27FC236}">
                <a16:creationId xmlns:a16="http://schemas.microsoft.com/office/drawing/2014/main" id="{9E689D50-66E6-4294-99D5-E2C9ED094F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91D0CA-030F-4A9C-90F8-FD5424A1796B}"/>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9955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57DC-A52F-4FC3-A254-3964FE83A1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7D4E8B-A776-4952-9BBF-BFE87FD92AA2}"/>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4" name="Footer Placeholder 3">
            <a:extLst>
              <a:ext uri="{FF2B5EF4-FFF2-40B4-BE49-F238E27FC236}">
                <a16:creationId xmlns:a16="http://schemas.microsoft.com/office/drawing/2014/main" id="{BB779068-44BF-4BFA-811B-184FE26C6D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D949FD-883E-4322-963A-A30B0A7A0F14}"/>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392734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DDA137-931A-4A47-8814-43A6906B0AE2}"/>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3" name="Footer Placeholder 2">
            <a:extLst>
              <a:ext uri="{FF2B5EF4-FFF2-40B4-BE49-F238E27FC236}">
                <a16:creationId xmlns:a16="http://schemas.microsoft.com/office/drawing/2014/main" id="{C138F488-B787-4528-8EF7-2230856F0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7F1B25-2F42-4B63-8F51-3305C190CF93}"/>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50921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B08A-3488-436D-B0EE-DDF4CF994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DACC49-1209-495A-8ABA-FE6BC826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73FE3B-A5EC-40A1-8798-0FB9819C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8897A9-522C-4E0F-8FA5-069ADE299D49}"/>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6" name="Footer Placeholder 5">
            <a:extLst>
              <a:ext uri="{FF2B5EF4-FFF2-40B4-BE49-F238E27FC236}">
                <a16:creationId xmlns:a16="http://schemas.microsoft.com/office/drawing/2014/main" id="{CFB370E2-067A-464E-9BDA-7F739F5F76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29D7F1-E11B-4FA0-BFEC-B84E15A2EE59}"/>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102674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78F1-791D-43BC-BB3B-52843781E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B3E3F0-2AE0-4FCD-97DF-E820D2CCC8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822098-8FCA-46F0-A73C-205E4B74D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33C62-6725-4F97-87EC-8EE0A3EAF454}"/>
              </a:ext>
            </a:extLst>
          </p:cNvPr>
          <p:cNvSpPr>
            <a:spLocks noGrp="1"/>
          </p:cNvSpPr>
          <p:nvPr>
            <p:ph type="dt" sz="half" idx="10"/>
          </p:nvPr>
        </p:nvSpPr>
        <p:spPr/>
        <p:txBody>
          <a:bodyPr/>
          <a:lstStyle/>
          <a:p>
            <a:fld id="{8FC6B5EC-5539-4B35-8E23-72DCB6EE7F26}" type="datetimeFigureOut">
              <a:rPr lang="en-US" smtClean="0"/>
              <a:t>10/14/2021</a:t>
            </a:fld>
            <a:endParaRPr lang="en-US"/>
          </a:p>
        </p:txBody>
      </p:sp>
      <p:sp>
        <p:nvSpPr>
          <p:cNvPr id="6" name="Footer Placeholder 5">
            <a:extLst>
              <a:ext uri="{FF2B5EF4-FFF2-40B4-BE49-F238E27FC236}">
                <a16:creationId xmlns:a16="http://schemas.microsoft.com/office/drawing/2014/main" id="{5B3758BF-07B4-43BF-B917-5CC2111E3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AE8C7A-2D96-4B8D-9202-DC2102B67F1C}"/>
              </a:ext>
            </a:extLst>
          </p:cNvPr>
          <p:cNvSpPr>
            <a:spLocks noGrp="1"/>
          </p:cNvSpPr>
          <p:nvPr>
            <p:ph type="sldNum" sz="quarter" idx="12"/>
          </p:nvPr>
        </p:nvSpPr>
        <p:spPr/>
        <p:txBody>
          <a:bodyPr/>
          <a:lstStyle/>
          <a:p>
            <a:fld id="{3B68F7EA-2697-427D-BEE2-D1E6D2450956}" type="slidenum">
              <a:rPr lang="en-US" smtClean="0"/>
              <a:t>‹#›</a:t>
            </a:fld>
            <a:endParaRPr lang="en-US"/>
          </a:p>
        </p:txBody>
      </p:sp>
    </p:spTree>
    <p:extLst>
      <p:ext uri="{BB962C8B-B14F-4D97-AF65-F5344CB8AC3E}">
        <p14:creationId xmlns:p14="http://schemas.microsoft.com/office/powerpoint/2010/main" val="2112692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F08875-D4DB-4E52-BC65-6C63E8513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F68A62-DFC4-47F6-BF58-DFDE0F1E03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CFBF1-3BFA-425D-B100-D8DEA4CEA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C6B5EC-5539-4B35-8E23-72DCB6EE7F26}" type="datetimeFigureOut">
              <a:rPr lang="en-US" smtClean="0"/>
              <a:t>10/14/2021</a:t>
            </a:fld>
            <a:endParaRPr lang="en-US"/>
          </a:p>
        </p:txBody>
      </p:sp>
      <p:sp>
        <p:nvSpPr>
          <p:cNvPr id="5" name="Footer Placeholder 4">
            <a:extLst>
              <a:ext uri="{FF2B5EF4-FFF2-40B4-BE49-F238E27FC236}">
                <a16:creationId xmlns:a16="http://schemas.microsoft.com/office/drawing/2014/main" id="{7D677BA2-0D7E-4435-A43E-F3CCE6C8C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930ECC-85FF-467C-87C1-B78F178AAE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68F7EA-2697-427D-BEE2-D1E6D2450956}" type="slidenum">
              <a:rPr lang="en-US" smtClean="0"/>
              <a:t>‹#›</a:t>
            </a:fld>
            <a:endParaRPr lang="en-US"/>
          </a:p>
        </p:txBody>
      </p:sp>
    </p:spTree>
    <p:extLst>
      <p:ext uri="{BB962C8B-B14F-4D97-AF65-F5344CB8AC3E}">
        <p14:creationId xmlns:p14="http://schemas.microsoft.com/office/powerpoint/2010/main" val="2592890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hyperlink" Target="https://msc-viz.emsl.pnnl.gov/FREDA/"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7E42-E380-4CCB-8740-CB3316ED32DB}"/>
              </a:ext>
            </a:extLst>
          </p:cNvPr>
          <p:cNvSpPr>
            <a:spLocks noGrp="1"/>
          </p:cNvSpPr>
          <p:nvPr>
            <p:ph type="ctrTitle"/>
          </p:nvPr>
        </p:nvSpPr>
        <p:spPr/>
        <p:txBody>
          <a:bodyPr>
            <a:normAutofit/>
          </a:bodyPr>
          <a:lstStyle/>
          <a:p>
            <a:r>
              <a:rPr lang="en-US" dirty="0"/>
              <a:t>EUP 51407 Weintraub</a:t>
            </a:r>
            <a:br>
              <a:rPr lang="en-US" dirty="0"/>
            </a:br>
            <a:r>
              <a:rPr lang="en-US" sz="4000" dirty="0"/>
              <a:t>15T FTICR - MS</a:t>
            </a:r>
            <a:br>
              <a:rPr lang="en-US" sz="4000" dirty="0"/>
            </a:br>
            <a:r>
              <a:rPr lang="en-US" sz="4000" dirty="0"/>
              <a:t>Field Study – Polar “metabolite” layer</a:t>
            </a:r>
          </a:p>
        </p:txBody>
      </p:sp>
      <p:sp>
        <p:nvSpPr>
          <p:cNvPr id="3" name="Subtitle 2">
            <a:extLst>
              <a:ext uri="{FF2B5EF4-FFF2-40B4-BE49-F238E27FC236}">
                <a16:creationId xmlns:a16="http://schemas.microsoft.com/office/drawing/2014/main" id="{2EC3EFD2-6332-483A-88DB-6CD11E266E80}"/>
              </a:ext>
            </a:extLst>
          </p:cNvPr>
          <p:cNvSpPr>
            <a:spLocks noGrp="1"/>
          </p:cNvSpPr>
          <p:nvPr>
            <p:ph type="subTitle" idx="1"/>
          </p:nvPr>
        </p:nvSpPr>
        <p:spPr/>
        <p:txBody>
          <a:bodyPr>
            <a:normAutofit lnSpcReduction="10000"/>
          </a:bodyPr>
          <a:lstStyle/>
          <a:p>
            <a:r>
              <a:rPr lang="en-US" dirty="0"/>
              <a:t>Sample Preparation: Jesse Trejo</a:t>
            </a:r>
          </a:p>
          <a:p>
            <a:r>
              <a:rPr lang="en-US" dirty="0"/>
              <a:t>Measurements: Rosey &amp; Jason April 2021</a:t>
            </a:r>
          </a:p>
          <a:p>
            <a:r>
              <a:rPr lang="en-US" dirty="0"/>
              <a:t>Data Analysis: Nikola Sept 2021</a:t>
            </a:r>
          </a:p>
          <a:p>
            <a:r>
              <a:rPr lang="en-US" dirty="0"/>
              <a:t>Report: Rosey Oct 2021</a:t>
            </a:r>
          </a:p>
        </p:txBody>
      </p:sp>
    </p:spTree>
    <p:extLst>
      <p:ext uri="{BB962C8B-B14F-4D97-AF65-F5344CB8AC3E}">
        <p14:creationId xmlns:p14="http://schemas.microsoft.com/office/powerpoint/2010/main" val="3419211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H site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9" y="5195395"/>
            <a:ext cx="7184788" cy="1477328"/>
          </a:xfrm>
          <a:prstGeom prst="rect">
            <a:avLst/>
          </a:prstGeom>
          <a:noFill/>
        </p:spPr>
        <p:txBody>
          <a:bodyPr wrap="square" rtlCol="0">
            <a:spAutoFit/>
          </a:bodyPr>
          <a:lstStyle/>
          <a:p>
            <a:r>
              <a:rPr lang="en-US" dirty="0"/>
              <a:t>Just looking at the simplified molecular formula assignments.  There does not seem to be a distinct difference among the different years. To pull out any differences and deep dive the data, you will need to focus on the unique formula assignments. Just looking at the heat map I would focus on CHON (2017), CHO/CHOP (2018)  and CHOS (2018/2019) assignments. </a:t>
            </a:r>
          </a:p>
        </p:txBody>
      </p:sp>
      <p:pic>
        <p:nvPicPr>
          <p:cNvPr id="6146" name="Picture 2" descr="PCAScore2DImage">
            <a:extLst>
              <a:ext uri="{FF2B5EF4-FFF2-40B4-BE49-F238E27FC236}">
                <a16:creationId xmlns:a16="http://schemas.microsoft.com/office/drawing/2014/main" id="{529EC254-F490-4579-B651-1107D22716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81" y="596900"/>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CABiplotImage">
            <a:extLst>
              <a:ext uri="{FF2B5EF4-FFF2-40B4-BE49-F238E27FC236}">
                <a16:creationId xmlns:a16="http://schemas.microsoft.com/office/drawing/2014/main" id="{CBE04A34-BAED-4A9B-B6F9-500D7D2275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719" y="681037"/>
            <a:ext cx="3496408" cy="349640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eatMapimage">
            <a:extLst>
              <a:ext uri="{FF2B5EF4-FFF2-40B4-BE49-F238E27FC236}">
                <a16:creationId xmlns:a16="http://schemas.microsoft.com/office/drawing/2014/main" id="{E57B81A2-93C7-4315-B641-C13D8B405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690946" y="2129298"/>
            <a:ext cx="61722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06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M site - mf </a:t>
            </a:r>
          </a:p>
        </p:txBody>
      </p:sp>
      <p:sp>
        <p:nvSpPr>
          <p:cNvPr id="7" name="TextBox 6">
            <a:extLst>
              <a:ext uri="{FF2B5EF4-FFF2-40B4-BE49-F238E27FC236}">
                <a16:creationId xmlns:a16="http://schemas.microsoft.com/office/drawing/2014/main" id="{CCFF631B-AD53-48EF-B569-9B0F634E8E10}"/>
              </a:ext>
            </a:extLst>
          </p:cNvPr>
          <p:cNvSpPr txBox="1"/>
          <p:nvPr/>
        </p:nvSpPr>
        <p:spPr>
          <a:xfrm>
            <a:off x="567559" y="5195395"/>
            <a:ext cx="7184788" cy="646331"/>
          </a:xfrm>
          <a:prstGeom prst="rect">
            <a:avLst/>
          </a:prstGeom>
          <a:noFill/>
        </p:spPr>
        <p:txBody>
          <a:bodyPr wrap="square" rtlCol="0">
            <a:spAutoFit/>
          </a:bodyPr>
          <a:lstStyle/>
          <a:p>
            <a:r>
              <a:rPr lang="en-US" dirty="0"/>
              <a:t>Just looking at the simplified molecular formula assignments.  There does not seem to be an apparent difference among the different years. </a:t>
            </a:r>
          </a:p>
        </p:txBody>
      </p:sp>
      <p:pic>
        <p:nvPicPr>
          <p:cNvPr id="5122" name="Picture 2" descr="PCAScore2DImage">
            <a:extLst>
              <a:ext uri="{FF2B5EF4-FFF2-40B4-BE49-F238E27FC236}">
                <a16:creationId xmlns:a16="http://schemas.microsoft.com/office/drawing/2014/main" id="{549D06F1-2E4E-4E48-8125-AFACD220DFF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68103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CABiplotImage">
            <a:extLst>
              <a:ext uri="{FF2B5EF4-FFF2-40B4-BE49-F238E27FC236}">
                <a16:creationId xmlns:a16="http://schemas.microsoft.com/office/drawing/2014/main" id="{0AC16352-B920-4C5B-9004-F622AD5398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478" y="844057"/>
            <a:ext cx="3745528" cy="374552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eatMapimage">
            <a:extLst>
              <a:ext uri="{FF2B5EF4-FFF2-40B4-BE49-F238E27FC236}">
                <a16:creationId xmlns:a16="http://schemas.microsoft.com/office/drawing/2014/main" id="{6A196852-C21B-444E-B1E1-327163499B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805612" y="1966913"/>
            <a:ext cx="61722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59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M site - mf - treatment</a:t>
            </a:r>
          </a:p>
        </p:txBody>
      </p:sp>
      <p:pic>
        <p:nvPicPr>
          <p:cNvPr id="8194" name="Picture 2" descr="PCAScore2DImage">
            <a:extLst>
              <a:ext uri="{FF2B5EF4-FFF2-40B4-BE49-F238E27FC236}">
                <a16:creationId xmlns:a16="http://schemas.microsoft.com/office/drawing/2014/main" id="{3F1BD27D-A72E-45FB-BCE2-DA2EB570C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85" y="582979"/>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CABiplotImage">
            <a:extLst>
              <a:ext uri="{FF2B5EF4-FFF2-40B4-BE49-F238E27FC236}">
                <a16:creationId xmlns:a16="http://schemas.microsoft.com/office/drawing/2014/main" id="{E505B471-3A5A-41BC-85E1-66A4BD839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50" y="681037"/>
            <a:ext cx="3238500" cy="32385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eatMapimage">
            <a:extLst>
              <a:ext uri="{FF2B5EF4-FFF2-40B4-BE49-F238E27FC236}">
                <a16:creationId xmlns:a16="http://schemas.microsoft.com/office/drawing/2014/main" id="{347AADB4-CD49-4B62-82BB-D1BE4F0277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323994" y="1964532"/>
            <a:ext cx="6172200" cy="2924175"/>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HeatMapimage">
            <a:extLst>
              <a:ext uri="{FF2B5EF4-FFF2-40B4-BE49-F238E27FC236}">
                <a16:creationId xmlns:a16="http://schemas.microsoft.com/office/drawing/2014/main" id="{AD200F0A-4392-48F9-9705-8C98EF6FDF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0488" y="4248739"/>
            <a:ext cx="4833204" cy="228980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0B0BFF97-8108-42F8-910A-06F4574BAC63}"/>
              </a:ext>
            </a:extLst>
          </p:cNvPr>
          <p:cNvSpPr/>
          <p:nvPr/>
        </p:nvSpPr>
        <p:spPr>
          <a:xfrm>
            <a:off x="6524625" y="4676775"/>
            <a:ext cx="1229154" cy="434487"/>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0DF5C8-E061-4F7E-8846-636ACAB14387}"/>
              </a:ext>
            </a:extLst>
          </p:cNvPr>
          <p:cNvSpPr/>
          <p:nvPr/>
        </p:nvSpPr>
        <p:spPr>
          <a:xfrm>
            <a:off x="4200525" y="5111262"/>
            <a:ext cx="1362504" cy="409575"/>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037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X site - mf </a:t>
            </a:r>
          </a:p>
        </p:txBody>
      </p:sp>
      <p:sp>
        <p:nvSpPr>
          <p:cNvPr id="7" name="TextBox 6">
            <a:extLst>
              <a:ext uri="{FF2B5EF4-FFF2-40B4-BE49-F238E27FC236}">
                <a16:creationId xmlns:a16="http://schemas.microsoft.com/office/drawing/2014/main" id="{C4059006-D37F-483D-9E1E-67BCD872868D}"/>
              </a:ext>
            </a:extLst>
          </p:cNvPr>
          <p:cNvSpPr txBox="1"/>
          <p:nvPr/>
        </p:nvSpPr>
        <p:spPr>
          <a:xfrm>
            <a:off x="567559" y="5195395"/>
            <a:ext cx="7184788" cy="646331"/>
          </a:xfrm>
          <a:prstGeom prst="rect">
            <a:avLst/>
          </a:prstGeom>
          <a:noFill/>
        </p:spPr>
        <p:txBody>
          <a:bodyPr wrap="square" rtlCol="0">
            <a:spAutoFit/>
          </a:bodyPr>
          <a:lstStyle/>
          <a:p>
            <a:r>
              <a:rPr lang="en-US" dirty="0"/>
              <a:t>Just looking at the simplified molecular formula assignments.  There does not seem to be an apparent difference among the different years. </a:t>
            </a:r>
          </a:p>
        </p:txBody>
      </p:sp>
      <p:pic>
        <p:nvPicPr>
          <p:cNvPr id="7170" name="Picture 2" descr="PCAScore2DImage">
            <a:extLst>
              <a:ext uri="{FF2B5EF4-FFF2-40B4-BE49-F238E27FC236}">
                <a16:creationId xmlns:a16="http://schemas.microsoft.com/office/drawing/2014/main" id="{0BE7EC83-B830-4FF7-AB88-DCB2852640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562" y="68103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CABiplotImage">
            <a:extLst>
              <a:ext uri="{FF2B5EF4-FFF2-40B4-BE49-F238E27FC236}">
                <a16:creationId xmlns:a16="http://schemas.microsoft.com/office/drawing/2014/main" id="{CE633D13-55EF-4823-A2E6-EAF243A33D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900" y="681037"/>
            <a:ext cx="2658208" cy="2658208"/>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eatMapimage">
            <a:extLst>
              <a:ext uri="{FF2B5EF4-FFF2-40B4-BE49-F238E27FC236}">
                <a16:creationId xmlns:a16="http://schemas.microsoft.com/office/drawing/2014/main" id="{F7755BAB-3C84-46A1-8ACC-83B526771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538546" y="1969294"/>
            <a:ext cx="61722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60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0871D4-AABF-450B-B4C7-FEF0637017A4}"/>
              </a:ext>
            </a:extLst>
          </p:cNvPr>
          <p:cNvSpPr txBox="1"/>
          <p:nvPr/>
        </p:nvSpPr>
        <p:spPr>
          <a:xfrm>
            <a:off x="405353" y="1001949"/>
            <a:ext cx="11413754" cy="2123658"/>
          </a:xfrm>
          <a:prstGeom prst="rect">
            <a:avLst/>
          </a:prstGeom>
          <a:noFill/>
        </p:spPr>
        <p:txBody>
          <a:bodyPr wrap="square" rtlCol="0">
            <a:spAutoFit/>
          </a:bodyPr>
          <a:lstStyle/>
          <a:p>
            <a:r>
              <a:rPr lang="en-US" sz="2400" dirty="0">
                <a:latin typeface="+mj-lt"/>
              </a:rPr>
              <a:t>For further statistical processing and visualization:</a:t>
            </a:r>
          </a:p>
          <a:p>
            <a:endParaRPr lang="en-US" dirty="0">
              <a:latin typeface="+mj-lt"/>
            </a:endParaRPr>
          </a:p>
          <a:p>
            <a:r>
              <a:rPr lang="en-US" dirty="0">
                <a:latin typeface="+mj-lt"/>
                <a:hlinkClick r:id="rId2"/>
              </a:rPr>
              <a:t>https://msc-viz.emsl.pnnl.gov/FREDA/</a:t>
            </a:r>
            <a:endParaRPr lang="en-US" dirty="0">
              <a:latin typeface="+mj-lt"/>
            </a:endParaRPr>
          </a:p>
          <a:p>
            <a:endParaRPr lang="en-US" dirty="0">
              <a:latin typeface="+mj-lt"/>
            </a:endParaRPr>
          </a:p>
          <a:p>
            <a:r>
              <a:rPr lang="en-US" dirty="0">
                <a:latin typeface="+mj-lt"/>
              </a:rPr>
              <a:t>Bramer, L. M., White, A. M., Stratton, K. G., Thompson, A. M., Claborne, D., Hofmockel, K., &amp; McCue, L. A. (2020). </a:t>
            </a:r>
            <a:r>
              <a:rPr lang="en-US" dirty="0" err="1">
                <a:latin typeface="+mj-lt"/>
              </a:rPr>
              <a:t>ftmsRanalysis</a:t>
            </a:r>
            <a:r>
              <a:rPr lang="en-US" dirty="0">
                <a:latin typeface="+mj-lt"/>
              </a:rPr>
              <a:t>: An R package for exploratory data analysis and interactive visualization of FT-MS data. </a:t>
            </a:r>
            <a:r>
              <a:rPr lang="en-US" dirty="0" err="1">
                <a:latin typeface="+mj-lt"/>
              </a:rPr>
              <a:t>PLoS</a:t>
            </a:r>
            <a:r>
              <a:rPr lang="en-US" dirty="0">
                <a:latin typeface="+mj-lt"/>
              </a:rPr>
              <a:t> computational biology, 16(3), e1007654.</a:t>
            </a:r>
          </a:p>
        </p:txBody>
      </p:sp>
    </p:spTree>
    <p:extLst>
      <p:ext uri="{BB962C8B-B14F-4D97-AF65-F5344CB8AC3E}">
        <p14:creationId xmlns:p14="http://schemas.microsoft.com/office/powerpoint/2010/main" val="420299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Experimental Set-up and extraction</a:t>
            </a:r>
          </a:p>
        </p:txBody>
      </p:sp>
      <p:sp>
        <p:nvSpPr>
          <p:cNvPr id="4" name="Content Placeholder 3">
            <a:extLst>
              <a:ext uri="{FF2B5EF4-FFF2-40B4-BE49-F238E27FC236}">
                <a16:creationId xmlns:a16="http://schemas.microsoft.com/office/drawing/2014/main" id="{FA71DCE3-BF9B-4E7E-9C20-233FC4DCBEAF}"/>
              </a:ext>
            </a:extLst>
          </p:cNvPr>
          <p:cNvSpPr>
            <a:spLocks noGrp="1"/>
          </p:cNvSpPr>
          <p:nvPr>
            <p:ph idx="1"/>
          </p:nvPr>
        </p:nvSpPr>
        <p:spPr>
          <a:xfrm>
            <a:off x="311727" y="758536"/>
            <a:ext cx="11263745" cy="5068759"/>
          </a:xfrm>
        </p:spPr>
        <p:txBody>
          <a:bodyPr>
            <a:normAutofit fontScale="55000" lnSpcReduction="20000"/>
          </a:bodyPr>
          <a:lstStyle/>
          <a:p>
            <a:pPr marL="0" indent="0">
              <a:buNone/>
            </a:pPr>
            <a:r>
              <a:rPr lang="en-US" b="1" u="sng" dirty="0"/>
              <a:t>Sample Prep:</a:t>
            </a:r>
          </a:p>
          <a:p>
            <a:r>
              <a:rPr lang="en-US" dirty="0"/>
              <a:t>See separate word document for Jessie’s </a:t>
            </a:r>
            <a:r>
              <a:rPr lang="en-US" dirty="0" err="1"/>
              <a:t>Mplex</a:t>
            </a:r>
            <a:r>
              <a:rPr lang="en-US" dirty="0"/>
              <a:t> prep, same as for large study.</a:t>
            </a:r>
          </a:p>
          <a:p>
            <a:r>
              <a:rPr lang="en-US" b="1" dirty="0"/>
              <a:t>Upper M-</a:t>
            </a:r>
            <a:r>
              <a:rPr lang="en-US" b="1" dirty="0" err="1"/>
              <a:t>Mplex</a:t>
            </a:r>
            <a:r>
              <a:rPr lang="en-US" b="1" dirty="0"/>
              <a:t> (polar/metabolite) samples were cleaned up by SPE.  There was a lot of </a:t>
            </a:r>
            <a:r>
              <a:rPr lang="en-US" b="1" dirty="0" err="1"/>
              <a:t>FeCl</a:t>
            </a:r>
            <a:r>
              <a:rPr lang="en-US" b="1" dirty="0"/>
              <a:t> and Cl clusters even after clean-up leading to more rigorous formula assignment. This power point contains this data.</a:t>
            </a:r>
          </a:p>
          <a:p>
            <a:pPr lvl="1"/>
            <a:r>
              <a:rPr lang="en-US" dirty="0"/>
              <a:t>This upper fraction, M-</a:t>
            </a:r>
            <a:r>
              <a:rPr lang="en-US" dirty="0" err="1"/>
              <a:t>MpleX</a:t>
            </a:r>
            <a:r>
              <a:rPr lang="en-US" dirty="0"/>
              <a:t>, was split with GC-MS before clean-up.</a:t>
            </a:r>
          </a:p>
          <a:p>
            <a:r>
              <a:rPr lang="en-US" dirty="0"/>
              <a:t>Lower L-</a:t>
            </a:r>
            <a:r>
              <a:rPr lang="en-US" dirty="0" err="1"/>
              <a:t>Mplex</a:t>
            </a:r>
            <a:r>
              <a:rPr lang="en-US" dirty="0"/>
              <a:t> samples were diluted 1:1 with MeOH.  </a:t>
            </a:r>
          </a:p>
          <a:p>
            <a:pPr lvl="1"/>
            <a:r>
              <a:rPr lang="en-US" dirty="0"/>
              <a:t>This lower layer fraction was split with lipidomics (JK report April 2021).  </a:t>
            </a:r>
          </a:p>
          <a:p>
            <a:pPr marL="0" indent="0">
              <a:buNone/>
            </a:pPr>
            <a:endParaRPr lang="en-US" dirty="0"/>
          </a:p>
          <a:p>
            <a:pPr marL="0" indent="0">
              <a:buNone/>
            </a:pPr>
            <a:r>
              <a:rPr lang="en-US" b="1" u="sng" dirty="0"/>
              <a:t>Instrument Settings:</a:t>
            </a:r>
          </a:p>
          <a:p>
            <a:r>
              <a:rPr lang="en-US" dirty="0"/>
              <a:t>Samples were infused into the 15T FTICR by an automated direct injection system at a flow rate of 4ul/min.</a:t>
            </a:r>
          </a:p>
          <a:p>
            <a:r>
              <a:rPr lang="en-US" dirty="0"/>
              <a:t>Samples were co-added for 300 scans, 100Da to 900Da.</a:t>
            </a:r>
          </a:p>
          <a:p>
            <a:r>
              <a:rPr lang="en-US" dirty="0"/>
              <a:t>Spectra were inspected and reruns were appended to the queue.</a:t>
            </a:r>
          </a:p>
          <a:p>
            <a:pPr marL="0" indent="0">
              <a:buNone/>
            </a:pPr>
            <a:endParaRPr lang="en-US" dirty="0"/>
          </a:p>
          <a:p>
            <a:pPr marL="0" indent="0">
              <a:buNone/>
            </a:pPr>
            <a:r>
              <a:rPr lang="en-US" b="1" u="sng" dirty="0"/>
              <a:t>Data analysis:</a:t>
            </a:r>
          </a:p>
          <a:p>
            <a:r>
              <a:rPr lang="en-US" dirty="0"/>
              <a:t>Samples were peak picked using Bruker DA software with a S/N =7.</a:t>
            </a:r>
          </a:p>
          <a:p>
            <a:r>
              <a:rPr lang="en-US" dirty="0"/>
              <a:t>Data were calibrated and formula assigned using in house software Formularity</a:t>
            </a:r>
            <a:r>
              <a:rPr lang="en-US" baseline="30000" dirty="0"/>
              <a:t>1</a:t>
            </a:r>
            <a:r>
              <a:rPr lang="en-US" dirty="0"/>
              <a:t>. </a:t>
            </a:r>
          </a:p>
          <a:p>
            <a:pPr lvl="1"/>
            <a:r>
              <a:rPr lang="en-US" dirty="0"/>
              <a:t>There were Cl- clusters affecting molecular formula assignments for CHON and CNOP, slides 3 to 5.</a:t>
            </a:r>
          </a:p>
          <a:p>
            <a:r>
              <a:rPr lang="en-US" dirty="0"/>
              <a:t>PCA and heatmaps were generated using MetaboAnalyst.ca from counts using R package </a:t>
            </a:r>
            <a:r>
              <a:rPr lang="en-US" b="0" i="0" dirty="0">
                <a:solidFill>
                  <a:srgbClr val="172B4D"/>
                </a:solidFill>
                <a:effectLst/>
                <a:latin typeface="-apple-system"/>
              </a:rPr>
              <a:t>ftmsRanalysis</a:t>
            </a:r>
            <a:r>
              <a:rPr lang="en-US" b="0" i="0" baseline="30000" dirty="0">
                <a:solidFill>
                  <a:srgbClr val="172B4D"/>
                </a:solidFill>
                <a:effectLst/>
                <a:latin typeface="-apple-system"/>
              </a:rPr>
              <a:t>2</a:t>
            </a:r>
          </a:p>
          <a:p>
            <a:pPr marL="457200" lvl="1" indent="0">
              <a:buNone/>
            </a:pPr>
            <a:endParaRPr lang="en-US" baseline="30000" dirty="0"/>
          </a:p>
        </p:txBody>
      </p:sp>
      <p:sp>
        <p:nvSpPr>
          <p:cNvPr id="5" name="TextBox 4">
            <a:extLst>
              <a:ext uri="{FF2B5EF4-FFF2-40B4-BE49-F238E27FC236}">
                <a16:creationId xmlns:a16="http://schemas.microsoft.com/office/drawing/2014/main" id="{4F771E19-992F-4601-8C85-0E2E899CC69D}"/>
              </a:ext>
            </a:extLst>
          </p:cNvPr>
          <p:cNvSpPr txBox="1"/>
          <p:nvPr/>
        </p:nvSpPr>
        <p:spPr>
          <a:xfrm>
            <a:off x="260685" y="5975682"/>
            <a:ext cx="11737228" cy="707886"/>
          </a:xfrm>
          <a:prstGeom prst="rect">
            <a:avLst/>
          </a:prstGeom>
          <a:noFill/>
        </p:spPr>
        <p:txBody>
          <a:bodyPr wrap="square" rtlCol="0">
            <a:spAutoFit/>
          </a:bodyPr>
          <a:lstStyle/>
          <a:p>
            <a:r>
              <a:rPr lang="en-US" sz="1000" b="0" i="0" baseline="30000" dirty="0">
                <a:solidFill>
                  <a:srgbClr val="172B4D"/>
                </a:solidFill>
                <a:effectLst/>
                <a:latin typeface="-apple-system"/>
              </a:rPr>
              <a:t>1</a:t>
            </a:r>
            <a:r>
              <a:rPr lang="en-US" sz="1000" b="0" i="0" dirty="0">
                <a:solidFill>
                  <a:srgbClr val="172B4D"/>
                </a:solidFill>
                <a:effectLst/>
                <a:latin typeface="-apple-system"/>
              </a:rPr>
              <a:t>Tolić, N., Liu, Y., Liyu, A., Shen, Y., Tfaily, M. M., </a:t>
            </a:r>
            <a:r>
              <a:rPr lang="en-US" sz="1000" b="0" i="0" dirty="0" err="1">
                <a:solidFill>
                  <a:srgbClr val="172B4D"/>
                </a:solidFill>
                <a:effectLst/>
                <a:latin typeface="-apple-system"/>
              </a:rPr>
              <a:t>Kujawinski</a:t>
            </a:r>
            <a:r>
              <a:rPr lang="en-US" sz="1000" b="0" i="0" dirty="0">
                <a:solidFill>
                  <a:srgbClr val="172B4D"/>
                </a:solidFill>
                <a:effectLst/>
                <a:latin typeface="-apple-system"/>
              </a:rPr>
              <a:t>, E. B., ... &amp; Hess, N. J. (2017). Formularity: software for automated formula assignment of natural and other organic matter from ultrahigh-resolution mass spectra. Analytical chemistry, 89(23), 12659-12665.</a:t>
            </a:r>
          </a:p>
          <a:p>
            <a:r>
              <a:rPr lang="en-US" sz="1000" b="0" i="0" baseline="30000" dirty="0">
                <a:solidFill>
                  <a:srgbClr val="222222"/>
                </a:solidFill>
                <a:effectLst/>
                <a:latin typeface="-apple-system"/>
              </a:rPr>
              <a:t>2</a:t>
            </a:r>
            <a:r>
              <a:rPr lang="en-US" sz="1000" b="0" i="0" dirty="0">
                <a:solidFill>
                  <a:srgbClr val="222222"/>
                </a:solidFill>
                <a:effectLst/>
                <a:latin typeface="-apple-system"/>
              </a:rPr>
              <a:t>Bramer, L. M., White, A. M., Stratton, K. G., Thompson, A. M., </a:t>
            </a:r>
            <a:r>
              <a:rPr lang="en-US" sz="1000" b="0" i="0" dirty="0" err="1">
                <a:solidFill>
                  <a:srgbClr val="222222"/>
                </a:solidFill>
                <a:effectLst/>
                <a:latin typeface="-apple-system"/>
              </a:rPr>
              <a:t>Claborne</a:t>
            </a:r>
            <a:r>
              <a:rPr lang="en-US" sz="1000" b="0" i="0" dirty="0">
                <a:solidFill>
                  <a:srgbClr val="222222"/>
                </a:solidFill>
                <a:effectLst/>
                <a:latin typeface="-apple-system"/>
              </a:rPr>
              <a:t>, D., Hofmockel, K., &amp; McCue, L. A. (2020). </a:t>
            </a:r>
            <a:r>
              <a:rPr lang="en-US" sz="1000" b="0" i="0" dirty="0" err="1">
                <a:solidFill>
                  <a:srgbClr val="222222"/>
                </a:solidFill>
                <a:effectLst/>
                <a:latin typeface="-apple-system"/>
              </a:rPr>
              <a:t>ftmsRanalysis</a:t>
            </a:r>
            <a:r>
              <a:rPr lang="en-US" sz="1000" b="0" i="0" dirty="0">
                <a:solidFill>
                  <a:srgbClr val="222222"/>
                </a:solidFill>
                <a:effectLst/>
                <a:latin typeface="-apple-system"/>
              </a:rPr>
              <a:t>: An R package for exploratory data analysis and interactive visualization of FT-MS data. </a:t>
            </a:r>
            <a:r>
              <a:rPr lang="en-US" sz="1000" b="0" i="1" dirty="0" err="1">
                <a:solidFill>
                  <a:srgbClr val="172B4D"/>
                </a:solidFill>
                <a:effectLst/>
                <a:latin typeface="-apple-system"/>
              </a:rPr>
              <a:t>PLoS</a:t>
            </a:r>
            <a:r>
              <a:rPr lang="en-US" sz="1000" b="0" i="1" dirty="0">
                <a:solidFill>
                  <a:srgbClr val="172B4D"/>
                </a:solidFill>
                <a:effectLst/>
                <a:latin typeface="-apple-system"/>
              </a:rPr>
              <a:t> computational biology</a:t>
            </a:r>
            <a:r>
              <a:rPr lang="en-US" sz="1000" b="0" i="0" dirty="0">
                <a:solidFill>
                  <a:srgbClr val="222222"/>
                </a:solidFill>
                <a:effectLst/>
                <a:latin typeface="-apple-system"/>
              </a:rPr>
              <a:t>, </a:t>
            </a:r>
            <a:r>
              <a:rPr lang="en-US" sz="1000" b="0" i="1" dirty="0">
                <a:solidFill>
                  <a:srgbClr val="172B4D"/>
                </a:solidFill>
                <a:effectLst/>
                <a:latin typeface="-apple-system"/>
              </a:rPr>
              <a:t>16</a:t>
            </a:r>
            <a:r>
              <a:rPr lang="en-US" sz="1000" b="0" i="0" dirty="0">
                <a:solidFill>
                  <a:srgbClr val="222222"/>
                </a:solidFill>
                <a:effectLst/>
                <a:latin typeface="-apple-system"/>
              </a:rPr>
              <a:t>(3), e1007654.</a:t>
            </a:r>
            <a:endParaRPr lang="en-US" sz="1000" dirty="0"/>
          </a:p>
        </p:txBody>
      </p:sp>
    </p:spTree>
    <p:extLst>
      <p:ext uri="{BB962C8B-B14F-4D97-AF65-F5344CB8AC3E}">
        <p14:creationId xmlns:p14="http://schemas.microsoft.com/office/powerpoint/2010/main" val="17800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06ABCC-017D-4927-A230-C5EF4CEBE2DE}"/>
              </a:ext>
            </a:extLst>
          </p:cNvPr>
          <p:cNvPicPr>
            <a:picLocks noChangeAspect="1"/>
          </p:cNvPicPr>
          <p:nvPr/>
        </p:nvPicPr>
        <p:blipFill>
          <a:blip r:embed="rId2"/>
          <a:stretch>
            <a:fillRect/>
          </a:stretch>
        </p:blipFill>
        <p:spPr>
          <a:xfrm>
            <a:off x="248921" y="0"/>
            <a:ext cx="8401653" cy="6858000"/>
          </a:xfrm>
          <a:prstGeom prst="rect">
            <a:avLst/>
          </a:prstGeom>
        </p:spPr>
      </p:pic>
      <p:sp>
        <p:nvSpPr>
          <p:cNvPr id="4" name="TextBox 3">
            <a:extLst>
              <a:ext uri="{FF2B5EF4-FFF2-40B4-BE49-F238E27FC236}">
                <a16:creationId xmlns:a16="http://schemas.microsoft.com/office/drawing/2014/main" id="{A74C9FEF-AE1B-4DC3-8BEB-92616690D1C9}"/>
              </a:ext>
            </a:extLst>
          </p:cNvPr>
          <p:cNvSpPr txBox="1"/>
          <p:nvPr/>
        </p:nvSpPr>
        <p:spPr>
          <a:xfrm>
            <a:off x="6001304" y="639192"/>
            <a:ext cx="1820627" cy="646331"/>
          </a:xfrm>
          <a:prstGeom prst="rect">
            <a:avLst/>
          </a:prstGeom>
          <a:noFill/>
        </p:spPr>
        <p:txBody>
          <a:bodyPr wrap="none" rtlCol="0">
            <a:spAutoFit/>
          </a:bodyPr>
          <a:lstStyle/>
          <a:p>
            <a:r>
              <a:rPr lang="en-US" dirty="0"/>
              <a:t>Upper polar layer</a:t>
            </a:r>
          </a:p>
          <a:p>
            <a:r>
              <a:rPr lang="en-US" dirty="0"/>
              <a:t>Screenshots</a:t>
            </a:r>
          </a:p>
        </p:txBody>
      </p:sp>
      <p:sp>
        <p:nvSpPr>
          <p:cNvPr id="2" name="TextBox 1">
            <a:extLst>
              <a:ext uri="{FF2B5EF4-FFF2-40B4-BE49-F238E27FC236}">
                <a16:creationId xmlns:a16="http://schemas.microsoft.com/office/drawing/2014/main" id="{E88B842B-0B52-49F1-85B4-DC8B4BFFAD82}"/>
              </a:ext>
            </a:extLst>
          </p:cNvPr>
          <p:cNvSpPr txBox="1"/>
          <p:nvPr/>
        </p:nvSpPr>
        <p:spPr>
          <a:xfrm>
            <a:off x="8726749" y="1285523"/>
            <a:ext cx="3298916" cy="2031325"/>
          </a:xfrm>
          <a:prstGeom prst="rect">
            <a:avLst/>
          </a:prstGeom>
          <a:noFill/>
        </p:spPr>
        <p:txBody>
          <a:bodyPr wrap="none" rtlCol="0">
            <a:spAutoFit/>
          </a:bodyPr>
          <a:lstStyle/>
          <a:p>
            <a:r>
              <a:rPr lang="en-US" dirty="0"/>
              <a:t>Samples contain (checked by IPA)</a:t>
            </a:r>
          </a:p>
          <a:p>
            <a:endParaRPr lang="en-US" dirty="0"/>
          </a:p>
          <a:p>
            <a:r>
              <a:rPr lang="en-US" dirty="0"/>
              <a:t>Na</a:t>
            </a:r>
            <a:r>
              <a:rPr lang="en-US" baseline="-25000" dirty="0"/>
              <a:t>x</a:t>
            </a:r>
            <a:r>
              <a:rPr lang="en-US" dirty="0"/>
              <a:t>Cl</a:t>
            </a:r>
            <a:r>
              <a:rPr lang="en-US" baseline="-25000" dirty="0"/>
              <a:t>x+1</a:t>
            </a:r>
            <a:r>
              <a:rPr lang="en-US" dirty="0"/>
              <a:t> series (x=3-9) </a:t>
            </a:r>
          </a:p>
          <a:p>
            <a:r>
              <a:rPr lang="en-US" dirty="0"/>
              <a:t>FeCl</a:t>
            </a:r>
            <a:r>
              <a:rPr lang="en-US" baseline="-25000" dirty="0"/>
              <a:t>3</a:t>
            </a:r>
            <a:r>
              <a:rPr lang="en-US" baseline="30000" dirty="0"/>
              <a:t>- </a:t>
            </a:r>
            <a:r>
              <a:rPr lang="en-US" dirty="0"/>
              <a:t>, FeCl</a:t>
            </a:r>
            <a:r>
              <a:rPr lang="en-US" baseline="-25000" dirty="0"/>
              <a:t>4</a:t>
            </a:r>
            <a:r>
              <a:rPr lang="en-US" baseline="30000" dirty="0"/>
              <a:t>-</a:t>
            </a:r>
          </a:p>
          <a:p>
            <a:r>
              <a:rPr lang="en-US" dirty="0"/>
              <a:t>C</a:t>
            </a:r>
            <a:r>
              <a:rPr lang="en-US" baseline="-25000" dirty="0"/>
              <a:t>x</a:t>
            </a:r>
            <a:r>
              <a:rPr lang="en-US" dirty="0"/>
              <a:t>H</a:t>
            </a:r>
            <a:r>
              <a:rPr lang="en-US" baseline="-25000" dirty="0"/>
              <a:t>2x-6</a:t>
            </a:r>
            <a:r>
              <a:rPr lang="en-US" dirty="0"/>
              <a:t>O</a:t>
            </a:r>
            <a:r>
              <a:rPr lang="en-US" baseline="-25000" dirty="0"/>
              <a:t>3</a:t>
            </a:r>
            <a:r>
              <a:rPr lang="en-US" dirty="0"/>
              <a:t>S (detergents)</a:t>
            </a:r>
          </a:p>
          <a:p>
            <a:r>
              <a:rPr lang="en-US" dirty="0"/>
              <a:t>Lots of [</a:t>
            </a:r>
            <a:r>
              <a:rPr lang="en-US" dirty="0" err="1"/>
              <a:t>M+Cl</a:t>
            </a:r>
            <a:r>
              <a:rPr lang="en-US" dirty="0"/>
              <a:t>]</a:t>
            </a:r>
            <a:r>
              <a:rPr lang="en-US" baseline="30000" dirty="0"/>
              <a:t>-</a:t>
            </a:r>
            <a:r>
              <a:rPr lang="en-US" dirty="0"/>
              <a:t> ions</a:t>
            </a:r>
          </a:p>
          <a:p>
            <a:r>
              <a:rPr lang="en-US" dirty="0"/>
              <a:t>No multi charged species</a:t>
            </a:r>
          </a:p>
        </p:txBody>
      </p:sp>
    </p:spTree>
    <p:extLst>
      <p:ext uri="{BB962C8B-B14F-4D97-AF65-F5344CB8AC3E}">
        <p14:creationId xmlns:p14="http://schemas.microsoft.com/office/powerpoint/2010/main" val="383483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997250D-64FB-489B-A002-CAD53F701E6E}"/>
              </a:ext>
            </a:extLst>
          </p:cNvPr>
          <p:cNvPicPr>
            <a:picLocks noChangeAspect="1"/>
          </p:cNvPicPr>
          <p:nvPr/>
        </p:nvPicPr>
        <p:blipFill rotWithShape="1">
          <a:blip r:embed="rId2"/>
          <a:srcRect t="30680" b="1"/>
          <a:stretch/>
        </p:blipFill>
        <p:spPr>
          <a:xfrm>
            <a:off x="6815137" y="2308859"/>
            <a:ext cx="4479131" cy="2505716"/>
          </a:xfrm>
          <a:prstGeom prst="rect">
            <a:avLst/>
          </a:prstGeom>
        </p:spPr>
      </p:pic>
      <p:pic>
        <p:nvPicPr>
          <p:cNvPr id="3" name="Picture 2">
            <a:extLst>
              <a:ext uri="{FF2B5EF4-FFF2-40B4-BE49-F238E27FC236}">
                <a16:creationId xmlns:a16="http://schemas.microsoft.com/office/drawing/2014/main" id="{AD0F6E24-C38F-46F9-BE82-F1DE10956E7E}"/>
              </a:ext>
            </a:extLst>
          </p:cNvPr>
          <p:cNvPicPr>
            <a:picLocks noChangeAspect="1"/>
          </p:cNvPicPr>
          <p:nvPr/>
        </p:nvPicPr>
        <p:blipFill>
          <a:blip r:embed="rId3"/>
          <a:stretch>
            <a:fillRect/>
          </a:stretch>
        </p:blipFill>
        <p:spPr>
          <a:xfrm>
            <a:off x="261937" y="0"/>
            <a:ext cx="4777740" cy="3855720"/>
          </a:xfrm>
          <a:prstGeom prst="rect">
            <a:avLst/>
          </a:prstGeom>
        </p:spPr>
      </p:pic>
      <p:pic>
        <p:nvPicPr>
          <p:cNvPr id="5" name="Picture 4">
            <a:extLst>
              <a:ext uri="{FF2B5EF4-FFF2-40B4-BE49-F238E27FC236}">
                <a16:creationId xmlns:a16="http://schemas.microsoft.com/office/drawing/2014/main" id="{374ED6EE-CE0E-4701-8FB3-B24BCF3A6155}"/>
              </a:ext>
            </a:extLst>
          </p:cNvPr>
          <p:cNvPicPr>
            <a:picLocks noChangeAspect="1"/>
          </p:cNvPicPr>
          <p:nvPr/>
        </p:nvPicPr>
        <p:blipFill rotWithShape="1">
          <a:blip r:embed="rId4"/>
          <a:srcRect t="56324"/>
          <a:stretch/>
        </p:blipFill>
        <p:spPr>
          <a:xfrm>
            <a:off x="414337" y="3695700"/>
            <a:ext cx="4644390" cy="1637018"/>
          </a:xfrm>
          <a:prstGeom prst="rect">
            <a:avLst/>
          </a:prstGeom>
        </p:spPr>
      </p:pic>
      <p:pic>
        <p:nvPicPr>
          <p:cNvPr id="7" name="Picture 6">
            <a:extLst>
              <a:ext uri="{FF2B5EF4-FFF2-40B4-BE49-F238E27FC236}">
                <a16:creationId xmlns:a16="http://schemas.microsoft.com/office/drawing/2014/main" id="{93F0E3A7-9966-4475-8E26-B6E6D771A267}"/>
              </a:ext>
            </a:extLst>
          </p:cNvPr>
          <p:cNvPicPr>
            <a:picLocks noChangeAspect="1"/>
          </p:cNvPicPr>
          <p:nvPr/>
        </p:nvPicPr>
        <p:blipFill rotWithShape="1">
          <a:blip r:embed="rId5"/>
          <a:srcRect t="56454"/>
          <a:stretch/>
        </p:blipFill>
        <p:spPr>
          <a:xfrm>
            <a:off x="407383" y="5182882"/>
            <a:ext cx="4658297" cy="1637018"/>
          </a:xfrm>
          <a:prstGeom prst="rect">
            <a:avLst/>
          </a:prstGeom>
        </p:spPr>
      </p:pic>
      <p:pic>
        <p:nvPicPr>
          <p:cNvPr id="9" name="Picture 8">
            <a:extLst>
              <a:ext uri="{FF2B5EF4-FFF2-40B4-BE49-F238E27FC236}">
                <a16:creationId xmlns:a16="http://schemas.microsoft.com/office/drawing/2014/main" id="{95CF89BB-2D59-4CED-AAF8-08D7F9CF36EC}"/>
              </a:ext>
            </a:extLst>
          </p:cNvPr>
          <p:cNvPicPr>
            <a:picLocks noChangeAspect="1"/>
          </p:cNvPicPr>
          <p:nvPr/>
        </p:nvPicPr>
        <p:blipFill rotWithShape="1">
          <a:blip r:embed="rId6"/>
          <a:srcRect t="32701"/>
          <a:stretch/>
        </p:blipFill>
        <p:spPr>
          <a:xfrm>
            <a:off x="6815137" y="76199"/>
            <a:ext cx="4479131" cy="2432685"/>
          </a:xfrm>
          <a:prstGeom prst="rect">
            <a:avLst/>
          </a:prstGeom>
        </p:spPr>
      </p:pic>
      <p:pic>
        <p:nvPicPr>
          <p:cNvPr id="13" name="Picture 12">
            <a:extLst>
              <a:ext uri="{FF2B5EF4-FFF2-40B4-BE49-F238E27FC236}">
                <a16:creationId xmlns:a16="http://schemas.microsoft.com/office/drawing/2014/main" id="{C11AD807-9196-4CFB-8AFB-FDC540C696C8}"/>
              </a:ext>
            </a:extLst>
          </p:cNvPr>
          <p:cNvPicPr>
            <a:picLocks noChangeAspect="1"/>
          </p:cNvPicPr>
          <p:nvPr/>
        </p:nvPicPr>
        <p:blipFill rotWithShape="1">
          <a:blip r:embed="rId7"/>
          <a:srcRect t="34783"/>
          <a:stretch/>
        </p:blipFill>
        <p:spPr>
          <a:xfrm>
            <a:off x="6815135" y="4424363"/>
            <a:ext cx="4479131" cy="2357438"/>
          </a:xfrm>
          <a:prstGeom prst="rect">
            <a:avLst/>
          </a:prstGeom>
        </p:spPr>
      </p:pic>
      <p:sp>
        <p:nvSpPr>
          <p:cNvPr id="14" name="TextBox 13">
            <a:extLst>
              <a:ext uri="{FF2B5EF4-FFF2-40B4-BE49-F238E27FC236}">
                <a16:creationId xmlns:a16="http://schemas.microsoft.com/office/drawing/2014/main" id="{C7ACBCF9-01FF-48F5-861C-D95CF2DA5467}"/>
              </a:ext>
            </a:extLst>
          </p:cNvPr>
          <p:cNvSpPr txBox="1"/>
          <p:nvPr/>
        </p:nvSpPr>
        <p:spPr>
          <a:xfrm>
            <a:off x="1080482" y="343896"/>
            <a:ext cx="1063112" cy="307777"/>
          </a:xfrm>
          <a:prstGeom prst="rect">
            <a:avLst/>
          </a:prstGeom>
          <a:noFill/>
        </p:spPr>
        <p:txBody>
          <a:bodyPr wrap="none" rtlCol="0">
            <a:spAutoFit/>
          </a:bodyPr>
          <a:lstStyle/>
          <a:p>
            <a:r>
              <a:rPr lang="en-US" sz="1400" dirty="0"/>
              <a:t>peaks count</a:t>
            </a:r>
          </a:p>
        </p:txBody>
      </p:sp>
      <p:sp>
        <p:nvSpPr>
          <p:cNvPr id="15" name="TextBox 14">
            <a:extLst>
              <a:ext uri="{FF2B5EF4-FFF2-40B4-BE49-F238E27FC236}">
                <a16:creationId xmlns:a16="http://schemas.microsoft.com/office/drawing/2014/main" id="{75177A3F-C4BA-48BE-9768-1FD880802B3B}"/>
              </a:ext>
            </a:extLst>
          </p:cNvPr>
          <p:cNvSpPr txBox="1"/>
          <p:nvPr/>
        </p:nvSpPr>
        <p:spPr>
          <a:xfrm>
            <a:off x="934882" y="3893814"/>
            <a:ext cx="2578270" cy="307777"/>
          </a:xfrm>
          <a:prstGeom prst="rect">
            <a:avLst/>
          </a:prstGeom>
          <a:solidFill>
            <a:schemeClr val="bg1"/>
          </a:solidFill>
        </p:spPr>
        <p:txBody>
          <a:bodyPr wrap="none" rtlCol="0">
            <a:spAutoFit/>
          </a:bodyPr>
          <a:lstStyle/>
          <a:p>
            <a:r>
              <a:rPr lang="en-US" sz="1400" baseline="30000" dirty="0"/>
              <a:t>12</a:t>
            </a:r>
            <a:r>
              <a:rPr lang="en-US" sz="1400" dirty="0"/>
              <a:t>C-</a:t>
            </a:r>
            <a:r>
              <a:rPr lang="en-US" sz="1400" baseline="30000" dirty="0"/>
              <a:t>13</a:t>
            </a:r>
            <a:r>
              <a:rPr lang="en-US" sz="1400" dirty="0"/>
              <a:t>C; few doubly charged ions</a:t>
            </a:r>
          </a:p>
        </p:txBody>
      </p:sp>
      <p:sp>
        <p:nvSpPr>
          <p:cNvPr id="16" name="TextBox 15">
            <a:extLst>
              <a:ext uri="{FF2B5EF4-FFF2-40B4-BE49-F238E27FC236}">
                <a16:creationId xmlns:a16="http://schemas.microsoft.com/office/drawing/2014/main" id="{ADCAF703-9862-41E4-B2E0-1F6912437ACE}"/>
              </a:ext>
            </a:extLst>
          </p:cNvPr>
          <p:cNvSpPr txBox="1"/>
          <p:nvPr/>
        </p:nvSpPr>
        <p:spPr>
          <a:xfrm>
            <a:off x="1131656" y="5426957"/>
            <a:ext cx="758541" cy="307777"/>
          </a:xfrm>
          <a:prstGeom prst="rect">
            <a:avLst/>
          </a:prstGeom>
          <a:solidFill>
            <a:schemeClr val="bg1"/>
          </a:solidFill>
        </p:spPr>
        <p:txBody>
          <a:bodyPr wrap="none" rtlCol="0">
            <a:spAutoFit/>
          </a:bodyPr>
          <a:lstStyle/>
          <a:p>
            <a:r>
              <a:rPr lang="en-US" sz="1400" baseline="30000" dirty="0"/>
              <a:t>35</a:t>
            </a:r>
            <a:r>
              <a:rPr lang="en-US" sz="1400" dirty="0"/>
              <a:t>Cl-</a:t>
            </a:r>
            <a:r>
              <a:rPr lang="en-US" sz="1400" baseline="30000" dirty="0"/>
              <a:t>37</a:t>
            </a:r>
            <a:r>
              <a:rPr lang="en-US" sz="1400" dirty="0"/>
              <a:t>Cl</a:t>
            </a:r>
          </a:p>
        </p:txBody>
      </p:sp>
      <p:sp>
        <p:nvSpPr>
          <p:cNvPr id="17" name="TextBox 16">
            <a:extLst>
              <a:ext uri="{FF2B5EF4-FFF2-40B4-BE49-F238E27FC236}">
                <a16:creationId xmlns:a16="http://schemas.microsoft.com/office/drawing/2014/main" id="{8B994CDE-48A0-461F-8EB4-891C14FBB51C}"/>
              </a:ext>
            </a:extLst>
          </p:cNvPr>
          <p:cNvSpPr txBox="1"/>
          <p:nvPr/>
        </p:nvSpPr>
        <p:spPr>
          <a:xfrm>
            <a:off x="8351147" y="3275111"/>
            <a:ext cx="1685077" cy="307777"/>
          </a:xfrm>
          <a:prstGeom prst="rect">
            <a:avLst/>
          </a:prstGeom>
          <a:solidFill>
            <a:schemeClr val="bg1"/>
          </a:solidFill>
        </p:spPr>
        <p:txBody>
          <a:bodyPr wrap="none" rtlCol="0">
            <a:spAutoFit/>
          </a:bodyPr>
          <a:lstStyle/>
          <a:p>
            <a:r>
              <a:rPr lang="en-US" sz="1400" dirty="0"/>
              <a:t>NOM Connectivity O</a:t>
            </a:r>
            <a:endParaRPr lang="en-US" sz="1400" baseline="-25000" dirty="0"/>
          </a:p>
        </p:txBody>
      </p:sp>
      <p:sp>
        <p:nvSpPr>
          <p:cNvPr id="18" name="TextBox 17">
            <a:extLst>
              <a:ext uri="{FF2B5EF4-FFF2-40B4-BE49-F238E27FC236}">
                <a16:creationId xmlns:a16="http://schemas.microsoft.com/office/drawing/2014/main" id="{AD4D1AD1-AD56-4A3E-95DF-C72536885EEE}"/>
              </a:ext>
            </a:extLst>
          </p:cNvPr>
          <p:cNvSpPr txBox="1"/>
          <p:nvPr/>
        </p:nvSpPr>
        <p:spPr>
          <a:xfrm>
            <a:off x="8351147" y="1240094"/>
            <a:ext cx="1834156" cy="307777"/>
          </a:xfrm>
          <a:prstGeom prst="rect">
            <a:avLst/>
          </a:prstGeom>
          <a:solidFill>
            <a:schemeClr val="bg1"/>
          </a:solidFill>
        </p:spPr>
        <p:txBody>
          <a:bodyPr wrap="none" rtlCol="0">
            <a:spAutoFit/>
          </a:bodyPr>
          <a:lstStyle/>
          <a:p>
            <a:r>
              <a:rPr lang="en-US" sz="1400" dirty="0"/>
              <a:t>NOM Connectivity - H</a:t>
            </a:r>
            <a:r>
              <a:rPr lang="en-US" sz="1400" baseline="-25000" dirty="0"/>
              <a:t>2</a:t>
            </a:r>
          </a:p>
        </p:txBody>
      </p:sp>
      <p:sp>
        <p:nvSpPr>
          <p:cNvPr id="19" name="TextBox 18">
            <a:extLst>
              <a:ext uri="{FF2B5EF4-FFF2-40B4-BE49-F238E27FC236}">
                <a16:creationId xmlns:a16="http://schemas.microsoft.com/office/drawing/2014/main" id="{EA145819-E1ED-4B70-8597-E6C562CC3AF8}"/>
              </a:ext>
            </a:extLst>
          </p:cNvPr>
          <p:cNvSpPr txBox="1"/>
          <p:nvPr/>
        </p:nvSpPr>
        <p:spPr>
          <a:xfrm>
            <a:off x="8341622" y="5551586"/>
            <a:ext cx="2100255" cy="307777"/>
          </a:xfrm>
          <a:prstGeom prst="rect">
            <a:avLst/>
          </a:prstGeom>
          <a:solidFill>
            <a:schemeClr val="bg1"/>
          </a:solidFill>
        </p:spPr>
        <p:txBody>
          <a:bodyPr wrap="none" rtlCol="0">
            <a:spAutoFit/>
          </a:bodyPr>
          <a:lstStyle/>
          <a:p>
            <a:r>
              <a:rPr lang="en-US" sz="1400" dirty="0"/>
              <a:t>NOM Connectivity CH</a:t>
            </a:r>
            <a:r>
              <a:rPr lang="en-US" sz="1400" baseline="-25000" dirty="0"/>
              <a:t>4</a:t>
            </a:r>
            <a:r>
              <a:rPr lang="en-US" sz="1400" dirty="0"/>
              <a:t>O</a:t>
            </a:r>
            <a:r>
              <a:rPr lang="en-US" sz="1400" baseline="-25000" dirty="0"/>
              <a:t>-1</a:t>
            </a:r>
          </a:p>
        </p:txBody>
      </p:sp>
      <p:sp>
        <p:nvSpPr>
          <p:cNvPr id="20" name="TextBox 19">
            <a:extLst>
              <a:ext uri="{FF2B5EF4-FFF2-40B4-BE49-F238E27FC236}">
                <a16:creationId xmlns:a16="http://schemas.microsoft.com/office/drawing/2014/main" id="{D3BE0D23-4999-429E-90F1-20B974ED6724}"/>
              </a:ext>
            </a:extLst>
          </p:cNvPr>
          <p:cNvSpPr txBox="1"/>
          <p:nvPr/>
        </p:nvSpPr>
        <p:spPr>
          <a:xfrm>
            <a:off x="5039677" y="128178"/>
            <a:ext cx="1820627" cy="646331"/>
          </a:xfrm>
          <a:prstGeom prst="rect">
            <a:avLst/>
          </a:prstGeom>
          <a:noFill/>
        </p:spPr>
        <p:txBody>
          <a:bodyPr wrap="none" rtlCol="0">
            <a:spAutoFit/>
          </a:bodyPr>
          <a:lstStyle/>
          <a:p>
            <a:r>
              <a:rPr lang="en-US" dirty="0"/>
              <a:t>Upper polar layer</a:t>
            </a:r>
          </a:p>
          <a:p>
            <a:r>
              <a:rPr lang="en-US" dirty="0"/>
              <a:t>Diagnostics</a:t>
            </a:r>
          </a:p>
        </p:txBody>
      </p:sp>
    </p:spTree>
    <p:extLst>
      <p:ext uri="{BB962C8B-B14F-4D97-AF65-F5344CB8AC3E}">
        <p14:creationId xmlns:p14="http://schemas.microsoft.com/office/powerpoint/2010/main" val="367399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19A6CD-B43E-4C1D-B4DC-FC71DF6E1872}"/>
              </a:ext>
            </a:extLst>
          </p:cNvPr>
          <p:cNvPicPr>
            <a:picLocks noChangeAspect="1"/>
          </p:cNvPicPr>
          <p:nvPr/>
        </p:nvPicPr>
        <p:blipFill>
          <a:blip r:embed="rId2"/>
          <a:stretch>
            <a:fillRect/>
          </a:stretch>
        </p:blipFill>
        <p:spPr>
          <a:xfrm>
            <a:off x="366033" y="285751"/>
            <a:ext cx="5274945" cy="5850731"/>
          </a:xfrm>
          <a:prstGeom prst="rect">
            <a:avLst/>
          </a:prstGeom>
        </p:spPr>
      </p:pic>
      <p:pic>
        <p:nvPicPr>
          <p:cNvPr id="5" name="Picture 4">
            <a:extLst>
              <a:ext uri="{FF2B5EF4-FFF2-40B4-BE49-F238E27FC236}">
                <a16:creationId xmlns:a16="http://schemas.microsoft.com/office/drawing/2014/main" id="{40C03E6F-56AA-4E09-AE71-8E110CB479E1}"/>
              </a:ext>
            </a:extLst>
          </p:cNvPr>
          <p:cNvPicPr>
            <a:picLocks noChangeAspect="1"/>
          </p:cNvPicPr>
          <p:nvPr/>
        </p:nvPicPr>
        <p:blipFill>
          <a:blip r:embed="rId3"/>
          <a:stretch>
            <a:fillRect/>
          </a:stretch>
        </p:blipFill>
        <p:spPr>
          <a:xfrm>
            <a:off x="6462033" y="285751"/>
            <a:ext cx="5274945" cy="5850731"/>
          </a:xfrm>
          <a:prstGeom prst="rect">
            <a:avLst/>
          </a:prstGeom>
        </p:spPr>
      </p:pic>
      <p:sp>
        <p:nvSpPr>
          <p:cNvPr id="6" name="TextBox 5">
            <a:extLst>
              <a:ext uri="{FF2B5EF4-FFF2-40B4-BE49-F238E27FC236}">
                <a16:creationId xmlns:a16="http://schemas.microsoft.com/office/drawing/2014/main" id="{F5A92E3B-0BF2-4870-B1A0-1D1A998D1128}"/>
              </a:ext>
            </a:extLst>
          </p:cNvPr>
          <p:cNvSpPr txBox="1"/>
          <p:nvPr/>
        </p:nvSpPr>
        <p:spPr>
          <a:xfrm>
            <a:off x="666750" y="6387583"/>
            <a:ext cx="5353325" cy="369332"/>
          </a:xfrm>
          <a:prstGeom prst="rect">
            <a:avLst/>
          </a:prstGeom>
          <a:noFill/>
        </p:spPr>
        <p:txBody>
          <a:bodyPr wrap="none" rtlCol="0">
            <a:spAutoFit/>
          </a:bodyPr>
          <a:lstStyle/>
          <a:p>
            <a:r>
              <a:rPr lang="en-US" dirty="0"/>
              <a:t>Second stage is one more [M-H]- with (N+S)&lt;2 AND P=1</a:t>
            </a:r>
          </a:p>
        </p:txBody>
      </p:sp>
    </p:spTree>
    <p:extLst>
      <p:ext uri="{BB962C8B-B14F-4D97-AF65-F5344CB8AC3E}">
        <p14:creationId xmlns:p14="http://schemas.microsoft.com/office/powerpoint/2010/main" val="191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2017 -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9" y="5195395"/>
            <a:ext cx="6299966" cy="1200329"/>
          </a:xfrm>
          <a:prstGeom prst="rect">
            <a:avLst/>
          </a:prstGeom>
          <a:noFill/>
        </p:spPr>
        <p:txBody>
          <a:bodyPr wrap="square" rtlCol="0">
            <a:spAutoFit/>
          </a:bodyPr>
          <a:lstStyle/>
          <a:p>
            <a:r>
              <a:rPr lang="en-US" dirty="0"/>
              <a:t>Just looking at the simplified molecular formula assignments.  There does seem to be some separation for site M, mostly with CHO, and some CHOS, compounds. Sites X and H separate out by CHON and CHOP assignments.</a:t>
            </a:r>
          </a:p>
        </p:txBody>
      </p:sp>
      <p:pic>
        <p:nvPicPr>
          <p:cNvPr id="2050" name="Picture 2" descr="PCAScore2DImage">
            <a:extLst>
              <a:ext uri="{FF2B5EF4-FFF2-40B4-BE49-F238E27FC236}">
                <a16:creationId xmlns:a16="http://schemas.microsoft.com/office/drawing/2014/main" id="{FF85D44B-88B3-4908-B6C7-2A8BD47389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6254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CABiplotImage">
            <a:extLst>
              <a:ext uri="{FF2B5EF4-FFF2-40B4-BE49-F238E27FC236}">
                <a16:creationId xmlns:a16="http://schemas.microsoft.com/office/drawing/2014/main" id="{B88C1040-3856-49E1-8C02-F73F66DB1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338" y="1016274"/>
            <a:ext cx="3086100" cy="30861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tMapimage">
            <a:extLst>
              <a:ext uri="{FF2B5EF4-FFF2-40B4-BE49-F238E27FC236}">
                <a16:creationId xmlns:a16="http://schemas.microsoft.com/office/drawing/2014/main" id="{68A6F19E-BD3A-4EAC-9659-4C19F0705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886574" y="1966913"/>
            <a:ext cx="61722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67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2018 -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9" y="5195395"/>
            <a:ext cx="6147566" cy="1200329"/>
          </a:xfrm>
          <a:prstGeom prst="rect">
            <a:avLst/>
          </a:prstGeom>
          <a:noFill/>
        </p:spPr>
        <p:txBody>
          <a:bodyPr wrap="square" rtlCol="0">
            <a:spAutoFit/>
          </a:bodyPr>
          <a:lstStyle/>
          <a:p>
            <a:r>
              <a:rPr lang="en-US" dirty="0"/>
              <a:t>Just looking at the simplified molecular formula assignments.  There does seem to be some separation for site M, mostly with CHO compounds. Sites X and H separate out by CHON, CHOS and CHOP assignments.</a:t>
            </a:r>
          </a:p>
        </p:txBody>
      </p:sp>
      <p:pic>
        <p:nvPicPr>
          <p:cNvPr id="3074" name="Picture 2" descr="PCAScore2DImage">
            <a:extLst>
              <a:ext uri="{FF2B5EF4-FFF2-40B4-BE49-F238E27FC236}">
                <a16:creationId xmlns:a16="http://schemas.microsoft.com/office/drawing/2014/main" id="{B41C6756-7A6E-4483-B34D-F40BEC29F6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381" y="68103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CABiplotImage">
            <a:extLst>
              <a:ext uri="{FF2B5EF4-FFF2-40B4-BE49-F238E27FC236}">
                <a16:creationId xmlns:a16="http://schemas.microsoft.com/office/drawing/2014/main" id="{4DB3CCAB-2BBB-4D6B-B539-28B492252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719" y="681037"/>
            <a:ext cx="2449025" cy="24490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HeatMapimage">
            <a:extLst>
              <a:ext uri="{FF2B5EF4-FFF2-40B4-BE49-F238E27FC236}">
                <a16:creationId xmlns:a16="http://schemas.microsoft.com/office/drawing/2014/main" id="{10FBBE7F-CA50-447C-87E5-1276EA8935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055673" y="1966913"/>
            <a:ext cx="61722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000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2019 - mf </a:t>
            </a:r>
          </a:p>
        </p:txBody>
      </p:sp>
      <p:sp>
        <p:nvSpPr>
          <p:cNvPr id="6" name="TextBox 5">
            <a:extLst>
              <a:ext uri="{FF2B5EF4-FFF2-40B4-BE49-F238E27FC236}">
                <a16:creationId xmlns:a16="http://schemas.microsoft.com/office/drawing/2014/main" id="{DD1E519D-CABC-4952-8BCF-267E8C76386C}"/>
              </a:ext>
            </a:extLst>
          </p:cNvPr>
          <p:cNvSpPr txBox="1"/>
          <p:nvPr/>
        </p:nvSpPr>
        <p:spPr>
          <a:xfrm>
            <a:off x="66675" y="5195395"/>
            <a:ext cx="7637546" cy="1477328"/>
          </a:xfrm>
          <a:prstGeom prst="rect">
            <a:avLst/>
          </a:prstGeom>
          <a:noFill/>
        </p:spPr>
        <p:txBody>
          <a:bodyPr wrap="square" rtlCol="0">
            <a:spAutoFit/>
          </a:bodyPr>
          <a:lstStyle/>
          <a:p>
            <a:r>
              <a:rPr lang="en-US" dirty="0"/>
              <a:t>Just looking at the simplified molecular formula assignments.  There does seem to be some separation for site M, again mostly with CHO compounds. To pull out any differences and deep dive the data, you will need to focus on the unique formula assignments. Just looking at the heat map I would focus on the CHON/CHOP (sites H and X) and CHOS (site H) assignments. </a:t>
            </a:r>
          </a:p>
        </p:txBody>
      </p:sp>
      <p:pic>
        <p:nvPicPr>
          <p:cNvPr id="4098" name="Picture 2" descr="PCAScore2DImage">
            <a:extLst>
              <a:ext uri="{FF2B5EF4-FFF2-40B4-BE49-F238E27FC236}">
                <a16:creationId xmlns:a16="http://schemas.microsoft.com/office/drawing/2014/main" id="{4B6AE44F-434C-431A-9CF9-9B46EC0A75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946" y="762547"/>
            <a:ext cx="435133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CABiplotImage">
            <a:extLst>
              <a:ext uri="{FF2B5EF4-FFF2-40B4-BE49-F238E27FC236}">
                <a16:creationId xmlns:a16="http://schemas.microsoft.com/office/drawing/2014/main" id="{B3057BF6-2211-46D9-BCB0-6EB4CDE54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611" y="762547"/>
            <a:ext cx="3226777" cy="322677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eatMapimage">
            <a:extLst>
              <a:ext uri="{FF2B5EF4-FFF2-40B4-BE49-F238E27FC236}">
                <a16:creationId xmlns:a16="http://schemas.microsoft.com/office/drawing/2014/main" id="{07DB2C38-A902-42E1-8A17-E1EB60C295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6632331" y="2124536"/>
            <a:ext cx="61722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449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eatMapimage">
            <a:extLst>
              <a:ext uri="{FF2B5EF4-FFF2-40B4-BE49-F238E27FC236}">
                <a16:creationId xmlns:a16="http://schemas.microsoft.com/office/drawing/2014/main" id="{9FA9EF38-C967-411D-9707-F533E1AD6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219075"/>
            <a:ext cx="6172200" cy="32099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749D73-E3F8-4511-9DE4-BB2A2E5831FB}"/>
              </a:ext>
            </a:extLst>
          </p:cNvPr>
          <p:cNvSpPr>
            <a:spLocks noGrp="1"/>
          </p:cNvSpPr>
          <p:nvPr>
            <p:ph type="title"/>
          </p:nvPr>
        </p:nvSpPr>
        <p:spPr>
          <a:xfrm>
            <a:off x="0" y="1"/>
            <a:ext cx="11353800" cy="681036"/>
          </a:xfrm>
        </p:spPr>
        <p:txBody>
          <a:bodyPr>
            <a:normAutofit/>
          </a:bodyPr>
          <a:lstStyle/>
          <a:p>
            <a:r>
              <a:rPr lang="en-US" sz="2800" b="1" dirty="0"/>
              <a:t>PCA of M-</a:t>
            </a:r>
            <a:r>
              <a:rPr lang="en-US" sz="2800" b="1" dirty="0" err="1"/>
              <a:t>Mplex</a:t>
            </a:r>
            <a:r>
              <a:rPr lang="en-US" sz="2800" b="1" dirty="0"/>
              <a:t> (SPE) Samples – 2019 - class </a:t>
            </a:r>
          </a:p>
        </p:txBody>
      </p:sp>
      <p:sp>
        <p:nvSpPr>
          <p:cNvPr id="6" name="TextBox 5">
            <a:extLst>
              <a:ext uri="{FF2B5EF4-FFF2-40B4-BE49-F238E27FC236}">
                <a16:creationId xmlns:a16="http://schemas.microsoft.com/office/drawing/2014/main" id="{DD1E519D-CABC-4952-8BCF-267E8C76386C}"/>
              </a:ext>
            </a:extLst>
          </p:cNvPr>
          <p:cNvSpPr txBox="1"/>
          <p:nvPr/>
        </p:nvSpPr>
        <p:spPr>
          <a:xfrm>
            <a:off x="567558" y="5195395"/>
            <a:ext cx="4746389" cy="923330"/>
          </a:xfrm>
          <a:prstGeom prst="rect">
            <a:avLst/>
          </a:prstGeom>
          <a:noFill/>
        </p:spPr>
        <p:txBody>
          <a:bodyPr wrap="square" rtlCol="0">
            <a:spAutoFit/>
          </a:bodyPr>
          <a:lstStyle/>
          <a:p>
            <a:r>
              <a:rPr lang="en-US" dirty="0"/>
              <a:t>This year there seems to be a separation for site M, particularly lignin and tannin-like class areas as mapped on a Van </a:t>
            </a:r>
            <a:r>
              <a:rPr lang="en-US" dirty="0" err="1"/>
              <a:t>Krevelen</a:t>
            </a:r>
            <a:r>
              <a:rPr lang="en-US" dirty="0"/>
              <a:t> diagram. </a:t>
            </a:r>
          </a:p>
        </p:txBody>
      </p:sp>
      <p:pic>
        <p:nvPicPr>
          <p:cNvPr id="5" name="Picture 4" descr="Chart, scatter chart&#10;&#10;Description automatically generated">
            <a:extLst>
              <a:ext uri="{FF2B5EF4-FFF2-40B4-BE49-F238E27FC236}">
                <a16:creationId xmlns:a16="http://schemas.microsoft.com/office/drawing/2014/main" id="{194D5306-892C-47DF-A6A0-0D3FB6A927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0864" y="3673807"/>
            <a:ext cx="6383620" cy="3184192"/>
          </a:xfrm>
          <a:prstGeom prst="rect">
            <a:avLst/>
          </a:prstGeom>
        </p:spPr>
      </p:pic>
      <p:pic>
        <p:nvPicPr>
          <p:cNvPr id="4" name="Picture 2" descr="PCAScore2DImage">
            <a:extLst>
              <a:ext uri="{FF2B5EF4-FFF2-40B4-BE49-F238E27FC236}">
                <a16:creationId xmlns:a16="http://schemas.microsoft.com/office/drawing/2014/main" id="{CD22CB93-D197-4E30-9DB6-373832569C5E}"/>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464" y="530225"/>
            <a:ext cx="435133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964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7834</TotalTime>
  <Words>940</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Calibri</vt:lpstr>
      <vt:lpstr>Calibri Light</vt:lpstr>
      <vt:lpstr>Office Theme</vt:lpstr>
      <vt:lpstr>EUP 51407 Weintraub 15T FTICR - MS Field Study – Polar “metabolite” layer</vt:lpstr>
      <vt:lpstr>Experimental Set-up and extraction</vt:lpstr>
      <vt:lpstr>PowerPoint Presentation</vt:lpstr>
      <vt:lpstr>PowerPoint Presentation</vt:lpstr>
      <vt:lpstr>PowerPoint Presentation</vt:lpstr>
      <vt:lpstr>PCA of M-Mplex (SPE) Samples – 2017 - mf </vt:lpstr>
      <vt:lpstr>PCA of M-Mplex (SPE) Samples – 2018 - mf </vt:lpstr>
      <vt:lpstr>PCA of M-Mplex (SPE) Samples – 2019 - mf </vt:lpstr>
      <vt:lpstr>PCA of M-Mplex (SPE) Samples – 2019 - class </vt:lpstr>
      <vt:lpstr>PCA of M-Mplex (SPE) Samples – H site - mf </vt:lpstr>
      <vt:lpstr>PCA of M-Mplex (SPE) Samples – M site - mf </vt:lpstr>
      <vt:lpstr>PCA of M-Mplex (SPE) Samples – M site - mf - treatment</vt:lpstr>
      <vt:lpstr>PCA of M-Mplex (SPE) Samples – X site - mf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Tolic, Nikola</dc:creator>
  <cp:lastModifiedBy>Chu, Rosalie K</cp:lastModifiedBy>
  <cp:revision>83</cp:revision>
  <dcterms:created xsi:type="dcterms:W3CDTF">2021-02-24T20:59:14Z</dcterms:created>
  <dcterms:modified xsi:type="dcterms:W3CDTF">2021-10-15T18:47:57Z</dcterms:modified>
</cp:coreProperties>
</file>