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9" r:id="rId4"/>
    <p:sldId id="261" r:id="rId5"/>
    <p:sldId id="281" r:id="rId6"/>
    <p:sldId id="284" r:id="rId7"/>
    <p:sldId id="283" r:id="rId8"/>
    <p:sldId id="282" r:id="rId9"/>
    <p:sldId id="285" r:id="rId10"/>
    <p:sldId id="286" r:id="rId11"/>
    <p:sldId id="287"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5" d="100"/>
          <a:sy n="45" d="100"/>
        </p:scale>
        <p:origin x="93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eron Mcmillan" userId="70c0eb8c-9fec-4d4c-a816-b68a531261d7" providerId="ADAL" clId="{279D53F5-B9B0-4CF4-97A6-6A54E6DF892A}"/>
    <pc:docChg chg="modSld">
      <pc:chgData name="Cameron Mcmillan" userId="70c0eb8c-9fec-4d4c-a816-b68a531261d7" providerId="ADAL" clId="{279D53F5-B9B0-4CF4-97A6-6A54E6DF892A}" dt="2021-10-06T19:18:22.868" v="11" actId="20577"/>
      <pc:docMkLst>
        <pc:docMk/>
      </pc:docMkLst>
      <pc:sldChg chg="modSp mod">
        <pc:chgData name="Cameron Mcmillan" userId="70c0eb8c-9fec-4d4c-a816-b68a531261d7" providerId="ADAL" clId="{279D53F5-B9B0-4CF4-97A6-6A54E6DF892A}" dt="2021-10-06T19:18:15.624" v="5" actId="20577"/>
        <pc:sldMkLst>
          <pc:docMk/>
          <pc:sldMk cId="1839673293" sldId="281"/>
        </pc:sldMkLst>
        <pc:spChg chg="mod">
          <ac:chgData name="Cameron Mcmillan" userId="70c0eb8c-9fec-4d4c-a816-b68a531261d7" providerId="ADAL" clId="{279D53F5-B9B0-4CF4-97A6-6A54E6DF892A}" dt="2021-10-06T19:18:15.624" v="5" actId="20577"/>
          <ac:spMkLst>
            <pc:docMk/>
            <pc:sldMk cId="1839673293" sldId="281"/>
            <ac:spMk id="2" creationId="{03749D73-E3F8-4511-9DE4-BB2A2E5831FB}"/>
          </ac:spMkLst>
        </pc:spChg>
      </pc:sldChg>
      <pc:sldChg chg="modSp mod">
        <pc:chgData name="Cameron Mcmillan" userId="70c0eb8c-9fec-4d4c-a816-b68a531261d7" providerId="ADAL" clId="{279D53F5-B9B0-4CF4-97A6-6A54E6DF892A}" dt="2021-10-06T19:18:22.868" v="11" actId="20577"/>
        <pc:sldMkLst>
          <pc:docMk/>
          <pc:sldMk cId="3836102828" sldId="284"/>
        </pc:sldMkLst>
        <pc:spChg chg="mod">
          <ac:chgData name="Cameron Mcmillan" userId="70c0eb8c-9fec-4d4c-a816-b68a531261d7" providerId="ADAL" clId="{279D53F5-B9B0-4CF4-97A6-6A54E6DF892A}" dt="2021-10-06T19:18:22.868" v="11" actId="20577"/>
          <ac:spMkLst>
            <pc:docMk/>
            <pc:sldMk cId="3836102828" sldId="284"/>
            <ac:spMk id="2" creationId="{03749D73-E3F8-4511-9DE4-BB2A2E5831F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6C72-F321-43E0-9476-F2F3100299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E48521-27F0-4925-93A7-8AC22270BF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B0EC5C-1FEA-47F3-8BCD-F881F94BFEEA}"/>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5" name="Footer Placeholder 4">
            <a:extLst>
              <a:ext uri="{FF2B5EF4-FFF2-40B4-BE49-F238E27FC236}">
                <a16:creationId xmlns:a16="http://schemas.microsoft.com/office/drawing/2014/main" id="{07F597B6-52CA-4434-9056-75625A5C9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E7548-0D0F-4122-9AF1-31273CA22681}"/>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652290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0C8A-71A8-4816-8F27-849A160EFC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463DBE-C42F-4CC8-B9BB-CD6D366C09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1256F-453A-47D2-8668-3CD96508EB81}"/>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5" name="Footer Placeholder 4">
            <a:extLst>
              <a:ext uri="{FF2B5EF4-FFF2-40B4-BE49-F238E27FC236}">
                <a16:creationId xmlns:a16="http://schemas.microsoft.com/office/drawing/2014/main" id="{A1A9A890-97B5-4291-A99E-E5DD28F97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50DF7-6AA6-4CFE-8559-07B3C9D26495}"/>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310211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4DF8F5-0ABC-41A3-9FAA-BBE8E49FDB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50B5C9-FC69-4B77-BD60-8B1D69AFFC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934C2-F859-4A77-8957-F2E836E85497}"/>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5" name="Footer Placeholder 4">
            <a:extLst>
              <a:ext uri="{FF2B5EF4-FFF2-40B4-BE49-F238E27FC236}">
                <a16:creationId xmlns:a16="http://schemas.microsoft.com/office/drawing/2014/main" id="{93EF369F-F405-44D9-89C7-046AC9B1E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D9FF5-FC2E-41FA-9B96-C679928F4424}"/>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2826699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90EB-D1B4-4A39-B9C9-FC5B4D55C1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BEC31B-FFA4-40BE-B9EA-55EA6EDE19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C786C-0AF3-44F4-A956-78EDC93694A7}"/>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5" name="Footer Placeholder 4">
            <a:extLst>
              <a:ext uri="{FF2B5EF4-FFF2-40B4-BE49-F238E27FC236}">
                <a16:creationId xmlns:a16="http://schemas.microsoft.com/office/drawing/2014/main" id="{2B2F3244-5C5A-4C6A-81FC-45E3C9A6A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455AE-35C1-4143-AC84-BC354E66FD8B}"/>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2764326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DF5E-AA7A-437D-B2B2-0FFE547B2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D4DBAA-07AD-4C8E-8FB0-7526D084B2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CFB711-33E7-4A08-8A5E-679C022E4A7B}"/>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5" name="Footer Placeholder 4">
            <a:extLst>
              <a:ext uri="{FF2B5EF4-FFF2-40B4-BE49-F238E27FC236}">
                <a16:creationId xmlns:a16="http://schemas.microsoft.com/office/drawing/2014/main" id="{6C3D82ED-947C-4A18-AA46-F0FB89A93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99695-A59A-49D7-84E9-34128D1012C4}"/>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404476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B478-5992-4845-96B3-F16684F545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A7B8D3-4950-4B56-AC0C-90F8CB63B0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48E942-8BBD-46A1-B537-9481D706D4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18420-B1DC-44FE-86B9-0763B8A5F5CB}"/>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6" name="Footer Placeholder 5">
            <a:extLst>
              <a:ext uri="{FF2B5EF4-FFF2-40B4-BE49-F238E27FC236}">
                <a16:creationId xmlns:a16="http://schemas.microsoft.com/office/drawing/2014/main" id="{08843CB7-03E3-4016-9AB4-5D8EB3B18A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8A6034-4B09-45C7-93FF-311831CB3129}"/>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36545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3727-B3AF-4FAB-B30B-5522C06703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81E10B-9F6B-4A22-91B3-5CF9D1640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4B1274-B75A-4115-B432-141C7AEB16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D04E26-A165-41D3-8F14-6DAF298BC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1131AB-6A42-4883-B5AF-989F95B3E1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6E45E7-2275-43E1-9817-D799B5268A90}"/>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8" name="Footer Placeholder 7">
            <a:extLst>
              <a:ext uri="{FF2B5EF4-FFF2-40B4-BE49-F238E27FC236}">
                <a16:creationId xmlns:a16="http://schemas.microsoft.com/office/drawing/2014/main" id="{9E689D50-66E6-4294-99D5-E2C9ED094F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91D0CA-030F-4A9C-90F8-FD5424A1796B}"/>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199558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57DC-A52F-4FC3-A254-3964FE83A1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7D4E8B-A776-4952-9BBF-BFE87FD92AA2}"/>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4" name="Footer Placeholder 3">
            <a:extLst>
              <a:ext uri="{FF2B5EF4-FFF2-40B4-BE49-F238E27FC236}">
                <a16:creationId xmlns:a16="http://schemas.microsoft.com/office/drawing/2014/main" id="{BB779068-44BF-4BFA-811B-184FE26C6D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D949FD-883E-4322-963A-A30B0A7A0F14}"/>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39273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DDA137-931A-4A47-8814-43A6906B0AE2}"/>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3" name="Footer Placeholder 2">
            <a:extLst>
              <a:ext uri="{FF2B5EF4-FFF2-40B4-BE49-F238E27FC236}">
                <a16:creationId xmlns:a16="http://schemas.microsoft.com/office/drawing/2014/main" id="{C138F488-B787-4528-8EF7-2230856F0C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7F1B25-2F42-4B63-8F51-3305C190CF93}"/>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250921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B08A-3488-436D-B0EE-DDF4CF994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DACC49-1209-495A-8ABA-FE6BC826D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73FE3B-A5EC-40A1-8798-0FB9819C6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897A9-522C-4E0F-8FA5-069ADE299D49}"/>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6" name="Footer Placeholder 5">
            <a:extLst>
              <a:ext uri="{FF2B5EF4-FFF2-40B4-BE49-F238E27FC236}">
                <a16:creationId xmlns:a16="http://schemas.microsoft.com/office/drawing/2014/main" id="{CFB370E2-067A-464E-9BDA-7F739F5F76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29D7F1-E11B-4FA0-BFEC-B84E15A2EE59}"/>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1026745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78F1-791D-43BC-BB3B-52843781E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B3E3F0-2AE0-4FCD-97DF-E820D2CCC8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822098-8FCA-46F0-A73C-205E4B74D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33C62-6725-4F97-87EC-8EE0A3EAF454}"/>
              </a:ext>
            </a:extLst>
          </p:cNvPr>
          <p:cNvSpPr>
            <a:spLocks noGrp="1"/>
          </p:cNvSpPr>
          <p:nvPr>
            <p:ph type="dt" sz="half" idx="10"/>
          </p:nvPr>
        </p:nvSpPr>
        <p:spPr/>
        <p:txBody>
          <a:bodyPr/>
          <a:lstStyle/>
          <a:p>
            <a:fld id="{8FC6B5EC-5539-4B35-8E23-72DCB6EE7F26}" type="datetimeFigureOut">
              <a:rPr lang="en-US" smtClean="0"/>
              <a:t>10/6/2021</a:t>
            </a:fld>
            <a:endParaRPr lang="en-US"/>
          </a:p>
        </p:txBody>
      </p:sp>
      <p:sp>
        <p:nvSpPr>
          <p:cNvPr id="6" name="Footer Placeholder 5">
            <a:extLst>
              <a:ext uri="{FF2B5EF4-FFF2-40B4-BE49-F238E27FC236}">
                <a16:creationId xmlns:a16="http://schemas.microsoft.com/office/drawing/2014/main" id="{5B3758BF-07B4-43BF-B917-5CC2111E3D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AE8C7A-2D96-4B8D-9202-DC2102B67F1C}"/>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2112692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F08875-D4DB-4E52-BC65-6C63E8513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F68A62-DFC4-47F6-BF58-DFDE0F1E03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CFBF1-3BFA-425D-B100-D8DEA4CEA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6B5EC-5539-4B35-8E23-72DCB6EE7F26}" type="datetimeFigureOut">
              <a:rPr lang="en-US" smtClean="0"/>
              <a:t>10/6/2021</a:t>
            </a:fld>
            <a:endParaRPr lang="en-US"/>
          </a:p>
        </p:txBody>
      </p:sp>
      <p:sp>
        <p:nvSpPr>
          <p:cNvPr id="5" name="Footer Placeholder 4">
            <a:extLst>
              <a:ext uri="{FF2B5EF4-FFF2-40B4-BE49-F238E27FC236}">
                <a16:creationId xmlns:a16="http://schemas.microsoft.com/office/drawing/2014/main" id="{7D677BA2-0D7E-4435-A43E-F3CCE6C8CC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930ECC-85FF-467C-87C1-B78F178AAE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8F7EA-2697-427D-BEE2-D1E6D2450956}" type="slidenum">
              <a:rPr lang="en-US" smtClean="0"/>
              <a:t>‹#›</a:t>
            </a:fld>
            <a:endParaRPr lang="en-US"/>
          </a:p>
        </p:txBody>
      </p:sp>
    </p:spTree>
    <p:extLst>
      <p:ext uri="{BB962C8B-B14F-4D97-AF65-F5344CB8AC3E}">
        <p14:creationId xmlns:p14="http://schemas.microsoft.com/office/powerpoint/2010/main" val="2592890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hyperlink" Target="https://msc-viz.emsl.pnnl.gov/FREDA/"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7E42-E380-4CCB-8740-CB3316ED32DB}"/>
              </a:ext>
            </a:extLst>
          </p:cNvPr>
          <p:cNvSpPr>
            <a:spLocks noGrp="1"/>
          </p:cNvSpPr>
          <p:nvPr>
            <p:ph type="ctrTitle"/>
          </p:nvPr>
        </p:nvSpPr>
        <p:spPr/>
        <p:txBody>
          <a:bodyPr>
            <a:normAutofit/>
          </a:bodyPr>
          <a:lstStyle/>
          <a:p>
            <a:r>
              <a:rPr lang="en-US" dirty="0"/>
              <a:t>EUP 51407 Weintraub</a:t>
            </a:r>
            <a:br>
              <a:rPr lang="en-US" dirty="0"/>
            </a:br>
            <a:r>
              <a:rPr lang="en-US" sz="4000" dirty="0"/>
              <a:t>15T FTICR - MS</a:t>
            </a:r>
            <a:br>
              <a:rPr lang="en-US" sz="4000" dirty="0"/>
            </a:br>
            <a:r>
              <a:rPr lang="en-US" sz="4000" dirty="0"/>
              <a:t>Field Study – Non-Polar “lipid” layer</a:t>
            </a:r>
          </a:p>
        </p:txBody>
      </p:sp>
      <p:sp>
        <p:nvSpPr>
          <p:cNvPr id="3" name="Subtitle 2">
            <a:extLst>
              <a:ext uri="{FF2B5EF4-FFF2-40B4-BE49-F238E27FC236}">
                <a16:creationId xmlns:a16="http://schemas.microsoft.com/office/drawing/2014/main" id="{2EC3EFD2-6332-483A-88DB-6CD11E266E80}"/>
              </a:ext>
            </a:extLst>
          </p:cNvPr>
          <p:cNvSpPr>
            <a:spLocks noGrp="1"/>
          </p:cNvSpPr>
          <p:nvPr>
            <p:ph type="subTitle" idx="1"/>
          </p:nvPr>
        </p:nvSpPr>
        <p:spPr/>
        <p:txBody>
          <a:bodyPr>
            <a:normAutofit lnSpcReduction="10000"/>
          </a:bodyPr>
          <a:lstStyle/>
          <a:p>
            <a:r>
              <a:rPr lang="en-US" dirty="0"/>
              <a:t>Sample Preparation: Jesse Trejo</a:t>
            </a:r>
          </a:p>
          <a:p>
            <a:r>
              <a:rPr lang="en-US" dirty="0"/>
              <a:t>Measurements: Rosey &amp; Jason April 2021</a:t>
            </a:r>
          </a:p>
          <a:p>
            <a:r>
              <a:rPr lang="en-US" dirty="0"/>
              <a:t>Data Analysis: Nikola Sept 2021</a:t>
            </a:r>
          </a:p>
          <a:p>
            <a:r>
              <a:rPr lang="en-US" dirty="0"/>
              <a:t>Report: Rosey Oct 2021</a:t>
            </a:r>
          </a:p>
        </p:txBody>
      </p:sp>
    </p:spTree>
    <p:extLst>
      <p:ext uri="{BB962C8B-B14F-4D97-AF65-F5344CB8AC3E}">
        <p14:creationId xmlns:p14="http://schemas.microsoft.com/office/powerpoint/2010/main" val="341921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M-</a:t>
            </a:r>
            <a:r>
              <a:rPr lang="en-US" sz="2800" b="1" dirty="0" err="1"/>
              <a:t>Mplex</a:t>
            </a:r>
            <a:r>
              <a:rPr lang="en-US" sz="2800" b="1" dirty="0"/>
              <a:t> (SPE) Samples – Site M - mf </a:t>
            </a:r>
          </a:p>
        </p:txBody>
      </p:sp>
      <p:pic>
        <p:nvPicPr>
          <p:cNvPr id="3074" name="Picture 2" descr="PCAScore2DImage">
            <a:extLst>
              <a:ext uri="{FF2B5EF4-FFF2-40B4-BE49-F238E27FC236}">
                <a16:creationId xmlns:a16="http://schemas.microsoft.com/office/drawing/2014/main" id="{8112DBD0-CBE4-42EF-A520-548E535F15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070" y="523626"/>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CABiplotImage">
            <a:extLst>
              <a:ext uri="{FF2B5EF4-FFF2-40B4-BE49-F238E27FC236}">
                <a16:creationId xmlns:a16="http://schemas.microsoft.com/office/drawing/2014/main" id="{4E954FB4-044D-4624-BF1D-694D89A4B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976" y="681037"/>
            <a:ext cx="3566627" cy="356662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eatMapimage">
            <a:extLst>
              <a:ext uri="{FF2B5EF4-FFF2-40B4-BE49-F238E27FC236}">
                <a16:creationId xmlns:a16="http://schemas.microsoft.com/office/drawing/2014/main" id="{8F6F05E7-A65F-4352-9835-E789A7450B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6835451" y="2093119"/>
            <a:ext cx="6172200" cy="2667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F9A7A68-1539-4E24-97DA-913678D65428}"/>
              </a:ext>
            </a:extLst>
          </p:cNvPr>
          <p:cNvSpPr txBox="1"/>
          <p:nvPr/>
        </p:nvSpPr>
        <p:spPr>
          <a:xfrm>
            <a:off x="567558" y="4874964"/>
            <a:ext cx="6810165" cy="923330"/>
          </a:xfrm>
          <a:prstGeom prst="rect">
            <a:avLst/>
          </a:prstGeom>
          <a:noFill/>
        </p:spPr>
        <p:txBody>
          <a:bodyPr wrap="square" rtlCol="0">
            <a:spAutoFit/>
          </a:bodyPr>
          <a:lstStyle/>
          <a:p>
            <a:r>
              <a:rPr lang="en-US" dirty="0"/>
              <a:t>Not much separation among the years at this site. To deep dive and further explore the data, you will need to focus on the unique formula assignments and the lipid ID’s that were provided in April.</a:t>
            </a:r>
          </a:p>
        </p:txBody>
      </p:sp>
    </p:spTree>
    <p:extLst>
      <p:ext uri="{BB962C8B-B14F-4D97-AF65-F5344CB8AC3E}">
        <p14:creationId xmlns:p14="http://schemas.microsoft.com/office/powerpoint/2010/main" val="176093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M-</a:t>
            </a:r>
            <a:r>
              <a:rPr lang="en-US" sz="2800" b="1" dirty="0" err="1"/>
              <a:t>Mplex</a:t>
            </a:r>
            <a:r>
              <a:rPr lang="en-US" sz="2800" b="1" dirty="0"/>
              <a:t> (SPE) Samples – Site X - mf </a:t>
            </a:r>
          </a:p>
        </p:txBody>
      </p:sp>
      <p:sp>
        <p:nvSpPr>
          <p:cNvPr id="7" name="TextBox 6">
            <a:extLst>
              <a:ext uri="{FF2B5EF4-FFF2-40B4-BE49-F238E27FC236}">
                <a16:creationId xmlns:a16="http://schemas.microsoft.com/office/drawing/2014/main" id="{D1FD9446-8AF5-47CA-9D58-53B6460D20CA}"/>
              </a:ext>
            </a:extLst>
          </p:cNvPr>
          <p:cNvSpPr txBox="1"/>
          <p:nvPr/>
        </p:nvSpPr>
        <p:spPr>
          <a:xfrm>
            <a:off x="567558" y="4874964"/>
            <a:ext cx="6810165" cy="923330"/>
          </a:xfrm>
          <a:prstGeom prst="rect">
            <a:avLst/>
          </a:prstGeom>
          <a:noFill/>
        </p:spPr>
        <p:txBody>
          <a:bodyPr wrap="square" rtlCol="0">
            <a:spAutoFit/>
          </a:bodyPr>
          <a:lstStyle/>
          <a:p>
            <a:r>
              <a:rPr lang="en-US" dirty="0"/>
              <a:t>Not much separation among the years at this site. To deep dive and further explore the data, you will need to focus on the unique formula assignments and the lipid ID’s that were provided in April.</a:t>
            </a:r>
          </a:p>
        </p:txBody>
      </p:sp>
      <p:pic>
        <p:nvPicPr>
          <p:cNvPr id="4098" name="Picture 2" descr="PCAScore2DImage">
            <a:extLst>
              <a:ext uri="{FF2B5EF4-FFF2-40B4-BE49-F238E27FC236}">
                <a16:creationId xmlns:a16="http://schemas.microsoft.com/office/drawing/2014/main" id="{7F2112C9-99A8-4A00-BA81-EFAC6CAE82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078" y="681036"/>
            <a:ext cx="3971763" cy="400293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CABiplotImage">
            <a:extLst>
              <a:ext uri="{FF2B5EF4-FFF2-40B4-BE49-F238E27FC236}">
                <a16:creationId xmlns:a16="http://schemas.microsoft.com/office/drawing/2014/main" id="{F56A14CA-21F0-4AFC-BBFA-FF12322F3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841" y="681035"/>
            <a:ext cx="3827884" cy="382788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eatMapimage">
            <a:extLst>
              <a:ext uri="{FF2B5EF4-FFF2-40B4-BE49-F238E27FC236}">
                <a16:creationId xmlns:a16="http://schemas.microsoft.com/office/drawing/2014/main" id="{0F12D6BD-58B3-4447-948F-7A21A8D4F9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6631538" y="2100263"/>
            <a:ext cx="617220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953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0871D4-AABF-450B-B4C7-FEF0637017A4}"/>
              </a:ext>
            </a:extLst>
          </p:cNvPr>
          <p:cNvSpPr txBox="1"/>
          <p:nvPr/>
        </p:nvSpPr>
        <p:spPr>
          <a:xfrm>
            <a:off x="405353" y="1001949"/>
            <a:ext cx="11413754" cy="2123658"/>
          </a:xfrm>
          <a:prstGeom prst="rect">
            <a:avLst/>
          </a:prstGeom>
          <a:noFill/>
        </p:spPr>
        <p:txBody>
          <a:bodyPr wrap="square" rtlCol="0">
            <a:spAutoFit/>
          </a:bodyPr>
          <a:lstStyle/>
          <a:p>
            <a:r>
              <a:rPr lang="en-US" sz="2400" dirty="0">
                <a:latin typeface="+mj-lt"/>
              </a:rPr>
              <a:t>For further statistical processing and visualization:</a:t>
            </a:r>
          </a:p>
          <a:p>
            <a:endParaRPr lang="en-US" dirty="0">
              <a:latin typeface="+mj-lt"/>
            </a:endParaRPr>
          </a:p>
          <a:p>
            <a:r>
              <a:rPr lang="en-US" dirty="0">
                <a:latin typeface="+mj-lt"/>
                <a:hlinkClick r:id="rId2"/>
              </a:rPr>
              <a:t>https://msc-viz.emsl.pnnl.gov/FREDA/</a:t>
            </a:r>
            <a:endParaRPr lang="en-US" dirty="0">
              <a:latin typeface="+mj-lt"/>
            </a:endParaRPr>
          </a:p>
          <a:p>
            <a:endParaRPr lang="en-US" dirty="0">
              <a:latin typeface="+mj-lt"/>
            </a:endParaRPr>
          </a:p>
          <a:p>
            <a:r>
              <a:rPr lang="en-US" dirty="0">
                <a:latin typeface="+mj-lt"/>
              </a:rPr>
              <a:t>Bramer, L. M., White, A. M., Stratton, K. G., Thompson, A. M., Claborne, D., Hofmockel, K., &amp; McCue, L. A. (2020). </a:t>
            </a:r>
            <a:r>
              <a:rPr lang="en-US" dirty="0" err="1">
                <a:latin typeface="+mj-lt"/>
              </a:rPr>
              <a:t>ftmsRanalysis</a:t>
            </a:r>
            <a:r>
              <a:rPr lang="en-US" dirty="0">
                <a:latin typeface="+mj-lt"/>
              </a:rPr>
              <a:t>: An R package for exploratory data analysis and interactive visualization of FT-MS data. </a:t>
            </a:r>
            <a:r>
              <a:rPr lang="en-US" dirty="0" err="1">
                <a:latin typeface="+mj-lt"/>
              </a:rPr>
              <a:t>PLoS</a:t>
            </a:r>
            <a:r>
              <a:rPr lang="en-US" dirty="0">
                <a:latin typeface="+mj-lt"/>
              </a:rPr>
              <a:t> computational biology, 16(3), e1007654.</a:t>
            </a:r>
          </a:p>
        </p:txBody>
      </p:sp>
    </p:spTree>
    <p:extLst>
      <p:ext uri="{BB962C8B-B14F-4D97-AF65-F5344CB8AC3E}">
        <p14:creationId xmlns:p14="http://schemas.microsoft.com/office/powerpoint/2010/main" val="420299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Experimental Set-up and extraction</a:t>
            </a:r>
          </a:p>
        </p:txBody>
      </p:sp>
      <p:sp>
        <p:nvSpPr>
          <p:cNvPr id="4" name="Content Placeholder 3">
            <a:extLst>
              <a:ext uri="{FF2B5EF4-FFF2-40B4-BE49-F238E27FC236}">
                <a16:creationId xmlns:a16="http://schemas.microsoft.com/office/drawing/2014/main" id="{FA71DCE3-BF9B-4E7E-9C20-233FC4DCBEAF}"/>
              </a:ext>
            </a:extLst>
          </p:cNvPr>
          <p:cNvSpPr>
            <a:spLocks noGrp="1"/>
          </p:cNvSpPr>
          <p:nvPr>
            <p:ph idx="1"/>
          </p:nvPr>
        </p:nvSpPr>
        <p:spPr>
          <a:xfrm>
            <a:off x="311727" y="758536"/>
            <a:ext cx="11263745" cy="5068759"/>
          </a:xfrm>
        </p:spPr>
        <p:txBody>
          <a:bodyPr>
            <a:normAutofit fontScale="55000" lnSpcReduction="20000"/>
          </a:bodyPr>
          <a:lstStyle/>
          <a:p>
            <a:pPr marL="0" indent="0">
              <a:buNone/>
            </a:pPr>
            <a:r>
              <a:rPr lang="en-US" b="1" u="sng" dirty="0"/>
              <a:t>Sample Prep:</a:t>
            </a:r>
          </a:p>
          <a:p>
            <a:r>
              <a:rPr lang="en-US" dirty="0"/>
              <a:t>See separate word document for Jessie’s </a:t>
            </a:r>
            <a:r>
              <a:rPr lang="en-US" dirty="0" err="1"/>
              <a:t>Mplex</a:t>
            </a:r>
            <a:r>
              <a:rPr lang="en-US" dirty="0"/>
              <a:t> prep, same as for large study.</a:t>
            </a:r>
          </a:p>
          <a:p>
            <a:r>
              <a:rPr lang="en-US" dirty="0"/>
              <a:t>Upper M-</a:t>
            </a:r>
            <a:r>
              <a:rPr lang="en-US" dirty="0" err="1"/>
              <a:t>Mplex</a:t>
            </a:r>
            <a:r>
              <a:rPr lang="en-US" dirty="0"/>
              <a:t> (polar/metabolite) samples were cleaned up by SPE.  There was a lot of </a:t>
            </a:r>
            <a:r>
              <a:rPr lang="en-US" dirty="0" err="1"/>
              <a:t>FeCl</a:t>
            </a:r>
            <a:r>
              <a:rPr lang="en-US" dirty="0"/>
              <a:t> and Cl clusters even after clean-up leading to more rigorous formula assignment. This power point contains this data.</a:t>
            </a:r>
          </a:p>
          <a:p>
            <a:pPr lvl="1"/>
            <a:r>
              <a:rPr lang="en-US" dirty="0"/>
              <a:t>This upper fraction, M-</a:t>
            </a:r>
            <a:r>
              <a:rPr lang="en-US" dirty="0" err="1"/>
              <a:t>MpleX</a:t>
            </a:r>
            <a:r>
              <a:rPr lang="en-US" dirty="0"/>
              <a:t>, was split with GC-MS before clean-up.</a:t>
            </a:r>
          </a:p>
          <a:p>
            <a:r>
              <a:rPr lang="en-US" b="1" dirty="0"/>
              <a:t>Lower L-</a:t>
            </a:r>
            <a:r>
              <a:rPr lang="en-US" b="1" dirty="0" err="1"/>
              <a:t>Mplex</a:t>
            </a:r>
            <a:r>
              <a:rPr lang="en-US" b="1" dirty="0"/>
              <a:t> samples were diluted 1:1 with MeOH.  </a:t>
            </a:r>
          </a:p>
          <a:p>
            <a:pPr lvl="1"/>
            <a:r>
              <a:rPr lang="en-US" b="1" dirty="0"/>
              <a:t>This lower layer fraction was split with lipidomics (JK report April 2021).  </a:t>
            </a:r>
          </a:p>
          <a:p>
            <a:pPr marL="0" indent="0">
              <a:buNone/>
            </a:pPr>
            <a:endParaRPr lang="en-US" dirty="0"/>
          </a:p>
          <a:p>
            <a:pPr marL="0" indent="0">
              <a:buNone/>
            </a:pPr>
            <a:r>
              <a:rPr lang="en-US" b="1" u="sng" dirty="0"/>
              <a:t>Instrument Settings:</a:t>
            </a:r>
          </a:p>
          <a:p>
            <a:r>
              <a:rPr lang="en-US" dirty="0"/>
              <a:t>Samples were infused into the 15T FTICR by an automated direct injection system at a flow rate of 4ul/min.</a:t>
            </a:r>
          </a:p>
          <a:p>
            <a:pPr lvl="1"/>
            <a:r>
              <a:rPr lang="en-US" dirty="0"/>
              <a:t>Samples were run with a technical replicate</a:t>
            </a:r>
          </a:p>
          <a:p>
            <a:r>
              <a:rPr lang="en-US" dirty="0"/>
              <a:t>Samples were co-added for 300 scans, 100Da to 900Da.</a:t>
            </a:r>
          </a:p>
          <a:p>
            <a:r>
              <a:rPr lang="en-US" dirty="0"/>
              <a:t>Spectra were inspected and reruns were appended to the queue.</a:t>
            </a:r>
          </a:p>
          <a:p>
            <a:pPr marL="0" indent="0">
              <a:buNone/>
            </a:pPr>
            <a:endParaRPr lang="en-US" dirty="0"/>
          </a:p>
          <a:p>
            <a:pPr marL="0" indent="0">
              <a:buNone/>
            </a:pPr>
            <a:r>
              <a:rPr lang="en-US" b="1" u="sng" dirty="0"/>
              <a:t>Data analysis:</a:t>
            </a:r>
          </a:p>
          <a:p>
            <a:r>
              <a:rPr lang="en-US" dirty="0"/>
              <a:t>Samples were peak picked using Bruker DA software with a S/N =7.</a:t>
            </a:r>
          </a:p>
          <a:p>
            <a:r>
              <a:rPr lang="en-US" dirty="0"/>
              <a:t>Data were calibrated and formula assigned using in house software Formularity</a:t>
            </a:r>
            <a:r>
              <a:rPr lang="en-US" baseline="30000" dirty="0"/>
              <a:t>1</a:t>
            </a:r>
            <a:r>
              <a:rPr lang="en-US" dirty="0"/>
              <a:t>. </a:t>
            </a:r>
          </a:p>
          <a:p>
            <a:pPr lvl="1"/>
            <a:r>
              <a:rPr lang="en-US" dirty="0"/>
              <a:t>There were Cl- clusters affecting molecular formula assignments for CHON and CNOP, slides 3 and 4.</a:t>
            </a:r>
          </a:p>
          <a:p>
            <a:r>
              <a:rPr lang="en-US" dirty="0"/>
              <a:t>PCA and heatmaps were generated from counts using </a:t>
            </a:r>
            <a:r>
              <a:rPr lang="en-US" b="0" i="0" dirty="0">
                <a:solidFill>
                  <a:srgbClr val="172B4D"/>
                </a:solidFill>
                <a:effectLst/>
                <a:latin typeface="-apple-system"/>
              </a:rPr>
              <a:t>ftmsRanalysis</a:t>
            </a:r>
            <a:r>
              <a:rPr lang="en-US" b="0" i="0" baseline="30000" dirty="0">
                <a:solidFill>
                  <a:srgbClr val="172B4D"/>
                </a:solidFill>
                <a:effectLst/>
                <a:latin typeface="-apple-system"/>
              </a:rPr>
              <a:t>2</a:t>
            </a:r>
          </a:p>
          <a:p>
            <a:pPr marL="457200" lvl="1" indent="0">
              <a:buNone/>
            </a:pPr>
            <a:endParaRPr lang="en-US" baseline="30000" dirty="0"/>
          </a:p>
        </p:txBody>
      </p:sp>
      <p:sp>
        <p:nvSpPr>
          <p:cNvPr id="5" name="TextBox 4">
            <a:extLst>
              <a:ext uri="{FF2B5EF4-FFF2-40B4-BE49-F238E27FC236}">
                <a16:creationId xmlns:a16="http://schemas.microsoft.com/office/drawing/2014/main" id="{4F771E19-992F-4601-8C85-0E2E899CC69D}"/>
              </a:ext>
            </a:extLst>
          </p:cNvPr>
          <p:cNvSpPr txBox="1"/>
          <p:nvPr/>
        </p:nvSpPr>
        <p:spPr>
          <a:xfrm>
            <a:off x="260685" y="5975682"/>
            <a:ext cx="11737228" cy="707886"/>
          </a:xfrm>
          <a:prstGeom prst="rect">
            <a:avLst/>
          </a:prstGeom>
          <a:noFill/>
        </p:spPr>
        <p:txBody>
          <a:bodyPr wrap="square" rtlCol="0">
            <a:spAutoFit/>
          </a:bodyPr>
          <a:lstStyle/>
          <a:p>
            <a:r>
              <a:rPr lang="en-US" sz="1000" b="0" i="0" baseline="30000" dirty="0">
                <a:solidFill>
                  <a:srgbClr val="172B4D"/>
                </a:solidFill>
                <a:effectLst/>
                <a:latin typeface="-apple-system"/>
              </a:rPr>
              <a:t>1</a:t>
            </a:r>
            <a:r>
              <a:rPr lang="en-US" sz="1000" b="0" i="0" dirty="0">
                <a:solidFill>
                  <a:srgbClr val="172B4D"/>
                </a:solidFill>
                <a:effectLst/>
                <a:latin typeface="-apple-system"/>
              </a:rPr>
              <a:t>Tolić, N., Liu, Y., Liyu, A., Shen, Y., Tfaily, M. M., </a:t>
            </a:r>
            <a:r>
              <a:rPr lang="en-US" sz="1000" b="0" i="0" dirty="0" err="1">
                <a:solidFill>
                  <a:srgbClr val="172B4D"/>
                </a:solidFill>
                <a:effectLst/>
                <a:latin typeface="-apple-system"/>
              </a:rPr>
              <a:t>Kujawinski</a:t>
            </a:r>
            <a:r>
              <a:rPr lang="en-US" sz="1000" b="0" i="0" dirty="0">
                <a:solidFill>
                  <a:srgbClr val="172B4D"/>
                </a:solidFill>
                <a:effectLst/>
                <a:latin typeface="-apple-system"/>
              </a:rPr>
              <a:t>, E. B., ... &amp; Hess, N. J. (2017). Formularity: software for automated formula assignment of natural and other organic matter from ultrahigh-resolution mass spectra. Analytical chemistry, 89(23), 12659-12665.</a:t>
            </a:r>
          </a:p>
          <a:p>
            <a:r>
              <a:rPr lang="en-US" sz="1000" b="0" i="0" baseline="30000" dirty="0">
                <a:solidFill>
                  <a:srgbClr val="222222"/>
                </a:solidFill>
                <a:effectLst/>
                <a:latin typeface="-apple-system"/>
              </a:rPr>
              <a:t>2</a:t>
            </a:r>
            <a:r>
              <a:rPr lang="en-US" sz="1000" b="0" i="0" dirty="0">
                <a:solidFill>
                  <a:srgbClr val="222222"/>
                </a:solidFill>
                <a:effectLst/>
                <a:latin typeface="-apple-system"/>
              </a:rPr>
              <a:t>Bramer, L. M., White, A. M., Stratton, K. G., Thompson, A. M., </a:t>
            </a:r>
            <a:r>
              <a:rPr lang="en-US" sz="1000" b="0" i="0" dirty="0" err="1">
                <a:solidFill>
                  <a:srgbClr val="222222"/>
                </a:solidFill>
                <a:effectLst/>
                <a:latin typeface="-apple-system"/>
              </a:rPr>
              <a:t>Claborne</a:t>
            </a:r>
            <a:r>
              <a:rPr lang="en-US" sz="1000" b="0" i="0" dirty="0">
                <a:solidFill>
                  <a:srgbClr val="222222"/>
                </a:solidFill>
                <a:effectLst/>
                <a:latin typeface="-apple-system"/>
              </a:rPr>
              <a:t>, D., Hofmockel, K., &amp; McCue, L. A. (2020). </a:t>
            </a:r>
            <a:r>
              <a:rPr lang="en-US" sz="1000" b="0" i="0" dirty="0" err="1">
                <a:solidFill>
                  <a:srgbClr val="222222"/>
                </a:solidFill>
                <a:effectLst/>
                <a:latin typeface="-apple-system"/>
              </a:rPr>
              <a:t>ftmsRanalysis</a:t>
            </a:r>
            <a:r>
              <a:rPr lang="en-US" sz="1000" b="0" i="0" dirty="0">
                <a:solidFill>
                  <a:srgbClr val="222222"/>
                </a:solidFill>
                <a:effectLst/>
                <a:latin typeface="-apple-system"/>
              </a:rPr>
              <a:t>: An R package for exploratory data analysis and interactive visualization of FT-MS data. </a:t>
            </a:r>
            <a:r>
              <a:rPr lang="en-US" sz="1000" b="0" i="1" dirty="0" err="1">
                <a:solidFill>
                  <a:srgbClr val="172B4D"/>
                </a:solidFill>
                <a:effectLst/>
                <a:latin typeface="-apple-system"/>
              </a:rPr>
              <a:t>PLoS</a:t>
            </a:r>
            <a:r>
              <a:rPr lang="en-US" sz="1000" b="0" i="1" dirty="0">
                <a:solidFill>
                  <a:srgbClr val="172B4D"/>
                </a:solidFill>
                <a:effectLst/>
                <a:latin typeface="-apple-system"/>
              </a:rPr>
              <a:t> computational biology</a:t>
            </a:r>
            <a:r>
              <a:rPr lang="en-US" sz="1000" b="0" i="0" dirty="0">
                <a:solidFill>
                  <a:srgbClr val="222222"/>
                </a:solidFill>
                <a:effectLst/>
                <a:latin typeface="-apple-system"/>
              </a:rPr>
              <a:t>, </a:t>
            </a:r>
            <a:r>
              <a:rPr lang="en-US" sz="1000" b="0" i="1" dirty="0">
                <a:solidFill>
                  <a:srgbClr val="172B4D"/>
                </a:solidFill>
                <a:effectLst/>
                <a:latin typeface="-apple-system"/>
              </a:rPr>
              <a:t>16</a:t>
            </a:r>
            <a:r>
              <a:rPr lang="en-US" sz="1000" b="0" i="0" dirty="0">
                <a:solidFill>
                  <a:srgbClr val="222222"/>
                </a:solidFill>
                <a:effectLst/>
                <a:latin typeface="-apple-system"/>
              </a:rPr>
              <a:t>(3), e1007654.</a:t>
            </a:r>
            <a:endParaRPr lang="en-US" sz="1000" dirty="0"/>
          </a:p>
        </p:txBody>
      </p:sp>
    </p:spTree>
    <p:extLst>
      <p:ext uri="{BB962C8B-B14F-4D97-AF65-F5344CB8AC3E}">
        <p14:creationId xmlns:p14="http://schemas.microsoft.com/office/powerpoint/2010/main" val="178008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19A6CD-B43E-4C1D-B4DC-FC71DF6E1872}"/>
              </a:ext>
            </a:extLst>
          </p:cNvPr>
          <p:cNvPicPr>
            <a:picLocks noChangeAspect="1"/>
          </p:cNvPicPr>
          <p:nvPr/>
        </p:nvPicPr>
        <p:blipFill>
          <a:blip r:embed="rId2"/>
          <a:stretch>
            <a:fillRect/>
          </a:stretch>
        </p:blipFill>
        <p:spPr>
          <a:xfrm>
            <a:off x="366033" y="285751"/>
            <a:ext cx="5274945" cy="5850731"/>
          </a:xfrm>
          <a:prstGeom prst="rect">
            <a:avLst/>
          </a:prstGeom>
        </p:spPr>
      </p:pic>
      <p:pic>
        <p:nvPicPr>
          <p:cNvPr id="5" name="Picture 4">
            <a:extLst>
              <a:ext uri="{FF2B5EF4-FFF2-40B4-BE49-F238E27FC236}">
                <a16:creationId xmlns:a16="http://schemas.microsoft.com/office/drawing/2014/main" id="{40C03E6F-56AA-4E09-AE71-8E110CB479E1}"/>
              </a:ext>
            </a:extLst>
          </p:cNvPr>
          <p:cNvPicPr>
            <a:picLocks noChangeAspect="1"/>
          </p:cNvPicPr>
          <p:nvPr/>
        </p:nvPicPr>
        <p:blipFill>
          <a:blip r:embed="rId3"/>
          <a:stretch>
            <a:fillRect/>
          </a:stretch>
        </p:blipFill>
        <p:spPr>
          <a:xfrm>
            <a:off x="6462033" y="285751"/>
            <a:ext cx="5274945" cy="5850731"/>
          </a:xfrm>
          <a:prstGeom prst="rect">
            <a:avLst/>
          </a:prstGeom>
        </p:spPr>
      </p:pic>
      <p:sp>
        <p:nvSpPr>
          <p:cNvPr id="6" name="TextBox 5">
            <a:extLst>
              <a:ext uri="{FF2B5EF4-FFF2-40B4-BE49-F238E27FC236}">
                <a16:creationId xmlns:a16="http://schemas.microsoft.com/office/drawing/2014/main" id="{F5A92E3B-0BF2-4870-B1A0-1D1A998D1128}"/>
              </a:ext>
            </a:extLst>
          </p:cNvPr>
          <p:cNvSpPr txBox="1"/>
          <p:nvPr/>
        </p:nvSpPr>
        <p:spPr>
          <a:xfrm>
            <a:off x="666750" y="6387583"/>
            <a:ext cx="5353325" cy="369332"/>
          </a:xfrm>
          <a:prstGeom prst="rect">
            <a:avLst/>
          </a:prstGeom>
          <a:noFill/>
        </p:spPr>
        <p:txBody>
          <a:bodyPr wrap="none" rtlCol="0">
            <a:spAutoFit/>
          </a:bodyPr>
          <a:lstStyle/>
          <a:p>
            <a:r>
              <a:rPr lang="en-US" dirty="0"/>
              <a:t>Second stage is one more [M-H]- with (N+S)&lt;2 AND P=1</a:t>
            </a:r>
          </a:p>
        </p:txBody>
      </p:sp>
    </p:spTree>
    <p:extLst>
      <p:ext uri="{BB962C8B-B14F-4D97-AF65-F5344CB8AC3E}">
        <p14:creationId xmlns:p14="http://schemas.microsoft.com/office/powerpoint/2010/main" val="1910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3ED746-809F-471E-91CC-70224B2D53C7}"/>
              </a:ext>
            </a:extLst>
          </p:cNvPr>
          <p:cNvPicPr>
            <a:picLocks noChangeAspect="1"/>
          </p:cNvPicPr>
          <p:nvPr/>
        </p:nvPicPr>
        <p:blipFill>
          <a:blip r:embed="rId2"/>
          <a:stretch>
            <a:fillRect/>
          </a:stretch>
        </p:blipFill>
        <p:spPr>
          <a:xfrm>
            <a:off x="0" y="0"/>
            <a:ext cx="4777740" cy="3855720"/>
          </a:xfrm>
          <a:prstGeom prst="rect">
            <a:avLst/>
          </a:prstGeom>
        </p:spPr>
      </p:pic>
      <p:sp>
        <p:nvSpPr>
          <p:cNvPr id="4" name="TextBox 3">
            <a:extLst>
              <a:ext uri="{FF2B5EF4-FFF2-40B4-BE49-F238E27FC236}">
                <a16:creationId xmlns:a16="http://schemas.microsoft.com/office/drawing/2014/main" id="{D57BEF27-026A-4F86-A5D3-C511E660B29C}"/>
              </a:ext>
            </a:extLst>
          </p:cNvPr>
          <p:cNvSpPr txBox="1"/>
          <p:nvPr/>
        </p:nvSpPr>
        <p:spPr>
          <a:xfrm>
            <a:off x="5166980" y="149817"/>
            <a:ext cx="1248099" cy="646331"/>
          </a:xfrm>
          <a:prstGeom prst="rect">
            <a:avLst/>
          </a:prstGeom>
          <a:noFill/>
        </p:spPr>
        <p:txBody>
          <a:bodyPr wrap="none" rtlCol="0">
            <a:spAutoFit/>
          </a:bodyPr>
          <a:lstStyle/>
          <a:p>
            <a:r>
              <a:rPr lang="en-US" dirty="0"/>
              <a:t>Lipids layer</a:t>
            </a:r>
          </a:p>
          <a:p>
            <a:r>
              <a:rPr lang="en-US" dirty="0"/>
              <a:t>Diagnostics</a:t>
            </a:r>
          </a:p>
        </p:txBody>
      </p:sp>
      <p:pic>
        <p:nvPicPr>
          <p:cNvPr id="6" name="Picture 5">
            <a:extLst>
              <a:ext uri="{FF2B5EF4-FFF2-40B4-BE49-F238E27FC236}">
                <a16:creationId xmlns:a16="http://schemas.microsoft.com/office/drawing/2014/main" id="{9F0FF4C7-4F2E-4A51-A540-0E6C3D317D90}"/>
              </a:ext>
            </a:extLst>
          </p:cNvPr>
          <p:cNvPicPr>
            <a:picLocks noChangeAspect="1"/>
          </p:cNvPicPr>
          <p:nvPr/>
        </p:nvPicPr>
        <p:blipFill rotWithShape="1">
          <a:blip r:embed="rId3"/>
          <a:srcRect t="55929"/>
          <a:stretch/>
        </p:blipFill>
        <p:spPr>
          <a:xfrm>
            <a:off x="167068" y="3733799"/>
            <a:ext cx="4658297" cy="1656773"/>
          </a:xfrm>
          <a:prstGeom prst="rect">
            <a:avLst/>
          </a:prstGeom>
        </p:spPr>
      </p:pic>
      <p:pic>
        <p:nvPicPr>
          <p:cNvPr id="8" name="Picture 7">
            <a:extLst>
              <a:ext uri="{FF2B5EF4-FFF2-40B4-BE49-F238E27FC236}">
                <a16:creationId xmlns:a16="http://schemas.microsoft.com/office/drawing/2014/main" id="{0AEBEAB0-6908-456F-8B52-F5BECF44C53E}"/>
              </a:ext>
            </a:extLst>
          </p:cNvPr>
          <p:cNvPicPr>
            <a:picLocks noChangeAspect="1"/>
          </p:cNvPicPr>
          <p:nvPr/>
        </p:nvPicPr>
        <p:blipFill rotWithShape="1">
          <a:blip r:embed="rId4"/>
          <a:srcRect t="56324"/>
          <a:stretch/>
        </p:blipFill>
        <p:spPr>
          <a:xfrm>
            <a:off x="167068" y="5216077"/>
            <a:ext cx="4658297" cy="1641923"/>
          </a:xfrm>
          <a:prstGeom prst="rect">
            <a:avLst/>
          </a:prstGeom>
        </p:spPr>
      </p:pic>
      <p:pic>
        <p:nvPicPr>
          <p:cNvPr id="10" name="Picture 9">
            <a:extLst>
              <a:ext uri="{FF2B5EF4-FFF2-40B4-BE49-F238E27FC236}">
                <a16:creationId xmlns:a16="http://schemas.microsoft.com/office/drawing/2014/main" id="{0738BCF3-352D-4922-AD5C-5EFA750137BF}"/>
              </a:ext>
            </a:extLst>
          </p:cNvPr>
          <p:cNvPicPr>
            <a:picLocks noChangeAspect="1"/>
          </p:cNvPicPr>
          <p:nvPr/>
        </p:nvPicPr>
        <p:blipFill rotWithShape="1">
          <a:blip r:embed="rId5"/>
          <a:srcRect t="37747"/>
          <a:stretch/>
        </p:blipFill>
        <p:spPr>
          <a:xfrm>
            <a:off x="7072312" y="38099"/>
            <a:ext cx="4658297" cy="2340294"/>
          </a:xfrm>
          <a:prstGeom prst="rect">
            <a:avLst/>
          </a:prstGeom>
        </p:spPr>
      </p:pic>
      <p:pic>
        <p:nvPicPr>
          <p:cNvPr id="12" name="Picture 11">
            <a:extLst>
              <a:ext uri="{FF2B5EF4-FFF2-40B4-BE49-F238E27FC236}">
                <a16:creationId xmlns:a16="http://schemas.microsoft.com/office/drawing/2014/main" id="{70C0D655-C59F-42E9-9032-AC8BD2248189}"/>
              </a:ext>
            </a:extLst>
          </p:cNvPr>
          <p:cNvPicPr>
            <a:picLocks noChangeAspect="1"/>
          </p:cNvPicPr>
          <p:nvPr/>
        </p:nvPicPr>
        <p:blipFill rotWithShape="1">
          <a:blip r:embed="rId6"/>
          <a:srcRect t="37944"/>
          <a:stretch/>
        </p:blipFill>
        <p:spPr>
          <a:xfrm>
            <a:off x="7072311" y="2224455"/>
            <a:ext cx="4658297" cy="2332888"/>
          </a:xfrm>
          <a:prstGeom prst="rect">
            <a:avLst/>
          </a:prstGeom>
        </p:spPr>
      </p:pic>
      <p:pic>
        <p:nvPicPr>
          <p:cNvPr id="14" name="Picture 13">
            <a:extLst>
              <a:ext uri="{FF2B5EF4-FFF2-40B4-BE49-F238E27FC236}">
                <a16:creationId xmlns:a16="http://schemas.microsoft.com/office/drawing/2014/main" id="{2EFBE137-C3DD-4CC2-B226-F75A21A732C0}"/>
              </a:ext>
            </a:extLst>
          </p:cNvPr>
          <p:cNvPicPr>
            <a:picLocks noChangeAspect="1"/>
          </p:cNvPicPr>
          <p:nvPr/>
        </p:nvPicPr>
        <p:blipFill rotWithShape="1">
          <a:blip r:embed="rId7"/>
          <a:srcRect t="38340"/>
          <a:stretch/>
        </p:blipFill>
        <p:spPr>
          <a:xfrm>
            <a:off x="7072311" y="4410076"/>
            <a:ext cx="4658297" cy="2318001"/>
          </a:xfrm>
          <a:prstGeom prst="rect">
            <a:avLst/>
          </a:prstGeom>
        </p:spPr>
      </p:pic>
      <p:sp>
        <p:nvSpPr>
          <p:cNvPr id="15" name="TextBox 14">
            <a:extLst>
              <a:ext uri="{FF2B5EF4-FFF2-40B4-BE49-F238E27FC236}">
                <a16:creationId xmlns:a16="http://schemas.microsoft.com/office/drawing/2014/main" id="{482924E7-F800-4405-BF1D-ECEE4DF32886}"/>
              </a:ext>
            </a:extLst>
          </p:cNvPr>
          <p:cNvSpPr txBox="1"/>
          <p:nvPr/>
        </p:nvSpPr>
        <p:spPr>
          <a:xfrm>
            <a:off x="1080482" y="343896"/>
            <a:ext cx="1063112" cy="307777"/>
          </a:xfrm>
          <a:prstGeom prst="rect">
            <a:avLst/>
          </a:prstGeom>
          <a:noFill/>
        </p:spPr>
        <p:txBody>
          <a:bodyPr wrap="none" rtlCol="0">
            <a:spAutoFit/>
          </a:bodyPr>
          <a:lstStyle/>
          <a:p>
            <a:r>
              <a:rPr lang="en-US" sz="1400" dirty="0"/>
              <a:t>peaks count</a:t>
            </a:r>
          </a:p>
        </p:txBody>
      </p:sp>
      <p:sp>
        <p:nvSpPr>
          <p:cNvPr id="16" name="TextBox 15">
            <a:extLst>
              <a:ext uri="{FF2B5EF4-FFF2-40B4-BE49-F238E27FC236}">
                <a16:creationId xmlns:a16="http://schemas.microsoft.com/office/drawing/2014/main" id="{F00EED27-06D2-4350-B4FD-A0FD9513945F}"/>
              </a:ext>
            </a:extLst>
          </p:cNvPr>
          <p:cNvSpPr txBox="1"/>
          <p:nvPr/>
        </p:nvSpPr>
        <p:spPr>
          <a:xfrm>
            <a:off x="934882" y="3893814"/>
            <a:ext cx="2578270" cy="307777"/>
          </a:xfrm>
          <a:prstGeom prst="rect">
            <a:avLst/>
          </a:prstGeom>
          <a:solidFill>
            <a:schemeClr val="bg1"/>
          </a:solidFill>
        </p:spPr>
        <p:txBody>
          <a:bodyPr wrap="none" rtlCol="0">
            <a:spAutoFit/>
          </a:bodyPr>
          <a:lstStyle/>
          <a:p>
            <a:r>
              <a:rPr lang="en-US" sz="1400" baseline="30000" dirty="0"/>
              <a:t>12</a:t>
            </a:r>
            <a:r>
              <a:rPr lang="en-US" sz="1400" dirty="0"/>
              <a:t>C-</a:t>
            </a:r>
            <a:r>
              <a:rPr lang="en-US" sz="1400" baseline="30000" dirty="0"/>
              <a:t>13</a:t>
            </a:r>
            <a:r>
              <a:rPr lang="en-US" sz="1400" dirty="0"/>
              <a:t>C; few doubly charged ions</a:t>
            </a:r>
          </a:p>
        </p:txBody>
      </p:sp>
      <p:sp>
        <p:nvSpPr>
          <p:cNvPr id="17" name="TextBox 16">
            <a:extLst>
              <a:ext uri="{FF2B5EF4-FFF2-40B4-BE49-F238E27FC236}">
                <a16:creationId xmlns:a16="http://schemas.microsoft.com/office/drawing/2014/main" id="{6B8FDBC1-6D91-41DA-8DAA-BAF1BA429EC7}"/>
              </a:ext>
            </a:extLst>
          </p:cNvPr>
          <p:cNvSpPr txBox="1"/>
          <p:nvPr/>
        </p:nvSpPr>
        <p:spPr>
          <a:xfrm>
            <a:off x="1131656" y="5426957"/>
            <a:ext cx="758541" cy="307777"/>
          </a:xfrm>
          <a:prstGeom prst="rect">
            <a:avLst/>
          </a:prstGeom>
          <a:solidFill>
            <a:schemeClr val="bg1"/>
          </a:solidFill>
        </p:spPr>
        <p:txBody>
          <a:bodyPr wrap="none" rtlCol="0">
            <a:spAutoFit/>
          </a:bodyPr>
          <a:lstStyle/>
          <a:p>
            <a:r>
              <a:rPr lang="en-US" sz="1400" baseline="30000" dirty="0"/>
              <a:t>35</a:t>
            </a:r>
            <a:r>
              <a:rPr lang="en-US" sz="1400" dirty="0"/>
              <a:t>Cl-</a:t>
            </a:r>
            <a:r>
              <a:rPr lang="en-US" sz="1400" baseline="30000" dirty="0"/>
              <a:t>37</a:t>
            </a:r>
            <a:r>
              <a:rPr lang="en-US" sz="1400" dirty="0"/>
              <a:t>Cl</a:t>
            </a:r>
          </a:p>
        </p:txBody>
      </p:sp>
      <p:sp>
        <p:nvSpPr>
          <p:cNvPr id="18" name="TextBox 17">
            <a:extLst>
              <a:ext uri="{FF2B5EF4-FFF2-40B4-BE49-F238E27FC236}">
                <a16:creationId xmlns:a16="http://schemas.microsoft.com/office/drawing/2014/main" id="{91E0F3D2-8C22-4B9B-A9C3-C3BA9B72D271}"/>
              </a:ext>
            </a:extLst>
          </p:cNvPr>
          <p:cNvSpPr txBox="1"/>
          <p:nvPr/>
        </p:nvSpPr>
        <p:spPr>
          <a:xfrm>
            <a:off x="8276607" y="2350776"/>
            <a:ext cx="1685077" cy="307777"/>
          </a:xfrm>
          <a:prstGeom prst="rect">
            <a:avLst/>
          </a:prstGeom>
          <a:solidFill>
            <a:schemeClr val="bg1"/>
          </a:solidFill>
        </p:spPr>
        <p:txBody>
          <a:bodyPr wrap="none" rtlCol="0">
            <a:spAutoFit/>
          </a:bodyPr>
          <a:lstStyle/>
          <a:p>
            <a:r>
              <a:rPr lang="en-US" sz="1400" dirty="0"/>
              <a:t>NOM Connectivity O</a:t>
            </a:r>
            <a:endParaRPr lang="en-US" sz="1400" baseline="-25000" dirty="0"/>
          </a:p>
        </p:txBody>
      </p:sp>
      <p:sp>
        <p:nvSpPr>
          <p:cNvPr id="19" name="TextBox 18">
            <a:extLst>
              <a:ext uri="{FF2B5EF4-FFF2-40B4-BE49-F238E27FC236}">
                <a16:creationId xmlns:a16="http://schemas.microsoft.com/office/drawing/2014/main" id="{F7B403D3-EC40-4AF1-A14E-70DD95F1D1C2}"/>
              </a:ext>
            </a:extLst>
          </p:cNvPr>
          <p:cNvSpPr txBox="1"/>
          <p:nvPr/>
        </p:nvSpPr>
        <p:spPr>
          <a:xfrm>
            <a:off x="8276607" y="319093"/>
            <a:ext cx="1834156" cy="307777"/>
          </a:xfrm>
          <a:prstGeom prst="rect">
            <a:avLst/>
          </a:prstGeom>
          <a:solidFill>
            <a:schemeClr val="bg1"/>
          </a:solidFill>
        </p:spPr>
        <p:txBody>
          <a:bodyPr wrap="none" rtlCol="0">
            <a:spAutoFit/>
          </a:bodyPr>
          <a:lstStyle/>
          <a:p>
            <a:r>
              <a:rPr lang="en-US" sz="1400" dirty="0"/>
              <a:t>NOM Connectivity - H</a:t>
            </a:r>
            <a:r>
              <a:rPr lang="en-US" sz="1400" baseline="-25000" dirty="0"/>
              <a:t>2</a:t>
            </a:r>
          </a:p>
        </p:txBody>
      </p:sp>
      <p:sp>
        <p:nvSpPr>
          <p:cNvPr id="20" name="TextBox 19">
            <a:extLst>
              <a:ext uri="{FF2B5EF4-FFF2-40B4-BE49-F238E27FC236}">
                <a16:creationId xmlns:a16="http://schemas.microsoft.com/office/drawing/2014/main" id="{93AD2730-5295-4C4A-97E4-B68057257DA2}"/>
              </a:ext>
            </a:extLst>
          </p:cNvPr>
          <p:cNvSpPr txBox="1"/>
          <p:nvPr/>
        </p:nvSpPr>
        <p:spPr>
          <a:xfrm>
            <a:off x="8276607" y="4690285"/>
            <a:ext cx="2100255" cy="307777"/>
          </a:xfrm>
          <a:prstGeom prst="rect">
            <a:avLst/>
          </a:prstGeom>
          <a:solidFill>
            <a:schemeClr val="bg1"/>
          </a:solidFill>
        </p:spPr>
        <p:txBody>
          <a:bodyPr wrap="none" rtlCol="0">
            <a:spAutoFit/>
          </a:bodyPr>
          <a:lstStyle/>
          <a:p>
            <a:r>
              <a:rPr lang="en-US" sz="1400" dirty="0"/>
              <a:t>NOM Connectivity CH</a:t>
            </a:r>
            <a:r>
              <a:rPr lang="en-US" sz="1400" baseline="-25000" dirty="0"/>
              <a:t>4</a:t>
            </a:r>
            <a:r>
              <a:rPr lang="en-US" sz="1400" dirty="0"/>
              <a:t>O</a:t>
            </a:r>
            <a:r>
              <a:rPr lang="en-US" sz="1400" baseline="-25000" dirty="0"/>
              <a:t>-1</a:t>
            </a:r>
          </a:p>
        </p:txBody>
      </p:sp>
    </p:spTree>
    <p:extLst>
      <p:ext uri="{BB962C8B-B14F-4D97-AF65-F5344CB8AC3E}">
        <p14:creationId xmlns:p14="http://schemas.microsoft.com/office/powerpoint/2010/main" val="94577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M-</a:t>
            </a:r>
            <a:r>
              <a:rPr lang="en-US" sz="2800" b="1" dirty="0" err="1"/>
              <a:t>Mplex</a:t>
            </a:r>
            <a:r>
              <a:rPr lang="en-US" sz="2800" b="1" dirty="0"/>
              <a:t> Samples – site - mf </a:t>
            </a:r>
          </a:p>
        </p:txBody>
      </p:sp>
      <p:sp>
        <p:nvSpPr>
          <p:cNvPr id="6" name="TextBox 5">
            <a:extLst>
              <a:ext uri="{FF2B5EF4-FFF2-40B4-BE49-F238E27FC236}">
                <a16:creationId xmlns:a16="http://schemas.microsoft.com/office/drawing/2014/main" id="{DD1E519D-CABC-4952-8BCF-267E8C76386C}"/>
              </a:ext>
            </a:extLst>
          </p:cNvPr>
          <p:cNvSpPr txBox="1"/>
          <p:nvPr/>
        </p:nvSpPr>
        <p:spPr>
          <a:xfrm>
            <a:off x="567558" y="4874964"/>
            <a:ext cx="7223503" cy="1754326"/>
          </a:xfrm>
          <a:prstGeom prst="rect">
            <a:avLst/>
          </a:prstGeom>
          <a:noFill/>
        </p:spPr>
        <p:txBody>
          <a:bodyPr wrap="square" rtlCol="0">
            <a:spAutoFit/>
          </a:bodyPr>
          <a:lstStyle/>
          <a:p>
            <a:r>
              <a:rPr lang="en-US" dirty="0"/>
              <a:t>The M site separated from the other two sites, regardless of sampling year, by the assigned CHO formula.  Site X was also influenced by the CHOP/CHONP assignments.  The H site was influenced by CHON/CHOS assignments. To deep dive and further explore the data, you will need to focus on the unique formula assignments and the lipid ID’s that were provided in April.</a:t>
            </a:r>
          </a:p>
        </p:txBody>
      </p:sp>
      <p:pic>
        <p:nvPicPr>
          <p:cNvPr id="4" name="Picture 2" descr="PCAScore2DImage">
            <a:extLst>
              <a:ext uri="{FF2B5EF4-FFF2-40B4-BE49-F238E27FC236}">
                <a16:creationId xmlns:a16="http://schemas.microsoft.com/office/drawing/2014/main" id="{EFDE139A-7F58-40D9-A6B5-E2F188516C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623" y="523626"/>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CABiplotImage">
            <a:extLst>
              <a:ext uri="{FF2B5EF4-FFF2-40B4-BE49-F238E27FC236}">
                <a16:creationId xmlns:a16="http://schemas.microsoft.com/office/drawing/2014/main" id="{866CA3DC-64F3-4ADC-B667-5B10E7136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417" y="478149"/>
            <a:ext cx="4211516" cy="42115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eatMapimage">
            <a:extLst>
              <a:ext uri="{FF2B5EF4-FFF2-40B4-BE49-F238E27FC236}">
                <a16:creationId xmlns:a16="http://schemas.microsoft.com/office/drawing/2014/main" id="{64A217E0-5480-4D42-A75E-E85A961E4C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7000155" y="1983532"/>
            <a:ext cx="6172200" cy="26670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B3D3BECF-3B4F-4675-B1B2-6574E6DF5823}"/>
              </a:ext>
            </a:extLst>
          </p:cNvPr>
          <p:cNvSpPr/>
          <p:nvPr/>
        </p:nvSpPr>
        <p:spPr>
          <a:xfrm>
            <a:off x="9372242" y="4058816"/>
            <a:ext cx="214604" cy="1884784"/>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0270C62-4C4F-4AC2-A290-709251527211}"/>
              </a:ext>
            </a:extLst>
          </p:cNvPr>
          <p:cNvSpPr/>
          <p:nvPr/>
        </p:nvSpPr>
        <p:spPr>
          <a:xfrm>
            <a:off x="9922411" y="3024554"/>
            <a:ext cx="348277" cy="1203570"/>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0BCE6DC-4D4B-4917-A673-35A8F3E6316E}"/>
              </a:ext>
            </a:extLst>
          </p:cNvPr>
          <p:cNvSpPr/>
          <p:nvPr/>
        </p:nvSpPr>
        <p:spPr>
          <a:xfrm>
            <a:off x="9574627" y="1221829"/>
            <a:ext cx="348277" cy="1802725"/>
          </a:xfrm>
          <a:prstGeom prst="ellipse">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67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M-</a:t>
            </a:r>
            <a:r>
              <a:rPr lang="en-US" sz="2800" b="1" dirty="0" err="1"/>
              <a:t>Mplex</a:t>
            </a:r>
            <a:r>
              <a:rPr lang="en-US" sz="2800" b="1" dirty="0"/>
              <a:t> Samples – 2017 - mf </a:t>
            </a:r>
          </a:p>
        </p:txBody>
      </p:sp>
      <p:sp>
        <p:nvSpPr>
          <p:cNvPr id="6" name="TextBox 5">
            <a:extLst>
              <a:ext uri="{FF2B5EF4-FFF2-40B4-BE49-F238E27FC236}">
                <a16:creationId xmlns:a16="http://schemas.microsoft.com/office/drawing/2014/main" id="{DD1E519D-CABC-4952-8BCF-267E8C76386C}"/>
              </a:ext>
            </a:extLst>
          </p:cNvPr>
          <p:cNvSpPr txBox="1"/>
          <p:nvPr/>
        </p:nvSpPr>
        <p:spPr>
          <a:xfrm>
            <a:off x="567558" y="4874964"/>
            <a:ext cx="6520995" cy="1754326"/>
          </a:xfrm>
          <a:prstGeom prst="rect">
            <a:avLst/>
          </a:prstGeom>
          <a:noFill/>
        </p:spPr>
        <p:txBody>
          <a:bodyPr wrap="square" rtlCol="0">
            <a:spAutoFit/>
          </a:bodyPr>
          <a:lstStyle/>
          <a:p>
            <a:r>
              <a:rPr lang="en-US" dirty="0"/>
              <a:t>For the 2017 sampling date the M site separated from the other two sites by the CHO formula, site X was also influenced by the CHOP/CHONP assignments.  To a lesser degree the H site was influences by CHON assignments. To deep dive and further explore the data, you will need to focus on the unique formula assignments and the lipid ID’s that were provided in April.</a:t>
            </a:r>
          </a:p>
        </p:txBody>
      </p:sp>
      <p:pic>
        <p:nvPicPr>
          <p:cNvPr id="1026" name="Picture 2" descr="PCAScore2DImage">
            <a:extLst>
              <a:ext uri="{FF2B5EF4-FFF2-40B4-BE49-F238E27FC236}">
                <a16:creationId xmlns:a16="http://schemas.microsoft.com/office/drawing/2014/main" id="{E19C980B-B51A-4BE8-9679-9D8C2B516E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574341"/>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CABiplotImage">
            <a:extLst>
              <a:ext uri="{FF2B5EF4-FFF2-40B4-BE49-F238E27FC236}">
                <a16:creationId xmlns:a16="http://schemas.microsoft.com/office/drawing/2014/main" id="{8A8855E2-8CD0-4F53-AF7F-844373FFB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053" y="574341"/>
            <a:ext cx="4321342" cy="43213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eatMapimage">
            <a:extLst>
              <a:ext uri="{FF2B5EF4-FFF2-40B4-BE49-F238E27FC236}">
                <a16:creationId xmlns:a16="http://schemas.microsoft.com/office/drawing/2014/main" id="{46B562BE-DF46-4628-A740-6527DB98B7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7064542" y="2171700"/>
            <a:ext cx="61722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10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756E74-1567-425F-8693-44E5CF8649EB}"/>
              </a:ext>
            </a:extLst>
          </p:cNvPr>
          <p:cNvSpPr txBox="1"/>
          <p:nvPr/>
        </p:nvSpPr>
        <p:spPr>
          <a:xfrm>
            <a:off x="567558" y="4874964"/>
            <a:ext cx="6520995" cy="1754326"/>
          </a:xfrm>
          <a:prstGeom prst="rect">
            <a:avLst/>
          </a:prstGeom>
          <a:noFill/>
        </p:spPr>
        <p:txBody>
          <a:bodyPr wrap="square" rtlCol="0">
            <a:spAutoFit/>
          </a:bodyPr>
          <a:lstStyle/>
          <a:p>
            <a:r>
              <a:rPr lang="en-US" dirty="0"/>
              <a:t>As with the 2017 sampling date, in 2018, the M site separated from the other two sites by the CHO formula, site X was again influenced by the CHOP/CHONP assignments.  To a lesser degree the H site was influences by CHON assignments. To deep dive and further explore the data, you will need to focus on the unique formula assignments and the lipid ID’s that were provided in April.</a:t>
            </a:r>
          </a:p>
        </p:txBody>
      </p:sp>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M-</a:t>
            </a:r>
            <a:r>
              <a:rPr lang="en-US" sz="2800" b="1" dirty="0" err="1"/>
              <a:t>Mplex</a:t>
            </a:r>
            <a:r>
              <a:rPr lang="en-US" sz="2800" b="1" dirty="0"/>
              <a:t> (SPE) Samples – 2018 - mf </a:t>
            </a:r>
          </a:p>
        </p:txBody>
      </p:sp>
      <p:pic>
        <p:nvPicPr>
          <p:cNvPr id="2050" name="Picture 2" descr="PCAScore2DImage">
            <a:extLst>
              <a:ext uri="{FF2B5EF4-FFF2-40B4-BE49-F238E27FC236}">
                <a16:creationId xmlns:a16="http://schemas.microsoft.com/office/drawing/2014/main" id="{AAF59A85-BC1C-429A-93C0-ACB6D02987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583" y="602414"/>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CABiplotImage">
            <a:extLst>
              <a:ext uri="{FF2B5EF4-FFF2-40B4-BE49-F238E27FC236}">
                <a16:creationId xmlns:a16="http://schemas.microsoft.com/office/drawing/2014/main" id="{5A09F294-D57A-4D16-8908-B94C42970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323" y="681037"/>
            <a:ext cx="4176963" cy="41769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eatMapimage">
            <a:extLst>
              <a:ext uri="{FF2B5EF4-FFF2-40B4-BE49-F238E27FC236}">
                <a16:creationId xmlns:a16="http://schemas.microsoft.com/office/drawing/2014/main" id="{B0F24BDA-23F7-4958-8DF2-D7581B8F74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7272338" y="2095500"/>
            <a:ext cx="61722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00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M-</a:t>
            </a:r>
            <a:r>
              <a:rPr lang="en-US" sz="2800" b="1" dirty="0" err="1"/>
              <a:t>Mplex</a:t>
            </a:r>
            <a:r>
              <a:rPr lang="en-US" sz="2800" b="1" dirty="0"/>
              <a:t> (SPE) Samples – 2019 - mf </a:t>
            </a:r>
          </a:p>
        </p:txBody>
      </p:sp>
      <p:pic>
        <p:nvPicPr>
          <p:cNvPr id="3074" name="Picture 2" descr="PCAScore2DImage">
            <a:extLst>
              <a:ext uri="{FF2B5EF4-FFF2-40B4-BE49-F238E27FC236}">
                <a16:creationId xmlns:a16="http://schemas.microsoft.com/office/drawing/2014/main" id="{EB6B81CD-86A2-4A41-8008-F6E6E5F6F2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193" y="554037"/>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CABiplotImage">
            <a:extLst>
              <a:ext uri="{FF2B5EF4-FFF2-40B4-BE49-F238E27FC236}">
                <a16:creationId xmlns:a16="http://schemas.microsoft.com/office/drawing/2014/main" id="{2E20D04D-D860-45D6-9142-55BE48D08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4531" y="554037"/>
            <a:ext cx="4186237" cy="418623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eatMapimage">
            <a:extLst>
              <a:ext uri="{FF2B5EF4-FFF2-40B4-BE49-F238E27FC236}">
                <a16:creationId xmlns:a16="http://schemas.microsoft.com/office/drawing/2014/main" id="{64BD1F16-1C38-4EBF-86B3-0E9EE60A80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7153275" y="2095500"/>
            <a:ext cx="6172200" cy="2667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1FD9446-8AF5-47CA-9D58-53B6460D20CA}"/>
              </a:ext>
            </a:extLst>
          </p:cNvPr>
          <p:cNvSpPr txBox="1"/>
          <p:nvPr/>
        </p:nvSpPr>
        <p:spPr>
          <a:xfrm>
            <a:off x="567558" y="4874964"/>
            <a:ext cx="6810165" cy="1754326"/>
          </a:xfrm>
          <a:prstGeom prst="rect">
            <a:avLst/>
          </a:prstGeom>
          <a:noFill/>
        </p:spPr>
        <p:txBody>
          <a:bodyPr wrap="square" rtlCol="0">
            <a:spAutoFit/>
          </a:bodyPr>
          <a:lstStyle/>
          <a:p>
            <a:r>
              <a:rPr lang="en-US" dirty="0"/>
              <a:t>As with the 2017 and 2018 sampling date, in 2019, the M site separated from the other two sites by the CHO formula, site X was again influenced by the CHOP/CHONP assignments.  To a lesser degree the H site was influences by CHON/CHOS assignments. To deep dive and further explore the data, you will need to focus on the unique formula assignments and the lipid ID’s that were provided in April.</a:t>
            </a:r>
          </a:p>
        </p:txBody>
      </p:sp>
    </p:spTree>
    <p:extLst>
      <p:ext uri="{BB962C8B-B14F-4D97-AF65-F5344CB8AC3E}">
        <p14:creationId xmlns:p14="http://schemas.microsoft.com/office/powerpoint/2010/main" val="333544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M-</a:t>
            </a:r>
            <a:r>
              <a:rPr lang="en-US" sz="2800" b="1" dirty="0" err="1"/>
              <a:t>Mplex</a:t>
            </a:r>
            <a:r>
              <a:rPr lang="en-US" sz="2800" b="1" dirty="0"/>
              <a:t> (SPE) Samples – Site H - mf </a:t>
            </a:r>
          </a:p>
        </p:txBody>
      </p:sp>
      <p:pic>
        <p:nvPicPr>
          <p:cNvPr id="2050" name="Picture 2" descr="PCAScore2DImage">
            <a:extLst>
              <a:ext uri="{FF2B5EF4-FFF2-40B4-BE49-F238E27FC236}">
                <a16:creationId xmlns:a16="http://schemas.microsoft.com/office/drawing/2014/main" id="{6AE8F9D3-870D-49B7-9624-1C503600B9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2147" y="523626"/>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CABiplotImage">
            <a:extLst>
              <a:ext uri="{FF2B5EF4-FFF2-40B4-BE49-F238E27FC236}">
                <a16:creationId xmlns:a16="http://schemas.microsoft.com/office/drawing/2014/main" id="{AEB46429-AAD2-44EF-ADDB-148A983EC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3117" y="526684"/>
            <a:ext cx="4086468" cy="408646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eatMapimage">
            <a:extLst>
              <a:ext uri="{FF2B5EF4-FFF2-40B4-BE49-F238E27FC236}">
                <a16:creationId xmlns:a16="http://schemas.microsoft.com/office/drawing/2014/main" id="{6415C0B3-A496-4B81-959B-E901A1582C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7311109" y="2093218"/>
            <a:ext cx="6172200" cy="26574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C635E48-A58D-4182-99C2-9F15AF8DA14A}"/>
              </a:ext>
            </a:extLst>
          </p:cNvPr>
          <p:cNvSpPr txBox="1"/>
          <p:nvPr/>
        </p:nvSpPr>
        <p:spPr>
          <a:xfrm>
            <a:off x="567558" y="4874964"/>
            <a:ext cx="6810165" cy="1200329"/>
          </a:xfrm>
          <a:prstGeom prst="rect">
            <a:avLst/>
          </a:prstGeom>
          <a:noFill/>
        </p:spPr>
        <p:txBody>
          <a:bodyPr wrap="square" rtlCol="0">
            <a:spAutoFit/>
          </a:bodyPr>
          <a:lstStyle/>
          <a:p>
            <a:r>
              <a:rPr lang="en-US" dirty="0"/>
              <a:t>Not much separation among the years at this site. Possibly the CHO assignments in 2018. To deep dive and further explore the data, you will need to focus on the unique formula assignments and the lipid ID’s that were provided in April.</a:t>
            </a:r>
          </a:p>
        </p:txBody>
      </p:sp>
    </p:spTree>
    <p:extLst>
      <p:ext uri="{BB962C8B-B14F-4D97-AF65-F5344CB8AC3E}">
        <p14:creationId xmlns:p14="http://schemas.microsoft.com/office/powerpoint/2010/main" val="1205934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6709</TotalTime>
  <Words>1010</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EUP 51407 Weintraub 15T FTICR - MS Field Study – Non-Polar “lipid” layer</vt:lpstr>
      <vt:lpstr>Experimental Set-up and extraction</vt:lpstr>
      <vt:lpstr>PowerPoint Presentation</vt:lpstr>
      <vt:lpstr>PowerPoint Presentation</vt:lpstr>
      <vt:lpstr>PCA of M-Mplex Samples – site - mf </vt:lpstr>
      <vt:lpstr>PCA of M-Mplex Samples – 2017 - mf </vt:lpstr>
      <vt:lpstr>PCA of M-Mplex (SPE) Samples – 2018 - mf </vt:lpstr>
      <vt:lpstr>PCA of M-Mplex (SPE) Samples – 2019 - mf </vt:lpstr>
      <vt:lpstr>PCA of M-Mplex (SPE) Samples – Site H - mf </vt:lpstr>
      <vt:lpstr>PCA of M-Mplex (SPE) Samples – Site M - mf </vt:lpstr>
      <vt:lpstr>PCA of M-Mplex (SPE) Samples – Site X - mf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Tolic, Nikola</dc:creator>
  <cp:lastModifiedBy>Cameron McMillan</cp:lastModifiedBy>
  <cp:revision>82</cp:revision>
  <dcterms:created xsi:type="dcterms:W3CDTF">2021-02-24T20:59:14Z</dcterms:created>
  <dcterms:modified xsi:type="dcterms:W3CDTF">2021-10-06T19:18:45Z</dcterms:modified>
</cp:coreProperties>
</file>