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2" r:id="rId4"/>
    <p:sldId id="264" r:id="rId5"/>
    <p:sldId id="279" r:id="rId6"/>
    <p:sldId id="263" r:id="rId7"/>
    <p:sldId id="269" r:id="rId8"/>
    <p:sldId id="28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6C72-F321-43E0-9476-F2F31002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48521-27F0-4925-93A7-8AC22270B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EC5C-1FEA-47F3-8BCD-F881F94B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97B6-52CA-4434-9056-75625A5C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7548-0D0F-4122-9AF1-31273CA2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0C8A-71A8-4816-8F27-849A160E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63DBE-C42F-4CC8-B9BB-CD6D366C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56F-453A-47D2-8668-3CD96508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A890-97B5-4291-A99E-E5DD28F9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0DF7-6AA6-4CFE-8559-07B3C9D2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1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DF8F5-0ABC-41A3-9FAA-BBE8E49F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0B5C9-FC69-4B77-BD60-8B1D69AF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34C2-F859-4A77-8957-F2E836E8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369F-F405-44D9-89C7-046AC9B1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9FF5-FC2E-41FA-9B96-C679928F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0EB-D1B4-4A39-B9C9-FC5B4D55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C31B-FFA4-40BE-B9EA-55EA6EDE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786C-0AF3-44F4-A956-78EDC936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3244-5C5A-4C6A-81FC-45E3C9A6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55AE-35C1-4143-AC84-BC354E66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2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DF5E-AA7A-437D-B2B2-0FFE547B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4DBAA-07AD-4C8E-8FB0-7526D084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B711-33E7-4A08-8A5E-679C022E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82ED-947C-4A18-AA46-F0FB89A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9695-A59A-49D7-84E9-34128D10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B478-5992-4845-96B3-F16684F5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B8D3-4950-4B56-AC0C-90F8CB63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8E942-8BBD-46A1-B537-9481D706D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8420-B1DC-44FE-86B9-0763B8A5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43CB7-03E3-4016-9AB4-5D8EB3B1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6034-4B09-45C7-93FF-311831CB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3727-B3AF-4FAB-B30B-5522C067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1E10B-9F6B-4A22-91B3-5CF9D164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B1274-B75A-4115-B432-141C7AEB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04E26-A165-41D3-8F14-6DAF298BC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131AB-6A42-4883-B5AF-989F95B3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E45E7-2275-43E1-9817-D799B52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89D50-66E6-4294-99D5-E2C9ED09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1D0CA-030F-4A9C-90F8-FD5424A1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57DC-A52F-4FC3-A254-3964FE83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D4E8B-A776-4952-9BBF-BFE87FD9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79068-44BF-4BFA-811B-184FE26C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949FD-883E-4322-963A-A30B0A7A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DA137-931A-4A47-8814-43A6906B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8F488-B787-4528-8EF7-2230856F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F1B25-2F42-4B63-8F51-3305C190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B08A-3488-436D-B0EE-DDF4CF99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CC49-1209-495A-8ABA-FE6BC826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3FE3B-A5EC-40A1-8798-0FB9819C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97A9-522C-4E0F-8FA5-069ADE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370E2-067A-464E-9BDA-7F739F5F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9D7F1-E11B-4FA0-BFEC-B84E15A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4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78F1-791D-43BC-BB3B-52843781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3E3F0-2AE0-4FCD-97DF-E820D2CCC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22098-8FCA-46F0-A73C-205E4B74D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3C62-6725-4F97-87EC-8EE0A3E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758BF-07B4-43BF-B917-5CC2111E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E8C7A-2D96-4B8D-9202-DC2102B6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9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08875-D4DB-4E52-BC65-6C63E851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68A62-DFC4-47F6-BF58-DFDE0F1E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FBF1-3BFA-425D-B100-D8DEA4CEA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B5EC-5539-4B35-8E23-72DCB6EE7F2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7BA2-0D7E-4435-A43E-F3CCE6C8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0ECC-85FF-467C-87C1-B78F178AA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F7EA-2697-427D-BEE2-D1E6D245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c-viz.emsl.pnnl.gov/FRED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7E42-E380-4CCB-8740-CB3316ED3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EMSL 50209</a:t>
            </a:r>
            <a:br>
              <a:rPr lang="en-US" dirty="0"/>
            </a:br>
            <a:r>
              <a:rPr lang="en-US" sz="4000" dirty="0"/>
              <a:t>Weintraub NOM Samples on 15T FT-ICR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3EFD2-6332-483A-88DB-6CD11E266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Preparation: Jesse Trejo</a:t>
            </a:r>
          </a:p>
          <a:p>
            <a:r>
              <a:rPr lang="en-US" dirty="0"/>
              <a:t>Measurements: Rosey &amp; Jason 23 Dec. 2020</a:t>
            </a:r>
          </a:p>
          <a:p>
            <a:r>
              <a:rPr lang="en-US" dirty="0"/>
              <a:t>Data Analysis: Nikola 25 Feb. 2021</a:t>
            </a:r>
          </a:p>
          <a:p>
            <a:r>
              <a:rPr lang="en-US" dirty="0"/>
              <a:t>Sample stats: Rosey March 2021</a:t>
            </a:r>
          </a:p>
        </p:txBody>
      </p:sp>
    </p:spTree>
    <p:extLst>
      <p:ext uri="{BB962C8B-B14F-4D97-AF65-F5344CB8AC3E}">
        <p14:creationId xmlns:p14="http://schemas.microsoft.com/office/powerpoint/2010/main" val="34192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Experimental Set-up and extraction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1DCE3-BF9B-4E7E-9C20-233FC4DC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758536"/>
            <a:ext cx="11263745" cy="58189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Sample Prep:</a:t>
            </a:r>
          </a:p>
          <a:p>
            <a:r>
              <a:rPr lang="en-US" dirty="0"/>
              <a:t>See separate word document for Jessie’s </a:t>
            </a:r>
            <a:r>
              <a:rPr lang="en-US" dirty="0" err="1"/>
              <a:t>Mplex</a:t>
            </a:r>
            <a:r>
              <a:rPr lang="en-US" dirty="0"/>
              <a:t> prep.</a:t>
            </a:r>
          </a:p>
          <a:p>
            <a:r>
              <a:rPr lang="en-US" dirty="0"/>
              <a:t>Upper M-</a:t>
            </a:r>
            <a:r>
              <a:rPr lang="en-US" dirty="0" err="1"/>
              <a:t>Mplex</a:t>
            </a:r>
            <a:r>
              <a:rPr lang="en-US" dirty="0"/>
              <a:t> samples were cleaned up by SPE (M-</a:t>
            </a:r>
            <a:r>
              <a:rPr lang="en-US" dirty="0" err="1"/>
              <a:t>MpleX_SPE</a:t>
            </a:r>
            <a:r>
              <a:rPr lang="en-US" dirty="0"/>
              <a:t>).  There was a lot of </a:t>
            </a:r>
            <a:r>
              <a:rPr lang="en-US" dirty="0" err="1"/>
              <a:t>FeCl</a:t>
            </a:r>
            <a:r>
              <a:rPr lang="en-US" dirty="0"/>
              <a:t> and Cl clusters in the non </a:t>
            </a:r>
            <a:r>
              <a:rPr lang="en-US" dirty="0" err="1"/>
              <a:t>SPE’ed</a:t>
            </a:r>
            <a:r>
              <a:rPr lang="en-US" dirty="0"/>
              <a:t> samples suppressing ionization and therefore significantly less assignments.  The excel file has only the samples that were </a:t>
            </a:r>
            <a:r>
              <a:rPr lang="en-US" dirty="0" err="1"/>
              <a:t>SPE’ed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upper fraction, M-</a:t>
            </a:r>
            <a:r>
              <a:rPr lang="en-US" dirty="0" err="1"/>
              <a:t>MpleX</a:t>
            </a:r>
            <a:r>
              <a:rPr lang="en-US" dirty="0"/>
              <a:t>, was split with GC-MS before clean-up.</a:t>
            </a:r>
          </a:p>
          <a:p>
            <a:r>
              <a:rPr lang="en-US" dirty="0"/>
              <a:t>Lower L-</a:t>
            </a:r>
            <a:r>
              <a:rPr lang="en-US" dirty="0" err="1"/>
              <a:t>Mplex</a:t>
            </a:r>
            <a:r>
              <a:rPr lang="en-US" dirty="0"/>
              <a:t> samples were diluted 1:1 with MeOH.  This fraction was split with lipidomics.  After data evaluation we ran this sample set again for better results in March 2021.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Instrument Settings:</a:t>
            </a:r>
          </a:p>
          <a:p>
            <a:r>
              <a:rPr lang="en-US" dirty="0"/>
              <a:t>Samples were infused into the 15T FTICR by an automated direct injection system at a flow rate of 4ul/min.</a:t>
            </a:r>
          </a:p>
          <a:p>
            <a:r>
              <a:rPr lang="en-US" dirty="0"/>
              <a:t>Samples were co-added for 300 scans, 100Da to 900Da.</a:t>
            </a:r>
          </a:p>
          <a:p>
            <a:r>
              <a:rPr lang="en-US" dirty="0"/>
              <a:t>Spectra were inspected and reruns were appended to the queue.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Data analysis:</a:t>
            </a:r>
          </a:p>
          <a:p>
            <a:r>
              <a:rPr lang="en-US" dirty="0"/>
              <a:t>Samples were peak picked using Bruker DA software with a S/N =7.</a:t>
            </a:r>
          </a:p>
          <a:p>
            <a:r>
              <a:rPr lang="en-US" dirty="0"/>
              <a:t>Data were calibrated and formula assigned using in house software Formularity. Greater details on slide 7.</a:t>
            </a:r>
          </a:p>
          <a:p>
            <a:r>
              <a:rPr lang="en-US" dirty="0"/>
              <a:t>Slides 3 to 7 describe the QC metrics and how the Cl adducts were assigned to give greater confidence to CHOP and CHON assignments.</a:t>
            </a:r>
          </a:p>
        </p:txBody>
      </p:sp>
    </p:spTree>
    <p:extLst>
      <p:ext uri="{BB962C8B-B14F-4D97-AF65-F5344CB8AC3E}">
        <p14:creationId xmlns:p14="http://schemas.microsoft.com/office/powerpoint/2010/main" val="178008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03DA33-72C1-4266-92FD-B74F9F81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22" y="451870"/>
            <a:ext cx="3881914" cy="313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88F8CA-450F-475D-8129-8B269FCCF6B9}"/>
              </a:ext>
            </a:extLst>
          </p:cNvPr>
          <p:cNvSpPr txBox="1"/>
          <p:nvPr/>
        </p:nvSpPr>
        <p:spPr>
          <a:xfrm>
            <a:off x="8205311" y="296227"/>
            <a:ext cx="3881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SRFA &amp; pre_r1-4 spectra - QC metrics</a:t>
            </a:r>
          </a:p>
          <a:p>
            <a:endParaRPr lang="en-US" dirty="0"/>
          </a:p>
          <a:p>
            <a:r>
              <a:rPr lang="en-US" dirty="0"/>
              <a:t>SRFA looks good; Control soil pre_r1-4 contain an abundance of Cl clusters.  These Cl clusters are originating from the samples.  This is true for all the samples in this study.  Making formula assignment challenging.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8DD66-D471-4056-BED8-1B2BAD425AF6}"/>
              </a:ext>
            </a:extLst>
          </p:cNvPr>
          <p:cNvSpPr txBox="1"/>
          <p:nvPr/>
        </p:nvSpPr>
        <p:spPr>
          <a:xfrm>
            <a:off x="1263522" y="173116"/>
            <a:ext cx="17188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peak counts (s/n&gt;=7)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7B230B-C075-4BC9-9D54-13B3E2A7E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91"/>
          <a:stretch/>
        </p:blipFill>
        <p:spPr>
          <a:xfrm>
            <a:off x="498553" y="2325788"/>
            <a:ext cx="3788983" cy="2186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4172F6-EE04-4F9E-8B1B-E9843FC79127}"/>
              </a:ext>
            </a:extLst>
          </p:cNvPr>
          <p:cNvSpPr txBox="1"/>
          <p:nvPr/>
        </p:nvSpPr>
        <p:spPr>
          <a:xfrm>
            <a:off x="1263522" y="2374270"/>
            <a:ext cx="24009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12</a:t>
            </a:r>
            <a:r>
              <a:rPr lang="en-US" sz="1400" dirty="0"/>
              <a:t>C-</a:t>
            </a:r>
            <a:r>
              <a:rPr lang="en-US" sz="1400" baseline="30000" dirty="0"/>
              <a:t>13</a:t>
            </a:r>
            <a:r>
              <a:rPr lang="en-US" sz="1400" dirty="0"/>
              <a:t>C; no multi charged 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63E46-FCE1-4A7E-98D5-D9C1CD593C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91"/>
          <a:stretch/>
        </p:blipFill>
        <p:spPr>
          <a:xfrm>
            <a:off x="498553" y="3242577"/>
            <a:ext cx="3788982" cy="2186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8676E-A24B-414B-91AD-A79E6A82A0AF}"/>
              </a:ext>
            </a:extLst>
          </p:cNvPr>
          <p:cNvSpPr txBox="1"/>
          <p:nvPr/>
        </p:nvSpPr>
        <p:spPr>
          <a:xfrm>
            <a:off x="1967308" y="3325348"/>
            <a:ext cx="7585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35</a:t>
            </a:r>
            <a:r>
              <a:rPr lang="en-US" sz="1400" dirty="0"/>
              <a:t>Cl-</a:t>
            </a:r>
            <a:r>
              <a:rPr lang="en-US" sz="1400" baseline="30000" dirty="0"/>
              <a:t>37</a:t>
            </a:r>
            <a:r>
              <a:rPr lang="en-US" sz="1400" dirty="0"/>
              <a:t>Cl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FBFCD-F361-4130-BCB6-9D8B8B23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105" y="451870"/>
            <a:ext cx="3881914" cy="313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DE504-2343-4F66-82DF-3603410A9C73}"/>
              </a:ext>
            </a:extLst>
          </p:cNvPr>
          <p:cNvSpPr txBox="1"/>
          <p:nvPr/>
        </p:nvSpPr>
        <p:spPr>
          <a:xfrm>
            <a:off x="4752472" y="841332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CH</a:t>
            </a:r>
            <a:r>
              <a:rPr lang="en-US" sz="1400" baseline="-250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15E8DF-F0C9-45FC-86BD-F9F8908045B1}"/>
              </a:ext>
            </a:extLst>
          </p:cNvPr>
          <p:cNvSpPr/>
          <p:nvPr/>
        </p:nvSpPr>
        <p:spPr>
          <a:xfrm>
            <a:off x="600075" y="3633125"/>
            <a:ext cx="1495425" cy="56053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231D5F-2329-4B43-9E23-76CBE3B2E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118" y="3200400"/>
            <a:ext cx="4480882" cy="36576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1960E9-44BD-4324-AF0E-EAE3BE926763}"/>
              </a:ext>
            </a:extLst>
          </p:cNvPr>
          <p:cNvCxnSpPr>
            <a:cxnSpLocks/>
          </p:cNvCxnSpPr>
          <p:nvPr/>
        </p:nvCxnSpPr>
        <p:spPr>
          <a:xfrm>
            <a:off x="8601075" y="4080501"/>
            <a:ext cx="2170687" cy="0"/>
          </a:xfrm>
          <a:prstGeom prst="straightConnector1">
            <a:avLst/>
          </a:prstGeom>
          <a:ln w="635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AE5E23B0-228D-4A90-80EA-BD994FB1A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640" y="3778876"/>
            <a:ext cx="1728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Arial" charset="0"/>
              </a:rPr>
              <a:t>dm= 28.0311 ( 2(CH</a:t>
            </a:r>
            <a:r>
              <a:rPr lang="en-US" altLang="en-US" sz="1200" baseline="-25000" dirty="0">
                <a:latin typeface="Arial" charset="0"/>
              </a:rPr>
              <a:t>2</a:t>
            </a:r>
            <a:r>
              <a:rPr lang="en-US" altLang="en-US" sz="1200" dirty="0">
                <a:latin typeface="Arial" charset="0"/>
              </a:rPr>
              <a:t>))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E5073CE6-D697-44DC-8654-F99659D58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14260"/>
            <a:ext cx="2009775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Neg.ESI</a:t>
            </a:r>
            <a:r>
              <a:rPr lang="en-US" altLang="en-US" sz="1800" dirty="0">
                <a:latin typeface="Arial" charset="0"/>
              </a:rPr>
              <a:t> – m/z 365.24, 393.277 with Cl isotopic signature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[C</a:t>
            </a:r>
            <a:r>
              <a:rPr lang="en-US" altLang="en-US" sz="1800" baseline="-25000" dirty="0">
                <a:latin typeface="Arial" charset="0"/>
              </a:rPr>
              <a:t>19</a:t>
            </a:r>
            <a:r>
              <a:rPr lang="en-US" altLang="en-US" sz="1800" dirty="0">
                <a:latin typeface="Arial" charset="0"/>
              </a:rPr>
              <a:t>H</a:t>
            </a:r>
            <a:r>
              <a:rPr lang="en-US" altLang="en-US" sz="1800" baseline="-25000" dirty="0">
                <a:latin typeface="Arial" charset="0"/>
              </a:rPr>
              <a:t>38</a:t>
            </a:r>
            <a:r>
              <a:rPr lang="en-US" altLang="en-US" sz="1800" dirty="0">
                <a:latin typeface="Arial" charset="0"/>
              </a:rPr>
              <a:t>O</a:t>
            </a:r>
            <a:r>
              <a:rPr lang="en-US" altLang="en-US" sz="1800" baseline="-25000" dirty="0">
                <a:latin typeface="Arial" charset="0"/>
              </a:rPr>
              <a:t>4</a:t>
            </a:r>
            <a:r>
              <a:rPr lang="en-US" altLang="en-US" sz="1800" dirty="0">
                <a:latin typeface="Arial" charset="0"/>
              </a:rPr>
              <a:t>+Cl]</a:t>
            </a:r>
            <a:r>
              <a:rPr lang="en-US" altLang="en-US" sz="1800" baseline="30000" dirty="0">
                <a:latin typeface="Arial" charset="0"/>
              </a:rPr>
              <a:t>-</a:t>
            </a:r>
            <a:r>
              <a:rPr lang="en-US" altLang="en-US" sz="1800" dirty="0">
                <a:latin typeface="Arial" charset="0"/>
              </a:rPr>
              <a:t> , [C</a:t>
            </a:r>
            <a:r>
              <a:rPr lang="en-US" altLang="en-US" sz="1800" baseline="-25000" dirty="0">
                <a:latin typeface="Arial" charset="0"/>
              </a:rPr>
              <a:t>21</a:t>
            </a:r>
            <a:r>
              <a:rPr lang="en-US" altLang="en-US" sz="1800" dirty="0">
                <a:latin typeface="Arial" charset="0"/>
              </a:rPr>
              <a:t>H</a:t>
            </a:r>
            <a:r>
              <a:rPr lang="en-US" altLang="en-US" sz="1800" baseline="-25000" dirty="0">
                <a:latin typeface="Arial" charset="0"/>
              </a:rPr>
              <a:t>42</a:t>
            </a:r>
            <a:r>
              <a:rPr lang="en-US" altLang="en-US" sz="1800" dirty="0">
                <a:latin typeface="Arial" charset="0"/>
              </a:rPr>
              <a:t>O</a:t>
            </a:r>
            <a:r>
              <a:rPr lang="en-US" altLang="en-US" sz="1800" baseline="-25000" dirty="0">
                <a:latin typeface="Arial" charset="0"/>
              </a:rPr>
              <a:t>4</a:t>
            </a:r>
            <a:r>
              <a:rPr lang="en-US" altLang="en-US" sz="1800" dirty="0">
                <a:latin typeface="Arial" charset="0"/>
              </a:rPr>
              <a:t>+Cl]</a:t>
            </a:r>
            <a:r>
              <a:rPr lang="en-US" altLang="en-US" sz="1800" baseline="30000" dirty="0">
                <a:latin typeface="Arial" charset="0"/>
              </a:rPr>
              <a:t>-</a:t>
            </a:r>
            <a:r>
              <a:rPr lang="en-US" altLang="en-US" sz="18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2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FB04C7-D303-4F5B-919D-6CC0D2F93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16" b="61078"/>
          <a:stretch/>
        </p:blipFill>
        <p:spPr>
          <a:xfrm>
            <a:off x="76098" y="326281"/>
            <a:ext cx="4661272" cy="1794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9FB6A-87A2-441B-80FC-9D7BAE4E2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16" b="61078"/>
          <a:stretch/>
        </p:blipFill>
        <p:spPr>
          <a:xfrm>
            <a:off x="76098" y="2531826"/>
            <a:ext cx="4661272" cy="1794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72C580-FAFF-4ED7-945F-9E3086D09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16" b="61078"/>
          <a:stretch/>
        </p:blipFill>
        <p:spPr>
          <a:xfrm>
            <a:off x="76097" y="4586997"/>
            <a:ext cx="4661273" cy="1794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A0253-0B4D-42EA-8772-9C91E9FF19DA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r="43074" b="43353"/>
          <a:stretch/>
        </p:blipFill>
        <p:spPr>
          <a:xfrm>
            <a:off x="5183121" y="4557817"/>
            <a:ext cx="3464787" cy="2219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07EF68-1225-40DA-AB2F-7F97E4104719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r="43074" b="43353"/>
          <a:stretch/>
        </p:blipFill>
        <p:spPr>
          <a:xfrm>
            <a:off x="5183121" y="14995"/>
            <a:ext cx="3464787" cy="221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1DB49-297B-4843-9568-41B69DAE5B13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r="43074" b="43353"/>
          <a:stretch/>
        </p:blipFill>
        <p:spPr>
          <a:xfrm>
            <a:off x="5183120" y="2286406"/>
            <a:ext cx="3464787" cy="2219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BC8CDF-B747-4718-B625-02B9B3435FD0}"/>
              </a:ext>
            </a:extLst>
          </p:cNvPr>
          <p:cNvSpPr txBox="1"/>
          <p:nvPr/>
        </p:nvSpPr>
        <p:spPr>
          <a:xfrm>
            <a:off x="8896350" y="326281"/>
            <a:ext cx="321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More QC Metrics</a:t>
            </a:r>
          </a:p>
          <a:p>
            <a:r>
              <a:rPr lang="en-US" dirty="0"/>
              <a:t>SRFA Formula Assignment</a:t>
            </a:r>
          </a:p>
          <a:p>
            <a:r>
              <a:rPr lang="en-US" dirty="0"/>
              <a:t>Looks good; Mass error pattern looks good.</a:t>
            </a:r>
          </a:p>
        </p:txBody>
      </p:sp>
    </p:spTree>
    <p:extLst>
      <p:ext uri="{BB962C8B-B14F-4D97-AF65-F5344CB8AC3E}">
        <p14:creationId xmlns:p14="http://schemas.microsoft.com/office/powerpoint/2010/main" val="13428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83722-7FD7-41EB-BDC8-B4B92BDE0E44}"/>
              </a:ext>
            </a:extLst>
          </p:cNvPr>
          <p:cNvSpPr txBox="1"/>
          <p:nvPr/>
        </p:nvSpPr>
        <p:spPr>
          <a:xfrm>
            <a:off x="904671" y="594111"/>
            <a:ext cx="35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 Error; Assigned NOM Formula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E89C40-86D8-471A-B4D1-AC795E483B2E}"/>
              </a:ext>
            </a:extLst>
          </p:cNvPr>
          <p:cNvGrpSpPr/>
          <p:nvPr/>
        </p:nvGrpSpPr>
        <p:grpSpPr>
          <a:xfrm>
            <a:off x="255118" y="1192043"/>
            <a:ext cx="5499480" cy="2130676"/>
            <a:chOff x="255118" y="1192043"/>
            <a:chExt cx="5499480" cy="21306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328D7E-C699-4D1E-BC45-1911C3BFD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899" b="61711"/>
            <a:stretch/>
          </p:blipFill>
          <p:spPr>
            <a:xfrm>
              <a:off x="255118" y="1192043"/>
              <a:ext cx="4875280" cy="176516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BD235B-A97C-4474-91FA-65F1A2934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193" b="44619"/>
            <a:stretch/>
          </p:blipFill>
          <p:spPr>
            <a:xfrm>
              <a:off x="3207089" y="1407880"/>
              <a:ext cx="2547509" cy="191483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A758B6-A4F8-43C0-8976-61244C70645B}"/>
              </a:ext>
            </a:extLst>
          </p:cNvPr>
          <p:cNvGrpSpPr/>
          <p:nvPr/>
        </p:nvGrpSpPr>
        <p:grpSpPr>
          <a:xfrm>
            <a:off x="6360172" y="1201773"/>
            <a:ext cx="5259065" cy="2102690"/>
            <a:chOff x="6360172" y="1201773"/>
            <a:chExt cx="5259065" cy="2102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C1B632-48BA-46D8-9821-3F8BDA8E8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900" b="61711"/>
            <a:stretch/>
          </p:blipFill>
          <p:spPr>
            <a:xfrm>
              <a:off x="6360172" y="1201773"/>
              <a:ext cx="4875280" cy="176516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078577-F8A0-4C80-9957-E6F1A0D2C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4673" b="45675"/>
            <a:stretch/>
          </p:blipFill>
          <p:spPr>
            <a:xfrm>
              <a:off x="9093639" y="1426135"/>
              <a:ext cx="2525598" cy="187832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5FC82E8-90E6-45DB-843B-50D1062935B8}"/>
              </a:ext>
            </a:extLst>
          </p:cNvPr>
          <p:cNvSpPr txBox="1"/>
          <p:nvPr/>
        </p:nvSpPr>
        <p:spPr>
          <a:xfrm>
            <a:off x="1366110" y="189771"/>
            <a:ext cx="245137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Met – SPE Spectra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0DEDF9-AD7F-44FB-A4A9-7EE06CD6F4CE}"/>
              </a:ext>
            </a:extLst>
          </p:cNvPr>
          <p:cNvGrpSpPr/>
          <p:nvPr/>
        </p:nvGrpSpPr>
        <p:grpSpPr>
          <a:xfrm>
            <a:off x="255117" y="4149252"/>
            <a:ext cx="5509209" cy="2191407"/>
            <a:chOff x="255117" y="4149252"/>
            <a:chExt cx="5509209" cy="21914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3C294D-0364-4296-83BE-329A1E59F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9900" b="61711"/>
            <a:stretch/>
          </p:blipFill>
          <p:spPr>
            <a:xfrm>
              <a:off x="255117" y="4149252"/>
              <a:ext cx="4875281" cy="17651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632EF4-84B4-41C8-B2DF-1C4CA2E85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3713" b="43986"/>
            <a:stretch/>
          </p:blipFill>
          <p:spPr>
            <a:xfrm>
              <a:off x="3194905" y="4403933"/>
              <a:ext cx="2569421" cy="193672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95225A-8E1C-4CBE-B252-3663D8623237}"/>
              </a:ext>
            </a:extLst>
          </p:cNvPr>
          <p:cNvGrpSpPr/>
          <p:nvPr/>
        </p:nvGrpSpPr>
        <p:grpSpPr>
          <a:xfrm>
            <a:off x="6354854" y="4140649"/>
            <a:ext cx="5238220" cy="2178124"/>
            <a:chOff x="6354854" y="4140649"/>
            <a:chExt cx="5238220" cy="217812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08048A9-1D41-4400-8D74-C8810624F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9900" b="61711"/>
            <a:stretch/>
          </p:blipFill>
          <p:spPr>
            <a:xfrm>
              <a:off x="6354854" y="4140649"/>
              <a:ext cx="4875281" cy="17651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857151-906D-404D-A37C-3EC254216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4550" b="45252"/>
            <a:stretch/>
          </p:blipFill>
          <p:spPr>
            <a:xfrm>
              <a:off x="9061861" y="4425819"/>
              <a:ext cx="2531213" cy="1892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751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BA7995-F312-4F31-A2C0-C2404F67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3" y="0"/>
            <a:ext cx="840165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D9E6B7-6B88-4BD1-A6B7-9E973F0BF30D}"/>
              </a:ext>
            </a:extLst>
          </p:cNvPr>
          <p:cNvSpPr txBox="1"/>
          <p:nvPr/>
        </p:nvSpPr>
        <p:spPr>
          <a:xfrm>
            <a:off x="8915501" y="287365"/>
            <a:ext cx="312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MMA in SRFA better than 1 ppm around m/z 300 before internal calibration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B061B-09E1-43E9-AD4B-8104CE36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038" y="1498059"/>
            <a:ext cx="3083455" cy="30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42C169-7983-4FC9-98B2-0C174BF4FA6C}"/>
              </a:ext>
            </a:extLst>
          </p:cNvPr>
          <p:cNvSpPr txBox="1"/>
          <p:nvPr/>
        </p:nvSpPr>
        <p:spPr>
          <a:xfrm>
            <a:off x="0" y="305817"/>
            <a:ext cx="121268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Data processing and formula assignment</a:t>
            </a:r>
          </a:p>
          <a:p>
            <a:endParaRPr lang="en-US" dirty="0"/>
          </a:p>
          <a:p>
            <a:r>
              <a:rPr lang="en-US" dirty="0">
                <a:latin typeface="+mj-lt"/>
              </a:rPr>
              <a:t>Peak extraction by </a:t>
            </a:r>
            <a:r>
              <a:rPr lang="en-US" dirty="0" err="1">
                <a:latin typeface="+mj-lt"/>
              </a:rPr>
              <a:t>DataAnalysis</a:t>
            </a:r>
            <a:r>
              <a:rPr lang="en-US" dirty="0">
                <a:latin typeface="+mj-lt"/>
              </a:rPr>
              <a:t> software (Bruker); s/n&gt;=7</a:t>
            </a:r>
          </a:p>
          <a:p>
            <a:r>
              <a:rPr lang="en-US" dirty="0">
                <a:latin typeface="+mj-lt"/>
              </a:rPr>
              <a:t>(spectra complexity makes it unlikely that anything after 600 can be assigned unambiguously)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Formula Assignment with </a:t>
            </a:r>
            <a:r>
              <a:rPr lang="en-US" dirty="0" err="1">
                <a:latin typeface="+mj-lt"/>
              </a:rPr>
              <a:t>Formularity</a:t>
            </a:r>
            <a:r>
              <a:rPr lang="en-US" dirty="0">
                <a:latin typeface="+mj-lt"/>
              </a:rPr>
              <a:t> software:</a:t>
            </a:r>
          </a:p>
          <a:p>
            <a:r>
              <a:rPr lang="en-US" dirty="0">
                <a:latin typeface="+mj-lt"/>
              </a:rPr>
              <a:t>	Custom calibration list, quadratic regression, start 5 ppm, target 0.35 ppm (details in Excel report)</a:t>
            </a:r>
          </a:p>
          <a:p>
            <a:r>
              <a:rPr lang="en-US" dirty="0">
                <a:latin typeface="+mj-lt"/>
              </a:rPr>
              <a:t>	CIA search [M-H]-; 0.5 ppm O&gt;0 AND N&lt;3 AND S&lt;2 AND P=0</a:t>
            </a:r>
          </a:p>
          <a:p>
            <a:r>
              <a:rPr lang="en-US" dirty="0">
                <a:latin typeface="+mj-lt"/>
              </a:rPr>
              <a:t>	CIA search [</a:t>
            </a:r>
            <a:r>
              <a:rPr lang="en-US" dirty="0" err="1">
                <a:latin typeface="+mj-lt"/>
              </a:rPr>
              <a:t>M+Cl</a:t>
            </a:r>
            <a:r>
              <a:rPr lang="en-US" dirty="0">
                <a:latin typeface="+mj-lt"/>
              </a:rPr>
              <a:t>]-; 0.5 ppm O&gt;0 AND (N+S)&lt;2 AND P=0</a:t>
            </a:r>
          </a:p>
          <a:p>
            <a:r>
              <a:rPr lang="en-US" dirty="0">
                <a:latin typeface="+mj-lt"/>
              </a:rPr>
              <a:t>	Ambiguous assignment resolved using “simpler formula” criteria; </a:t>
            </a:r>
          </a:p>
          <a:p>
            <a:r>
              <a:rPr lang="en-US" dirty="0">
                <a:latin typeface="+mj-lt"/>
              </a:rPr>
              <a:t>	NaCl clusters assigned using </a:t>
            </a:r>
            <a:r>
              <a:rPr lang="en-US" dirty="0" err="1">
                <a:latin typeface="+mj-lt"/>
              </a:rPr>
              <a:t>Formularity</a:t>
            </a:r>
            <a:r>
              <a:rPr lang="en-US" dirty="0">
                <a:latin typeface="+mj-lt"/>
              </a:rPr>
              <a:t> IPA function (results manually merged with CIA report)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EUP50209_NOM_Met_SPE_MFAssignment.xlsx file contains results with multiple worksheets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Calibration_Details</a:t>
            </a:r>
            <a:r>
              <a:rPr lang="en-US" dirty="0">
                <a:latin typeface="+mj-lt"/>
              </a:rPr>
              <a:t>		- details of calibration for each dataset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Calibration_Summary</a:t>
            </a:r>
            <a:r>
              <a:rPr lang="en-US" dirty="0">
                <a:latin typeface="+mj-lt"/>
              </a:rPr>
              <a:t>	- summary of before and after calibration for each dataset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Full_Report</a:t>
            </a:r>
            <a:r>
              <a:rPr lang="en-US" dirty="0">
                <a:latin typeface="+mj-lt"/>
              </a:rPr>
              <a:t>		- full report of aligned peaks and assigned formula with peak abundance in each sample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xtra_MF_NOM</a:t>
            </a:r>
            <a:r>
              <a:rPr lang="en-US" dirty="0">
                <a:latin typeface="+mj-lt"/>
              </a:rPr>
              <a:t>		- NOM assigned formula with added calculated columns (this is subset of </a:t>
            </a:r>
            <a:r>
              <a:rPr lang="en-US" dirty="0" err="1">
                <a:latin typeface="+mj-lt"/>
              </a:rPr>
              <a:t>Full_Report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xtra_MF_NOM_Mono</a:t>
            </a:r>
            <a:r>
              <a:rPr lang="en-US" dirty="0">
                <a:latin typeface="+mj-lt"/>
              </a:rPr>
              <a:t>	- NOM assigned formula with isotopic peaks removed</a:t>
            </a:r>
          </a:p>
        </p:txBody>
      </p:sp>
    </p:spTree>
    <p:extLst>
      <p:ext uri="{BB962C8B-B14F-4D97-AF65-F5344CB8AC3E}">
        <p14:creationId xmlns:p14="http://schemas.microsoft.com/office/powerpoint/2010/main" val="93315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eatMapimage">
            <a:extLst>
              <a:ext uri="{FF2B5EF4-FFF2-40B4-BE49-F238E27FC236}">
                <a16:creationId xmlns:a16="http://schemas.microsoft.com/office/drawing/2014/main" id="{BE1429B8-9192-4178-9847-8E931E2F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96200" y="2114550"/>
            <a:ext cx="6000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749D73-E3F8-4511-9DE4-BB2A2E58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r>
              <a:rPr lang="en-US" sz="2800" b="1" dirty="0"/>
              <a:t>PCA of M-</a:t>
            </a:r>
            <a:r>
              <a:rPr lang="en-US" sz="2800" b="1" dirty="0" err="1"/>
              <a:t>Mplex</a:t>
            </a:r>
            <a:r>
              <a:rPr lang="en-US" sz="2800" b="1" dirty="0"/>
              <a:t> (SPE) Samples – Tpls2-Class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E519D-CABC-4952-8BCF-267E8C76386C}"/>
              </a:ext>
            </a:extLst>
          </p:cNvPr>
          <p:cNvSpPr txBox="1"/>
          <p:nvPr/>
        </p:nvSpPr>
        <p:spPr>
          <a:xfrm>
            <a:off x="567559" y="5195395"/>
            <a:ext cx="4437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deep dive the data you will need to focus on the unique formula assignments.  Sample 13 was removed as an outlier</a:t>
            </a:r>
          </a:p>
        </p:txBody>
      </p:sp>
      <p:pic>
        <p:nvPicPr>
          <p:cNvPr id="1032" name="Picture 8" descr="PCAScore2DImage">
            <a:extLst>
              <a:ext uri="{FF2B5EF4-FFF2-40B4-BE49-F238E27FC236}">
                <a16:creationId xmlns:a16="http://schemas.microsoft.com/office/drawing/2014/main" id="{C0CDE1AD-56E4-4021-B815-F07492513B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2" y="575769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CABiplotImage">
            <a:extLst>
              <a:ext uri="{FF2B5EF4-FFF2-40B4-BE49-F238E27FC236}">
                <a16:creationId xmlns:a16="http://schemas.microsoft.com/office/drawing/2014/main" id="{BE8158A3-9EA2-47DA-B016-880CCC2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56" y="48552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67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871D4-AABF-450B-B4C7-FEF0637017A4}"/>
              </a:ext>
            </a:extLst>
          </p:cNvPr>
          <p:cNvSpPr txBox="1"/>
          <p:nvPr/>
        </p:nvSpPr>
        <p:spPr>
          <a:xfrm>
            <a:off x="405353" y="1001949"/>
            <a:ext cx="114137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For further statistical processing and visualization: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hlinkClick r:id="rId2"/>
              </a:rPr>
              <a:t>https://msc-viz.emsl.pnnl.gov/FREDA/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Bramer, L. M., White, A. M., Stratton, K. G., Thompson, A. M., Claborne, D., Hofmockel, K., &amp; McCue, L. A. (2020). </a:t>
            </a:r>
            <a:r>
              <a:rPr lang="en-US" dirty="0" err="1">
                <a:latin typeface="+mj-lt"/>
              </a:rPr>
              <a:t>ftmsRanalysis</a:t>
            </a:r>
            <a:r>
              <a:rPr lang="en-US" dirty="0">
                <a:latin typeface="+mj-lt"/>
              </a:rPr>
              <a:t>: An R package for exploratory data analysis and interactive visualization of FT-MS data. </a:t>
            </a:r>
            <a:r>
              <a:rPr lang="en-US" dirty="0" err="1">
                <a:latin typeface="+mj-lt"/>
              </a:rPr>
              <a:t>PLoS</a:t>
            </a:r>
            <a:r>
              <a:rPr lang="en-US" dirty="0">
                <a:latin typeface="+mj-lt"/>
              </a:rPr>
              <a:t> computational biology, 16(3), e1007654.</a:t>
            </a:r>
          </a:p>
        </p:txBody>
      </p:sp>
    </p:spTree>
    <p:extLst>
      <p:ext uri="{BB962C8B-B14F-4D97-AF65-F5344CB8AC3E}">
        <p14:creationId xmlns:p14="http://schemas.microsoft.com/office/powerpoint/2010/main" val="420299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752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EMSL 50209 Weintraub NOM Samples on 15T FT-ICR</vt:lpstr>
      <vt:lpstr>Experimental Set-up and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 of M-Mplex (SPE) Samples – Tpls2-Class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Tolic, Nikola</dc:creator>
  <cp:lastModifiedBy>Chu, Rosalie K</cp:lastModifiedBy>
  <cp:revision>49</cp:revision>
  <dcterms:created xsi:type="dcterms:W3CDTF">2021-02-24T20:59:14Z</dcterms:created>
  <dcterms:modified xsi:type="dcterms:W3CDTF">2021-04-14T20:53:38Z</dcterms:modified>
</cp:coreProperties>
</file>