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0" r:id="rId3"/>
    <p:sldId id="261" r:id="rId4"/>
    <p:sldId id="259" r:id="rId5"/>
    <p:sldId id="281" r:id="rId6"/>
    <p:sldId id="290" r:id="rId7"/>
    <p:sldId id="285" r:id="rId8"/>
    <p:sldId id="289" r:id="rId9"/>
    <p:sldId id="284" r:id="rId10"/>
    <p:sldId id="286" r:id="rId11"/>
    <p:sldId id="283" r:id="rId12"/>
    <p:sldId id="287" r:id="rId13"/>
    <p:sldId id="282" r:id="rId14"/>
    <p:sldId id="288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50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6C72-F321-43E0-9476-F2F3100299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E48521-27F0-4925-93A7-8AC22270BF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0EC5C-1FEA-47F3-8BCD-F881F94BF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6B5EC-5539-4B35-8E23-72DCB6EE7F26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597B6-52CA-4434-9056-75625A5C9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E7548-0D0F-4122-9AF1-31273CA22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8F7EA-2697-427D-BEE2-D1E6D2450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290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0C8A-71A8-4816-8F27-849A160EF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463DBE-C42F-4CC8-B9BB-CD6D366C09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1256F-453A-47D2-8668-3CD96508E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6B5EC-5539-4B35-8E23-72DCB6EE7F26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9A890-97B5-4291-A99E-E5DD28F97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50DF7-6AA6-4CFE-8559-07B3C9D26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8F7EA-2697-427D-BEE2-D1E6D2450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110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4DF8F5-0ABC-41A3-9FAA-BBE8E49FDB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50B5C9-FC69-4B77-BD60-8B1D69AFF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934C2-F859-4A77-8957-F2E836E85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6B5EC-5539-4B35-8E23-72DCB6EE7F26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EF369F-F405-44D9-89C7-046AC9B1E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5D9FF5-FC2E-41FA-9B96-C679928F4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8F7EA-2697-427D-BEE2-D1E6D2450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699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890EB-D1B4-4A39-B9C9-FC5B4D55C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EC31B-FFA4-40BE-B9EA-55EA6EDE1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DC786C-0AF3-44F4-A956-78EDC9369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6B5EC-5539-4B35-8E23-72DCB6EE7F26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F3244-5C5A-4C6A-81FC-45E3C9A6A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E455AE-35C1-4143-AC84-BC354E66F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8F7EA-2697-427D-BEE2-D1E6D2450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326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CDF5E-AA7A-437D-B2B2-0FFE547B2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D4DBAA-07AD-4C8E-8FB0-7526D084B2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FB711-33E7-4A08-8A5E-679C022E4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6B5EC-5539-4B35-8E23-72DCB6EE7F26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D82ED-947C-4A18-AA46-F0FB89A93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99695-A59A-49D7-84E9-34128D101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8F7EA-2697-427D-BEE2-D1E6D2450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6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FB478-5992-4845-96B3-F16684F54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7B8D3-4950-4B56-AC0C-90F8CB63B0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48E942-8BBD-46A1-B537-9481D706D4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818420-B1DC-44FE-86B9-0763B8A5F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6B5EC-5539-4B35-8E23-72DCB6EE7F26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843CB7-03E3-4016-9AB4-5D8EB3B18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8A6034-4B09-45C7-93FF-311831CB3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8F7EA-2697-427D-BEE2-D1E6D2450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52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23727-B3AF-4FAB-B30B-5522C0670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81E10B-9F6B-4A22-91B3-5CF9D16407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4B1274-B75A-4115-B432-141C7AEB16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D04E26-A165-41D3-8F14-6DAF298BC2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1131AB-6A42-4883-B5AF-989F95B3E1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6E45E7-2275-43E1-9817-D799B5268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6B5EC-5539-4B35-8E23-72DCB6EE7F26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689D50-66E6-4294-99D5-E2C9ED094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91D0CA-030F-4A9C-90F8-FD5424A17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8F7EA-2697-427D-BEE2-D1E6D2450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58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F57DC-A52F-4FC3-A254-3964FE83A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7D4E8B-A776-4952-9BBF-BFE87FD92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6B5EC-5539-4B35-8E23-72DCB6EE7F26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779068-44BF-4BFA-811B-184FE26C6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D949FD-883E-4322-963A-A30B0A7A0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8F7EA-2697-427D-BEE2-D1E6D2450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4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DDA137-931A-4A47-8814-43A6906B0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6B5EC-5539-4B35-8E23-72DCB6EE7F26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38F488-B787-4528-8EF7-2230856F0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7F1B25-2F42-4B63-8F51-3305C190C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8F7EA-2697-427D-BEE2-D1E6D2450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210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AB08A-3488-436D-B0EE-DDF4CF994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ACC49-1209-495A-8ABA-FE6BC826D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73FE3B-A5EC-40A1-8798-0FB9819C6B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8897A9-522C-4E0F-8FA5-069ADE299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6B5EC-5539-4B35-8E23-72DCB6EE7F26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B370E2-067A-464E-9BDA-7F739F5F7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29D7F1-E11B-4FA0-BFEC-B84E15A2E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8F7EA-2697-427D-BEE2-D1E6D2450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745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E78F1-791D-43BC-BB3B-52843781E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B3E3F0-2AE0-4FCD-97DF-E820D2CCC8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822098-8FCA-46F0-A73C-205E4B74D5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933C62-6725-4F97-87EC-8EE0A3EAF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6B5EC-5539-4B35-8E23-72DCB6EE7F26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3758BF-07B4-43BF-B917-5CC2111E3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AE8C7A-2D96-4B8D-9202-DC2102B67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8F7EA-2697-427D-BEE2-D1E6D2450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692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F08875-D4DB-4E52-BC65-6C63E8513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F68A62-DFC4-47F6-BF58-DFDE0F1E0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CFBF1-3BFA-425D-B100-D8DEA4CEAF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6B5EC-5539-4B35-8E23-72DCB6EE7F26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677BA2-0D7E-4435-A43E-F3CCE6C8CC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30ECC-85FF-467C-87C1-B78F178AAE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8F7EA-2697-427D-BEE2-D1E6D2450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890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msc-viz.emsl.pnnl.gov/FREDA/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27E42-E380-4CCB-8740-CB3316ED32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EMSL 50209</a:t>
            </a:r>
            <a:br>
              <a:rPr lang="en-US" dirty="0"/>
            </a:br>
            <a:r>
              <a:rPr lang="en-US" sz="4000" dirty="0"/>
              <a:t>Weintraub NOM Samples on 15T FT-ICR</a:t>
            </a:r>
            <a:br>
              <a:rPr lang="en-US" sz="4000" dirty="0"/>
            </a:br>
            <a:r>
              <a:rPr lang="en-US" sz="4000" dirty="0"/>
              <a:t>Large Study – Non-Polar “lipid” layer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C3EFD2-6332-483A-88DB-6CD11E266E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Sample Preparation: Jesse Trejo</a:t>
            </a:r>
          </a:p>
          <a:p>
            <a:r>
              <a:rPr lang="en-US" dirty="0"/>
              <a:t>Measurements: Rosey &amp; Jason March 2021</a:t>
            </a:r>
          </a:p>
          <a:p>
            <a:r>
              <a:rPr lang="en-US" dirty="0"/>
              <a:t>Data Analysis: Nikola Sept 2021</a:t>
            </a:r>
          </a:p>
          <a:p>
            <a:r>
              <a:rPr lang="en-US" dirty="0"/>
              <a:t>Report: Rosey Sept 2021</a:t>
            </a:r>
          </a:p>
        </p:txBody>
      </p:sp>
    </p:spTree>
    <p:extLst>
      <p:ext uri="{BB962C8B-B14F-4D97-AF65-F5344CB8AC3E}">
        <p14:creationId xmlns:p14="http://schemas.microsoft.com/office/powerpoint/2010/main" val="3419211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49D73-E3F8-4511-9DE4-BB2A2E583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681036"/>
          </a:xfrm>
        </p:spPr>
        <p:txBody>
          <a:bodyPr>
            <a:normAutofit/>
          </a:bodyPr>
          <a:lstStyle/>
          <a:p>
            <a:r>
              <a:rPr lang="en-US" sz="2800" b="1" dirty="0"/>
              <a:t>PCA of M-</a:t>
            </a:r>
            <a:r>
              <a:rPr lang="en-US" sz="2800" b="1" dirty="0" err="1"/>
              <a:t>Mplex</a:t>
            </a:r>
            <a:r>
              <a:rPr lang="en-US" sz="2800" b="1" dirty="0"/>
              <a:t> (SPE) Samples – Tneg2- mf </a:t>
            </a:r>
          </a:p>
        </p:txBody>
      </p:sp>
      <p:pic>
        <p:nvPicPr>
          <p:cNvPr id="3074" name="Picture 2" descr="PCAScore2DImage">
            <a:extLst>
              <a:ext uri="{FF2B5EF4-FFF2-40B4-BE49-F238E27FC236}">
                <a16:creationId xmlns:a16="http://schemas.microsoft.com/office/drawing/2014/main" id="{AE92490B-5C29-44BC-9E8D-6F4417193C2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818" y="728661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PCABiplotImage">
            <a:extLst>
              <a:ext uri="{FF2B5EF4-FFF2-40B4-BE49-F238E27FC236}">
                <a16:creationId xmlns:a16="http://schemas.microsoft.com/office/drawing/2014/main" id="{C29EC2EE-6D63-45ED-9A7A-443CE0D99D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874" y="590550"/>
            <a:ext cx="4600575" cy="460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eatMapimage">
            <a:extLst>
              <a:ext uri="{FF2B5EF4-FFF2-40B4-BE49-F238E27FC236}">
                <a16:creationId xmlns:a16="http://schemas.microsoft.com/office/drawing/2014/main" id="{10A52524-2150-433E-B14C-D54529E91B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448561" y="2428875"/>
            <a:ext cx="6172200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44241F-6A4F-4DA3-A4B8-7EE87CD694CE}"/>
              </a:ext>
            </a:extLst>
          </p:cNvPr>
          <p:cNvSpPr txBox="1"/>
          <p:nvPr/>
        </p:nvSpPr>
        <p:spPr>
          <a:xfrm>
            <a:off x="567558" y="5195395"/>
            <a:ext cx="7395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Again, there is not a lot of separation detected at this temperature. To deep dive the data, you will need to focus on the unique formula assignments.</a:t>
            </a:r>
          </a:p>
        </p:txBody>
      </p:sp>
    </p:spTree>
    <p:extLst>
      <p:ext uri="{BB962C8B-B14F-4D97-AF65-F5344CB8AC3E}">
        <p14:creationId xmlns:p14="http://schemas.microsoft.com/office/powerpoint/2010/main" val="3984641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49D73-E3F8-4511-9DE4-BB2A2E583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681036"/>
          </a:xfrm>
        </p:spPr>
        <p:txBody>
          <a:bodyPr>
            <a:normAutofit/>
          </a:bodyPr>
          <a:lstStyle/>
          <a:p>
            <a:r>
              <a:rPr lang="en-US" sz="2800" b="1" dirty="0"/>
              <a:t>PCA of M-</a:t>
            </a:r>
            <a:r>
              <a:rPr lang="en-US" sz="2800" b="1" dirty="0" err="1"/>
              <a:t>Mplex</a:t>
            </a:r>
            <a:r>
              <a:rPr lang="en-US" sz="2800" b="1" dirty="0"/>
              <a:t> (SPE) Samples – Tneg6 - Class </a:t>
            </a:r>
          </a:p>
        </p:txBody>
      </p:sp>
      <p:pic>
        <p:nvPicPr>
          <p:cNvPr id="2050" name="Picture 2" descr="PCAScore2DImage">
            <a:extLst>
              <a:ext uri="{FF2B5EF4-FFF2-40B4-BE49-F238E27FC236}">
                <a16:creationId xmlns:a16="http://schemas.microsoft.com/office/drawing/2014/main" id="{D62CB47C-6BA5-4588-A070-AB786DE8391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68" y="844057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CABiplotImage">
            <a:extLst>
              <a:ext uri="{FF2B5EF4-FFF2-40B4-BE49-F238E27FC236}">
                <a16:creationId xmlns:a16="http://schemas.microsoft.com/office/drawing/2014/main" id="{66CFD2A2-6B39-448C-A831-84983BF54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4337" y="695327"/>
            <a:ext cx="4567236" cy="4567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eatMapimage">
            <a:extLst>
              <a:ext uri="{FF2B5EF4-FFF2-40B4-BE49-F238E27FC236}">
                <a16:creationId xmlns:a16="http://schemas.microsoft.com/office/drawing/2014/main" id="{E8137CD2-1C61-43FF-AB0A-4681D86C2D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624777" y="2219325"/>
            <a:ext cx="6172200" cy="241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2226D1-1C15-4596-88FA-7C1BA3F49326}"/>
              </a:ext>
            </a:extLst>
          </p:cNvPr>
          <p:cNvSpPr txBox="1"/>
          <p:nvPr/>
        </p:nvSpPr>
        <p:spPr>
          <a:xfrm>
            <a:off x="567558" y="5195395"/>
            <a:ext cx="7395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Again, there is not a lot of separation detected at this temperature. To deep dive the data, you will need to focus on the unique formula assignments.</a:t>
            </a:r>
          </a:p>
        </p:txBody>
      </p:sp>
    </p:spTree>
    <p:extLst>
      <p:ext uri="{BB962C8B-B14F-4D97-AF65-F5344CB8AC3E}">
        <p14:creationId xmlns:p14="http://schemas.microsoft.com/office/powerpoint/2010/main" val="2968262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49D73-E3F8-4511-9DE4-BB2A2E583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681036"/>
          </a:xfrm>
        </p:spPr>
        <p:txBody>
          <a:bodyPr>
            <a:normAutofit/>
          </a:bodyPr>
          <a:lstStyle/>
          <a:p>
            <a:r>
              <a:rPr lang="en-US" sz="2800" b="1" dirty="0"/>
              <a:t>PCA of M-</a:t>
            </a:r>
            <a:r>
              <a:rPr lang="en-US" sz="2800" b="1" dirty="0" err="1"/>
              <a:t>Mplex</a:t>
            </a:r>
            <a:r>
              <a:rPr lang="en-US" sz="2800" b="1" dirty="0"/>
              <a:t> (SPE) Samples – Tneg6 - mf </a:t>
            </a:r>
          </a:p>
        </p:txBody>
      </p:sp>
      <p:pic>
        <p:nvPicPr>
          <p:cNvPr id="4098" name="Picture 2" descr="PCAScore2DImage">
            <a:extLst>
              <a:ext uri="{FF2B5EF4-FFF2-40B4-BE49-F238E27FC236}">
                <a16:creationId xmlns:a16="http://schemas.microsoft.com/office/drawing/2014/main" id="{6A394AE5-BB7B-47CA-8481-1EE1E8E6C1C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56" y="803276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PCABiplotImage">
            <a:extLst>
              <a:ext uri="{FF2B5EF4-FFF2-40B4-BE49-F238E27FC236}">
                <a16:creationId xmlns:a16="http://schemas.microsoft.com/office/drawing/2014/main" id="{11895553-FF21-41AF-81A2-66503AB54A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912" y="676274"/>
            <a:ext cx="4595813" cy="459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eatMapimage">
            <a:extLst>
              <a:ext uri="{FF2B5EF4-FFF2-40B4-BE49-F238E27FC236}">
                <a16:creationId xmlns:a16="http://schemas.microsoft.com/office/drawing/2014/main" id="{9279CF5C-3B2F-497E-9DB7-213934F82A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291397" y="2428875"/>
            <a:ext cx="6172200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F4EEE5-9763-46F6-9B6C-2144FE61817E}"/>
              </a:ext>
            </a:extLst>
          </p:cNvPr>
          <p:cNvSpPr txBox="1"/>
          <p:nvPr/>
        </p:nvSpPr>
        <p:spPr>
          <a:xfrm>
            <a:off x="567558" y="5195395"/>
            <a:ext cx="7395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Again, there is not a lot of separation detected at this temperature. To deep dive the data, you will need to focus on the unique formula assignments.</a:t>
            </a:r>
          </a:p>
        </p:txBody>
      </p:sp>
    </p:spTree>
    <p:extLst>
      <p:ext uri="{BB962C8B-B14F-4D97-AF65-F5344CB8AC3E}">
        <p14:creationId xmlns:p14="http://schemas.microsoft.com/office/powerpoint/2010/main" val="3199552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49D73-E3F8-4511-9DE4-BB2A2E583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681036"/>
          </a:xfrm>
        </p:spPr>
        <p:txBody>
          <a:bodyPr>
            <a:normAutofit/>
          </a:bodyPr>
          <a:lstStyle/>
          <a:p>
            <a:r>
              <a:rPr lang="en-US" sz="2800" b="1" dirty="0"/>
              <a:t>PCA of M-</a:t>
            </a:r>
            <a:r>
              <a:rPr lang="en-US" sz="2800" b="1" dirty="0" err="1"/>
              <a:t>Mplex</a:t>
            </a:r>
            <a:r>
              <a:rPr lang="en-US" sz="2800" b="1" dirty="0"/>
              <a:t> (SPE) Samples – Tneg10 - Class </a:t>
            </a:r>
          </a:p>
        </p:txBody>
      </p:sp>
      <p:pic>
        <p:nvPicPr>
          <p:cNvPr id="1026" name="Picture 2" descr="PCAScore2DImage">
            <a:extLst>
              <a:ext uri="{FF2B5EF4-FFF2-40B4-BE49-F238E27FC236}">
                <a16:creationId xmlns:a16="http://schemas.microsoft.com/office/drawing/2014/main" id="{83147167-A5C6-4EAE-8BBE-BDD90054B66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78" y="857806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CABiplotImage">
            <a:extLst>
              <a:ext uri="{FF2B5EF4-FFF2-40B4-BE49-F238E27FC236}">
                <a16:creationId xmlns:a16="http://schemas.microsoft.com/office/drawing/2014/main" id="{DA0A9047-C71D-43B0-A361-12411E584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800" y="690575"/>
            <a:ext cx="4548187" cy="4548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eatMapimage">
            <a:extLst>
              <a:ext uri="{FF2B5EF4-FFF2-40B4-BE49-F238E27FC236}">
                <a16:creationId xmlns:a16="http://schemas.microsoft.com/office/drawing/2014/main" id="{13A21385-612E-4B2A-8007-7DCD9D9AF6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462854" y="2219325"/>
            <a:ext cx="6172200" cy="241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D3D40C2-31E0-4726-B70B-3D2E4559A8D1}"/>
              </a:ext>
            </a:extLst>
          </p:cNvPr>
          <p:cNvSpPr txBox="1"/>
          <p:nvPr/>
        </p:nvSpPr>
        <p:spPr>
          <a:xfrm>
            <a:off x="567558" y="5195395"/>
            <a:ext cx="73953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Cadd0 separated from the other </a:t>
            </a:r>
            <a:r>
              <a:rPr lang="en-US" dirty="0" err="1"/>
              <a:t>Cadd</a:t>
            </a:r>
            <a:r>
              <a:rPr lang="en-US" dirty="0"/>
              <a:t> treatments mostly due to the Tannin, Amino sugar and protein-like compound class as defined on a Van </a:t>
            </a:r>
            <a:r>
              <a:rPr lang="en-US" dirty="0" err="1"/>
              <a:t>Krevelen</a:t>
            </a:r>
            <a:r>
              <a:rPr lang="en-US" dirty="0"/>
              <a:t> diagram.  To deep dive the data, you will need to focus on the unique formula assignments and the lipid ID’s that were provided in April.</a:t>
            </a:r>
          </a:p>
        </p:txBody>
      </p:sp>
    </p:spTree>
    <p:extLst>
      <p:ext uri="{BB962C8B-B14F-4D97-AF65-F5344CB8AC3E}">
        <p14:creationId xmlns:p14="http://schemas.microsoft.com/office/powerpoint/2010/main" val="35714455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49D73-E3F8-4511-9DE4-BB2A2E583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681036"/>
          </a:xfrm>
        </p:spPr>
        <p:txBody>
          <a:bodyPr>
            <a:normAutofit/>
          </a:bodyPr>
          <a:lstStyle/>
          <a:p>
            <a:r>
              <a:rPr lang="en-US" sz="2800" b="1" dirty="0"/>
              <a:t>PCA of M-</a:t>
            </a:r>
            <a:r>
              <a:rPr lang="en-US" sz="2800" b="1" dirty="0" err="1"/>
              <a:t>Mplex</a:t>
            </a:r>
            <a:r>
              <a:rPr lang="en-US" sz="2800" b="1" dirty="0"/>
              <a:t> (SPE) Samples – Tneg10 - mf </a:t>
            </a:r>
          </a:p>
        </p:txBody>
      </p:sp>
      <p:pic>
        <p:nvPicPr>
          <p:cNvPr id="5122" name="Picture 2" descr="PCAScore2DImage">
            <a:extLst>
              <a:ext uri="{FF2B5EF4-FFF2-40B4-BE49-F238E27FC236}">
                <a16:creationId xmlns:a16="http://schemas.microsoft.com/office/drawing/2014/main" id="{94FAAB71-41D5-42AA-B678-6AB62A89961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006" y="788999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PCABiplotImage">
            <a:extLst>
              <a:ext uri="{FF2B5EF4-FFF2-40B4-BE49-F238E27FC236}">
                <a16:creationId xmlns:a16="http://schemas.microsoft.com/office/drawing/2014/main" id="{2487EB40-C2BA-4F4B-9F4E-1CABA30B77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0538" y="681036"/>
            <a:ext cx="4543425" cy="454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eatMapimage">
            <a:extLst>
              <a:ext uri="{FF2B5EF4-FFF2-40B4-BE49-F238E27FC236}">
                <a16:creationId xmlns:a16="http://schemas.microsoft.com/office/drawing/2014/main" id="{F85976ED-E6C3-4C44-AA39-CD4F5AE22D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229483" y="2428875"/>
            <a:ext cx="6172200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ED41F68-39A9-41B7-91E1-CC0392A76A1A}"/>
              </a:ext>
            </a:extLst>
          </p:cNvPr>
          <p:cNvSpPr txBox="1"/>
          <p:nvPr/>
        </p:nvSpPr>
        <p:spPr>
          <a:xfrm>
            <a:off x="567558" y="5281120"/>
            <a:ext cx="73953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Cadd0 separated from the other </a:t>
            </a:r>
            <a:r>
              <a:rPr lang="en-US" dirty="0" err="1"/>
              <a:t>Cadd</a:t>
            </a:r>
            <a:r>
              <a:rPr lang="en-US" dirty="0"/>
              <a:t> treatments mostly due to the CHOS and CHOP assigned formula.  To deep dive the data, you will need to focus on the unique formula assignments to further understand these differences.</a:t>
            </a:r>
          </a:p>
        </p:txBody>
      </p:sp>
    </p:spTree>
    <p:extLst>
      <p:ext uri="{BB962C8B-B14F-4D97-AF65-F5344CB8AC3E}">
        <p14:creationId xmlns:p14="http://schemas.microsoft.com/office/powerpoint/2010/main" val="31343552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B0871D4-AABF-450B-B4C7-FEF0637017A4}"/>
              </a:ext>
            </a:extLst>
          </p:cNvPr>
          <p:cNvSpPr txBox="1"/>
          <p:nvPr/>
        </p:nvSpPr>
        <p:spPr>
          <a:xfrm>
            <a:off x="405353" y="1001949"/>
            <a:ext cx="1141375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For further statistical processing and visualization: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  <a:hlinkClick r:id="rId2"/>
              </a:rPr>
              <a:t>https://msc-viz.emsl.pnnl.gov/FREDA/</a:t>
            </a:r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Bramer, L. M., White, A. M., Stratton, K. G., Thompson, A. M., Claborne, D., Hofmockel, K., &amp; McCue, L. A. (2020). </a:t>
            </a:r>
            <a:r>
              <a:rPr lang="en-US" dirty="0" err="1">
                <a:latin typeface="+mj-lt"/>
              </a:rPr>
              <a:t>ftmsRanalysis</a:t>
            </a:r>
            <a:r>
              <a:rPr lang="en-US" dirty="0">
                <a:latin typeface="+mj-lt"/>
              </a:rPr>
              <a:t>: An R package for exploratory data analysis and interactive visualization of FT-MS data. </a:t>
            </a:r>
            <a:r>
              <a:rPr lang="en-US" dirty="0" err="1">
                <a:latin typeface="+mj-lt"/>
              </a:rPr>
              <a:t>PLoS</a:t>
            </a:r>
            <a:r>
              <a:rPr lang="en-US" dirty="0">
                <a:latin typeface="+mj-lt"/>
              </a:rPr>
              <a:t> computational biology, 16(3), e1007654.</a:t>
            </a:r>
          </a:p>
        </p:txBody>
      </p:sp>
    </p:spTree>
    <p:extLst>
      <p:ext uri="{BB962C8B-B14F-4D97-AF65-F5344CB8AC3E}">
        <p14:creationId xmlns:p14="http://schemas.microsoft.com/office/powerpoint/2010/main" val="4202998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49D73-E3F8-4511-9DE4-BB2A2E583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681036"/>
          </a:xfrm>
        </p:spPr>
        <p:txBody>
          <a:bodyPr>
            <a:normAutofit/>
          </a:bodyPr>
          <a:lstStyle/>
          <a:p>
            <a:r>
              <a:rPr lang="en-US" sz="2800" b="1" dirty="0"/>
              <a:t>Experimental Set-up and extraction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71DCE3-BF9B-4E7E-9C20-233FC4DCB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727" y="758536"/>
            <a:ext cx="11263745" cy="540413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u="sng" dirty="0"/>
              <a:t>Sample Prep:</a:t>
            </a:r>
          </a:p>
          <a:p>
            <a:r>
              <a:rPr lang="en-US" dirty="0"/>
              <a:t>See separate word document for Jessie’s </a:t>
            </a:r>
            <a:r>
              <a:rPr lang="en-US" dirty="0" err="1"/>
              <a:t>Mplex</a:t>
            </a:r>
            <a:r>
              <a:rPr lang="en-US" dirty="0"/>
              <a:t> prep.</a:t>
            </a:r>
          </a:p>
          <a:p>
            <a:r>
              <a:rPr lang="en-US" dirty="0"/>
              <a:t>Upper M-</a:t>
            </a:r>
            <a:r>
              <a:rPr lang="en-US" dirty="0" err="1"/>
              <a:t>Mplex</a:t>
            </a:r>
            <a:r>
              <a:rPr lang="en-US" dirty="0"/>
              <a:t> samples were cleaned up by SPE (M-</a:t>
            </a:r>
            <a:r>
              <a:rPr lang="en-US" dirty="0" err="1"/>
              <a:t>MpleX_SPE</a:t>
            </a:r>
            <a:r>
              <a:rPr lang="en-US" dirty="0"/>
              <a:t>).  There was a lot of </a:t>
            </a:r>
            <a:r>
              <a:rPr lang="en-US" dirty="0" err="1"/>
              <a:t>FeCl</a:t>
            </a:r>
            <a:r>
              <a:rPr lang="en-US" dirty="0"/>
              <a:t> and Cl clusters in the non </a:t>
            </a:r>
            <a:r>
              <a:rPr lang="en-US" dirty="0" err="1"/>
              <a:t>SPE’ed</a:t>
            </a:r>
            <a:r>
              <a:rPr lang="en-US" dirty="0"/>
              <a:t> samples suppressing ionization and therefore significantly less assignments.  The excel file has only the samples that were </a:t>
            </a:r>
            <a:r>
              <a:rPr lang="en-US" dirty="0" err="1"/>
              <a:t>SPE’ed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This upper fraction, M-</a:t>
            </a:r>
            <a:r>
              <a:rPr lang="en-US" dirty="0" err="1"/>
              <a:t>MpleX</a:t>
            </a:r>
            <a:r>
              <a:rPr lang="en-US" dirty="0"/>
              <a:t>, was split with GC-MS before clean-up.</a:t>
            </a:r>
          </a:p>
          <a:p>
            <a:r>
              <a:rPr lang="en-US" b="1" dirty="0"/>
              <a:t>Lower L-</a:t>
            </a:r>
            <a:r>
              <a:rPr lang="en-US" b="1" dirty="0" err="1"/>
              <a:t>Mplex</a:t>
            </a:r>
            <a:r>
              <a:rPr lang="en-US" b="1" dirty="0"/>
              <a:t> samples were diluted 1:1 with MeOH. After data evaluation we ran this sample set again for better results in March 2021.</a:t>
            </a:r>
          </a:p>
          <a:p>
            <a:pPr lvl="1"/>
            <a:r>
              <a:rPr lang="en-US" b="1" dirty="0"/>
              <a:t>This fraction was split with lipidomics.  See Jennifer Kyle for lipid ID’s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u="sng" dirty="0"/>
              <a:t>Instrument Settings:</a:t>
            </a:r>
          </a:p>
          <a:p>
            <a:r>
              <a:rPr lang="en-US" dirty="0"/>
              <a:t>Samples were infused into the 15T FTICR by an automated direct injection system at a flow rate of 4ul/min.</a:t>
            </a:r>
          </a:p>
          <a:p>
            <a:r>
              <a:rPr lang="en-US" dirty="0"/>
              <a:t>Samples were co-added for 300 scans, 100Da to 900Da.</a:t>
            </a:r>
          </a:p>
          <a:p>
            <a:r>
              <a:rPr lang="en-US" dirty="0"/>
              <a:t>Spectra were inspected and reruns were appended to the queue.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u="sng" dirty="0"/>
              <a:t>Data analysis:</a:t>
            </a:r>
          </a:p>
          <a:p>
            <a:r>
              <a:rPr lang="en-US" dirty="0"/>
              <a:t>Samples were peak picked using Bruker DA software with a S/N =7.</a:t>
            </a:r>
          </a:p>
          <a:p>
            <a:r>
              <a:rPr lang="en-US" dirty="0"/>
              <a:t>Data were calibrated and formula assigned using in house software Formularity</a:t>
            </a:r>
            <a:r>
              <a:rPr lang="en-US" baseline="30000" dirty="0"/>
              <a:t>1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Even in this non-polar layer there were Cl- clusters affecting molecular formula assignments for CHON and CNOP, slides 3 and 4.</a:t>
            </a:r>
          </a:p>
          <a:p>
            <a:r>
              <a:rPr lang="en-US" dirty="0"/>
              <a:t>PCA and heatmaps were generated from counts using </a:t>
            </a:r>
            <a:r>
              <a:rPr lang="en-US" b="0" i="0" dirty="0">
                <a:solidFill>
                  <a:srgbClr val="172B4D"/>
                </a:solidFill>
                <a:effectLst/>
                <a:latin typeface="-apple-system"/>
              </a:rPr>
              <a:t>ftmsRanalysis</a:t>
            </a:r>
            <a:r>
              <a:rPr lang="en-US" b="0" i="0" baseline="30000" dirty="0">
                <a:solidFill>
                  <a:srgbClr val="172B4D"/>
                </a:solidFill>
                <a:effectLst/>
                <a:latin typeface="-apple-system"/>
              </a:rPr>
              <a:t>2</a:t>
            </a:r>
          </a:p>
          <a:p>
            <a:pPr lvl="1"/>
            <a:r>
              <a:rPr lang="en-US" dirty="0">
                <a:solidFill>
                  <a:srgbClr val="172B4D"/>
                </a:solidFill>
                <a:latin typeface="-apple-system"/>
              </a:rPr>
              <a:t>The following samples were removed for low # assigned peaks (at or below 1000 assigned mf): 1, 9, 19, 24, 25, 29, 33, 40, 44, 49, 57, 72, 73 and 77</a:t>
            </a:r>
          </a:p>
          <a:p>
            <a:pPr lvl="1"/>
            <a:r>
              <a:rPr lang="en-US" dirty="0"/>
              <a:t> +6C and -10C showed the most separation.</a:t>
            </a:r>
            <a:endParaRPr lang="en-US" baseline="30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771E19-992F-4601-8C85-0E2E899CC69D}"/>
              </a:ext>
            </a:extLst>
          </p:cNvPr>
          <p:cNvSpPr txBox="1"/>
          <p:nvPr/>
        </p:nvSpPr>
        <p:spPr>
          <a:xfrm>
            <a:off x="260685" y="6032832"/>
            <a:ext cx="117372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i="0" baseline="30000" dirty="0">
                <a:solidFill>
                  <a:srgbClr val="172B4D"/>
                </a:solidFill>
                <a:effectLst/>
                <a:latin typeface="-apple-system"/>
              </a:rPr>
              <a:t>1</a:t>
            </a:r>
            <a:r>
              <a:rPr lang="en-US" sz="1000" b="0" i="0" dirty="0">
                <a:solidFill>
                  <a:srgbClr val="172B4D"/>
                </a:solidFill>
                <a:effectLst/>
                <a:latin typeface="-apple-system"/>
              </a:rPr>
              <a:t>Tolić, N., Liu, Y., Liyu, A., Shen, Y., Tfaily, M. M., </a:t>
            </a:r>
            <a:r>
              <a:rPr lang="en-US" sz="1000" b="0" i="0" dirty="0" err="1">
                <a:solidFill>
                  <a:srgbClr val="172B4D"/>
                </a:solidFill>
                <a:effectLst/>
                <a:latin typeface="-apple-system"/>
              </a:rPr>
              <a:t>Kujawinski</a:t>
            </a:r>
            <a:r>
              <a:rPr lang="en-US" sz="1000" b="0" i="0" dirty="0">
                <a:solidFill>
                  <a:srgbClr val="172B4D"/>
                </a:solidFill>
                <a:effectLst/>
                <a:latin typeface="-apple-system"/>
              </a:rPr>
              <a:t>, E. B., ... &amp; Hess, N. J. (2017). Formularity: software for automated formula assignment of natural and other organic matter from ultrahigh-resolution mass spectra. Analytical chemistry, 89(23), 12659-12665.</a:t>
            </a:r>
          </a:p>
          <a:p>
            <a:r>
              <a:rPr lang="en-US" sz="1000" b="0" i="0" baseline="30000" dirty="0">
                <a:solidFill>
                  <a:srgbClr val="222222"/>
                </a:solidFill>
                <a:effectLst/>
                <a:latin typeface="-apple-system"/>
              </a:rPr>
              <a:t>2</a:t>
            </a:r>
            <a:r>
              <a:rPr lang="en-US" sz="1000" b="0" i="0" dirty="0">
                <a:solidFill>
                  <a:srgbClr val="222222"/>
                </a:solidFill>
                <a:effectLst/>
                <a:latin typeface="-apple-system"/>
              </a:rPr>
              <a:t>Bramer, L. M., White, A. M., Stratton, K. G., Thompson, A. M., </a:t>
            </a:r>
            <a:r>
              <a:rPr lang="en-US" sz="1000" b="0" i="0" dirty="0" err="1">
                <a:solidFill>
                  <a:srgbClr val="222222"/>
                </a:solidFill>
                <a:effectLst/>
                <a:latin typeface="-apple-system"/>
              </a:rPr>
              <a:t>Claborne</a:t>
            </a:r>
            <a:r>
              <a:rPr lang="en-US" sz="1000" b="0" i="0" dirty="0">
                <a:solidFill>
                  <a:srgbClr val="222222"/>
                </a:solidFill>
                <a:effectLst/>
                <a:latin typeface="-apple-system"/>
              </a:rPr>
              <a:t>, D., Hofmockel, K., &amp; McCue, L. A. (2020). </a:t>
            </a:r>
            <a:r>
              <a:rPr lang="en-US" sz="1000" b="0" i="0" dirty="0" err="1">
                <a:solidFill>
                  <a:srgbClr val="222222"/>
                </a:solidFill>
                <a:effectLst/>
                <a:latin typeface="-apple-system"/>
              </a:rPr>
              <a:t>ftmsRanalysis</a:t>
            </a:r>
            <a:r>
              <a:rPr lang="en-US" sz="1000" b="0" i="0" dirty="0">
                <a:solidFill>
                  <a:srgbClr val="222222"/>
                </a:solidFill>
                <a:effectLst/>
                <a:latin typeface="-apple-system"/>
              </a:rPr>
              <a:t>: An R package for exploratory data analysis and interactive visualization of FT-MS data. </a:t>
            </a:r>
            <a:r>
              <a:rPr lang="en-US" sz="1000" b="0" i="1" dirty="0" err="1">
                <a:solidFill>
                  <a:srgbClr val="172B4D"/>
                </a:solidFill>
                <a:effectLst/>
                <a:latin typeface="-apple-system"/>
              </a:rPr>
              <a:t>PLoS</a:t>
            </a:r>
            <a:r>
              <a:rPr lang="en-US" sz="1000" b="0" i="1" dirty="0">
                <a:solidFill>
                  <a:srgbClr val="172B4D"/>
                </a:solidFill>
                <a:effectLst/>
                <a:latin typeface="-apple-system"/>
              </a:rPr>
              <a:t> computational biology</a:t>
            </a:r>
            <a:r>
              <a:rPr lang="en-US" sz="1000" b="0" i="0" dirty="0">
                <a:solidFill>
                  <a:srgbClr val="222222"/>
                </a:solidFill>
                <a:effectLst/>
                <a:latin typeface="-apple-system"/>
              </a:rPr>
              <a:t>, </a:t>
            </a:r>
            <a:r>
              <a:rPr lang="en-US" sz="1000" b="0" i="1" dirty="0">
                <a:solidFill>
                  <a:srgbClr val="172B4D"/>
                </a:solidFill>
                <a:effectLst/>
                <a:latin typeface="-apple-system"/>
              </a:rPr>
              <a:t>16</a:t>
            </a:r>
            <a:r>
              <a:rPr lang="en-US" sz="1000" b="0" i="0" dirty="0">
                <a:solidFill>
                  <a:srgbClr val="222222"/>
                </a:solidFill>
                <a:effectLst/>
                <a:latin typeface="-apple-system"/>
              </a:rPr>
              <a:t>(3), e1007654.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780088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F3ED746-809F-471E-91CC-70224B2D5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777740" cy="38557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57BEF27-026A-4F86-A5D3-C511E660B29C}"/>
              </a:ext>
            </a:extLst>
          </p:cNvPr>
          <p:cNvSpPr txBox="1"/>
          <p:nvPr/>
        </p:nvSpPr>
        <p:spPr>
          <a:xfrm>
            <a:off x="5166980" y="149817"/>
            <a:ext cx="19053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Non-Polar Lipid layer</a:t>
            </a:r>
          </a:p>
          <a:p>
            <a:pPr algn="ctr"/>
            <a:r>
              <a:rPr lang="en-US" dirty="0"/>
              <a:t>Diagnostics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0FF4C7-4F2E-4A51-A540-0E6C3D317D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5929"/>
          <a:stretch/>
        </p:blipFill>
        <p:spPr>
          <a:xfrm>
            <a:off x="167068" y="3733799"/>
            <a:ext cx="4658297" cy="16567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AEBEAB0-6908-456F-8B52-F5BECF44C53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6324"/>
          <a:stretch/>
        </p:blipFill>
        <p:spPr>
          <a:xfrm>
            <a:off x="167068" y="5216077"/>
            <a:ext cx="4658297" cy="164192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738BCF3-352D-4922-AD5C-5EFA750137B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7747"/>
          <a:stretch/>
        </p:blipFill>
        <p:spPr>
          <a:xfrm>
            <a:off x="7072312" y="38099"/>
            <a:ext cx="4658297" cy="234029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0C0D655-C59F-42E9-9032-AC8BD224818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37944"/>
          <a:stretch/>
        </p:blipFill>
        <p:spPr>
          <a:xfrm>
            <a:off x="7072311" y="2224455"/>
            <a:ext cx="4658297" cy="233288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EFBE137-C3DD-4CC2-B226-F75A21A732C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38340"/>
          <a:stretch/>
        </p:blipFill>
        <p:spPr>
          <a:xfrm>
            <a:off x="7072311" y="4410076"/>
            <a:ext cx="4658297" cy="231800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82924E7-F800-4405-BF1D-ECEE4DF32886}"/>
              </a:ext>
            </a:extLst>
          </p:cNvPr>
          <p:cNvSpPr txBox="1"/>
          <p:nvPr/>
        </p:nvSpPr>
        <p:spPr>
          <a:xfrm>
            <a:off x="1080482" y="343896"/>
            <a:ext cx="10631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peaks count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0EED27-06D2-4350-B4FD-A0FD9513945F}"/>
              </a:ext>
            </a:extLst>
          </p:cNvPr>
          <p:cNvSpPr txBox="1"/>
          <p:nvPr/>
        </p:nvSpPr>
        <p:spPr>
          <a:xfrm>
            <a:off x="934882" y="3893814"/>
            <a:ext cx="2578270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baseline="30000" dirty="0"/>
              <a:t>12</a:t>
            </a:r>
            <a:r>
              <a:rPr lang="en-US" sz="1400" dirty="0"/>
              <a:t>C-</a:t>
            </a:r>
            <a:r>
              <a:rPr lang="en-US" sz="1400" baseline="30000" dirty="0"/>
              <a:t>13</a:t>
            </a:r>
            <a:r>
              <a:rPr lang="en-US" sz="1400" dirty="0"/>
              <a:t>C; few doubly charged 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B8FDBC1-6D91-41DA-8DAA-BAF1BA429EC7}"/>
              </a:ext>
            </a:extLst>
          </p:cNvPr>
          <p:cNvSpPr txBox="1"/>
          <p:nvPr/>
        </p:nvSpPr>
        <p:spPr>
          <a:xfrm>
            <a:off x="1131656" y="5426957"/>
            <a:ext cx="758541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baseline="30000" dirty="0"/>
              <a:t>35</a:t>
            </a:r>
            <a:r>
              <a:rPr lang="en-US" sz="1400" dirty="0"/>
              <a:t>Cl-</a:t>
            </a:r>
            <a:r>
              <a:rPr lang="en-US" sz="1400" baseline="30000" dirty="0"/>
              <a:t>37</a:t>
            </a:r>
            <a:r>
              <a:rPr lang="en-US" sz="1400" dirty="0"/>
              <a:t>Cl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1E0F3D2-8C22-4B9B-A9C3-C3BA9B72D271}"/>
              </a:ext>
            </a:extLst>
          </p:cNvPr>
          <p:cNvSpPr txBox="1"/>
          <p:nvPr/>
        </p:nvSpPr>
        <p:spPr>
          <a:xfrm>
            <a:off x="8276607" y="2350776"/>
            <a:ext cx="1685077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NOM Connectivity O</a:t>
            </a:r>
            <a:endParaRPr lang="en-US" sz="1400" baseline="-25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B403D3-EC40-4AF1-A14E-70DD95F1D1C2}"/>
              </a:ext>
            </a:extLst>
          </p:cNvPr>
          <p:cNvSpPr txBox="1"/>
          <p:nvPr/>
        </p:nvSpPr>
        <p:spPr>
          <a:xfrm>
            <a:off x="8276607" y="319093"/>
            <a:ext cx="1834156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NOM Connectivity - H</a:t>
            </a:r>
            <a:r>
              <a:rPr lang="en-US" sz="1400" baseline="-25000" dirty="0"/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3AD2730-5295-4C4A-97E4-B68057257DA2}"/>
              </a:ext>
            </a:extLst>
          </p:cNvPr>
          <p:cNvSpPr txBox="1"/>
          <p:nvPr/>
        </p:nvSpPr>
        <p:spPr>
          <a:xfrm>
            <a:off x="8276607" y="4690285"/>
            <a:ext cx="2100255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NOM Connectivity CH</a:t>
            </a:r>
            <a:r>
              <a:rPr lang="en-US" sz="1400" baseline="-25000" dirty="0"/>
              <a:t>4</a:t>
            </a:r>
            <a:r>
              <a:rPr lang="en-US" sz="1400" dirty="0"/>
              <a:t>O</a:t>
            </a:r>
            <a:r>
              <a:rPr lang="en-US" sz="1400" baseline="-25000" dirty="0"/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945779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019A6CD-B43E-4C1D-B4DC-FC71DF6E1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033" y="409576"/>
            <a:ext cx="5274945" cy="58507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C03E6F-56AA-4E09-AE71-8E110CB479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2033" y="428626"/>
            <a:ext cx="5274945" cy="58507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A92E3B-0BF2-4870-B1A0-1D1A998D1128}"/>
              </a:ext>
            </a:extLst>
          </p:cNvPr>
          <p:cNvSpPr txBox="1"/>
          <p:nvPr/>
        </p:nvSpPr>
        <p:spPr>
          <a:xfrm>
            <a:off x="666750" y="6387583"/>
            <a:ext cx="5353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Second stage is one more [M-H]- with (N+S)&lt;2 AND P=1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03A53A-84A8-4705-99CC-1E7C215EBE97}"/>
              </a:ext>
            </a:extLst>
          </p:cNvPr>
          <p:cNvSpPr txBox="1"/>
          <p:nvPr/>
        </p:nvSpPr>
        <p:spPr>
          <a:xfrm>
            <a:off x="76200" y="43933"/>
            <a:ext cx="11881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Formularity parameters for molecular formula assignment; reports were consolidated to remove ambiguous assignments.</a:t>
            </a:r>
          </a:p>
        </p:txBody>
      </p:sp>
    </p:spTree>
    <p:extLst>
      <p:ext uri="{BB962C8B-B14F-4D97-AF65-F5344CB8AC3E}">
        <p14:creationId xmlns:p14="http://schemas.microsoft.com/office/powerpoint/2010/main" val="1910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49D73-E3F8-4511-9DE4-BB2A2E583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681036"/>
          </a:xfrm>
        </p:spPr>
        <p:txBody>
          <a:bodyPr>
            <a:normAutofit/>
          </a:bodyPr>
          <a:lstStyle/>
          <a:p>
            <a:r>
              <a:rPr lang="en-US" sz="2800" b="1" dirty="0"/>
              <a:t>PCA of M-</a:t>
            </a:r>
            <a:r>
              <a:rPr lang="en-US" sz="2800" b="1" dirty="0" err="1"/>
              <a:t>Mplex</a:t>
            </a:r>
            <a:r>
              <a:rPr lang="en-US" sz="2800" b="1" dirty="0"/>
              <a:t> (SPE) Samples – Tpls6 - Class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1E519D-CABC-4952-8BCF-267E8C76386C}"/>
              </a:ext>
            </a:extLst>
          </p:cNvPr>
          <p:cNvSpPr txBox="1"/>
          <p:nvPr/>
        </p:nvSpPr>
        <p:spPr>
          <a:xfrm>
            <a:off x="567558" y="5195395"/>
            <a:ext cx="73953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Cadd0 separated from the other </a:t>
            </a:r>
            <a:r>
              <a:rPr lang="en-US" dirty="0" err="1"/>
              <a:t>Cadd</a:t>
            </a:r>
            <a:r>
              <a:rPr lang="en-US" dirty="0"/>
              <a:t> treatments mostly due to the lipid-like compound class as defined on a Van </a:t>
            </a:r>
            <a:r>
              <a:rPr lang="en-US" dirty="0" err="1"/>
              <a:t>Krevelen</a:t>
            </a:r>
            <a:r>
              <a:rPr lang="en-US" dirty="0"/>
              <a:t> diagram.  To deep dive the data, you will need to focus on the unique formula assignments and the lipid ID’s that were provided in April.</a:t>
            </a:r>
          </a:p>
        </p:txBody>
      </p:sp>
      <p:pic>
        <p:nvPicPr>
          <p:cNvPr id="1046" name="Picture 22" descr="PCAScore2DImage">
            <a:extLst>
              <a:ext uri="{FF2B5EF4-FFF2-40B4-BE49-F238E27FC236}">
                <a16:creationId xmlns:a16="http://schemas.microsoft.com/office/drawing/2014/main" id="{F0AD542E-BDAB-4103-8200-A136C4E677A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920" y="762546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PCABiplotImage">
            <a:extLst>
              <a:ext uri="{FF2B5EF4-FFF2-40B4-BE49-F238E27FC236}">
                <a16:creationId xmlns:a16="http://schemas.microsoft.com/office/drawing/2014/main" id="{29FA00F3-AF5A-4603-9118-FC6ADED446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8" y="666758"/>
            <a:ext cx="4405305" cy="4405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HeatMapimage">
            <a:extLst>
              <a:ext uri="{FF2B5EF4-FFF2-40B4-BE49-F238E27FC236}">
                <a16:creationId xmlns:a16="http://schemas.microsoft.com/office/drawing/2014/main" id="{24CCE096-CD35-43AB-9A64-A353611881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386647" y="2219325"/>
            <a:ext cx="6172200" cy="241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9673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49D73-E3F8-4511-9DE4-BB2A2E583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681036"/>
          </a:xfrm>
        </p:spPr>
        <p:txBody>
          <a:bodyPr>
            <a:normAutofit/>
          </a:bodyPr>
          <a:lstStyle/>
          <a:p>
            <a:r>
              <a:rPr lang="en-US" sz="2800" b="1" dirty="0"/>
              <a:t>PCA of M-</a:t>
            </a:r>
            <a:r>
              <a:rPr lang="en-US" sz="2800" b="1" dirty="0" err="1"/>
              <a:t>Mplex</a:t>
            </a:r>
            <a:r>
              <a:rPr lang="en-US" sz="2800" b="1" dirty="0"/>
              <a:t> (SPE) Samples – Tpls6 - mf </a:t>
            </a:r>
          </a:p>
        </p:txBody>
      </p:sp>
      <p:pic>
        <p:nvPicPr>
          <p:cNvPr id="7170" name="Picture 2" descr="PCAScore2DImage">
            <a:extLst>
              <a:ext uri="{FF2B5EF4-FFF2-40B4-BE49-F238E27FC236}">
                <a16:creationId xmlns:a16="http://schemas.microsoft.com/office/drawing/2014/main" id="{8E8FC975-5BD7-4587-98D9-8E3C4C18A96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522" y="693741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PCABiplotImage">
            <a:extLst>
              <a:ext uri="{FF2B5EF4-FFF2-40B4-BE49-F238E27FC236}">
                <a16:creationId xmlns:a16="http://schemas.microsoft.com/office/drawing/2014/main" id="{1A00A1A1-4F42-4514-A662-79CCA4BF7D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3412" y="604836"/>
            <a:ext cx="4476751" cy="447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HeatMapimage">
            <a:extLst>
              <a:ext uri="{FF2B5EF4-FFF2-40B4-BE49-F238E27FC236}">
                <a16:creationId xmlns:a16="http://schemas.microsoft.com/office/drawing/2014/main" id="{054BEC38-6A46-4444-9B37-6560444F5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429514" y="2428875"/>
            <a:ext cx="6172200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180537B-D437-439C-8602-CAC6742402E6}"/>
              </a:ext>
            </a:extLst>
          </p:cNvPr>
          <p:cNvSpPr txBox="1"/>
          <p:nvPr/>
        </p:nvSpPr>
        <p:spPr>
          <a:xfrm>
            <a:off x="567558" y="5281120"/>
            <a:ext cx="73953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Cadd0 separated from the other </a:t>
            </a:r>
            <a:r>
              <a:rPr lang="en-US" dirty="0" err="1"/>
              <a:t>Cadd</a:t>
            </a:r>
            <a:r>
              <a:rPr lang="en-US" dirty="0"/>
              <a:t> treatments mostly due to the CHO and CHON assigned formula.  To deep dive the data, you will need to focus on the unique formula assignments to further understand these differences.</a:t>
            </a:r>
          </a:p>
        </p:txBody>
      </p:sp>
    </p:spTree>
    <p:extLst>
      <p:ext uri="{BB962C8B-B14F-4D97-AF65-F5344CB8AC3E}">
        <p14:creationId xmlns:p14="http://schemas.microsoft.com/office/powerpoint/2010/main" val="2419661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49D73-E3F8-4511-9DE4-BB2A2E583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681036"/>
          </a:xfrm>
        </p:spPr>
        <p:txBody>
          <a:bodyPr>
            <a:normAutofit/>
          </a:bodyPr>
          <a:lstStyle/>
          <a:p>
            <a:r>
              <a:rPr lang="en-US" sz="2800" b="1" dirty="0"/>
              <a:t>PCA of M-</a:t>
            </a:r>
            <a:r>
              <a:rPr lang="en-US" sz="2800" b="1" dirty="0" err="1"/>
              <a:t>Mplex</a:t>
            </a:r>
            <a:r>
              <a:rPr lang="en-US" sz="2800" b="1" dirty="0"/>
              <a:t> (SPE) Samples – Tpls2- Class </a:t>
            </a:r>
          </a:p>
        </p:txBody>
      </p:sp>
      <p:pic>
        <p:nvPicPr>
          <p:cNvPr id="1040" name="Picture 16" descr="PCAScore2DImage">
            <a:extLst>
              <a:ext uri="{FF2B5EF4-FFF2-40B4-BE49-F238E27FC236}">
                <a16:creationId xmlns:a16="http://schemas.microsoft.com/office/drawing/2014/main" id="{367AF70C-5143-466A-BBFF-B68B6DE5806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956" y="762547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PCABiplotImage">
            <a:extLst>
              <a:ext uri="{FF2B5EF4-FFF2-40B4-BE49-F238E27FC236}">
                <a16:creationId xmlns:a16="http://schemas.microsoft.com/office/drawing/2014/main" id="{D528524C-1CE5-4BD7-8593-F7DCE9ABA9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1488" y="642937"/>
            <a:ext cx="4552457" cy="4552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eatMapimage">
            <a:extLst>
              <a:ext uri="{FF2B5EF4-FFF2-40B4-BE49-F238E27FC236}">
                <a16:creationId xmlns:a16="http://schemas.microsoft.com/office/drawing/2014/main" id="{DDFEFCD7-BDB3-44BE-A218-6DAE14AF02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458091" y="2219325"/>
            <a:ext cx="6172200" cy="241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E6A566-1336-4402-B9E4-CEE2657DF578}"/>
              </a:ext>
            </a:extLst>
          </p:cNvPr>
          <p:cNvSpPr txBox="1"/>
          <p:nvPr/>
        </p:nvSpPr>
        <p:spPr>
          <a:xfrm>
            <a:off x="567558" y="5195395"/>
            <a:ext cx="73953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is not a lot of separation detected at this temperature.  Although the C add 0.2 and C add 2 seem to be grouping with Cond and </a:t>
            </a:r>
            <a:r>
              <a:rPr lang="en-US" dirty="0" err="1"/>
              <a:t>Unsat</a:t>
            </a:r>
            <a:r>
              <a:rPr lang="en-US" dirty="0"/>
              <a:t> hydrocarbon and lignin-like compounds.  To deep dive the data, you will need to focus on the unique formula assignments.</a:t>
            </a:r>
          </a:p>
        </p:txBody>
      </p:sp>
    </p:spTree>
    <p:extLst>
      <p:ext uri="{BB962C8B-B14F-4D97-AF65-F5344CB8AC3E}">
        <p14:creationId xmlns:p14="http://schemas.microsoft.com/office/powerpoint/2010/main" val="1119920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49D73-E3F8-4511-9DE4-BB2A2E583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681036"/>
          </a:xfrm>
        </p:spPr>
        <p:txBody>
          <a:bodyPr>
            <a:normAutofit/>
          </a:bodyPr>
          <a:lstStyle/>
          <a:p>
            <a:r>
              <a:rPr lang="en-US" sz="2800" b="1" dirty="0"/>
              <a:t>PCA of M-</a:t>
            </a:r>
            <a:r>
              <a:rPr lang="en-US" sz="2800" b="1" dirty="0" err="1"/>
              <a:t>Mplex</a:t>
            </a:r>
            <a:r>
              <a:rPr lang="en-US" sz="2800" b="1" dirty="0"/>
              <a:t> (SPE) Samples – Tpls2 - mf </a:t>
            </a:r>
          </a:p>
        </p:txBody>
      </p:sp>
      <p:pic>
        <p:nvPicPr>
          <p:cNvPr id="6146" name="Picture 2" descr="PCAScore2DImage">
            <a:extLst>
              <a:ext uri="{FF2B5EF4-FFF2-40B4-BE49-F238E27FC236}">
                <a16:creationId xmlns:a16="http://schemas.microsoft.com/office/drawing/2014/main" id="{7308E817-B4CC-4174-A634-690C0278078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794" y="844056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PCABiplotImage">
            <a:extLst>
              <a:ext uri="{FF2B5EF4-FFF2-40B4-BE49-F238E27FC236}">
                <a16:creationId xmlns:a16="http://schemas.microsoft.com/office/drawing/2014/main" id="{C22C0ADD-86F4-4EE9-88E1-C4F397A35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7251" y="720223"/>
            <a:ext cx="4533902" cy="4533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eatMapimage">
            <a:extLst>
              <a:ext uri="{FF2B5EF4-FFF2-40B4-BE49-F238E27FC236}">
                <a16:creationId xmlns:a16="http://schemas.microsoft.com/office/drawing/2014/main" id="{5CF200DC-A74B-44EE-8AEC-62F272E88D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419983" y="2424112"/>
            <a:ext cx="6172200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AEEFFF0-8F0F-4F44-8505-D74FF1B6FAEE}"/>
              </a:ext>
            </a:extLst>
          </p:cNvPr>
          <p:cNvSpPr txBox="1"/>
          <p:nvPr/>
        </p:nvSpPr>
        <p:spPr>
          <a:xfrm>
            <a:off x="567558" y="5195395"/>
            <a:ext cx="7395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is not a lot of separation detected at this temperature.  To deep dive the data, you will need to focus on the unique formula assignments.</a:t>
            </a:r>
          </a:p>
        </p:txBody>
      </p:sp>
    </p:spTree>
    <p:extLst>
      <p:ext uri="{BB962C8B-B14F-4D97-AF65-F5344CB8AC3E}">
        <p14:creationId xmlns:p14="http://schemas.microsoft.com/office/powerpoint/2010/main" val="813342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49D73-E3F8-4511-9DE4-BB2A2E583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681036"/>
          </a:xfrm>
        </p:spPr>
        <p:txBody>
          <a:bodyPr>
            <a:normAutofit/>
          </a:bodyPr>
          <a:lstStyle/>
          <a:p>
            <a:r>
              <a:rPr lang="en-US" sz="2800" b="1" dirty="0"/>
              <a:t>PCA of M-</a:t>
            </a:r>
            <a:r>
              <a:rPr lang="en-US" sz="2800" b="1" dirty="0" err="1"/>
              <a:t>Mplex</a:t>
            </a:r>
            <a:r>
              <a:rPr lang="en-US" sz="2800" b="1" dirty="0"/>
              <a:t> (SPE) Samples – Tneg2 - Class </a:t>
            </a:r>
          </a:p>
        </p:txBody>
      </p:sp>
      <p:pic>
        <p:nvPicPr>
          <p:cNvPr id="7" name="Picture 10" descr="PCAScore2DImage">
            <a:extLst>
              <a:ext uri="{FF2B5EF4-FFF2-40B4-BE49-F238E27FC236}">
                <a16:creationId xmlns:a16="http://schemas.microsoft.com/office/drawing/2014/main" id="{04912119-B4A6-489B-A4DA-70CA9E089C0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94" y="844057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2" descr="PCABiplotImage">
            <a:extLst>
              <a:ext uri="{FF2B5EF4-FFF2-40B4-BE49-F238E27FC236}">
                <a16:creationId xmlns:a16="http://schemas.microsoft.com/office/drawing/2014/main" id="{D7F40F7B-7BD8-4C22-9C17-8870CDFFF2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1963" y="728661"/>
            <a:ext cx="4524376" cy="452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eatMapimage">
            <a:extLst>
              <a:ext uri="{FF2B5EF4-FFF2-40B4-BE49-F238E27FC236}">
                <a16:creationId xmlns:a16="http://schemas.microsoft.com/office/drawing/2014/main" id="{35035349-832C-42D5-9C18-75362F97F5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658108" y="2219325"/>
            <a:ext cx="6172200" cy="241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E21930-A7E7-43E5-8F29-91C5BD9F3CE3}"/>
              </a:ext>
            </a:extLst>
          </p:cNvPr>
          <p:cNvSpPr txBox="1"/>
          <p:nvPr/>
        </p:nvSpPr>
        <p:spPr>
          <a:xfrm>
            <a:off x="567558" y="5195395"/>
            <a:ext cx="73953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is not a lot of separation detected at this temperature.  However, looking at the heat map C add 0 and C add 2 are grouping together and the C add 0.2 and 0.4 are grouping together. To deep dive the data, you will need to focus on the unique formula assignments.</a:t>
            </a:r>
          </a:p>
        </p:txBody>
      </p:sp>
    </p:spTree>
    <p:extLst>
      <p:ext uri="{BB962C8B-B14F-4D97-AF65-F5344CB8AC3E}">
        <p14:creationId xmlns:p14="http://schemas.microsoft.com/office/powerpoint/2010/main" val="2489286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6358</TotalTime>
  <Words>1110</Words>
  <Application>Microsoft Office PowerPoint</Application>
  <PresentationFormat>Widescreen</PresentationFormat>
  <Paragraphs>62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-apple-system</vt:lpstr>
      <vt:lpstr>Arial</vt:lpstr>
      <vt:lpstr>Calibri</vt:lpstr>
      <vt:lpstr>Calibri Light</vt:lpstr>
      <vt:lpstr>Office Theme</vt:lpstr>
      <vt:lpstr>EMSL 50209 Weintraub NOM Samples on 15T FT-ICR Large Study – Non-Polar “lipid” layer</vt:lpstr>
      <vt:lpstr>Experimental Set-up and extraction</vt:lpstr>
      <vt:lpstr>PowerPoint Presentation</vt:lpstr>
      <vt:lpstr>PowerPoint Presentation</vt:lpstr>
      <vt:lpstr>PCA of M-Mplex (SPE) Samples – Tpls6 - Class </vt:lpstr>
      <vt:lpstr>PCA of M-Mplex (SPE) Samples – Tpls6 - mf </vt:lpstr>
      <vt:lpstr>PCA of M-Mplex (SPE) Samples – Tpls2- Class </vt:lpstr>
      <vt:lpstr>PCA of M-Mplex (SPE) Samples – Tpls2 - mf </vt:lpstr>
      <vt:lpstr>PCA of M-Mplex (SPE) Samples – Tneg2 - Class </vt:lpstr>
      <vt:lpstr>PCA of M-Mplex (SPE) Samples – Tneg2- mf </vt:lpstr>
      <vt:lpstr>PCA of M-Mplex (SPE) Samples – Tneg6 - Class </vt:lpstr>
      <vt:lpstr>PCA of M-Mplex (SPE) Samples – Tneg6 - mf </vt:lpstr>
      <vt:lpstr>PCA of M-Mplex (SPE) Samples – Tneg10 - Class </vt:lpstr>
      <vt:lpstr>PCA of M-Mplex (SPE) Samples – Tneg10 - mf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Tolic, Nikola</dc:creator>
  <cp:lastModifiedBy>Chu, Rosalie K</cp:lastModifiedBy>
  <cp:revision>65</cp:revision>
  <dcterms:created xsi:type="dcterms:W3CDTF">2021-02-24T20:59:14Z</dcterms:created>
  <dcterms:modified xsi:type="dcterms:W3CDTF">2021-10-04T15:55:03Z</dcterms:modified>
</cp:coreProperties>
</file>