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9A37-F6A3-4C8C-93BA-30EC37F0F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BB216-2CD8-4833-8C91-3A24688F2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4259-FFCE-48CF-9A5B-E61A08EF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C5C1-97D4-46E6-B764-2E72E5C1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3E76-BB30-42EE-8185-C577258D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F69-364D-459C-992B-2474795E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6F904-5B56-4AA0-8617-A16506F14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E999-D8AF-4D06-A087-85BD76B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9D29-6CFC-4F6A-BBE6-8FA948A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CFD0C-82C4-417F-B79A-3271D7F4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E024A-9DFE-4B01-B775-4516EEAE8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709FD-C8D6-40E9-81E8-9C49204CE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90C4-29F7-4DA0-81B6-7354E15A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0514-BB4C-46FD-8104-202B38E0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FD01-518D-4714-97DF-1AAE5FEC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0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C709-E4BF-4673-AEE4-16F3CEDA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1225-3AB0-4166-A8B1-A906C881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F26B-6C8C-4D75-AB44-823EC90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313A-7F85-4CC0-B210-C54F1788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8AF8-5474-482E-B457-83F65134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98A-558E-46C5-8862-29B5DBF8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8666D-A2B2-41AE-BA31-0F932740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CF2CA-DB5A-4E99-BBC3-7E79A08A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F95B-634C-41D9-B504-B5FE6642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9422-8134-4509-A82E-AF7D546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10CA-75D8-4C39-8183-2FF40930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CF35-51C9-4217-815E-9A64FC2CC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8CF21-6C3A-454B-BDC4-C94FD0D64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6A64F-D9AD-4394-93EA-5CEBA3E4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7689-5B14-4E1D-B295-3BACD0F6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8965F-DC01-4264-AB56-BE64CC5A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2A5A-70DA-462A-A611-FC688565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C9C6D-6DEF-4F91-99D4-C4F20F824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9504-5D0F-450F-AA60-486C0DF2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19728-1CBE-4D28-B115-A8B2973D6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07BBE-1779-4682-A4CA-7E50ACB34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3EDF3-A5C3-49EF-969A-3FBF31C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895A3-B0D7-4DAD-BD67-01E8BB5B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E153B-788C-46BF-BF05-993896F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B53C-24C5-4FBF-8E8F-E578CBE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ECA3E-3764-4FDC-9D13-A475E077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5159E-495D-4758-B0AE-A2961526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F57E-4F4C-4D7A-99F1-0447BE48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4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BD9E7-C1E2-4864-B148-D3C45600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AC8E-CFF9-41E0-8A08-52D7BB98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38E2F-96C8-4AE2-AE46-BDD416CC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5ED0-1A69-4360-9252-FF41BCDE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73A0-7D2B-4D20-B853-439CED5F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EB8F8-72C1-41C2-8BE2-F55DA120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7E72-7E3B-4C26-9324-712C1AC8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46A32-DB76-4582-8CD3-11EC97D0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F22EA-DDC1-4112-B7DF-6F83393C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AF2D-1F61-4FA4-A774-F585FAF5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DB578-D4AE-4117-AB03-264811004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CBAC1-A014-4C63-B37C-E5A534BF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139FE-EABB-4F5C-A7B1-57DF3958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B271-5100-4AF8-B63D-DE190459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FEC76-E259-45BC-9403-68BAFFE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BA0AE-65BC-4254-A079-179481AC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C257-B21E-4E58-B80C-000A7A38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2E37-61C2-436A-B488-C232C88CB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0764-FC0A-4876-B01E-BCB01008E103}" type="datetimeFigureOut">
              <a:rPr lang="en-US" smtClean="0"/>
              <a:t>02/01/2023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8956-0324-4722-B13B-22C43D04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F93A-A93D-4FBB-BA86-C401D8C2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36D1-696E-4D1E-91AB-2AE05885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Floyd\softwar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B924E-037F-4989-8C21-407185321E22}"/>
              </a:ext>
            </a:extLst>
          </p:cNvPr>
          <p:cNvSpPr txBox="1"/>
          <p:nvPr/>
        </p:nvSpPr>
        <p:spPr>
          <a:xfrm>
            <a:off x="1065229" y="490194"/>
            <a:ext cx="60440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12T FT-ICR</a:t>
            </a:r>
          </a:p>
          <a:p>
            <a:r>
              <a:rPr lang="en-US" dirty="0"/>
              <a:t>EUP# 51407 Weintraub</a:t>
            </a:r>
          </a:p>
          <a:p>
            <a:r>
              <a:rPr lang="en-US" dirty="0"/>
              <a:t>Upper MeOH Neg ESI (239 spectra, includes SRFAII and Blanks)</a:t>
            </a:r>
          </a:p>
          <a:p>
            <a:r>
              <a:rPr lang="en-US" dirty="0"/>
              <a:t>Lower CHCl3 Neg ESI (180 spectra, includes SRFAII and Blanks)</a:t>
            </a:r>
          </a:p>
          <a:p>
            <a:endParaRPr lang="en-US" dirty="0"/>
          </a:p>
          <a:p>
            <a:r>
              <a:rPr lang="en-US" dirty="0"/>
              <a:t>Copy MAGE, NOMSI software from the </a:t>
            </a:r>
            <a:r>
              <a:rPr lang="en-US" dirty="0">
                <a:hlinkClick r:id="rId2" action="ppaction://hlinkfile"/>
              </a:rPr>
              <a:t>\\Floyd\software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Peak picking (NOMSI):</a:t>
            </a:r>
          </a:p>
          <a:p>
            <a:r>
              <a:rPr lang="en-US" dirty="0"/>
              <a:t>format </a:t>
            </a:r>
            <a:r>
              <a:rPr lang="en-US" dirty="0" err="1"/>
              <a:t>cia_long</a:t>
            </a:r>
            <a:endParaRPr lang="en-US" dirty="0"/>
          </a:p>
          <a:p>
            <a:r>
              <a:rPr lang="en-US" dirty="0"/>
              <a:t>type exclusive</a:t>
            </a:r>
          </a:p>
          <a:p>
            <a:r>
              <a:rPr lang="en-US" dirty="0"/>
              <a:t>m inclusive 100 2000 inclusive </a:t>
            </a:r>
            <a:r>
              <a:rPr lang="en-US" dirty="0" err="1"/>
              <a:t>inclusive</a:t>
            </a:r>
            <a:endParaRPr lang="en-US" dirty="0"/>
          </a:p>
          <a:p>
            <a:r>
              <a:rPr lang="en-US" dirty="0"/>
              <a:t>res 1e5</a:t>
            </a:r>
          </a:p>
          <a:p>
            <a:r>
              <a:rPr lang="en-US" dirty="0" err="1"/>
              <a:t>sn</a:t>
            </a:r>
            <a:r>
              <a:rPr lang="en-US" dirty="0"/>
              <a:t> 7</a:t>
            </a:r>
          </a:p>
          <a:p>
            <a:r>
              <a:rPr lang="en-US" dirty="0"/>
              <a:t>cs -100 100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7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709AF-A8B4-E902-95AC-FCCBDBF8E86B}"/>
              </a:ext>
            </a:extLst>
          </p:cNvPr>
          <p:cNvSpPr txBox="1"/>
          <p:nvPr/>
        </p:nvSpPr>
        <p:spPr>
          <a:xfrm>
            <a:off x="445424" y="221450"/>
            <a:ext cx="95254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MeOH Extraction – Samples &amp; Blanks - </a:t>
            </a:r>
            <a:r>
              <a:rPr lang="en-US" dirty="0" err="1"/>
              <a:t>Neg.ESI</a:t>
            </a:r>
            <a:r>
              <a:rPr lang="en-US" dirty="0"/>
              <a:t> – IPA findings</a:t>
            </a:r>
          </a:p>
          <a:p>
            <a:endParaRPr lang="en-US" dirty="0"/>
          </a:p>
          <a:p>
            <a:r>
              <a:rPr lang="en-US" dirty="0"/>
              <a:t>FeCl3</a:t>
            </a:r>
          </a:p>
          <a:p>
            <a:r>
              <a:rPr lang="en-US" dirty="0"/>
              <a:t>NiCl3</a:t>
            </a:r>
          </a:p>
          <a:p>
            <a:r>
              <a:rPr lang="en-US" dirty="0"/>
              <a:t>FeCl4</a:t>
            </a:r>
          </a:p>
          <a:p>
            <a:r>
              <a:rPr lang="en-US" dirty="0"/>
              <a:t>NaCl clusters</a:t>
            </a:r>
          </a:p>
          <a:p>
            <a:r>
              <a:rPr lang="en-US" dirty="0"/>
              <a:t>C6H2O2Br4</a:t>
            </a:r>
          </a:p>
          <a:p>
            <a:r>
              <a:rPr lang="en-US" dirty="0"/>
              <a:t>C6H3O2Br3	</a:t>
            </a:r>
          </a:p>
          <a:p>
            <a:r>
              <a:rPr lang="en-US" dirty="0"/>
              <a:t>Lots of </a:t>
            </a:r>
            <a:r>
              <a:rPr lang="en-US" dirty="0" err="1"/>
              <a:t>CHNOFSCl</a:t>
            </a:r>
            <a:r>
              <a:rPr lang="en-US" dirty="0"/>
              <a:t> formula with excellent d scores</a:t>
            </a:r>
          </a:p>
          <a:p>
            <a:endParaRPr lang="en-US" dirty="0"/>
          </a:p>
          <a:p>
            <a:r>
              <a:rPr lang="en-US" dirty="0"/>
              <a:t>This is more or less found in all MeOH extraction samples and not in CHCl3 extraction samples. Difference is noticeable in defect plots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A681-B402-4753-8FFD-DA07AB5EB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66" b="45041"/>
          <a:stretch/>
        </p:blipFill>
        <p:spPr>
          <a:xfrm>
            <a:off x="5208137" y="3924231"/>
            <a:ext cx="3367890" cy="2533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E93A76-DCF6-0279-79DF-1C4F6158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73" b="44619"/>
          <a:stretch/>
        </p:blipFill>
        <p:spPr>
          <a:xfrm>
            <a:off x="1521352" y="3924231"/>
            <a:ext cx="3367464" cy="2553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544B4-64F2-6FEB-483D-71934C8D3C39}"/>
              </a:ext>
            </a:extLst>
          </p:cNvPr>
          <p:cNvSpPr txBox="1"/>
          <p:nvPr/>
        </p:nvSpPr>
        <p:spPr>
          <a:xfrm>
            <a:off x="6267047" y="6451884"/>
            <a:ext cx="1841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CHCl</a:t>
            </a:r>
            <a:r>
              <a:rPr lang="en-US" baseline="-25000" dirty="0"/>
              <a:t>3</a:t>
            </a:r>
            <a:r>
              <a:rPr lang="en-US" dirty="0"/>
              <a:t> 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900B7-866F-0E6C-A4F0-DA44C9710242}"/>
              </a:ext>
            </a:extLst>
          </p:cNvPr>
          <p:cNvSpPr txBox="1"/>
          <p:nvPr/>
        </p:nvSpPr>
        <p:spPr>
          <a:xfrm>
            <a:off x="2499200" y="6451884"/>
            <a:ext cx="1841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MeOH extraction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9283B9E-232F-3613-20D1-8AED332EF63B}"/>
              </a:ext>
            </a:extLst>
          </p:cNvPr>
          <p:cNvSpPr/>
          <p:nvPr/>
        </p:nvSpPr>
        <p:spPr>
          <a:xfrm>
            <a:off x="1974238" y="3735421"/>
            <a:ext cx="2490758" cy="2130358"/>
          </a:xfrm>
          <a:custGeom>
            <a:avLst/>
            <a:gdLst>
              <a:gd name="connsiteX0" fmla="*/ 1547175 w 2490758"/>
              <a:gd name="connsiteY0" fmla="*/ 126460 h 2130358"/>
              <a:gd name="connsiteX1" fmla="*/ 1323439 w 2490758"/>
              <a:gd name="connsiteY1" fmla="*/ 330741 h 2130358"/>
              <a:gd name="connsiteX2" fmla="*/ 1216434 w 2490758"/>
              <a:gd name="connsiteY2" fmla="*/ 428017 h 2130358"/>
              <a:gd name="connsiteX3" fmla="*/ 1138613 w 2490758"/>
              <a:gd name="connsiteY3" fmla="*/ 496111 h 2130358"/>
              <a:gd name="connsiteX4" fmla="*/ 1031609 w 2490758"/>
              <a:gd name="connsiteY4" fmla="*/ 642026 h 2130358"/>
              <a:gd name="connsiteX5" fmla="*/ 934332 w 2490758"/>
              <a:gd name="connsiteY5" fmla="*/ 739302 h 2130358"/>
              <a:gd name="connsiteX6" fmla="*/ 778690 w 2490758"/>
              <a:gd name="connsiteY6" fmla="*/ 904673 h 2130358"/>
              <a:gd name="connsiteX7" fmla="*/ 681413 w 2490758"/>
              <a:gd name="connsiteY7" fmla="*/ 972766 h 2130358"/>
              <a:gd name="connsiteX8" fmla="*/ 340945 w 2490758"/>
              <a:gd name="connsiteY8" fmla="*/ 1215958 h 2130358"/>
              <a:gd name="connsiteX9" fmla="*/ 292307 w 2490758"/>
              <a:gd name="connsiteY9" fmla="*/ 1303507 h 2130358"/>
              <a:gd name="connsiteX10" fmla="*/ 126936 w 2490758"/>
              <a:gd name="connsiteY10" fmla="*/ 1527243 h 2130358"/>
              <a:gd name="connsiteX11" fmla="*/ 58843 w 2490758"/>
              <a:gd name="connsiteY11" fmla="*/ 1624519 h 2130358"/>
              <a:gd name="connsiteX12" fmla="*/ 29660 w 2490758"/>
              <a:gd name="connsiteY12" fmla="*/ 1721796 h 2130358"/>
              <a:gd name="connsiteX13" fmla="*/ 477 w 2490758"/>
              <a:gd name="connsiteY13" fmla="*/ 1896894 h 2130358"/>
              <a:gd name="connsiteX14" fmla="*/ 10205 w 2490758"/>
              <a:gd name="connsiteY14" fmla="*/ 2062264 h 2130358"/>
              <a:gd name="connsiteX15" fmla="*/ 146392 w 2490758"/>
              <a:gd name="connsiteY15" fmla="*/ 2130358 h 2130358"/>
              <a:gd name="connsiteX16" fmla="*/ 652230 w 2490758"/>
              <a:gd name="connsiteY16" fmla="*/ 2120630 h 2130358"/>
              <a:gd name="connsiteX17" fmla="*/ 700868 w 2490758"/>
              <a:gd name="connsiteY17" fmla="*/ 2101175 h 2130358"/>
              <a:gd name="connsiteX18" fmla="*/ 846783 w 2490758"/>
              <a:gd name="connsiteY18" fmla="*/ 2062264 h 2130358"/>
              <a:gd name="connsiteX19" fmla="*/ 944060 w 2490758"/>
              <a:gd name="connsiteY19" fmla="*/ 2003898 h 2130358"/>
              <a:gd name="connsiteX20" fmla="*/ 982971 w 2490758"/>
              <a:gd name="connsiteY20" fmla="*/ 1964988 h 2130358"/>
              <a:gd name="connsiteX21" fmla="*/ 1080247 w 2490758"/>
              <a:gd name="connsiteY21" fmla="*/ 1906622 h 2130358"/>
              <a:gd name="connsiteX22" fmla="*/ 1148341 w 2490758"/>
              <a:gd name="connsiteY22" fmla="*/ 1809345 h 2130358"/>
              <a:gd name="connsiteX23" fmla="*/ 1294256 w 2490758"/>
              <a:gd name="connsiteY23" fmla="*/ 1653702 h 2130358"/>
              <a:gd name="connsiteX24" fmla="*/ 1449898 w 2490758"/>
              <a:gd name="connsiteY24" fmla="*/ 1517515 h 2130358"/>
              <a:gd name="connsiteX25" fmla="*/ 1508264 w 2490758"/>
              <a:gd name="connsiteY25" fmla="*/ 1429966 h 2130358"/>
              <a:gd name="connsiteX26" fmla="*/ 1576358 w 2490758"/>
              <a:gd name="connsiteY26" fmla="*/ 1361873 h 2130358"/>
              <a:gd name="connsiteX27" fmla="*/ 1673634 w 2490758"/>
              <a:gd name="connsiteY27" fmla="*/ 1264596 h 2130358"/>
              <a:gd name="connsiteX28" fmla="*/ 1712545 w 2490758"/>
              <a:gd name="connsiteY28" fmla="*/ 1196502 h 2130358"/>
              <a:gd name="connsiteX29" fmla="*/ 1839005 w 2490758"/>
              <a:gd name="connsiteY29" fmla="*/ 1118681 h 2130358"/>
              <a:gd name="connsiteX30" fmla="*/ 2091924 w 2490758"/>
              <a:gd name="connsiteY30" fmla="*/ 904673 h 2130358"/>
              <a:gd name="connsiteX31" fmla="*/ 2160017 w 2490758"/>
              <a:gd name="connsiteY31" fmla="*/ 826851 h 2130358"/>
              <a:gd name="connsiteX32" fmla="*/ 2237839 w 2490758"/>
              <a:gd name="connsiteY32" fmla="*/ 758758 h 2130358"/>
              <a:gd name="connsiteX33" fmla="*/ 2364298 w 2490758"/>
              <a:gd name="connsiteY33" fmla="*/ 544749 h 2130358"/>
              <a:gd name="connsiteX34" fmla="*/ 2383753 w 2490758"/>
              <a:gd name="connsiteY34" fmla="*/ 447473 h 2130358"/>
              <a:gd name="connsiteX35" fmla="*/ 2422664 w 2490758"/>
              <a:gd name="connsiteY35" fmla="*/ 359924 h 2130358"/>
              <a:gd name="connsiteX36" fmla="*/ 2432392 w 2490758"/>
              <a:gd name="connsiteY36" fmla="*/ 330741 h 2130358"/>
              <a:gd name="connsiteX37" fmla="*/ 2442119 w 2490758"/>
              <a:gd name="connsiteY37" fmla="*/ 262647 h 2130358"/>
              <a:gd name="connsiteX38" fmla="*/ 2461575 w 2490758"/>
              <a:gd name="connsiteY38" fmla="*/ 214009 h 2130358"/>
              <a:gd name="connsiteX39" fmla="*/ 2471302 w 2490758"/>
              <a:gd name="connsiteY39" fmla="*/ 184826 h 2130358"/>
              <a:gd name="connsiteX40" fmla="*/ 2490758 w 2490758"/>
              <a:gd name="connsiteY40" fmla="*/ 58366 h 2130358"/>
              <a:gd name="connsiteX41" fmla="*/ 2403209 w 2490758"/>
              <a:gd name="connsiteY41" fmla="*/ 19456 h 2130358"/>
              <a:gd name="connsiteX42" fmla="*/ 2315660 w 2490758"/>
              <a:gd name="connsiteY42" fmla="*/ 9728 h 2130358"/>
              <a:gd name="connsiteX43" fmla="*/ 1770911 w 2490758"/>
              <a:gd name="connsiteY43" fmla="*/ 0 h 2130358"/>
              <a:gd name="connsiteX44" fmla="*/ 1586085 w 2490758"/>
              <a:gd name="connsiteY44" fmla="*/ 58366 h 2130358"/>
              <a:gd name="connsiteX45" fmla="*/ 1556902 w 2490758"/>
              <a:gd name="connsiteY45" fmla="*/ 97277 h 2130358"/>
              <a:gd name="connsiteX46" fmla="*/ 1547175 w 2490758"/>
              <a:gd name="connsiteY46" fmla="*/ 126460 h 213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90758" h="2130358">
                <a:moveTo>
                  <a:pt x="1547175" y="126460"/>
                </a:moveTo>
                <a:cubicBezTo>
                  <a:pt x="1508265" y="165371"/>
                  <a:pt x="1529689" y="131604"/>
                  <a:pt x="1323439" y="330741"/>
                </a:cubicBezTo>
                <a:cubicBezTo>
                  <a:pt x="1288761" y="364223"/>
                  <a:pt x="1252358" y="395875"/>
                  <a:pt x="1216434" y="428017"/>
                </a:cubicBezTo>
                <a:cubicBezTo>
                  <a:pt x="1190746" y="451001"/>
                  <a:pt x="1157733" y="467431"/>
                  <a:pt x="1138613" y="496111"/>
                </a:cubicBezTo>
                <a:cubicBezTo>
                  <a:pt x="1096496" y="559286"/>
                  <a:pt x="1080824" y="589530"/>
                  <a:pt x="1031609" y="642026"/>
                </a:cubicBezTo>
                <a:cubicBezTo>
                  <a:pt x="1000246" y="675480"/>
                  <a:pt x="965818" y="705964"/>
                  <a:pt x="934332" y="739302"/>
                </a:cubicBezTo>
                <a:cubicBezTo>
                  <a:pt x="870217" y="807188"/>
                  <a:pt x="853309" y="841836"/>
                  <a:pt x="778690" y="904673"/>
                </a:cubicBezTo>
                <a:cubicBezTo>
                  <a:pt x="748414" y="930168"/>
                  <a:pt x="712925" y="948817"/>
                  <a:pt x="681413" y="972766"/>
                </a:cubicBezTo>
                <a:cubicBezTo>
                  <a:pt x="400066" y="1186589"/>
                  <a:pt x="680898" y="994987"/>
                  <a:pt x="340945" y="1215958"/>
                </a:cubicBezTo>
                <a:cubicBezTo>
                  <a:pt x="324732" y="1245141"/>
                  <a:pt x="310501" y="1275516"/>
                  <a:pt x="292307" y="1303507"/>
                </a:cubicBezTo>
                <a:cubicBezTo>
                  <a:pt x="190179" y="1460627"/>
                  <a:pt x="236203" y="1363339"/>
                  <a:pt x="126936" y="1527243"/>
                </a:cubicBezTo>
                <a:cubicBezTo>
                  <a:pt x="79033" y="1599099"/>
                  <a:pt x="102056" y="1566903"/>
                  <a:pt x="58843" y="1624519"/>
                </a:cubicBezTo>
                <a:cubicBezTo>
                  <a:pt x="49115" y="1656945"/>
                  <a:pt x="37871" y="1688953"/>
                  <a:pt x="29660" y="1721796"/>
                </a:cubicBezTo>
                <a:cubicBezTo>
                  <a:pt x="11225" y="1795539"/>
                  <a:pt x="9448" y="1825132"/>
                  <a:pt x="477" y="1896894"/>
                </a:cubicBezTo>
                <a:cubicBezTo>
                  <a:pt x="3720" y="1952017"/>
                  <a:pt x="-7257" y="2009879"/>
                  <a:pt x="10205" y="2062264"/>
                </a:cubicBezTo>
                <a:cubicBezTo>
                  <a:pt x="19252" y="2089404"/>
                  <a:pt x="132425" y="2125120"/>
                  <a:pt x="146392" y="2130358"/>
                </a:cubicBezTo>
                <a:cubicBezTo>
                  <a:pt x="315005" y="2127115"/>
                  <a:pt x="483819" y="2129494"/>
                  <a:pt x="652230" y="2120630"/>
                </a:cubicBezTo>
                <a:cubicBezTo>
                  <a:pt x="669667" y="2119712"/>
                  <a:pt x="684143" y="2106193"/>
                  <a:pt x="700868" y="2101175"/>
                </a:cubicBezTo>
                <a:cubicBezTo>
                  <a:pt x="749083" y="2086710"/>
                  <a:pt x="798145" y="2075234"/>
                  <a:pt x="846783" y="2062264"/>
                </a:cubicBezTo>
                <a:cubicBezTo>
                  <a:pt x="879209" y="2042809"/>
                  <a:pt x="913289" y="2025877"/>
                  <a:pt x="944060" y="2003898"/>
                </a:cubicBezTo>
                <a:cubicBezTo>
                  <a:pt x="958986" y="1993237"/>
                  <a:pt x="968045" y="1975649"/>
                  <a:pt x="982971" y="1964988"/>
                </a:cubicBezTo>
                <a:cubicBezTo>
                  <a:pt x="1013742" y="1943009"/>
                  <a:pt x="1047822" y="1926077"/>
                  <a:pt x="1080247" y="1906622"/>
                </a:cubicBezTo>
                <a:cubicBezTo>
                  <a:pt x="1102945" y="1874196"/>
                  <a:pt x="1124593" y="1841009"/>
                  <a:pt x="1148341" y="1809345"/>
                </a:cubicBezTo>
                <a:cubicBezTo>
                  <a:pt x="1187659" y="1756921"/>
                  <a:pt x="1249105" y="1694338"/>
                  <a:pt x="1294256" y="1653702"/>
                </a:cubicBezTo>
                <a:cubicBezTo>
                  <a:pt x="1352376" y="1601394"/>
                  <a:pt x="1402350" y="1576950"/>
                  <a:pt x="1449898" y="1517515"/>
                </a:cubicBezTo>
                <a:cubicBezTo>
                  <a:pt x="1580622" y="1354111"/>
                  <a:pt x="1314272" y="1641592"/>
                  <a:pt x="1508264" y="1429966"/>
                </a:cubicBezTo>
                <a:cubicBezTo>
                  <a:pt x="1529955" y="1406304"/>
                  <a:pt x="1556651" y="1387211"/>
                  <a:pt x="1576358" y="1361873"/>
                </a:cubicBezTo>
                <a:cubicBezTo>
                  <a:pt x="1650746" y="1266230"/>
                  <a:pt x="1609378" y="1286016"/>
                  <a:pt x="1673634" y="1264596"/>
                </a:cubicBezTo>
                <a:cubicBezTo>
                  <a:pt x="1686604" y="1241898"/>
                  <a:pt x="1694813" y="1215712"/>
                  <a:pt x="1712545" y="1196502"/>
                </a:cubicBezTo>
                <a:cubicBezTo>
                  <a:pt x="1815496" y="1084972"/>
                  <a:pt x="1754250" y="1173166"/>
                  <a:pt x="1839005" y="1118681"/>
                </a:cubicBezTo>
                <a:cubicBezTo>
                  <a:pt x="1894703" y="1082875"/>
                  <a:pt x="2077550" y="921101"/>
                  <a:pt x="2091924" y="904673"/>
                </a:cubicBezTo>
                <a:cubicBezTo>
                  <a:pt x="2114622" y="878732"/>
                  <a:pt x="2135644" y="851224"/>
                  <a:pt x="2160017" y="826851"/>
                </a:cubicBezTo>
                <a:cubicBezTo>
                  <a:pt x="2184390" y="802478"/>
                  <a:pt x="2216444" y="785783"/>
                  <a:pt x="2237839" y="758758"/>
                </a:cubicBezTo>
                <a:cubicBezTo>
                  <a:pt x="2258256" y="732968"/>
                  <a:pt x="2346011" y="613327"/>
                  <a:pt x="2364298" y="544749"/>
                </a:cubicBezTo>
                <a:cubicBezTo>
                  <a:pt x="2372818" y="512798"/>
                  <a:pt x="2375233" y="479424"/>
                  <a:pt x="2383753" y="447473"/>
                </a:cubicBezTo>
                <a:cubicBezTo>
                  <a:pt x="2394400" y="407548"/>
                  <a:pt x="2407188" y="396035"/>
                  <a:pt x="2422664" y="359924"/>
                </a:cubicBezTo>
                <a:cubicBezTo>
                  <a:pt x="2426703" y="350499"/>
                  <a:pt x="2429149" y="340469"/>
                  <a:pt x="2432392" y="330741"/>
                </a:cubicBezTo>
                <a:cubicBezTo>
                  <a:pt x="2435634" y="308043"/>
                  <a:pt x="2436558" y="284891"/>
                  <a:pt x="2442119" y="262647"/>
                </a:cubicBezTo>
                <a:cubicBezTo>
                  <a:pt x="2446354" y="245707"/>
                  <a:pt x="2455444" y="230359"/>
                  <a:pt x="2461575" y="214009"/>
                </a:cubicBezTo>
                <a:cubicBezTo>
                  <a:pt x="2465175" y="204408"/>
                  <a:pt x="2468815" y="194774"/>
                  <a:pt x="2471302" y="184826"/>
                </a:cubicBezTo>
                <a:cubicBezTo>
                  <a:pt x="2482444" y="140257"/>
                  <a:pt x="2484850" y="105627"/>
                  <a:pt x="2490758" y="58366"/>
                </a:cubicBezTo>
                <a:cubicBezTo>
                  <a:pt x="2461575" y="45396"/>
                  <a:pt x="2433979" y="28003"/>
                  <a:pt x="2403209" y="19456"/>
                </a:cubicBezTo>
                <a:cubicBezTo>
                  <a:pt x="2374918" y="11597"/>
                  <a:pt x="2345009" y="10631"/>
                  <a:pt x="2315660" y="9728"/>
                </a:cubicBezTo>
                <a:cubicBezTo>
                  <a:pt x="2134134" y="4142"/>
                  <a:pt x="1952494" y="3243"/>
                  <a:pt x="1770911" y="0"/>
                </a:cubicBezTo>
                <a:cubicBezTo>
                  <a:pt x="1692796" y="14203"/>
                  <a:pt x="1650394" y="11596"/>
                  <a:pt x="1586085" y="58366"/>
                </a:cubicBezTo>
                <a:cubicBezTo>
                  <a:pt x="1572973" y="67902"/>
                  <a:pt x="1563289" y="82375"/>
                  <a:pt x="1556902" y="97277"/>
                </a:cubicBezTo>
                <a:cubicBezTo>
                  <a:pt x="1553070" y="106218"/>
                  <a:pt x="1586085" y="87549"/>
                  <a:pt x="1547175" y="126460"/>
                </a:cubicBezTo>
                <a:close/>
              </a:path>
            </a:pathLst>
          </a:cu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7FBDAD-52D7-C992-6356-72F08974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0" y="552982"/>
            <a:ext cx="4479131" cy="36147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5D4D81-9592-888B-2C4F-B9835E8BC628}"/>
              </a:ext>
            </a:extLst>
          </p:cNvPr>
          <p:cNvSpPr txBox="1"/>
          <p:nvPr/>
        </p:nvSpPr>
        <p:spPr>
          <a:xfrm>
            <a:off x="306737" y="132352"/>
            <a:ext cx="532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Diagnostics – MeOH Extraction – QC &amp; Blanks - </a:t>
            </a:r>
            <a:r>
              <a:rPr lang="en-US" dirty="0" err="1"/>
              <a:t>Neg.ESI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DC36A-9BDF-1040-1FA3-EB11D7F4A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26"/>
          <a:stretch/>
        </p:blipFill>
        <p:spPr>
          <a:xfrm>
            <a:off x="413207" y="2805188"/>
            <a:ext cx="4359688" cy="2243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8286F-76F9-CA09-3C9F-EBBFBFB2C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379"/>
          <a:stretch/>
        </p:blipFill>
        <p:spPr>
          <a:xfrm>
            <a:off x="413207" y="3706733"/>
            <a:ext cx="4359688" cy="2203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61245-2A8D-11FB-9982-729DCE1127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226"/>
          <a:stretch/>
        </p:blipFill>
        <p:spPr>
          <a:xfrm>
            <a:off x="413207" y="4571998"/>
            <a:ext cx="4359688" cy="2243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E2C035-7121-DCCD-9B97-6A5EEF630A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80"/>
          <a:stretch/>
        </p:blipFill>
        <p:spPr>
          <a:xfrm>
            <a:off x="6096000" y="777632"/>
            <a:ext cx="4479131" cy="3084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B63CBC-C39C-FB72-C68E-250A71705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69"/>
          <a:stretch/>
        </p:blipFill>
        <p:spPr>
          <a:xfrm>
            <a:off x="6095999" y="2496930"/>
            <a:ext cx="4479131" cy="3077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00FAC6-34E2-D893-6533-A60F4A7820C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904" b="3205"/>
          <a:stretch/>
        </p:blipFill>
        <p:spPr>
          <a:xfrm>
            <a:off x="6095998" y="3861715"/>
            <a:ext cx="4479131" cy="29962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87D00F-F06D-3221-9455-3729A0892A40}"/>
              </a:ext>
            </a:extLst>
          </p:cNvPr>
          <p:cNvSpPr txBox="1"/>
          <p:nvPr/>
        </p:nvSpPr>
        <p:spPr>
          <a:xfrm>
            <a:off x="1674073" y="2866248"/>
            <a:ext cx="2976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12</a:t>
            </a:r>
            <a:r>
              <a:rPr lang="en-US" dirty="0"/>
              <a:t>C-</a:t>
            </a:r>
            <a:r>
              <a:rPr lang="en-US" baseline="30000" dirty="0"/>
              <a:t>13</a:t>
            </a:r>
            <a:r>
              <a:rPr lang="en-US" dirty="0"/>
              <a:t>C (singly-charged ions)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66CBD-A2B4-89C9-D334-1C996E951278}"/>
              </a:ext>
            </a:extLst>
          </p:cNvPr>
          <p:cNvSpPr txBox="1"/>
          <p:nvPr/>
        </p:nvSpPr>
        <p:spPr>
          <a:xfrm>
            <a:off x="2427206" y="1664809"/>
            <a:ext cx="1313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peaks 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7B8021-69CF-597C-A48F-8C59F9FFEC8C}"/>
              </a:ext>
            </a:extLst>
          </p:cNvPr>
          <p:cNvSpPr txBox="1"/>
          <p:nvPr/>
        </p:nvSpPr>
        <p:spPr>
          <a:xfrm>
            <a:off x="8053371" y="717441"/>
            <a:ext cx="22778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H</a:t>
            </a:r>
            <a:r>
              <a:rPr lang="en-US" baseline="-25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ABDD2-FB69-5CE0-916D-F1A496825715}"/>
              </a:ext>
            </a:extLst>
          </p:cNvPr>
          <p:cNvSpPr txBox="1"/>
          <p:nvPr/>
        </p:nvSpPr>
        <p:spPr>
          <a:xfrm>
            <a:off x="8113687" y="2795743"/>
            <a:ext cx="22602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 O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B3D3D-5653-9261-1493-7C716A9215E8}"/>
              </a:ext>
            </a:extLst>
          </p:cNvPr>
          <p:cNvSpPr txBox="1"/>
          <p:nvPr/>
        </p:nvSpPr>
        <p:spPr>
          <a:xfrm>
            <a:off x="8113687" y="4691757"/>
            <a:ext cx="27315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 CH</a:t>
            </a:r>
            <a:r>
              <a:rPr lang="en-US" baseline="-25000" dirty="0"/>
              <a:t>4</a:t>
            </a:r>
            <a:r>
              <a:rPr lang="en-US" dirty="0"/>
              <a:t>O</a:t>
            </a:r>
            <a:r>
              <a:rPr lang="en-US" baseline="-250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D74216-B129-1808-1A1B-2AC11051D6F0}"/>
              </a:ext>
            </a:extLst>
          </p:cNvPr>
          <p:cNvSpPr txBox="1"/>
          <p:nvPr/>
        </p:nvSpPr>
        <p:spPr>
          <a:xfrm>
            <a:off x="1582403" y="4754101"/>
            <a:ext cx="1096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35</a:t>
            </a:r>
            <a:r>
              <a:rPr lang="en-US" dirty="0"/>
              <a:t>Cl-</a:t>
            </a:r>
            <a:r>
              <a:rPr lang="en-US" baseline="30000" dirty="0"/>
              <a:t>37</a:t>
            </a:r>
            <a:r>
              <a:rPr lang="en-US" dirty="0"/>
              <a:t>Cl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1F221-B8CC-9996-2911-26C24ED603CA}"/>
              </a:ext>
            </a:extLst>
          </p:cNvPr>
          <p:cNvSpPr txBox="1"/>
          <p:nvPr/>
        </p:nvSpPr>
        <p:spPr>
          <a:xfrm>
            <a:off x="2416802" y="3963779"/>
            <a:ext cx="30730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12</a:t>
            </a:r>
            <a:r>
              <a:rPr lang="en-US" dirty="0"/>
              <a:t>C-</a:t>
            </a:r>
            <a:r>
              <a:rPr lang="en-US" baseline="30000" dirty="0"/>
              <a:t>13</a:t>
            </a:r>
            <a:r>
              <a:rPr lang="en-US" dirty="0"/>
              <a:t>C (doubly charged ions)</a:t>
            </a:r>
          </a:p>
        </p:txBody>
      </p:sp>
    </p:spTree>
    <p:extLst>
      <p:ext uri="{BB962C8B-B14F-4D97-AF65-F5344CB8AC3E}">
        <p14:creationId xmlns:p14="http://schemas.microsoft.com/office/powerpoint/2010/main" val="416940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D4D81-9592-888B-2C4F-B9835E8BC628}"/>
              </a:ext>
            </a:extLst>
          </p:cNvPr>
          <p:cNvSpPr txBox="1"/>
          <p:nvPr/>
        </p:nvSpPr>
        <p:spPr>
          <a:xfrm>
            <a:off x="223034" y="135385"/>
            <a:ext cx="40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Diagnostics – MeOH Extraction – </a:t>
            </a:r>
            <a:r>
              <a:rPr lang="en-US" dirty="0" err="1"/>
              <a:t>Neg.ESI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3D4C5-D830-6B6E-4888-9EA6C3C5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1" y="504717"/>
            <a:ext cx="4479131" cy="3614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130DF-E9F9-7CE4-F942-5DEE4A15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8"/>
          <a:stretch/>
        </p:blipFill>
        <p:spPr>
          <a:xfrm>
            <a:off x="234590" y="2908568"/>
            <a:ext cx="4359688" cy="2164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FB543-AA17-FD2F-B8F7-BA575DA01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2"/>
          <a:stretch/>
        </p:blipFill>
        <p:spPr>
          <a:xfrm>
            <a:off x="239247" y="3881333"/>
            <a:ext cx="4359688" cy="2139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8A7FE7-7054-1FD1-3083-88EDDF8B9E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679"/>
          <a:stretch/>
        </p:blipFill>
        <p:spPr>
          <a:xfrm>
            <a:off x="6213035" y="135385"/>
            <a:ext cx="4479131" cy="3156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1F4374-AB0F-DC6C-0AAE-05A8EDC807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401"/>
          <a:stretch/>
        </p:blipFill>
        <p:spPr>
          <a:xfrm>
            <a:off x="6222763" y="2066353"/>
            <a:ext cx="4479131" cy="30580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F726E7-6B84-EC39-BAC9-47F630F65C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386" b="6011"/>
          <a:stretch/>
        </p:blipFill>
        <p:spPr>
          <a:xfrm>
            <a:off x="6232491" y="3920245"/>
            <a:ext cx="4479131" cy="28412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4E3F02-DA60-7F87-A728-12A2FEF69A9A}"/>
              </a:ext>
            </a:extLst>
          </p:cNvPr>
          <p:cNvSpPr txBox="1"/>
          <p:nvPr/>
        </p:nvSpPr>
        <p:spPr>
          <a:xfrm>
            <a:off x="1126210" y="2934393"/>
            <a:ext cx="3214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12</a:t>
            </a:r>
            <a:r>
              <a:rPr lang="en-US" dirty="0"/>
              <a:t>C-</a:t>
            </a:r>
            <a:r>
              <a:rPr lang="en-US" baseline="30000" dirty="0"/>
              <a:t>13</a:t>
            </a:r>
            <a:r>
              <a:rPr lang="en-US" dirty="0"/>
              <a:t>C (no multi-charged ions)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E2C14-B9B3-6EEB-AD18-6B41CF1614B8}"/>
              </a:ext>
            </a:extLst>
          </p:cNvPr>
          <p:cNvSpPr txBox="1"/>
          <p:nvPr/>
        </p:nvSpPr>
        <p:spPr>
          <a:xfrm>
            <a:off x="1188718" y="1795706"/>
            <a:ext cx="1313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peaks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A8B87C-7851-5480-3189-D1F35CBE9067}"/>
              </a:ext>
            </a:extLst>
          </p:cNvPr>
          <p:cNvSpPr txBox="1"/>
          <p:nvPr/>
        </p:nvSpPr>
        <p:spPr>
          <a:xfrm>
            <a:off x="7045981" y="49118"/>
            <a:ext cx="22778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H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D4E69-FEAF-F1BA-2FC1-0EF932D8E45F}"/>
              </a:ext>
            </a:extLst>
          </p:cNvPr>
          <p:cNvSpPr txBox="1"/>
          <p:nvPr/>
        </p:nvSpPr>
        <p:spPr>
          <a:xfrm>
            <a:off x="7106297" y="2127420"/>
            <a:ext cx="22602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 O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42500C-7EEE-324C-8E22-81FA3B52C5A0}"/>
              </a:ext>
            </a:extLst>
          </p:cNvPr>
          <p:cNvSpPr txBox="1"/>
          <p:nvPr/>
        </p:nvSpPr>
        <p:spPr>
          <a:xfrm>
            <a:off x="7106297" y="4023434"/>
            <a:ext cx="27315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 CH</a:t>
            </a:r>
            <a:r>
              <a:rPr lang="en-US" baseline="-25000" dirty="0"/>
              <a:t>4</a:t>
            </a:r>
            <a:r>
              <a:rPr lang="en-US" dirty="0"/>
              <a:t>O</a:t>
            </a:r>
            <a:r>
              <a:rPr lang="en-US" baseline="-25000" dirty="0"/>
              <a:t>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78C92-C509-916D-E2A8-225FB663CDB7}"/>
              </a:ext>
            </a:extLst>
          </p:cNvPr>
          <p:cNvSpPr txBox="1"/>
          <p:nvPr/>
        </p:nvSpPr>
        <p:spPr>
          <a:xfrm>
            <a:off x="1126210" y="3960614"/>
            <a:ext cx="1096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35</a:t>
            </a:r>
            <a:r>
              <a:rPr lang="en-US" dirty="0"/>
              <a:t>Cl-</a:t>
            </a:r>
            <a:r>
              <a:rPr lang="en-US" baseline="30000" dirty="0"/>
              <a:t>37</a:t>
            </a:r>
            <a:r>
              <a:rPr lang="en-US" dirty="0"/>
              <a:t>Cl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203CBB-BC73-66E5-3E15-606A7F26411A}"/>
              </a:ext>
            </a:extLst>
          </p:cNvPr>
          <p:cNvSpPr txBox="1"/>
          <p:nvPr/>
        </p:nvSpPr>
        <p:spPr>
          <a:xfrm>
            <a:off x="123521" y="6110381"/>
            <a:ext cx="614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alignment, [M-H]- and [</a:t>
            </a:r>
            <a:r>
              <a:rPr lang="en-US" dirty="0" err="1"/>
              <a:t>M+Cl</a:t>
            </a:r>
            <a:r>
              <a:rPr lang="en-US" dirty="0"/>
              <a:t>]- ions, good NOM connectivity</a:t>
            </a:r>
          </a:p>
        </p:txBody>
      </p:sp>
    </p:spTree>
    <p:extLst>
      <p:ext uri="{BB962C8B-B14F-4D97-AF65-F5344CB8AC3E}">
        <p14:creationId xmlns:p14="http://schemas.microsoft.com/office/powerpoint/2010/main" val="21792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2FE3A-EC90-73C6-AA4C-D9265EC26240}"/>
              </a:ext>
            </a:extLst>
          </p:cNvPr>
          <p:cNvSpPr txBox="1"/>
          <p:nvPr/>
        </p:nvSpPr>
        <p:spPr>
          <a:xfrm>
            <a:off x="445424" y="221450"/>
            <a:ext cx="74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Formularity</a:t>
            </a:r>
            <a:r>
              <a:rPr lang="en-US" dirty="0"/>
              <a:t>  – MeOH Extraction – Samples &amp; Blanks - </a:t>
            </a:r>
            <a:r>
              <a:rPr lang="en-US" dirty="0" err="1"/>
              <a:t>Neg.ESI</a:t>
            </a:r>
            <a:r>
              <a:rPr lang="en-US" dirty="0"/>
              <a:t> – Merge Stage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86A7B-2D5B-E6BB-AF15-6416A58C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4" y="728662"/>
            <a:ext cx="5329603" cy="5907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CA6FC8-7F1B-6111-99C0-C1BD4985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53" y="728661"/>
            <a:ext cx="5329603" cy="59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B4CF2-2802-3635-CCAE-B1CD910B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84" y="557212"/>
            <a:ext cx="5680710" cy="6300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D7E00-BA2C-A7A0-C02A-2D1D6AF9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212"/>
            <a:ext cx="5680710" cy="6300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9FE1A-93A3-439A-A72C-6296A6A669DB}"/>
              </a:ext>
            </a:extLst>
          </p:cNvPr>
          <p:cNvSpPr txBox="1"/>
          <p:nvPr/>
        </p:nvSpPr>
        <p:spPr>
          <a:xfrm>
            <a:off x="299509" y="85263"/>
            <a:ext cx="74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Formularity</a:t>
            </a:r>
            <a:r>
              <a:rPr lang="en-US" dirty="0"/>
              <a:t>  – MeOH Extraction – Samples &amp; Blanks - </a:t>
            </a:r>
            <a:r>
              <a:rPr lang="en-US" dirty="0" err="1"/>
              <a:t>Neg.ESI</a:t>
            </a:r>
            <a:r>
              <a:rPr lang="en-US" dirty="0"/>
              <a:t> – Merge Stage 2</a:t>
            </a:r>
          </a:p>
        </p:txBody>
      </p:sp>
    </p:spTree>
    <p:extLst>
      <p:ext uri="{BB962C8B-B14F-4D97-AF65-F5344CB8AC3E}">
        <p14:creationId xmlns:p14="http://schemas.microsoft.com/office/powerpoint/2010/main" val="223209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EEA94-1932-862B-BA8B-006465FB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212"/>
            <a:ext cx="5680710" cy="6300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31454-1A61-47D4-94AC-9EEEBB979A50}"/>
              </a:ext>
            </a:extLst>
          </p:cNvPr>
          <p:cNvSpPr txBox="1"/>
          <p:nvPr/>
        </p:nvSpPr>
        <p:spPr>
          <a:xfrm>
            <a:off x="0" y="104718"/>
            <a:ext cx="74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Formularity</a:t>
            </a:r>
            <a:r>
              <a:rPr lang="en-US" dirty="0"/>
              <a:t>  – MeOH Extraction – Samples &amp; Blanks - </a:t>
            </a:r>
            <a:r>
              <a:rPr lang="en-US" dirty="0" err="1"/>
              <a:t>Neg.ESI</a:t>
            </a:r>
            <a:r>
              <a:rPr lang="en-US" dirty="0"/>
              <a:t> – Merge Stage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56AE8-952F-DE26-B12A-60CB5807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13" y="557212"/>
            <a:ext cx="5680710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D4D81-9592-888B-2C4F-B9835E8BC628}"/>
              </a:ext>
            </a:extLst>
          </p:cNvPr>
          <p:cNvSpPr txBox="1"/>
          <p:nvPr/>
        </p:nvSpPr>
        <p:spPr>
          <a:xfrm>
            <a:off x="306737" y="132352"/>
            <a:ext cx="577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Diagnostics – CHCl3 Extraction – Blanks &amp; Samples - </a:t>
            </a:r>
            <a:r>
              <a:rPr lang="en-US" dirty="0" err="1"/>
              <a:t>Neg.ESI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CB1CF-3B56-C3D8-D55C-EC1D3D87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684"/>
            <a:ext cx="4479131" cy="3614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C881E-D26A-08FE-807F-07F8122B5391}"/>
              </a:ext>
            </a:extLst>
          </p:cNvPr>
          <p:cNvSpPr txBox="1"/>
          <p:nvPr/>
        </p:nvSpPr>
        <p:spPr>
          <a:xfrm>
            <a:off x="1066475" y="719653"/>
            <a:ext cx="1313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peaks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9C8EB-D78E-A2DF-5CF8-E3278F8E1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5"/>
          <a:stretch/>
        </p:blipFill>
        <p:spPr>
          <a:xfrm>
            <a:off x="163667" y="2795744"/>
            <a:ext cx="4299966" cy="2383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14945-B7D6-45AE-A0F6-6BFFC767FC54}"/>
              </a:ext>
            </a:extLst>
          </p:cNvPr>
          <p:cNvSpPr txBox="1"/>
          <p:nvPr/>
        </p:nvSpPr>
        <p:spPr>
          <a:xfrm>
            <a:off x="742403" y="2845040"/>
            <a:ext cx="351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12</a:t>
            </a:r>
            <a:r>
              <a:rPr lang="en-US" dirty="0"/>
              <a:t>C-</a:t>
            </a:r>
            <a:r>
              <a:rPr lang="en-US" baseline="30000" dirty="0"/>
              <a:t>13</a:t>
            </a:r>
            <a:r>
              <a:rPr lang="en-US" dirty="0"/>
              <a:t>C (no multiply-charged ions)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78367-925D-E19B-4213-D540805A01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305"/>
          <a:stretch/>
        </p:blipFill>
        <p:spPr>
          <a:xfrm>
            <a:off x="148169" y="3886328"/>
            <a:ext cx="4299966" cy="2383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62E1B4-075B-A440-EE16-8E1073D98C44}"/>
              </a:ext>
            </a:extLst>
          </p:cNvPr>
          <p:cNvSpPr txBox="1"/>
          <p:nvPr/>
        </p:nvSpPr>
        <p:spPr>
          <a:xfrm>
            <a:off x="2095252" y="3948566"/>
            <a:ext cx="1096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35</a:t>
            </a:r>
            <a:r>
              <a:rPr lang="en-US" dirty="0"/>
              <a:t>Cl-</a:t>
            </a:r>
            <a:r>
              <a:rPr lang="en-US" baseline="30000" dirty="0"/>
              <a:t>37</a:t>
            </a:r>
            <a:r>
              <a:rPr lang="en-US" dirty="0"/>
              <a:t>Cl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0A4DE-3C80-143A-DED5-22B2EB77E3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71"/>
          <a:stretch/>
        </p:blipFill>
        <p:spPr>
          <a:xfrm>
            <a:off x="6107465" y="129728"/>
            <a:ext cx="4479131" cy="3120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A404A6-015A-CA1B-74FB-02C45F461755}"/>
              </a:ext>
            </a:extLst>
          </p:cNvPr>
          <p:cNvSpPr txBox="1"/>
          <p:nvPr/>
        </p:nvSpPr>
        <p:spPr>
          <a:xfrm>
            <a:off x="7208096" y="119300"/>
            <a:ext cx="22778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H</a:t>
            </a:r>
            <a:r>
              <a:rPr lang="en-US" baseline="-25000" dirty="0"/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DD1620-6FE4-50B2-2533-F28FB9B12E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71"/>
          <a:stretch/>
        </p:blipFill>
        <p:spPr>
          <a:xfrm>
            <a:off x="6103597" y="1934342"/>
            <a:ext cx="4479131" cy="3120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A06F6D-F16F-DCD8-FAC7-E1B100B2E216}"/>
              </a:ext>
            </a:extLst>
          </p:cNvPr>
          <p:cNvSpPr txBox="1"/>
          <p:nvPr/>
        </p:nvSpPr>
        <p:spPr>
          <a:xfrm>
            <a:off x="7208096" y="1939721"/>
            <a:ext cx="22602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 O</a:t>
            </a:r>
            <a:endParaRPr lang="en-US" baseline="-25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AB14BA-DAB4-7FEB-7C45-E13D2CCB91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679"/>
          <a:stretch/>
        </p:blipFill>
        <p:spPr>
          <a:xfrm>
            <a:off x="6119095" y="3714244"/>
            <a:ext cx="4479131" cy="31202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366460-DAF0-8BCE-68F6-C4D616988E76}"/>
              </a:ext>
            </a:extLst>
          </p:cNvPr>
          <p:cNvSpPr txBox="1"/>
          <p:nvPr/>
        </p:nvSpPr>
        <p:spPr>
          <a:xfrm>
            <a:off x="7208096" y="3879670"/>
            <a:ext cx="27315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 CH</a:t>
            </a:r>
            <a:r>
              <a:rPr lang="en-US" baseline="-25000" dirty="0"/>
              <a:t>4</a:t>
            </a:r>
            <a:r>
              <a:rPr lang="en-US" dirty="0"/>
              <a:t>O</a:t>
            </a:r>
            <a:r>
              <a:rPr lang="en-US" baseline="-25000" dirty="0"/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5F1D40-B5B3-BF8A-6A13-667035DADE35}"/>
              </a:ext>
            </a:extLst>
          </p:cNvPr>
          <p:cNvSpPr txBox="1"/>
          <p:nvPr/>
        </p:nvSpPr>
        <p:spPr>
          <a:xfrm>
            <a:off x="123521" y="6110381"/>
            <a:ext cx="6270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alignment, [M-H]- and [</a:t>
            </a:r>
            <a:r>
              <a:rPr lang="en-US" dirty="0" err="1"/>
              <a:t>M+Cl</a:t>
            </a:r>
            <a:r>
              <a:rPr lang="en-US" dirty="0"/>
              <a:t>]- ions, good NOM connectivity</a:t>
            </a:r>
          </a:p>
          <a:p>
            <a:r>
              <a:rPr lang="en-US" dirty="0"/>
              <a:t>few low count spectra;  same formula assignment  as with MeOH</a:t>
            </a:r>
          </a:p>
        </p:txBody>
      </p:sp>
    </p:spTree>
    <p:extLst>
      <p:ext uri="{BB962C8B-B14F-4D97-AF65-F5344CB8AC3E}">
        <p14:creationId xmlns:p14="http://schemas.microsoft.com/office/powerpoint/2010/main" val="374172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B89B2-5A69-5EA6-B48A-FC6D28676132}"/>
              </a:ext>
            </a:extLst>
          </p:cNvPr>
          <p:cNvSpPr txBox="1"/>
          <p:nvPr/>
        </p:nvSpPr>
        <p:spPr>
          <a:xfrm>
            <a:off x="306737" y="132352"/>
            <a:ext cx="10367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Assignment – CHCl3 Extraction – </a:t>
            </a:r>
            <a:r>
              <a:rPr lang="en-US" dirty="0" err="1"/>
              <a:t>Neg.ESI</a:t>
            </a:r>
            <a:endParaRPr lang="en-US" dirty="0"/>
          </a:p>
          <a:p>
            <a:r>
              <a:rPr lang="en-US" dirty="0"/>
              <a:t>Significantly more [</a:t>
            </a:r>
            <a:r>
              <a:rPr lang="en-US" dirty="0" err="1"/>
              <a:t>M+Cl</a:t>
            </a:r>
            <a:r>
              <a:rPr lang="en-US" dirty="0"/>
              <a:t>]- assignments; it would be good idea to mark </a:t>
            </a:r>
            <a:r>
              <a:rPr lang="en-US" baseline="30000" dirty="0"/>
              <a:t>37</a:t>
            </a:r>
            <a:r>
              <a:rPr lang="en-US" dirty="0"/>
              <a:t>Cl peaks so not incorrectly assigned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86AAC-54B3-539C-E920-82B4E1CB5A58}"/>
              </a:ext>
            </a:extLst>
          </p:cNvPr>
          <p:cNvSpPr txBox="1"/>
          <p:nvPr/>
        </p:nvSpPr>
        <p:spPr>
          <a:xfrm>
            <a:off x="1106571" y="1079770"/>
            <a:ext cx="438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Example, counting CHO formula assignments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63E8D-4F21-DD79-E8A3-6E5082FF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17" y="1625897"/>
            <a:ext cx="9450590" cy="1535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EB55D-43A6-419F-8D2D-542DAB5C81E1}"/>
              </a:ext>
            </a:extLst>
          </p:cNvPr>
          <p:cNvSpPr txBox="1"/>
          <p:nvPr/>
        </p:nvSpPr>
        <p:spPr>
          <a:xfrm>
            <a:off x="740923" y="3929974"/>
            <a:ext cx="1071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Strategy, create IPA database for [</a:t>
            </a:r>
            <a:r>
              <a:rPr lang="en-US" dirty="0" err="1"/>
              <a:t>M+Cl</a:t>
            </a:r>
            <a:r>
              <a:rPr lang="en-US" dirty="0"/>
              <a:t>]+ assignment</a:t>
            </a:r>
          </a:p>
          <a:p>
            <a:r>
              <a:rPr lang="en-US" dirty="0"/>
              <a:t>Mark matched </a:t>
            </a:r>
            <a:r>
              <a:rPr lang="en-US" baseline="30000" dirty="0"/>
              <a:t>37</a:t>
            </a:r>
            <a:r>
              <a:rPr lang="en-US" dirty="0"/>
              <a:t>Cl peaks to minimize incorrect assignments in later stages of assignments with N,S,P formula</a:t>
            </a:r>
          </a:p>
          <a:p>
            <a:r>
              <a:rPr lang="en-US" dirty="0"/>
              <a:t>~2.1K peaks locked this way, in the final reports, these peaks were unassigned</a:t>
            </a:r>
          </a:p>
          <a:p>
            <a:r>
              <a:rPr lang="en-US" dirty="0"/>
              <a:t>peaks with C=0 and class [M-Cl]- are 37Cl isotopic peaks (some other isotopic peaks) but are not annotated</a:t>
            </a:r>
          </a:p>
        </p:txBody>
      </p:sp>
    </p:spTree>
    <p:extLst>
      <p:ext uri="{BB962C8B-B14F-4D97-AF65-F5344CB8AC3E}">
        <p14:creationId xmlns:p14="http://schemas.microsoft.com/office/powerpoint/2010/main" val="184709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0EDBD4-3850-286E-B82B-569E6ED9EC79}"/>
              </a:ext>
            </a:extLst>
          </p:cNvPr>
          <p:cNvSpPr txBox="1"/>
          <p:nvPr/>
        </p:nvSpPr>
        <p:spPr>
          <a:xfrm>
            <a:off x="216439" y="257942"/>
            <a:ext cx="112427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Formula Assignment – </a:t>
            </a:r>
            <a:r>
              <a:rPr lang="en-US" dirty="0" err="1"/>
              <a:t>Neg.ESI</a:t>
            </a:r>
            <a:endParaRPr lang="en-US" dirty="0"/>
          </a:p>
          <a:p>
            <a:r>
              <a:rPr lang="en-US" dirty="0"/>
              <a:t>Assignment rate and mass error look very good for both extractions</a:t>
            </a:r>
          </a:p>
          <a:p>
            <a:r>
              <a:rPr lang="en-US" dirty="0"/>
              <a:t>CHCl3 extraction is incomplete (some missing replicates), Rosey mentioned  there is no samples left .</a:t>
            </a:r>
          </a:p>
          <a:p>
            <a:r>
              <a:rPr lang="en-US" dirty="0"/>
              <a:t>MeOH extraction dataset is complete (triplicate for all samples). If there is more samples left, it would be nice to have also positive mode done!?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8728B-4F6A-3DC9-4156-509C8079B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19" b="61211"/>
          <a:stretch/>
        </p:blipFill>
        <p:spPr>
          <a:xfrm>
            <a:off x="216440" y="4920698"/>
            <a:ext cx="4594100" cy="1788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35E56-7ED8-F2A4-BB00-F94C4B68E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66" b="45041"/>
          <a:stretch/>
        </p:blipFill>
        <p:spPr>
          <a:xfrm>
            <a:off x="5023939" y="4935347"/>
            <a:ext cx="2357523" cy="177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0FC40-592B-2E41-A359-4038F191FD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666" b="45041"/>
          <a:stretch/>
        </p:blipFill>
        <p:spPr>
          <a:xfrm>
            <a:off x="7383360" y="4935347"/>
            <a:ext cx="2357523" cy="1773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60FF6-F342-61A0-C635-6A8C6A7105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666" b="45041"/>
          <a:stretch/>
        </p:blipFill>
        <p:spPr>
          <a:xfrm>
            <a:off x="9600549" y="4935347"/>
            <a:ext cx="2357523" cy="1773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69625-C0A0-A3A2-37B8-4AE7E98E2D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133" b="57913"/>
          <a:stretch/>
        </p:blipFill>
        <p:spPr>
          <a:xfrm>
            <a:off x="216439" y="2135626"/>
            <a:ext cx="4495902" cy="1940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BC1374-F53D-12AC-83CE-6E5ADB24C2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4673" b="44619"/>
          <a:stretch/>
        </p:blipFill>
        <p:spPr>
          <a:xfrm>
            <a:off x="5023939" y="2163525"/>
            <a:ext cx="2357225" cy="17871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E131F9-CA26-267F-01FE-E11CFB45A2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3554" b="42931"/>
          <a:stretch/>
        </p:blipFill>
        <p:spPr>
          <a:xfrm>
            <a:off x="7381462" y="2164810"/>
            <a:ext cx="2404900" cy="1841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EF4135-9527-6DB0-9071-475F2DB4A1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3554" b="44619"/>
          <a:stretch/>
        </p:blipFill>
        <p:spPr>
          <a:xfrm>
            <a:off x="9613067" y="2164810"/>
            <a:ext cx="2404900" cy="17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3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13181</TotalTime>
  <Words>497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Tolic, Nikola</dc:creator>
  <cp:lastModifiedBy>Tolic, Nikola</cp:lastModifiedBy>
  <cp:revision>34</cp:revision>
  <dcterms:created xsi:type="dcterms:W3CDTF">2023-01-24T22:48:09Z</dcterms:created>
  <dcterms:modified xsi:type="dcterms:W3CDTF">2023-02-04T05:17:03Z</dcterms:modified>
</cp:coreProperties>
</file>