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291587ca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291587ca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294147e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294147e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294147e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294147e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294147e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294147e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294147e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294147e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291e26b7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291e26b7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291e26b7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291e26b7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291e26b7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291e26b7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291e26b7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291e26b7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291e26b7c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291e26b7c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294147e9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294147e9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291e26b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291e26b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291e26b7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291e26b7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291e26b7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291e26b7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291e26b7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291e26b7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291587c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291587c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291587c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291587c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291587c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291587c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1648350" y="-151050"/>
            <a:ext cx="58797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International Tourism</a:t>
            </a:r>
            <a:endParaRPr/>
          </a:p>
        </p:txBody>
      </p:sp>
      <p:sp>
        <p:nvSpPr>
          <p:cNvPr id="63" name="Google Shape;63;p13"/>
          <p:cNvSpPr txBox="1"/>
          <p:nvPr>
            <p:ph idx="1" type="subTitle"/>
          </p:nvPr>
        </p:nvSpPr>
        <p:spPr>
          <a:xfrm>
            <a:off x="1156925" y="1840200"/>
            <a:ext cx="7175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rgbClr val="FF0000"/>
                </a:solidFill>
              </a:rPr>
              <a:t>H</a:t>
            </a:r>
            <a:r>
              <a:rPr lang="en" sz="2000">
                <a:solidFill>
                  <a:srgbClr val="FF0000"/>
                </a:solidFill>
              </a:rPr>
              <a:t>ow inbound tourists &amp; tourism </a:t>
            </a:r>
            <a:endParaRPr sz="2000">
              <a:solidFill>
                <a:srgbClr val="FF0000"/>
              </a:solidFill>
            </a:endParaRPr>
          </a:p>
          <a:p>
            <a:pPr indent="0" lvl="0" marL="0" rtl="0" algn="ctr">
              <a:spcBef>
                <a:spcPts val="0"/>
              </a:spcBef>
              <a:spcAft>
                <a:spcPts val="0"/>
              </a:spcAft>
              <a:buNone/>
            </a:pPr>
            <a:r>
              <a:rPr lang="en" sz="2000">
                <a:solidFill>
                  <a:srgbClr val="FF0000"/>
                </a:solidFill>
              </a:rPr>
              <a:t>receipts correlate to GDP</a:t>
            </a:r>
            <a:endParaRPr sz="20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375125"/>
            <a:ext cx="3221700" cy="643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4715"/>
              <a:buFont typeface="Arial"/>
              <a:buNone/>
            </a:pPr>
            <a:r>
              <a:rPr lang="en" sz="2460"/>
              <a:t>2017 Tourism Analysis</a:t>
            </a:r>
            <a:endParaRPr sz="2260"/>
          </a:p>
          <a:p>
            <a:pPr indent="0" lvl="0" marL="0" rtl="0" algn="l">
              <a:spcBef>
                <a:spcPts val="0"/>
              </a:spcBef>
              <a:spcAft>
                <a:spcPts val="0"/>
              </a:spcAft>
              <a:buNone/>
            </a:pPr>
            <a:r>
              <a:t/>
            </a:r>
            <a:endParaRPr/>
          </a:p>
        </p:txBody>
      </p:sp>
      <p:sp>
        <p:nvSpPr>
          <p:cNvPr id="133" name="Google Shape;133;p22"/>
          <p:cNvSpPr txBox="1"/>
          <p:nvPr>
            <p:ph idx="1" type="body"/>
          </p:nvPr>
        </p:nvSpPr>
        <p:spPr>
          <a:xfrm>
            <a:off x="52200" y="481825"/>
            <a:ext cx="4519800" cy="13170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2025">
                <a:solidFill>
                  <a:schemeClr val="dk1"/>
                </a:solidFill>
              </a:rPr>
              <a:t>When we remove </a:t>
            </a:r>
            <a:r>
              <a:rPr lang="en" sz="2025">
                <a:solidFill>
                  <a:schemeClr val="dk1"/>
                </a:solidFill>
              </a:rPr>
              <a:t>the US</a:t>
            </a:r>
            <a:r>
              <a:rPr lang="en" sz="2025">
                <a:solidFill>
                  <a:schemeClr val="dk1"/>
                </a:solidFill>
              </a:rPr>
              <a:t> from our correlation the r-value between GDP and tourist receipts comes out to .</a:t>
            </a:r>
            <a:r>
              <a:rPr lang="en" sz="2025">
                <a:solidFill>
                  <a:schemeClr val="dk1"/>
                </a:solidFill>
              </a:rPr>
              <a:t>70. When we a</a:t>
            </a:r>
            <a:r>
              <a:rPr lang="en" sz="2025"/>
              <a:t>dd the US our r-value is .90.</a:t>
            </a:r>
            <a:endParaRPr sz="2025">
              <a:solidFill>
                <a:schemeClr val="dk1"/>
              </a:solidFill>
            </a:endParaRPr>
          </a:p>
          <a:p>
            <a:pPr indent="0" lvl="0" marL="0" rtl="0" algn="l">
              <a:spcBef>
                <a:spcPts val="1200"/>
              </a:spcBef>
              <a:spcAft>
                <a:spcPts val="1200"/>
              </a:spcAft>
              <a:buNone/>
            </a:pPr>
            <a:r>
              <a:t/>
            </a:r>
            <a:endParaRPr/>
          </a:p>
        </p:txBody>
      </p:sp>
      <p:pic>
        <p:nvPicPr>
          <p:cNvPr id="134" name="Google Shape;134;p22"/>
          <p:cNvPicPr preferRelativeResize="0"/>
          <p:nvPr/>
        </p:nvPicPr>
        <p:blipFill>
          <a:blip r:embed="rId3">
            <a:alphaModFix/>
          </a:blip>
          <a:stretch>
            <a:fillRect/>
          </a:stretch>
        </p:blipFill>
        <p:spPr>
          <a:xfrm>
            <a:off x="4400675" y="1586006"/>
            <a:ext cx="4743325" cy="3557494"/>
          </a:xfrm>
          <a:prstGeom prst="rect">
            <a:avLst/>
          </a:prstGeom>
          <a:noFill/>
          <a:ln>
            <a:noFill/>
          </a:ln>
        </p:spPr>
      </p:pic>
      <p:sp>
        <p:nvSpPr>
          <p:cNvPr id="135" name="Google Shape;135;p22"/>
          <p:cNvSpPr txBox="1"/>
          <p:nvPr/>
        </p:nvSpPr>
        <p:spPr>
          <a:xfrm>
            <a:off x="4743325" y="481825"/>
            <a:ext cx="4111500" cy="15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When looking at the inbound tourist count and the GDP of a country the r-value comes out to .49</a:t>
            </a:r>
            <a:endParaRPr sz="1700"/>
          </a:p>
        </p:txBody>
      </p:sp>
      <p:pic>
        <p:nvPicPr>
          <p:cNvPr id="136" name="Google Shape;136;p22"/>
          <p:cNvPicPr preferRelativeResize="0"/>
          <p:nvPr/>
        </p:nvPicPr>
        <p:blipFill>
          <a:blip r:embed="rId4">
            <a:alphaModFix/>
          </a:blip>
          <a:stretch>
            <a:fillRect/>
          </a:stretch>
        </p:blipFill>
        <p:spPr>
          <a:xfrm>
            <a:off x="0" y="1586014"/>
            <a:ext cx="4743325" cy="35574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2018 Tourism Analysis</a:t>
            </a:r>
            <a:endParaRPr/>
          </a:p>
        </p:txBody>
      </p:sp>
      <p:sp>
        <p:nvSpPr>
          <p:cNvPr id="142" name="Google Shape;142;p23"/>
          <p:cNvSpPr txBox="1"/>
          <p:nvPr>
            <p:ph idx="1" type="body"/>
          </p:nvPr>
        </p:nvSpPr>
        <p:spPr>
          <a:xfrm>
            <a:off x="4572000" y="176325"/>
            <a:ext cx="41673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countries attract the most </a:t>
            </a:r>
            <a:r>
              <a:rPr lang="en"/>
              <a:t>inbound tourists</a:t>
            </a:r>
            <a:r>
              <a:rPr lang="en"/>
              <a:t>?</a:t>
            </a:r>
            <a:endParaRPr/>
          </a:p>
        </p:txBody>
      </p:sp>
      <p:pic>
        <p:nvPicPr>
          <p:cNvPr id="143" name="Google Shape;143;p23"/>
          <p:cNvPicPr preferRelativeResize="0"/>
          <p:nvPr/>
        </p:nvPicPr>
        <p:blipFill>
          <a:blip r:embed="rId3">
            <a:alphaModFix/>
          </a:blip>
          <a:stretch>
            <a:fillRect/>
          </a:stretch>
        </p:blipFill>
        <p:spPr>
          <a:xfrm>
            <a:off x="623925" y="729950"/>
            <a:ext cx="3598750" cy="2699075"/>
          </a:xfrm>
          <a:prstGeom prst="rect">
            <a:avLst/>
          </a:prstGeom>
          <a:noFill/>
          <a:ln>
            <a:noFill/>
          </a:ln>
        </p:spPr>
      </p:pic>
      <p:pic>
        <p:nvPicPr>
          <p:cNvPr id="144" name="Google Shape;144;p23"/>
          <p:cNvPicPr preferRelativeResize="0"/>
          <p:nvPr/>
        </p:nvPicPr>
        <p:blipFill>
          <a:blip r:embed="rId4">
            <a:alphaModFix/>
          </a:blip>
          <a:stretch>
            <a:fillRect/>
          </a:stretch>
        </p:blipFill>
        <p:spPr>
          <a:xfrm>
            <a:off x="4796774" y="818774"/>
            <a:ext cx="4167300" cy="4167326"/>
          </a:xfrm>
          <a:prstGeom prst="rect">
            <a:avLst/>
          </a:prstGeom>
          <a:noFill/>
          <a:ln>
            <a:noFill/>
          </a:ln>
        </p:spPr>
      </p:pic>
      <p:sp>
        <p:nvSpPr>
          <p:cNvPr id="145" name="Google Shape;145;p23"/>
          <p:cNvSpPr txBox="1"/>
          <p:nvPr/>
        </p:nvSpPr>
        <p:spPr>
          <a:xfrm>
            <a:off x="474225" y="3429025"/>
            <a:ext cx="4338000" cy="124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In 2018, France had the most inbound tourists.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This remains true from 2016 and 2017 as well, so clearly France is a popular destination.</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02575" y="230200"/>
            <a:ext cx="38883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2018 Tourism Analysis</a:t>
            </a:r>
            <a:endParaRPr/>
          </a:p>
        </p:txBody>
      </p:sp>
      <p:sp>
        <p:nvSpPr>
          <p:cNvPr id="151" name="Google Shape;151;p24"/>
          <p:cNvSpPr txBox="1"/>
          <p:nvPr>
            <p:ph idx="1" type="body"/>
          </p:nvPr>
        </p:nvSpPr>
        <p:spPr>
          <a:xfrm>
            <a:off x="4419600" y="230200"/>
            <a:ext cx="42603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Which countries has the highest international receipts?</a:t>
            </a:r>
            <a:endParaRPr b="1"/>
          </a:p>
        </p:txBody>
      </p:sp>
      <p:pic>
        <p:nvPicPr>
          <p:cNvPr id="152" name="Google Shape;152;p24"/>
          <p:cNvPicPr preferRelativeResize="0"/>
          <p:nvPr/>
        </p:nvPicPr>
        <p:blipFill rotWithShape="1">
          <a:blip r:embed="rId3">
            <a:alphaModFix/>
          </a:blip>
          <a:srcRect b="-41600" l="-26499" r="26499" t="41600"/>
          <a:stretch/>
        </p:blipFill>
        <p:spPr>
          <a:xfrm>
            <a:off x="2851825" y="1527600"/>
            <a:ext cx="4267200" cy="3200400"/>
          </a:xfrm>
          <a:prstGeom prst="rect">
            <a:avLst/>
          </a:prstGeom>
          <a:noFill/>
          <a:ln>
            <a:noFill/>
          </a:ln>
        </p:spPr>
      </p:pic>
      <p:pic>
        <p:nvPicPr>
          <p:cNvPr id="153" name="Google Shape;153;p24"/>
          <p:cNvPicPr preferRelativeResize="0"/>
          <p:nvPr/>
        </p:nvPicPr>
        <p:blipFill>
          <a:blip r:embed="rId4">
            <a:alphaModFix/>
          </a:blip>
          <a:stretch>
            <a:fillRect/>
          </a:stretch>
        </p:blipFill>
        <p:spPr>
          <a:xfrm>
            <a:off x="4270046" y="1061500"/>
            <a:ext cx="4744166" cy="3558125"/>
          </a:xfrm>
          <a:prstGeom prst="rect">
            <a:avLst/>
          </a:prstGeom>
          <a:noFill/>
          <a:ln>
            <a:noFill/>
          </a:ln>
        </p:spPr>
      </p:pic>
      <p:pic>
        <p:nvPicPr>
          <p:cNvPr id="154" name="Google Shape;154;p24"/>
          <p:cNvPicPr preferRelativeResize="0"/>
          <p:nvPr/>
        </p:nvPicPr>
        <p:blipFill>
          <a:blip r:embed="rId3">
            <a:alphaModFix/>
          </a:blip>
          <a:stretch>
            <a:fillRect/>
          </a:stretch>
        </p:blipFill>
        <p:spPr>
          <a:xfrm>
            <a:off x="881975" y="1150050"/>
            <a:ext cx="2547026" cy="1910269"/>
          </a:xfrm>
          <a:prstGeom prst="rect">
            <a:avLst/>
          </a:prstGeom>
          <a:noFill/>
          <a:ln>
            <a:noFill/>
          </a:ln>
        </p:spPr>
      </p:pic>
      <p:sp>
        <p:nvSpPr>
          <p:cNvPr id="155" name="Google Shape;155;p24"/>
          <p:cNvSpPr txBox="1"/>
          <p:nvPr/>
        </p:nvSpPr>
        <p:spPr>
          <a:xfrm>
            <a:off x="145925" y="3328675"/>
            <a:ext cx="4341000" cy="134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United States had the highest number of tourism receipts beating out every other top country by a large percentage.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We can see that this statistic is also holding true from 2016 &amp; 2017</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26900" y="0"/>
            <a:ext cx="38427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2018 Tourism Analysis</a:t>
            </a:r>
            <a:endParaRPr/>
          </a:p>
        </p:txBody>
      </p:sp>
      <p:sp>
        <p:nvSpPr>
          <p:cNvPr id="161" name="Google Shape;161;p25"/>
          <p:cNvSpPr txBox="1"/>
          <p:nvPr>
            <p:ph idx="1" type="body"/>
          </p:nvPr>
        </p:nvSpPr>
        <p:spPr>
          <a:xfrm>
            <a:off x="4335538" y="236425"/>
            <a:ext cx="50403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Which country has the highest GDP?</a:t>
            </a:r>
            <a:endParaRPr b="1"/>
          </a:p>
        </p:txBody>
      </p:sp>
      <p:pic>
        <p:nvPicPr>
          <p:cNvPr id="162" name="Google Shape;162;p25"/>
          <p:cNvPicPr preferRelativeResize="0"/>
          <p:nvPr/>
        </p:nvPicPr>
        <p:blipFill>
          <a:blip r:embed="rId3">
            <a:alphaModFix/>
          </a:blip>
          <a:stretch>
            <a:fillRect/>
          </a:stretch>
        </p:blipFill>
        <p:spPr>
          <a:xfrm>
            <a:off x="4766450" y="1304125"/>
            <a:ext cx="4255899" cy="3191926"/>
          </a:xfrm>
          <a:prstGeom prst="rect">
            <a:avLst/>
          </a:prstGeom>
          <a:noFill/>
          <a:ln>
            <a:noFill/>
          </a:ln>
        </p:spPr>
      </p:pic>
      <p:pic>
        <p:nvPicPr>
          <p:cNvPr id="163" name="Google Shape;163;p25"/>
          <p:cNvPicPr preferRelativeResize="0"/>
          <p:nvPr/>
        </p:nvPicPr>
        <p:blipFill>
          <a:blip r:embed="rId4">
            <a:alphaModFix/>
          </a:blip>
          <a:stretch>
            <a:fillRect/>
          </a:stretch>
        </p:blipFill>
        <p:spPr>
          <a:xfrm>
            <a:off x="529100" y="831300"/>
            <a:ext cx="3293899" cy="2470424"/>
          </a:xfrm>
          <a:prstGeom prst="rect">
            <a:avLst/>
          </a:prstGeom>
          <a:noFill/>
          <a:ln>
            <a:noFill/>
          </a:ln>
        </p:spPr>
      </p:pic>
      <p:sp>
        <p:nvSpPr>
          <p:cNvPr id="164" name="Google Shape;164;p25"/>
          <p:cNvSpPr txBox="1"/>
          <p:nvPr/>
        </p:nvSpPr>
        <p:spPr>
          <a:xfrm>
            <a:off x="182400" y="3492850"/>
            <a:ext cx="4724100" cy="13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US had the highest GDP coming in at over 20 trillion dollars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They are highly set apart from the other top 9 countries by 15 trillion or more</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205175" y="0"/>
            <a:ext cx="38883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2018 Tourism Analysis</a:t>
            </a:r>
            <a:endParaRPr/>
          </a:p>
        </p:txBody>
      </p:sp>
      <p:sp>
        <p:nvSpPr>
          <p:cNvPr id="170" name="Google Shape;170;p26"/>
          <p:cNvSpPr txBox="1"/>
          <p:nvPr>
            <p:ph idx="1" type="body"/>
          </p:nvPr>
        </p:nvSpPr>
        <p:spPr>
          <a:xfrm>
            <a:off x="4809425" y="194725"/>
            <a:ext cx="41070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What is the correlation of these data points?</a:t>
            </a:r>
            <a:endParaRPr b="1"/>
          </a:p>
        </p:txBody>
      </p:sp>
      <p:pic>
        <p:nvPicPr>
          <p:cNvPr id="171" name="Google Shape;171;p26"/>
          <p:cNvPicPr preferRelativeResize="0"/>
          <p:nvPr/>
        </p:nvPicPr>
        <p:blipFill>
          <a:blip r:embed="rId3">
            <a:alphaModFix/>
          </a:blip>
          <a:stretch>
            <a:fillRect/>
          </a:stretch>
        </p:blipFill>
        <p:spPr>
          <a:xfrm>
            <a:off x="4809425" y="2178450"/>
            <a:ext cx="3734725" cy="2801038"/>
          </a:xfrm>
          <a:prstGeom prst="rect">
            <a:avLst/>
          </a:prstGeom>
          <a:noFill/>
          <a:ln>
            <a:noFill/>
          </a:ln>
        </p:spPr>
      </p:pic>
      <p:sp>
        <p:nvSpPr>
          <p:cNvPr id="172" name="Google Shape;172;p26"/>
          <p:cNvSpPr txBox="1"/>
          <p:nvPr/>
        </p:nvSpPr>
        <p:spPr>
          <a:xfrm>
            <a:off x="5137250" y="3749175"/>
            <a:ext cx="3215400" cy="9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73" name="Google Shape;173;p26"/>
          <p:cNvPicPr preferRelativeResize="0"/>
          <p:nvPr/>
        </p:nvPicPr>
        <p:blipFill>
          <a:blip r:embed="rId4">
            <a:alphaModFix/>
          </a:blip>
          <a:stretch>
            <a:fillRect/>
          </a:stretch>
        </p:blipFill>
        <p:spPr>
          <a:xfrm>
            <a:off x="246225" y="2247049"/>
            <a:ext cx="3586675" cy="2690026"/>
          </a:xfrm>
          <a:prstGeom prst="rect">
            <a:avLst/>
          </a:prstGeom>
          <a:noFill/>
          <a:ln>
            <a:noFill/>
          </a:ln>
        </p:spPr>
      </p:pic>
      <p:sp>
        <p:nvSpPr>
          <p:cNvPr id="174" name="Google Shape;174;p26"/>
          <p:cNvSpPr txBox="1"/>
          <p:nvPr/>
        </p:nvSpPr>
        <p:spPr>
          <a:xfrm>
            <a:off x="246225" y="984925"/>
            <a:ext cx="3734700" cy="110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625">
                <a:solidFill>
                  <a:schemeClr val="dk1"/>
                </a:solidFill>
                <a:latin typeface="Open Sans"/>
                <a:ea typeface="Open Sans"/>
                <a:cs typeface="Open Sans"/>
                <a:sym typeface="Open Sans"/>
              </a:rPr>
              <a:t>When we remove the US from our correlation the r-value between GDP and tourist receipts comes out to .73</a:t>
            </a:r>
            <a:endParaRPr sz="1625">
              <a:solidFill>
                <a:schemeClr val="dk1"/>
              </a:solidFill>
              <a:latin typeface="Open Sans"/>
              <a:ea typeface="Open Sans"/>
              <a:cs typeface="Open Sans"/>
              <a:sym typeface="Open Sans"/>
            </a:endParaRPr>
          </a:p>
        </p:txBody>
      </p:sp>
      <p:sp>
        <p:nvSpPr>
          <p:cNvPr id="175" name="Google Shape;175;p26"/>
          <p:cNvSpPr txBox="1"/>
          <p:nvPr/>
        </p:nvSpPr>
        <p:spPr>
          <a:xfrm>
            <a:off x="4893975" y="984925"/>
            <a:ext cx="4107000" cy="11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When looking at the inbound tourist count and the GDP of a country the r-value comes out to .51</a:t>
            </a:r>
            <a:endParaRPr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011300" y="80875"/>
            <a:ext cx="7038900" cy="491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2019 Tourism Analysis by Kelechi Joel</a:t>
            </a:r>
            <a:endParaRPr/>
          </a:p>
        </p:txBody>
      </p:sp>
      <p:sp>
        <p:nvSpPr>
          <p:cNvPr id="181" name="Google Shape;181;p27"/>
          <p:cNvSpPr txBox="1"/>
          <p:nvPr>
            <p:ph idx="1" type="body"/>
          </p:nvPr>
        </p:nvSpPr>
        <p:spPr>
          <a:xfrm>
            <a:off x="3663025" y="572275"/>
            <a:ext cx="6593400" cy="49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Question 1: What countries attract the most people?</a:t>
            </a:r>
            <a:endParaRPr b="1"/>
          </a:p>
        </p:txBody>
      </p:sp>
      <p:sp>
        <p:nvSpPr>
          <p:cNvPr id="182" name="Google Shape;182;p27"/>
          <p:cNvSpPr txBox="1"/>
          <p:nvPr>
            <p:ph idx="2" type="body"/>
          </p:nvPr>
        </p:nvSpPr>
        <p:spPr>
          <a:xfrm>
            <a:off x="4643600" y="862750"/>
            <a:ext cx="3774300" cy="1831200"/>
          </a:xfrm>
          <a:prstGeom prst="rect">
            <a:avLst/>
          </a:prstGeom>
        </p:spPr>
        <p:txBody>
          <a:bodyPr anchorCtr="0" anchor="t" bIns="91425" lIns="91425" spcFirstLastPara="1" rIns="91425" wrap="square" tIns="91425">
            <a:normAutofit fontScale="85000"/>
          </a:bodyPr>
          <a:lstStyle/>
          <a:p>
            <a:pPr indent="-304165" lvl="0" marL="457200" rtl="0" algn="l">
              <a:spcBef>
                <a:spcPts val="0"/>
              </a:spcBef>
              <a:spcAft>
                <a:spcPts val="0"/>
              </a:spcAft>
              <a:buSzPct val="100000"/>
              <a:buChar char="●"/>
            </a:pPr>
            <a:r>
              <a:rPr lang="en"/>
              <a:t>Post sorting data frame contained about 124 countries to be analyzed from our initial dataframe.</a:t>
            </a:r>
            <a:endParaRPr/>
          </a:p>
          <a:p>
            <a:pPr indent="-304165" lvl="0" marL="457200" rtl="0" algn="l">
              <a:spcBef>
                <a:spcPts val="0"/>
              </a:spcBef>
              <a:spcAft>
                <a:spcPts val="0"/>
              </a:spcAft>
              <a:buSzPct val="100000"/>
              <a:buChar char="●"/>
            </a:pPr>
            <a:r>
              <a:rPr lang="en"/>
              <a:t>In 2019 France attracted </a:t>
            </a:r>
            <a:r>
              <a:rPr lang="en"/>
              <a:t>the most tourist in 2019 with approximately 217,877,000 tourist arrivals. </a:t>
            </a:r>
            <a:endParaRPr/>
          </a:p>
          <a:p>
            <a:pPr indent="-304165" lvl="0" marL="457200" rtl="0" algn="l">
              <a:spcBef>
                <a:spcPts val="0"/>
              </a:spcBef>
              <a:spcAft>
                <a:spcPts val="0"/>
              </a:spcAft>
              <a:buSzPct val="100000"/>
              <a:buChar char="●"/>
            </a:pPr>
            <a:r>
              <a:rPr lang="en"/>
              <a:t>The US(165,478,000) came in second place and Mexico(97406000)came in third place.</a:t>
            </a:r>
            <a:endParaRPr/>
          </a:p>
        </p:txBody>
      </p:sp>
      <p:pic>
        <p:nvPicPr>
          <p:cNvPr id="183" name="Google Shape;183;p27"/>
          <p:cNvPicPr preferRelativeResize="0"/>
          <p:nvPr/>
        </p:nvPicPr>
        <p:blipFill>
          <a:blip r:embed="rId3">
            <a:alphaModFix/>
          </a:blip>
          <a:stretch>
            <a:fillRect/>
          </a:stretch>
        </p:blipFill>
        <p:spPr>
          <a:xfrm>
            <a:off x="4181950" y="2571750"/>
            <a:ext cx="4800075" cy="2487800"/>
          </a:xfrm>
          <a:prstGeom prst="rect">
            <a:avLst/>
          </a:prstGeom>
          <a:noFill/>
          <a:ln>
            <a:noFill/>
          </a:ln>
        </p:spPr>
      </p:pic>
      <p:pic>
        <p:nvPicPr>
          <p:cNvPr id="184" name="Google Shape;184;p27"/>
          <p:cNvPicPr preferRelativeResize="0"/>
          <p:nvPr/>
        </p:nvPicPr>
        <p:blipFill rotWithShape="1">
          <a:blip r:embed="rId4">
            <a:alphaModFix/>
          </a:blip>
          <a:srcRect b="0" l="1110" r="-1109" t="0"/>
          <a:stretch/>
        </p:blipFill>
        <p:spPr>
          <a:xfrm>
            <a:off x="59850" y="862750"/>
            <a:ext cx="4030526" cy="374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815950" y="102250"/>
            <a:ext cx="6863400" cy="546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2019 Tourism Analysis by Kelechi Joel</a:t>
            </a:r>
            <a:endParaRPr/>
          </a:p>
        </p:txBody>
      </p:sp>
      <p:sp>
        <p:nvSpPr>
          <p:cNvPr id="190" name="Google Shape;190;p28"/>
          <p:cNvSpPr txBox="1"/>
          <p:nvPr>
            <p:ph idx="1" type="body"/>
          </p:nvPr>
        </p:nvSpPr>
        <p:spPr>
          <a:xfrm>
            <a:off x="4876400" y="1094450"/>
            <a:ext cx="3801000" cy="1706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Though France had the most tourist arrival in 2019, the United States had the highest international tourism receipts with a gross amount of about $239,447,000,000.</a:t>
            </a:r>
            <a:endParaRPr sz="1100"/>
          </a:p>
          <a:p>
            <a:pPr indent="-298450" lvl="0" marL="457200" rtl="0" algn="l">
              <a:spcBef>
                <a:spcPts val="0"/>
              </a:spcBef>
              <a:spcAft>
                <a:spcPts val="0"/>
              </a:spcAft>
              <a:buSzPts val="1100"/>
              <a:buChar char="●"/>
            </a:pPr>
            <a:r>
              <a:rPr lang="en" sz="1100"/>
              <a:t>France came in second with a gross amount of $70,776,000,000.</a:t>
            </a:r>
            <a:endParaRPr sz="1100"/>
          </a:p>
          <a:p>
            <a:pPr indent="-298450" lvl="0" marL="457200" rtl="0" algn="l">
              <a:spcBef>
                <a:spcPts val="0"/>
              </a:spcBef>
              <a:spcAft>
                <a:spcPts val="0"/>
              </a:spcAft>
              <a:buSzPts val="1100"/>
              <a:buChar char="●"/>
            </a:pPr>
            <a:r>
              <a:rPr lang="en" sz="1100"/>
              <a:t>Surprisingly</a:t>
            </a:r>
            <a:r>
              <a:rPr lang="en" sz="1100"/>
              <a:t> Thailand came in third with a gross amount of 64,371,000,000</a:t>
            </a:r>
            <a:endParaRPr sz="1100"/>
          </a:p>
        </p:txBody>
      </p:sp>
      <p:sp>
        <p:nvSpPr>
          <p:cNvPr id="191" name="Google Shape;191;p28"/>
          <p:cNvSpPr txBox="1"/>
          <p:nvPr/>
        </p:nvSpPr>
        <p:spPr>
          <a:xfrm>
            <a:off x="3305000" y="607950"/>
            <a:ext cx="537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Question 2: </a:t>
            </a:r>
            <a:r>
              <a:rPr b="1" lang="en">
                <a:latin typeface="Open Sans"/>
                <a:ea typeface="Open Sans"/>
                <a:cs typeface="Open Sans"/>
                <a:sym typeface="Open Sans"/>
              </a:rPr>
              <a:t>which</a:t>
            </a:r>
            <a:r>
              <a:rPr b="1" lang="en">
                <a:latin typeface="Open Sans"/>
                <a:ea typeface="Open Sans"/>
                <a:cs typeface="Open Sans"/>
                <a:sym typeface="Open Sans"/>
              </a:rPr>
              <a:t> countries has the highest </a:t>
            </a:r>
            <a:r>
              <a:rPr b="1" lang="en">
                <a:latin typeface="Open Sans"/>
                <a:ea typeface="Open Sans"/>
                <a:cs typeface="Open Sans"/>
                <a:sym typeface="Open Sans"/>
              </a:rPr>
              <a:t>international</a:t>
            </a:r>
            <a:r>
              <a:rPr b="1" lang="en">
                <a:latin typeface="Open Sans"/>
                <a:ea typeface="Open Sans"/>
                <a:cs typeface="Open Sans"/>
                <a:sym typeface="Open Sans"/>
              </a:rPr>
              <a:t> </a:t>
            </a:r>
            <a:r>
              <a:rPr b="1" lang="en">
                <a:latin typeface="Open Sans"/>
                <a:ea typeface="Open Sans"/>
                <a:cs typeface="Open Sans"/>
                <a:sym typeface="Open Sans"/>
              </a:rPr>
              <a:t>tourism</a:t>
            </a:r>
            <a:r>
              <a:rPr b="1" lang="en">
                <a:latin typeface="Open Sans"/>
                <a:ea typeface="Open Sans"/>
                <a:cs typeface="Open Sans"/>
                <a:sym typeface="Open Sans"/>
              </a:rPr>
              <a:t> </a:t>
            </a:r>
            <a:r>
              <a:rPr b="1" lang="en">
                <a:latin typeface="Open Sans"/>
                <a:ea typeface="Open Sans"/>
                <a:cs typeface="Open Sans"/>
                <a:sym typeface="Open Sans"/>
              </a:rPr>
              <a:t>receipts?</a:t>
            </a:r>
            <a:endParaRPr b="1">
              <a:latin typeface="Open Sans"/>
              <a:ea typeface="Open Sans"/>
              <a:cs typeface="Open Sans"/>
              <a:sym typeface="Open Sans"/>
            </a:endParaRPr>
          </a:p>
        </p:txBody>
      </p:sp>
      <p:pic>
        <p:nvPicPr>
          <p:cNvPr id="192" name="Google Shape;192;p28"/>
          <p:cNvPicPr preferRelativeResize="0"/>
          <p:nvPr/>
        </p:nvPicPr>
        <p:blipFill>
          <a:blip r:embed="rId3">
            <a:alphaModFix/>
          </a:blip>
          <a:stretch>
            <a:fillRect/>
          </a:stretch>
        </p:blipFill>
        <p:spPr>
          <a:xfrm>
            <a:off x="4975600" y="2800550"/>
            <a:ext cx="3999051" cy="2167426"/>
          </a:xfrm>
          <a:prstGeom prst="rect">
            <a:avLst/>
          </a:prstGeom>
          <a:noFill/>
          <a:ln>
            <a:noFill/>
          </a:ln>
        </p:spPr>
      </p:pic>
      <p:pic>
        <p:nvPicPr>
          <p:cNvPr id="193" name="Google Shape;193;p28"/>
          <p:cNvPicPr preferRelativeResize="0"/>
          <p:nvPr/>
        </p:nvPicPr>
        <p:blipFill>
          <a:blip r:embed="rId4">
            <a:alphaModFix/>
          </a:blip>
          <a:stretch>
            <a:fillRect/>
          </a:stretch>
        </p:blipFill>
        <p:spPr>
          <a:xfrm>
            <a:off x="176400" y="1223550"/>
            <a:ext cx="4211600" cy="365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2800675" y="64075"/>
            <a:ext cx="5985900" cy="576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2019 Tourism Analysis by Kelechi Joel</a:t>
            </a:r>
            <a:endParaRPr/>
          </a:p>
        </p:txBody>
      </p:sp>
      <p:sp>
        <p:nvSpPr>
          <p:cNvPr id="199" name="Google Shape;199;p29"/>
          <p:cNvSpPr txBox="1"/>
          <p:nvPr>
            <p:ph idx="1" type="body"/>
          </p:nvPr>
        </p:nvSpPr>
        <p:spPr>
          <a:xfrm>
            <a:off x="5295600" y="996275"/>
            <a:ext cx="3490200" cy="1499100"/>
          </a:xfrm>
          <a:prstGeom prst="rect">
            <a:avLst/>
          </a:prstGeom>
        </p:spPr>
        <p:txBody>
          <a:bodyPr anchorCtr="0" anchor="t" bIns="91425" lIns="91425" spcFirstLastPara="1" rIns="91425" wrap="square" tIns="91425">
            <a:normAutofit lnSpcReduction="10000"/>
          </a:bodyPr>
          <a:lstStyle/>
          <a:p>
            <a:pPr indent="-298450" lvl="0" marL="457200" rtl="0" algn="just">
              <a:spcBef>
                <a:spcPts val="0"/>
              </a:spcBef>
              <a:spcAft>
                <a:spcPts val="0"/>
              </a:spcAft>
              <a:buSzPts val="1100"/>
              <a:buChar char="●"/>
            </a:pPr>
            <a:r>
              <a:rPr lang="en" sz="1100"/>
              <a:t>In 2019, the United States had the highest GDP by far from any other country of about $21.83 trillion.</a:t>
            </a:r>
            <a:endParaRPr sz="1100"/>
          </a:p>
          <a:p>
            <a:pPr indent="-298450" lvl="0" marL="457200" rtl="0" algn="just">
              <a:spcBef>
                <a:spcPts val="0"/>
              </a:spcBef>
              <a:spcAft>
                <a:spcPts val="0"/>
              </a:spcAft>
              <a:buSzPts val="1100"/>
              <a:buChar char="●"/>
            </a:pPr>
            <a:r>
              <a:rPr lang="en" sz="1100"/>
              <a:t>Japan comes in second with about $5.12trillion.</a:t>
            </a:r>
            <a:endParaRPr sz="1100"/>
          </a:p>
          <a:p>
            <a:pPr indent="-298450" lvl="0" marL="457200" rtl="0" algn="just">
              <a:spcBef>
                <a:spcPts val="0"/>
              </a:spcBef>
              <a:spcAft>
                <a:spcPts val="0"/>
              </a:spcAft>
              <a:buSzPts val="1100"/>
              <a:buChar char="●"/>
            </a:pPr>
            <a:r>
              <a:rPr lang="en" sz="1100"/>
              <a:t>Germany comes in third with about $3.89 trillion.</a:t>
            </a:r>
            <a:endParaRPr sz="1100"/>
          </a:p>
        </p:txBody>
      </p:sp>
      <p:sp>
        <p:nvSpPr>
          <p:cNvPr id="200" name="Google Shape;200;p29"/>
          <p:cNvSpPr txBox="1"/>
          <p:nvPr/>
        </p:nvSpPr>
        <p:spPr>
          <a:xfrm>
            <a:off x="3985300" y="596075"/>
            <a:ext cx="4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Question 3: Which countries have the highest GDP?</a:t>
            </a:r>
            <a:endParaRPr b="1">
              <a:latin typeface="Open Sans"/>
              <a:ea typeface="Open Sans"/>
              <a:cs typeface="Open Sans"/>
              <a:sym typeface="Open Sans"/>
            </a:endParaRPr>
          </a:p>
        </p:txBody>
      </p:sp>
      <p:pic>
        <p:nvPicPr>
          <p:cNvPr id="201" name="Google Shape;201;p29"/>
          <p:cNvPicPr preferRelativeResize="0"/>
          <p:nvPr/>
        </p:nvPicPr>
        <p:blipFill>
          <a:blip r:embed="rId3">
            <a:alphaModFix/>
          </a:blip>
          <a:stretch>
            <a:fillRect/>
          </a:stretch>
        </p:blipFill>
        <p:spPr>
          <a:xfrm>
            <a:off x="4398850" y="2159650"/>
            <a:ext cx="4387726" cy="2674074"/>
          </a:xfrm>
          <a:prstGeom prst="rect">
            <a:avLst/>
          </a:prstGeom>
          <a:noFill/>
          <a:ln>
            <a:noFill/>
          </a:ln>
        </p:spPr>
      </p:pic>
      <p:pic>
        <p:nvPicPr>
          <p:cNvPr id="202" name="Google Shape;202;p29"/>
          <p:cNvPicPr preferRelativeResize="0"/>
          <p:nvPr/>
        </p:nvPicPr>
        <p:blipFill>
          <a:blip r:embed="rId4">
            <a:alphaModFix/>
          </a:blip>
          <a:stretch>
            <a:fillRect/>
          </a:stretch>
        </p:blipFill>
        <p:spPr>
          <a:xfrm>
            <a:off x="98650" y="996275"/>
            <a:ext cx="4387724" cy="4006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2899700" y="0"/>
            <a:ext cx="5932500" cy="645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2019 Tourism Analysis by Kelechi Joel</a:t>
            </a:r>
            <a:endParaRPr/>
          </a:p>
        </p:txBody>
      </p:sp>
      <p:sp>
        <p:nvSpPr>
          <p:cNvPr id="208" name="Google Shape;208;p30"/>
          <p:cNvSpPr txBox="1"/>
          <p:nvPr>
            <p:ph idx="1" type="body"/>
          </p:nvPr>
        </p:nvSpPr>
        <p:spPr>
          <a:xfrm>
            <a:off x="5311400" y="1427050"/>
            <a:ext cx="3520800" cy="171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9" name="Google Shape;209;p30"/>
          <p:cNvSpPr txBox="1"/>
          <p:nvPr/>
        </p:nvSpPr>
        <p:spPr>
          <a:xfrm>
            <a:off x="4273525" y="557100"/>
            <a:ext cx="43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Question 4: What’s the correlation? </a:t>
            </a:r>
            <a:endParaRPr b="1">
              <a:latin typeface="Open Sans"/>
              <a:ea typeface="Open Sans"/>
              <a:cs typeface="Open Sans"/>
              <a:sym typeface="Open Sans"/>
            </a:endParaRPr>
          </a:p>
        </p:txBody>
      </p:sp>
      <p:pic>
        <p:nvPicPr>
          <p:cNvPr id="210" name="Google Shape;210;p30"/>
          <p:cNvPicPr preferRelativeResize="0"/>
          <p:nvPr/>
        </p:nvPicPr>
        <p:blipFill rotWithShape="1">
          <a:blip r:embed="rId3">
            <a:alphaModFix/>
          </a:blip>
          <a:srcRect b="0" l="0" r="-8920" t="0"/>
          <a:stretch/>
        </p:blipFill>
        <p:spPr>
          <a:xfrm>
            <a:off x="0" y="618150"/>
            <a:ext cx="4273525" cy="2602426"/>
          </a:xfrm>
          <a:prstGeom prst="rect">
            <a:avLst/>
          </a:prstGeom>
          <a:noFill/>
          <a:ln>
            <a:noFill/>
          </a:ln>
        </p:spPr>
      </p:pic>
      <p:pic>
        <p:nvPicPr>
          <p:cNvPr id="211" name="Google Shape;211;p30"/>
          <p:cNvPicPr preferRelativeResize="0"/>
          <p:nvPr/>
        </p:nvPicPr>
        <p:blipFill rotWithShape="1">
          <a:blip r:embed="rId4">
            <a:alphaModFix/>
          </a:blip>
          <a:srcRect b="0" l="-5741" r="0" t="0"/>
          <a:stretch/>
        </p:blipFill>
        <p:spPr>
          <a:xfrm>
            <a:off x="4365100" y="835050"/>
            <a:ext cx="4357499" cy="2522725"/>
          </a:xfrm>
          <a:prstGeom prst="rect">
            <a:avLst/>
          </a:prstGeom>
          <a:noFill/>
          <a:ln>
            <a:noFill/>
          </a:ln>
        </p:spPr>
      </p:pic>
      <p:sp>
        <p:nvSpPr>
          <p:cNvPr id="212" name="Google Shape;212;p30"/>
          <p:cNvSpPr txBox="1"/>
          <p:nvPr/>
        </p:nvSpPr>
        <p:spPr>
          <a:xfrm>
            <a:off x="0" y="3274000"/>
            <a:ext cx="3991200" cy="1449900"/>
          </a:xfrm>
          <a:prstGeom prst="rect">
            <a:avLst/>
          </a:prstGeom>
          <a:noFill/>
          <a:ln>
            <a:noFill/>
          </a:ln>
        </p:spPr>
        <p:txBody>
          <a:bodyPr anchorCtr="0" anchor="t" bIns="91425" lIns="91425" spcFirstLastPara="1" rIns="91425" wrap="square" tIns="91425">
            <a:noAutofit/>
          </a:bodyPr>
          <a:lstStyle/>
          <a:p>
            <a:pPr indent="-298450" lvl="0" marL="457200" rtl="0" algn="just">
              <a:spcBef>
                <a:spcPts val="0"/>
              </a:spcBef>
              <a:spcAft>
                <a:spcPts val="0"/>
              </a:spcAft>
              <a:buSzPts val="1100"/>
              <a:buFont typeface="Open Sans"/>
              <a:buChar char="●"/>
            </a:pPr>
            <a:r>
              <a:rPr lang="en" sz="1100">
                <a:latin typeface="Open Sans"/>
                <a:ea typeface="Open Sans"/>
                <a:cs typeface="Open Sans"/>
                <a:sym typeface="Open Sans"/>
              </a:rPr>
              <a:t>To understand how Tourism receipts were dependent on a countries GDP in 2019, we plotted the data set.</a:t>
            </a:r>
            <a:endParaRPr sz="1100">
              <a:latin typeface="Open Sans"/>
              <a:ea typeface="Open Sans"/>
              <a:cs typeface="Open Sans"/>
              <a:sym typeface="Open Sans"/>
            </a:endParaRPr>
          </a:p>
          <a:p>
            <a:pPr indent="-298450" lvl="0" marL="457200" rtl="0" algn="just">
              <a:spcBef>
                <a:spcPts val="0"/>
              </a:spcBef>
              <a:spcAft>
                <a:spcPts val="0"/>
              </a:spcAft>
              <a:buSzPts val="1100"/>
              <a:buFont typeface="Open Sans"/>
              <a:buChar char="●"/>
            </a:pPr>
            <a:r>
              <a:rPr lang="en" sz="1100">
                <a:latin typeface="Open Sans"/>
                <a:ea typeface="Open Sans"/>
                <a:cs typeface="Open Sans"/>
                <a:sym typeface="Open Sans"/>
              </a:rPr>
              <a:t>The United States was eliminated because it was the outlier in our data frames.</a:t>
            </a:r>
            <a:endParaRPr sz="1100">
              <a:latin typeface="Open Sans"/>
              <a:ea typeface="Open Sans"/>
              <a:cs typeface="Open Sans"/>
              <a:sym typeface="Open Sans"/>
            </a:endParaRPr>
          </a:p>
          <a:p>
            <a:pPr indent="-298450" lvl="0" marL="457200" rtl="0" algn="just">
              <a:spcBef>
                <a:spcPts val="0"/>
              </a:spcBef>
              <a:spcAft>
                <a:spcPts val="0"/>
              </a:spcAft>
              <a:buSzPts val="1100"/>
              <a:buFont typeface="Open Sans"/>
              <a:buChar char="●"/>
            </a:pPr>
            <a:r>
              <a:rPr lang="en" sz="1100">
                <a:latin typeface="Open Sans"/>
                <a:ea typeface="Open Sans"/>
                <a:cs typeface="Open Sans"/>
                <a:sym typeface="Open Sans"/>
              </a:rPr>
              <a:t>The r-value of this correlation was 0.74, which indicated even without the united states there is a huge correlation on how much tourist spend when it comes with countries with higher gdp.</a:t>
            </a:r>
            <a:endParaRPr sz="1100">
              <a:latin typeface="Open Sans"/>
              <a:ea typeface="Open Sans"/>
              <a:cs typeface="Open Sans"/>
              <a:sym typeface="Open Sans"/>
            </a:endParaRPr>
          </a:p>
        </p:txBody>
      </p:sp>
      <p:sp>
        <p:nvSpPr>
          <p:cNvPr id="213" name="Google Shape;213;p30"/>
          <p:cNvSpPr txBox="1"/>
          <p:nvPr/>
        </p:nvSpPr>
        <p:spPr>
          <a:xfrm>
            <a:off x="4572000" y="3357775"/>
            <a:ext cx="4182000" cy="1427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To understand if number of inbound tourist was dependent on a countries GDP, we plotted the data set. </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Again, the united states was eliminated as the outlier so the data acquired can better be understood.</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The r-value of this correlation was 0.5. Which signified a </a:t>
            </a:r>
            <a:r>
              <a:rPr lang="en" sz="1100">
                <a:latin typeface="Open Sans"/>
                <a:ea typeface="Open Sans"/>
                <a:cs typeface="Open Sans"/>
                <a:sym typeface="Open Sans"/>
              </a:rPr>
              <a:t>weak</a:t>
            </a:r>
            <a:r>
              <a:rPr lang="en" sz="1100">
                <a:latin typeface="Open Sans"/>
                <a:ea typeface="Open Sans"/>
                <a:cs typeface="Open Sans"/>
                <a:sym typeface="Open Sans"/>
              </a:rPr>
              <a:t> correlation between a </a:t>
            </a:r>
            <a:r>
              <a:rPr lang="en" sz="1100">
                <a:latin typeface="Open Sans"/>
                <a:ea typeface="Open Sans"/>
                <a:cs typeface="Open Sans"/>
                <a:sym typeface="Open Sans"/>
              </a:rPr>
              <a:t>country's GDP and the amount of tourist arriving . </a:t>
            </a:r>
            <a:endParaRPr sz="11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217" name="Shape 217"/>
        <p:cNvGrpSpPr/>
        <p:nvPr/>
      </p:nvGrpSpPr>
      <p:grpSpPr>
        <a:xfrm>
          <a:off x="0" y="0"/>
          <a:ext cx="0" cy="0"/>
          <a:chOff x="0" y="0"/>
          <a:chExt cx="0" cy="0"/>
        </a:xfrm>
      </p:grpSpPr>
      <p:sp>
        <p:nvSpPr>
          <p:cNvPr id="218" name="Google Shape;218;p31"/>
          <p:cNvSpPr txBox="1"/>
          <p:nvPr>
            <p:ph type="title"/>
          </p:nvPr>
        </p:nvSpPr>
        <p:spPr>
          <a:xfrm>
            <a:off x="266125" y="12585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Conclusions &amp; Findings</a:t>
            </a:r>
            <a:endParaRPr/>
          </a:p>
          <a:p>
            <a:pPr indent="0" lvl="0" marL="0" rtl="0" algn="ctr">
              <a:spcBef>
                <a:spcPts val="0"/>
              </a:spcBef>
              <a:spcAft>
                <a:spcPts val="0"/>
              </a:spcAft>
              <a:buNone/>
            </a:pPr>
            <a:r>
              <a:t/>
            </a:r>
            <a:endParaRPr/>
          </a:p>
        </p:txBody>
      </p:sp>
      <p:sp>
        <p:nvSpPr>
          <p:cNvPr id="219" name="Google Shape;219;p31"/>
          <p:cNvSpPr txBox="1"/>
          <p:nvPr>
            <p:ph idx="1" type="body"/>
          </p:nvPr>
        </p:nvSpPr>
        <p:spPr>
          <a:xfrm>
            <a:off x="266125" y="2822825"/>
            <a:ext cx="8662200" cy="2138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Clr>
                <a:schemeClr val="dk1"/>
              </a:buClr>
              <a:buSzPct val="100000"/>
              <a:buChar char="●"/>
            </a:pPr>
            <a:r>
              <a:rPr lang="en">
                <a:solidFill>
                  <a:schemeClr val="dk1"/>
                </a:solidFill>
              </a:rPr>
              <a:t>When looking at our data across all 5 years, we found that there was a strong correlation between Tourism Receipts and GDP and a weak correlation between Inbound Tourists and GDP.</a:t>
            </a:r>
            <a:endParaRPr>
              <a:solidFill>
                <a:schemeClr val="dk1"/>
              </a:solidFill>
            </a:endParaRPr>
          </a:p>
          <a:p>
            <a:pPr indent="-300037" lvl="0" marL="457200" rtl="0" algn="l">
              <a:spcBef>
                <a:spcPts val="0"/>
              </a:spcBef>
              <a:spcAft>
                <a:spcPts val="0"/>
              </a:spcAft>
              <a:buClr>
                <a:schemeClr val="dk1"/>
              </a:buClr>
              <a:buSzPct val="100000"/>
              <a:buChar char="●"/>
            </a:pPr>
            <a:r>
              <a:rPr lang="en">
                <a:solidFill>
                  <a:schemeClr val="dk1"/>
                </a:solidFill>
              </a:rPr>
              <a:t>The r value for Receipts and GDP is 0.70 when omitting outliers (the United States).</a:t>
            </a:r>
            <a:r>
              <a:rPr lang="en">
                <a:solidFill>
                  <a:schemeClr val="dk1"/>
                </a:solidFill>
              </a:rPr>
              <a:t> When outliers are included however, the r value is 0.93. These findings stay consistent over what we found in individual years.</a:t>
            </a:r>
            <a:endParaRPr>
              <a:solidFill>
                <a:schemeClr val="dk1"/>
              </a:solidFill>
            </a:endParaRPr>
          </a:p>
          <a:p>
            <a:pPr indent="-300037" lvl="0" marL="457200" rtl="0" algn="l">
              <a:spcBef>
                <a:spcPts val="0"/>
              </a:spcBef>
              <a:spcAft>
                <a:spcPts val="0"/>
              </a:spcAft>
              <a:buClr>
                <a:schemeClr val="dk1"/>
              </a:buClr>
              <a:buSzPct val="100000"/>
              <a:buChar char="●"/>
            </a:pPr>
            <a:r>
              <a:rPr lang="en">
                <a:solidFill>
                  <a:schemeClr val="dk1"/>
                </a:solidFill>
              </a:rPr>
              <a:t>The country with the highest inbound tourism year over year was France but the country with the highest GDP year over year was the United States. T</a:t>
            </a:r>
            <a:r>
              <a:rPr lang="en"/>
              <a:t>he United States also has the highest receipts year over year as well and based on our correlation findings, it makes sense that they are the leaders in GDP as well.</a:t>
            </a:r>
            <a:endParaRPr/>
          </a:p>
          <a:p>
            <a:pPr indent="-300037" lvl="0" marL="457200" rtl="0" algn="l">
              <a:spcBef>
                <a:spcPts val="0"/>
              </a:spcBef>
              <a:spcAft>
                <a:spcPts val="0"/>
              </a:spcAft>
              <a:buSzPct val="100000"/>
              <a:buChar char="●"/>
            </a:pPr>
            <a:r>
              <a:rPr lang="en"/>
              <a:t>We can conclude from the United States alone that the number of inbound tourists does not have the same impact as the number of international </a:t>
            </a:r>
            <a:r>
              <a:rPr lang="en"/>
              <a:t>tourism receipts.</a:t>
            </a:r>
            <a:endParaRPr/>
          </a:p>
          <a:p>
            <a:pPr indent="-300037" lvl="0" marL="457200" rtl="0" algn="l">
              <a:spcBef>
                <a:spcPts val="0"/>
              </a:spcBef>
              <a:spcAft>
                <a:spcPts val="0"/>
              </a:spcAft>
              <a:buSzPct val="100000"/>
              <a:buChar char="●"/>
            </a:pPr>
            <a:r>
              <a:rPr lang="en"/>
              <a:t>This </a:t>
            </a:r>
            <a:r>
              <a:rPr lang="en"/>
              <a:t>helps</a:t>
            </a:r>
            <a:r>
              <a:rPr lang="en"/>
              <a:t> policy </a:t>
            </a:r>
            <a:r>
              <a:rPr lang="en"/>
              <a:t>makers in various countries</a:t>
            </a:r>
            <a:r>
              <a:rPr lang="en"/>
              <a:t> understand the approach needed in improving their tourist models.</a:t>
            </a:r>
            <a:endParaRPr/>
          </a:p>
          <a:p>
            <a:pPr indent="-300037" lvl="0" marL="457200" rtl="0" algn="l">
              <a:spcBef>
                <a:spcPts val="0"/>
              </a:spcBef>
              <a:spcAft>
                <a:spcPts val="0"/>
              </a:spcAft>
              <a:buSzPct val="100000"/>
              <a:buChar char="●"/>
            </a:pPr>
            <a:r>
              <a:rPr lang="en"/>
              <a:t>In this case it seems policy makers should be more focused on how to improve tourist sites and encourage spending compared to investing in just attracting tourist. </a:t>
            </a:r>
            <a:endParaRPr/>
          </a:p>
        </p:txBody>
      </p:sp>
      <p:pic>
        <p:nvPicPr>
          <p:cNvPr id="220" name="Google Shape;220;p31"/>
          <p:cNvPicPr preferRelativeResize="0"/>
          <p:nvPr/>
        </p:nvPicPr>
        <p:blipFill>
          <a:blip r:embed="rId3">
            <a:alphaModFix/>
          </a:blip>
          <a:stretch>
            <a:fillRect/>
          </a:stretch>
        </p:blipFill>
        <p:spPr>
          <a:xfrm>
            <a:off x="266125" y="49900"/>
            <a:ext cx="3553950" cy="2665450"/>
          </a:xfrm>
          <a:prstGeom prst="rect">
            <a:avLst/>
          </a:prstGeom>
          <a:noFill/>
          <a:ln>
            <a:noFill/>
          </a:ln>
        </p:spPr>
      </p:pic>
      <p:pic>
        <p:nvPicPr>
          <p:cNvPr id="221" name="Google Shape;221;p31"/>
          <p:cNvPicPr preferRelativeResize="0"/>
          <p:nvPr/>
        </p:nvPicPr>
        <p:blipFill>
          <a:blip r:embed="rId4">
            <a:alphaModFix/>
          </a:blip>
          <a:stretch>
            <a:fillRect/>
          </a:stretch>
        </p:blipFill>
        <p:spPr>
          <a:xfrm>
            <a:off x="4657900" y="49900"/>
            <a:ext cx="3553899" cy="2665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urier New"/>
                <a:ea typeface="Courier New"/>
                <a:cs typeface="Courier New"/>
                <a:sym typeface="Courier New"/>
              </a:rPr>
              <a:t>Background</a:t>
            </a:r>
            <a:r>
              <a:rPr lang="en">
                <a:latin typeface="Open Sans"/>
                <a:ea typeface="Open Sans"/>
                <a:cs typeface="Open Sans"/>
                <a:sym typeface="Open Sans"/>
              </a:rPr>
              <a:t>:</a:t>
            </a:r>
            <a:endParaRPr>
              <a:latin typeface="Open Sans"/>
              <a:ea typeface="Open Sans"/>
              <a:cs typeface="Open Sans"/>
              <a:sym typeface="Open Sans"/>
            </a:endParaRPr>
          </a:p>
        </p:txBody>
      </p:sp>
      <p:sp>
        <p:nvSpPr>
          <p:cNvPr id="69" name="Google Shape;69;p14"/>
          <p:cNvSpPr txBox="1"/>
          <p:nvPr/>
        </p:nvSpPr>
        <p:spPr>
          <a:xfrm>
            <a:off x="139800" y="1062100"/>
            <a:ext cx="8864400" cy="3975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According to Dorian from UPSALLA Univeristy: the tourism sector has been constantly evolving and expanding. As a result, it has become an important part of the economies of many countries, creating many jobs and contributing substantially to the states’ gross domestic product. The significance of tourism is therefore doubtless. Developing this industry would bring a series of positive externalities, leading to a virtuous circle, in which more visitors contribute to the economic development of a region, and a more advanced economy is expected to bring a higher number of tourists through different indirect channels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We were able to use The World Data website to choose which series were relevant to our topic sand create a csv directly from there which made this a great dataset to work with</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We broke the dataset down to the years 2016 to 2019 and all worked on each years individually then compared our </a:t>
            </a:r>
            <a:r>
              <a:rPr lang="en" sz="1700">
                <a:solidFill>
                  <a:schemeClr val="dk1"/>
                </a:solidFill>
              </a:rPr>
              <a:t>findings at the end over all 4 years</a:t>
            </a:r>
            <a:endParaRPr sz="1700">
              <a:solidFill>
                <a:schemeClr val="dk1"/>
              </a:solidFill>
            </a:endParaRPr>
          </a:p>
          <a:p>
            <a:pPr indent="0" lvl="0" marL="91440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726475" y="1297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2016 - </a:t>
            </a:r>
            <a:r>
              <a:rPr lang="en" u="sng"/>
              <a:t>Which Countries attract the most tourists?</a:t>
            </a:r>
            <a:endParaRPr u="sng"/>
          </a:p>
        </p:txBody>
      </p:sp>
      <p:sp>
        <p:nvSpPr>
          <p:cNvPr id="75" name="Google Shape;75;p15"/>
          <p:cNvSpPr txBox="1"/>
          <p:nvPr>
            <p:ph idx="1" type="body"/>
          </p:nvPr>
        </p:nvSpPr>
        <p:spPr>
          <a:xfrm>
            <a:off x="161075" y="3545450"/>
            <a:ext cx="4707900" cy="1453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a:solidFill>
                  <a:schemeClr val="dk1"/>
                </a:solidFill>
              </a:rPr>
              <a:t>In 2016, France had the most inbound tourists at 203,042,000 million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US was a close second, and then we see a stark decrease in inbound tourists for the other top 7 countries</a:t>
            </a:r>
            <a:endParaRPr>
              <a:solidFill>
                <a:schemeClr val="dk1"/>
              </a:solidFill>
            </a:endParaRPr>
          </a:p>
        </p:txBody>
      </p:sp>
      <p:pic>
        <p:nvPicPr>
          <p:cNvPr id="76" name="Google Shape;76;p15"/>
          <p:cNvPicPr preferRelativeResize="0"/>
          <p:nvPr/>
        </p:nvPicPr>
        <p:blipFill>
          <a:blip r:embed="rId3">
            <a:alphaModFix/>
          </a:blip>
          <a:stretch>
            <a:fillRect/>
          </a:stretch>
        </p:blipFill>
        <p:spPr>
          <a:xfrm>
            <a:off x="894338" y="908425"/>
            <a:ext cx="3241366" cy="2431025"/>
          </a:xfrm>
          <a:prstGeom prst="rect">
            <a:avLst/>
          </a:prstGeom>
          <a:noFill/>
          <a:ln>
            <a:noFill/>
          </a:ln>
        </p:spPr>
      </p:pic>
      <p:pic>
        <p:nvPicPr>
          <p:cNvPr id="77" name="Google Shape;77;p15"/>
          <p:cNvPicPr preferRelativeResize="0"/>
          <p:nvPr/>
        </p:nvPicPr>
        <p:blipFill>
          <a:blip r:embed="rId4">
            <a:alphaModFix/>
          </a:blip>
          <a:stretch>
            <a:fillRect/>
          </a:stretch>
        </p:blipFill>
        <p:spPr>
          <a:xfrm>
            <a:off x="4971100" y="811875"/>
            <a:ext cx="4090826" cy="4090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020"/>
              <a:t>2016 - </a:t>
            </a:r>
            <a:r>
              <a:rPr lang="en" sz="2020" u="sng"/>
              <a:t>Which countries had the highest International Tourism Receipts?</a:t>
            </a:r>
            <a:endParaRPr sz="2020" u="sng"/>
          </a:p>
        </p:txBody>
      </p:sp>
      <p:pic>
        <p:nvPicPr>
          <p:cNvPr id="83" name="Google Shape;83;p16"/>
          <p:cNvPicPr preferRelativeResize="0"/>
          <p:nvPr/>
        </p:nvPicPr>
        <p:blipFill>
          <a:blip r:embed="rId3">
            <a:alphaModFix/>
          </a:blip>
          <a:stretch>
            <a:fillRect/>
          </a:stretch>
        </p:blipFill>
        <p:spPr>
          <a:xfrm>
            <a:off x="4947725" y="1046638"/>
            <a:ext cx="4066974" cy="3050225"/>
          </a:xfrm>
          <a:prstGeom prst="rect">
            <a:avLst/>
          </a:prstGeom>
          <a:noFill/>
          <a:ln>
            <a:noFill/>
          </a:ln>
        </p:spPr>
      </p:pic>
      <p:pic>
        <p:nvPicPr>
          <p:cNvPr id="84" name="Google Shape;84;p16"/>
          <p:cNvPicPr preferRelativeResize="0"/>
          <p:nvPr/>
        </p:nvPicPr>
        <p:blipFill>
          <a:blip r:embed="rId4">
            <a:alphaModFix/>
          </a:blip>
          <a:stretch>
            <a:fillRect/>
          </a:stretch>
        </p:blipFill>
        <p:spPr>
          <a:xfrm>
            <a:off x="311700" y="2143100"/>
            <a:ext cx="3873725" cy="2905300"/>
          </a:xfrm>
          <a:prstGeom prst="rect">
            <a:avLst/>
          </a:prstGeom>
          <a:noFill/>
          <a:ln>
            <a:noFill/>
          </a:ln>
        </p:spPr>
      </p:pic>
      <p:sp>
        <p:nvSpPr>
          <p:cNvPr id="85" name="Google Shape;85;p16"/>
          <p:cNvSpPr txBox="1"/>
          <p:nvPr/>
        </p:nvSpPr>
        <p:spPr>
          <a:xfrm>
            <a:off x="91175" y="687800"/>
            <a:ext cx="4751400" cy="117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6547" lvl="0" marL="457200" rtl="0" algn="l">
              <a:lnSpc>
                <a:spcPct val="95000"/>
              </a:lnSpc>
              <a:spcBef>
                <a:spcPts val="0"/>
              </a:spcBef>
              <a:spcAft>
                <a:spcPts val="0"/>
              </a:spcAft>
              <a:buClr>
                <a:schemeClr val="dk1"/>
              </a:buClr>
              <a:buSzPts val="1385"/>
              <a:buChar char="●"/>
            </a:pPr>
            <a:r>
              <a:rPr lang="en" sz="1385">
                <a:solidFill>
                  <a:schemeClr val="dk1"/>
                </a:solidFill>
              </a:rPr>
              <a:t>The United States has the highest receipts by a landslide at $228,549,000,000</a:t>
            </a:r>
            <a:endParaRPr sz="1285">
              <a:solidFill>
                <a:schemeClr val="dk1"/>
              </a:solidFill>
            </a:endParaRPr>
          </a:p>
          <a:p>
            <a:pPr indent="-316547" lvl="0" marL="457200" rtl="0" algn="l">
              <a:lnSpc>
                <a:spcPct val="95000"/>
              </a:lnSpc>
              <a:spcBef>
                <a:spcPts val="0"/>
              </a:spcBef>
              <a:spcAft>
                <a:spcPts val="0"/>
              </a:spcAft>
              <a:buClr>
                <a:schemeClr val="dk1"/>
              </a:buClr>
              <a:buSzPts val="1385"/>
              <a:buChar char="●"/>
            </a:pPr>
            <a:r>
              <a:rPr lang="en" sz="1385">
                <a:solidFill>
                  <a:schemeClr val="dk1"/>
                </a:solidFill>
              </a:rPr>
              <a:t>France came in at second with $63,557,000,000 and the following top countries came in close ranging between 3 to 5 trillion each</a:t>
            </a:r>
            <a:endParaRPr sz="1385">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263125" y="0"/>
            <a:ext cx="58167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431"/>
              <a:t>2016 - </a:t>
            </a:r>
            <a:r>
              <a:rPr lang="en" sz="2431" u="sng"/>
              <a:t>Which country has the highest GDP?</a:t>
            </a:r>
            <a:endParaRPr sz="2431" u="sng"/>
          </a:p>
        </p:txBody>
      </p:sp>
      <p:sp>
        <p:nvSpPr>
          <p:cNvPr id="91" name="Google Shape;91;p17"/>
          <p:cNvSpPr txBox="1"/>
          <p:nvPr>
            <p:ph idx="1" type="body"/>
          </p:nvPr>
        </p:nvSpPr>
        <p:spPr>
          <a:xfrm>
            <a:off x="72950" y="3638750"/>
            <a:ext cx="4536600" cy="1449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532" lvl="0" marL="457200" rtl="0" algn="l">
              <a:spcBef>
                <a:spcPts val="0"/>
              </a:spcBef>
              <a:spcAft>
                <a:spcPts val="0"/>
              </a:spcAft>
              <a:buClr>
                <a:schemeClr val="dk1"/>
              </a:buClr>
              <a:buSzPts val="1495"/>
              <a:buChar char="●"/>
            </a:pPr>
            <a:r>
              <a:rPr lang="en" sz="1495">
                <a:solidFill>
                  <a:schemeClr val="dk1"/>
                </a:solidFill>
              </a:rPr>
              <a:t>Similar to receipts, the US again leads in GDP with $18,695,111,000,000 annually</a:t>
            </a:r>
            <a:endParaRPr sz="1495">
              <a:solidFill>
                <a:schemeClr val="dk1"/>
              </a:solidFill>
            </a:endParaRPr>
          </a:p>
          <a:p>
            <a:pPr indent="-323532" lvl="0" marL="457200" rtl="0" algn="l">
              <a:spcBef>
                <a:spcPts val="0"/>
              </a:spcBef>
              <a:spcAft>
                <a:spcPts val="0"/>
              </a:spcAft>
              <a:buClr>
                <a:schemeClr val="dk1"/>
              </a:buClr>
              <a:buSzPts val="1495"/>
              <a:buChar char="●"/>
            </a:pPr>
            <a:r>
              <a:rPr lang="en" sz="1495">
                <a:solidFill>
                  <a:schemeClr val="dk1"/>
                </a:solidFill>
              </a:rPr>
              <a:t>The other top 10 countries all trail far behind with the next </a:t>
            </a:r>
            <a:r>
              <a:rPr lang="en" sz="1495">
                <a:solidFill>
                  <a:schemeClr val="dk1"/>
                </a:solidFill>
              </a:rPr>
              <a:t>highest</a:t>
            </a:r>
            <a:r>
              <a:rPr lang="en" sz="1495">
                <a:solidFill>
                  <a:schemeClr val="dk1"/>
                </a:solidFill>
              </a:rPr>
              <a:t> being Japan at $5 trillion</a:t>
            </a:r>
            <a:endParaRPr sz="1495">
              <a:solidFill>
                <a:schemeClr val="dk1"/>
              </a:solidFill>
            </a:endParaRPr>
          </a:p>
        </p:txBody>
      </p:sp>
      <p:pic>
        <p:nvPicPr>
          <p:cNvPr id="92" name="Google Shape;92;p17"/>
          <p:cNvPicPr preferRelativeResize="0"/>
          <p:nvPr/>
        </p:nvPicPr>
        <p:blipFill>
          <a:blip r:embed="rId3">
            <a:alphaModFix/>
          </a:blip>
          <a:stretch>
            <a:fillRect/>
          </a:stretch>
        </p:blipFill>
        <p:spPr>
          <a:xfrm>
            <a:off x="498962" y="802550"/>
            <a:ext cx="3461174" cy="2680750"/>
          </a:xfrm>
          <a:prstGeom prst="rect">
            <a:avLst/>
          </a:prstGeom>
          <a:noFill/>
          <a:ln>
            <a:noFill/>
          </a:ln>
        </p:spPr>
      </p:pic>
      <p:pic>
        <p:nvPicPr>
          <p:cNvPr id="93" name="Google Shape;93;p17"/>
          <p:cNvPicPr preferRelativeResize="0"/>
          <p:nvPr/>
        </p:nvPicPr>
        <p:blipFill>
          <a:blip r:embed="rId4">
            <a:alphaModFix/>
          </a:blip>
          <a:stretch>
            <a:fillRect/>
          </a:stretch>
        </p:blipFill>
        <p:spPr>
          <a:xfrm>
            <a:off x="4828875" y="1223206"/>
            <a:ext cx="4230000" cy="31724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1760100" y="150"/>
            <a:ext cx="6055500" cy="65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2016 - </a:t>
            </a:r>
            <a:r>
              <a:rPr lang="en" u="sng"/>
              <a:t>What’s the correlation?</a:t>
            </a:r>
            <a:endParaRPr u="sng"/>
          </a:p>
        </p:txBody>
      </p:sp>
      <p:sp>
        <p:nvSpPr>
          <p:cNvPr id="99" name="Google Shape;99;p18"/>
          <p:cNvSpPr txBox="1"/>
          <p:nvPr>
            <p:ph idx="1" type="body"/>
          </p:nvPr>
        </p:nvSpPr>
        <p:spPr>
          <a:xfrm>
            <a:off x="236900" y="3623975"/>
            <a:ext cx="3882000" cy="1468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21627" lvl="0" marL="457200" rtl="0" algn="l">
              <a:lnSpc>
                <a:spcPct val="95000"/>
              </a:lnSpc>
              <a:spcBef>
                <a:spcPts val="0"/>
              </a:spcBef>
              <a:spcAft>
                <a:spcPts val="0"/>
              </a:spcAft>
              <a:buClr>
                <a:schemeClr val="dk1"/>
              </a:buClr>
              <a:buSzPts val="1465"/>
              <a:buChar char="●"/>
            </a:pPr>
            <a:r>
              <a:rPr lang="en" sz="1465">
                <a:solidFill>
                  <a:schemeClr val="dk1"/>
                </a:solidFill>
              </a:rPr>
              <a:t>When outliers (United States) are dropped, the r-value is 0.72.</a:t>
            </a:r>
            <a:endParaRPr sz="1465">
              <a:solidFill>
                <a:schemeClr val="dk1"/>
              </a:solidFill>
            </a:endParaRPr>
          </a:p>
          <a:p>
            <a:pPr indent="-321627" lvl="0" marL="457200" rtl="0" algn="l">
              <a:lnSpc>
                <a:spcPct val="95000"/>
              </a:lnSpc>
              <a:spcBef>
                <a:spcPts val="0"/>
              </a:spcBef>
              <a:spcAft>
                <a:spcPts val="0"/>
              </a:spcAft>
              <a:buClr>
                <a:schemeClr val="dk1"/>
              </a:buClr>
              <a:buSzPts val="1465"/>
              <a:buChar char="●"/>
            </a:pPr>
            <a:r>
              <a:rPr lang="en" sz="1465">
                <a:solidFill>
                  <a:schemeClr val="dk1"/>
                </a:solidFill>
              </a:rPr>
              <a:t>This shows us there is some correlation between GDP and receipts</a:t>
            </a:r>
            <a:endParaRPr sz="1465">
              <a:solidFill>
                <a:schemeClr val="dk1"/>
              </a:solidFill>
            </a:endParaRPr>
          </a:p>
        </p:txBody>
      </p:sp>
      <p:pic>
        <p:nvPicPr>
          <p:cNvPr id="100" name="Google Shape;100;p18"/>
          <p:cNvPicPr preferRelativeResize="0"/>
          <p:nvPr/>
        </p:nvPicPr>
        <p:blipFill>
          <a:blip r:embed="rId3">
            <a:alphaModFix/>
          </a:blip>
          <a:stretch>
            <a:fillRect/>
          </a:stretch>
        </p:blipFill>
        <p:spPr>
          <a:xfrm>
            <a:off x="4897317" y="743475"/>
            <a:ext cx="3549709" cy="2662276"/>
          </a:xfrm>
          <a:prstGeom prst="rect">
            <a:avLst/>
          </a:prstGeom>
          <a:noFill/>
          <a:ln>
            <a:noFill/>
          </a:ln>
        </p:spPr>
      </p:pic>
      <p:pic>
        <p:nvPicPr>
          <p:cNvPr id="101" name="Google Shape;101;p18"/>
          <p:cNvPicPr preferRelativeResize="0"/>
          <p:nvPr/>
        </p:nvPicPr>
        <p:blipFill>
          <a:blip r:embed="rId4">
            <a:alphaModFix/>
          </a:blip>
          <a:stretch>
            <a:fillRect/>
          </a:stretch>
        </p:blipFill>
        <p:spPr>
          <a:xfrm>
            <a:off x="403050" y="807325"/>
            <a:ext cx="3549701" cy="2662276"/>
          </a:xfrm>
          <a:prstGeom prst="rect">
            <a:avLst/>
          </a:prstGeom>
          <a:noFill/>
          <a:ln>
            <a:noFill/>
          </a:ln>
        </p:spPr>
      </p:pic>
      <p:sp>
        <p:nvSpPr>
          <p:cNvPr id="102" name="Google Shape;102;p18"/>
          <p:cNvSpPr txBox="1"/>
          <p:nvPr/>
        </p:nvSpPr>
        <p:spPr>
          <a:xfrm>
            <a:off x="4787850" y="3623975"/>
            <a:ext cx="4176900" cy="146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r value here comes out to 0.49 which a fairly low</a:t>
            </a:r>
            <a:endParaRPr/>
          </a:p>
          <a:p>
            <a:pPr indent="-317500" lvl="0" marL="457200" rtl="0" algn="l">
              <a:spcBef>
                <a:spcPts val="0"/>
              </a:spcBef>
              <a:spcAft>
                <a:spcPts val="0"/>
              </a:spcAft>
              <a:buSzPts val="1400"/>
              <a:buChar char="●"/>
            </a:pPr>
            <a:r>
              <a:rPr lang="en"/>
              <a:t>This tells us that there is a low </a:t>
            </a:r>
            <a:r>
              <a:rPr lang="en"/>
              <a:t>probability</a:t>
            </a:r>
            <a:r>
              <a:rPr lang="en"/>
              <a:t> that the amount of inbound tourists correlates to a country’s GDP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0" y="0"/>
            <a:ext cx="4129500" cy="60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460"/>
              <a:t>2017 Tourism Analysis</a:t>
            </a:r>
            <a:endParaRPr sz="2260"/>
          </a:p>
        </p:txBody>
      </p:sp>
      <p:sp>
        <p:nvSpPr>
          <p:cNvPr id="108" name="Google Shape;108;p19"/>
          <p:cNvSpPr txBox="1"/>
          <p:nvPr>
            <p:ph idx="1" type="body"/>
          </p:nvPr>
        </p:nvSpPr>
        <p:spPr>
          <a:xfrm>
            <a:off x="204625" y="1745275"/>
            <a:ext cx="4195800" cy="177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0" y="733413"/>
            <a:ext cx="4400550" cy="4410075"/>
          </a:xfrm>
          <a:prstGeom prst="rect">
            <a:avLst/>
          </a:prstGeom>
          <a:noFill/>
          <a:ln>
            <a:noFill/>
          </a:ln>
        </p:spPr>
      </p:pic>
      <p:sp>
        <p:nvSpPr>
          <p:cNvPr id="110" name="Google Shape;110;p19"/>
          <p:cNvSpPr txBox="1"/>
          <p:nvPr/>
        </p:nvSpPr>
        <p:spPr>
          <a:xfrm>
            <a:off x="4229375" y="203450"/>
            <a:ext cx="4786200" cy="18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u="sng">
                <a:solidFill>
                  <a:schemeClr val="dk1"/>
                </a:solidFill>
              </a:rPr>
              <a:t>Which countries attract the most tourists?</a:t>
            </a:r>
            <a:endParaRPr sz="15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•In 2017 France had the highest number of inbound tourists with a count of 207,274,000 tourists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United States came in second with 174,291,750 annual tourists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•Mexico came in third with 99,349,000 annual tourists</a:t>
            </a:r>
            <a:endParaRPr sz="1500">
              <a:solidFill>
                <a:schemeClr val="dk1"/>
              </a:solidFill>
            </a:endParaRPr>
          </a:p>
          <a:p>
            <a:pPr indent="0" lvl="0" marL="0" rtl="0" algn="l">
              <a:spcBef>
                <a:spcPts val="0"/>
              </a:spcBef>
              <a:spcAft>
                <a:spcPts val="0"/>
              </a:spcAft>
              <a:buNone/>
            </a:pPr>
            <a:r>
              <a:t/>
            </a:r>
            <a:endParaRPr sz="1100"/>
          </a:p>
        </p:txBody>
      </p:sp>
      <p:pic>
        <p:nvPicPr>
          <p:cNvPr id="111" name="Google Shape;111;p19"/>
          <p:cNvPicPr preferRelativeResize="0"/>
          <p:nvPr/>
        </p:nvPicPr>
        <p:blipFill>
          <a:blip r:embed="rId4">
            <a:alphaModFix/>
          </a:blip>
          <a:stretch>
            <a:fillRect/>
          </a:stretch>
        </p:blipFill>
        <p:spPr>
          <a:xfrm>
            <a:off x="4129500" y="2278068"/>
            <a:ext cx="5014499" cy="28654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275" y="330975"/>
            <a:ext cx="3157500" cy="69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0243"/>
              <a:buFont typeface="Arial"/>
              <a:buNone/>
            </a:pPr>
            <a:r>
              <a:rPr lang="en" sz="2460"/>
              <a:t>2017 Tourism Analysis</a:t>
            </a:r>
            <a:endParaRPr sz="2260"/>
          </a:p>
          <a:p>
            <a:pPr indent="0" lvl="0" marL="0" rtl="0" algn="l">
              <a:spcBef>
                <a:spcPts val="0"/>
              </a:spcBef>
              <a:spcAft>
                <a:spcPts val="0"/>
              </a:spcAft>
              <a:buNone/>
            </a:pPr>
            <a:r>
              <a:t/>
            </a:r>
            <a:endParaRPr/>
          </a:p>
        </p:txBody>
      </p:sp>
      <p:pic>
        <p:nvPicPr>
          <p:cNvPr id="117" name="Google Shape;117;p20"/>
          <p:cNvPicPr preferRelativeResize="0"/>
          <p:nvPr/>
        </p:nvPicPr>
        <p:blipFill>
          <a:blip r:embed="rId3">
            <a:alphaModFix/>
          </a:blip>
          <a:stretch>
            <a:fillRect/>
          </a:stretch>
        </p:blipFill>
        <p:spPr>
          <a:xfrm>
            <a:off x="0" y="1113550"/>
            <a:ext cx="4029950" cy="4029950"/>
          </a:xfrm>
          <a:prstGeom prst="rect">
            <a:avLst/>
          </a:prstGeom>
          <a:noFill/>
          <a:ln>
            <a:noFill/>
          </a:ln>
        </p:spPr>
      </p:pic>
      <p:pic>
        <p:nvPicPr>
          <p:cNvPr id="118" name="Google Shape;118;p20"/>
          <p:cNvPicPr preferRelativeResize="0"/>
          <p:nvPr/>
        </p:nvPicPr>
        <p:blipFill>
          <a:blip r:embed="rId4">
            <a:alphaModFix/>
          </a:blip>
          <a:stretch>
            <a:fillRect/>
          </a:stretch>
        </p:blipFill>
        <p:spPr>
          <a:xfrm>
            <a:off x="3986100" y="2196125"/>
            <a:ext cx="5157901" cy="2947376"/>
          </a:xfrm>
          <a:prstGeom prst="rect">
            <a:avLst/>
          </a:prstGeom>
          <a:noFill/>
          <a:ln>
            <a:noFill/>
          </a:ln>
        </p:spPr>
      </p:pic>
      <p:sp>
        <p:nvSpPr>
          <p:cNvPr id="119" name="Google Shape;119;p20"/>
          <p:cNvSpPr txBox="1"/>
          <p:nvPr>
            <p:ph idx="1" type="body"/>
          </p:nvPr>
        </p:nvSpPr>
        <p:spPr>
          <a:xfrm>
            <a:off x="3265800" y="0"/>
            <a:ext cx="5878200" cy="25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dk1"/>
                </a:solidFill>
              </a:rPr>
              <a:t>Which countries have the highest </a:t>
            </a:r>
            <a:r>
              <a:rPr lang="en" u="sng">
                <a:solidFill>
                  <a:schemeClr val="dk1"/>
                </a:solidFill>
              </a:rPr>
              <a:t>receipts</a:t>
            </a:r>
            <a:r>
              <a:rPr lang="en" u="sng">
                <a:solidFill>
                  <a:schemeClr val="dk1"/>
                </a:solidFill>
              </a:rPr>
              <a:t> from tourism?</a:t>
            </a:r>
            <a:endParaRPr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The US has the highest</a:t>
            </a:r>
            <a:r>
              <a:rPr lang="en" sz="1400">
                <a:solidFill>
                  <a:schemeClr val="dk1"/>
                </a:solidFill>
              </a:rPr>
              <a:t> with $233,758,000,000 in tourist receipts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France has the second highest with $67,717,000,000 in tourist receipts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Thailand has the third highest with $57,057,000,000 in tourist receipts</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0" y="390775"/>
            <a:ext cx="3296700" cy="589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0243"/>
              <a:buFont typeface="Arial"/>
              <a:buNone/>
            </a:pPr>
            <a:r>
              <a:rPr lang="en" sz="2460"/>
              <a:t>2017 Tourism Analysis</a:t>
            </a:r>
            <a:endParaRPr sz="2260"/>
          </a:p>
          <a:p>
            <a:pPr indent="0" lvl="0" marL="0" rtl="0" algn="l">
              <a:spcBef>
                <a:spcPts val="0"/>
              </a:spcBef>
              <a:spcAft>
                <a:spcPts val="0"/>
              </a:spcAft>
              <a:buNone/>
            </a:pPr>
            <a:r>
              <a:t/>
            </a:r>
            <a:endParaRPr/>
          </a:p>
        </p:txBody>
      </p:sp>
      <p:pic>
        <p:nvPicPr>
          <p:cNvPr id="125" name="Google Shape;125;p21"/>
          <p:cNvPicPr preferRelativeResize="0"/>
          <p:nvPr/>
        </p:nvPicPr>
        <p:blipFill>
          <a:blip r:embed="rId3">
            <a:alphaModFix/>
          </a:blip>
          <a:stretch>
            <a:fillRect/>
          </a:stretch>
        </p:blipFill>
        <p:spPr>
          <a:xfrm>
            <a:off x="0" y="888700"/>
            <a:ext cx="4254800" cy="4254800"/>
          </a:xfrm>
          <a:prstGeom prst="rect">
            <a:avLst/>
          </a:prstGeom>
          <a:noFill/>
          <a:ln>
            <a:noFill/>
          </a:ln>
        </p:spPr>
      </p:pic>
      <p:pic>
        <p:nvPicPr>
          <p:cNvPr id="126" name="Google Shape;126;p21"/>
          <p:cNvPicPr preferRelativeResize="0"/>
          <p:nvPr/>
        </p:nvPicPr>
        <p:blipFill>
          <a:blip r:embed="rId4">
            <a:alphaModFix/>
          </a:blip>
          <a:stretch>
            <a:fillRect/>
          </a:stretch>
        </p:blipFill>
        <p:spPr>
          <a:xfrm>
            <a:off x="4254803" y="2349682"/>
            <a:ext cx="4889199" cy="2793818"/>
          </a:xfrm>
          <a:prstGeom prst="rect">
            <a:avLst/>
          </a:prstGeom>
          <a:noFill/>
          <a:ln>
            <a:noFill/>
          </a:ln>
        </p:spPr>
      </p:pic>
      <p:sp>
        <p:nvSpPr>
          <p:cNvPr id="127" name="Google Shape;127;p21"/>
          <p:cNvSpPr txBox="1"/>
          <p:nvPr>
            <p:ph idx="1" type="body"/>
          </p:nvPr>
        </p:nvSpPr>
        <p:spPr>
          <a:xfrm>
            <a:off x="3811775" y="139200"/>
            <a:ext cx="5020500" cy="44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Which Countries have the highest GDP?</a:t>
            </a:r>
            <a:endParaRPr>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The US has the highest GDP with $19,477,336,549,000</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France has the </a:t>
            </a:r>
            <a:r>
              <a:rPr lang="en" sz="1700">
                <a:solidFill>
                  <a:schemeClr val="dk1"/>
                </a:solidFill>
              </a:rPr>
              <a:t>second highest GDP with $2,595,151,045,197</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Thailand has the third highest GDP with $456,356,812,774</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