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4" r:id="rId3"/>
    <p:sldId id="258" r:id="rId4"/>
    <p:sldId id="261" r:id="rId5"/>
    <p:sldId id="257" r:id="rId6"/>
    <p:sldId id="260" r:id="rId7"/>
    <p:sldId id="259" r:id="rId8"/>
    <p:sldId id="262" r:id="rId9"/>
    <p:sldId id="263" r:id="rId10"/>
    <p:sldId id="286" r:id="rId11"/>
    <p:sldId id="264" r:id="rId12"/>
    <p:sldId id="265" r:id="rId13"/>
    <p:sldId id="270" r:id="rId14"/>
    <p:sldId id="266" r:id="rId15"/>
    <p:sldId id="267" r:id="rId16"/>
    <p:sldId id="268" r:id="rId17"/>
    <p:sldId id="269" r:id="rId18"/>
    <p:sldId id="291" r:id="rId19"/>
    <p:sldId id="292" r:id="rId20"/>
    <p:sldId id="271" r:id="rId21"/>
    <p:sldId id="272" r:id="rId22"/>
    <p:sldId id="276" r:id="rId23"/>
    <p:sldId id="281" r:id="rId24"/>
    <p:sldId id="290" r:id="rId25"/>
    <p:sldId id="279" r:id="rId26"/>
    <p:sldId id="277" r:id="rId27"/>
    <p:sldId id="280" r:id="rId28"/>
    <p:sldId id="289" r:id="rId29"/>
    <p:sldId id="288" r:id="rId30"/>
    <p:sldId id="275" r:id="rId31"/>
    <p:sldId id="278" r:id="rId32"/>
    <p:sldId id="293" r:id="rId33"/>
    <p:sldId id="283" r:id="rId34"/>
    <p:sldId id="282" r:id="rId35"/>
    <p:sldId id="274" r:id="rId36"/>
    <p:sldId id="28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D9B0-2ECE-4FAD-BC44-EFB4D560660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FC31-E56B-4FB2-9CC8-BF24A262779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35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D9B0-2ECE-4FAD-BC44-EFB4D560660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FC31-E56B-4FB2-9CC8-BF24A262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0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D9B0-2ECE-4FAD-BC44-EFB4D560660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FC31-E56B-4FB2-9CC8-BF24A262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2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D9B0-2ECE-4FAD-BC44-EFB4D560660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FC31-E56B-4FB2-9CC8-BF24A262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4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D9B0-2ECE-4FAD-BC44-EFB4D560660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FC31-E56B-4FB2-9CC8-BF24A262779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42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D9B0-2ECE-4FAD-BC44-EFB4D560660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FC31-E56B-4FB2-9CC8-BF24A262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3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D9B0-2ECE-4FAD-BC44-EFB4D560660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FC31-E56B-4FB2-9CC8-BF24A262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0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D9B0-2ECE-4FAD-BC44-EFB4D560660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FC31-E56B-4FB2-9CC8-BF24A262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1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D9B0-2ECE-4FAD-BC44-EFB4D560660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FC31-E56B-4FB2-9CC8-BF24A262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E2DD9B0-2ECE-4FAD-BC44-EFB4D560660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12FC31-E56B-4FB2-9CC8-BF24A262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0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D9B0-2ECE-4FAD-BC44-EFB4D560660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FC31-E56B-4FB2-9CC8-BF24A262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8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2DD9B0-2ECE-4FAD-BC44-EFB4D560660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12FC31-E56B-4FB2-9CC8-BF24A262779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17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</a:t>
            </a:r>
            <a:r>
              <a:rPr lang="en-US" dirty="0" smtClean="0"/>
              <a:t>Neural Networks in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51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/>
              <a:t>K</a:t>
            </a:r>
            <a:r>
              <a:rPr lang="en-US" dirty="0" err="1" smtClean="0"/>
              <a:t>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1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few assignments in </a:t>
            </a:r>
            <a:r>
              <a:rPr lang="en-US" dirty="0" err="1" smtClean="0"/>
              <a:t>keras</a:t>
            </a:r>
            <a:r>
              <a:rPr lang="en-US" dirty="0" smtClean="0"/>
              <a:t> will require the following:</a:t>
            </a:r>
          </a:p>
          <a:p>
            <a:pPr lvl="1"/>
            <a:r>
              <a:rPr lang="en-US" dirty="0" smtClean="0"/>
              <a:t>Load data with correct format</a:t>
            </a:r>
          </a:p>
          <a:p>
            <a:pPr lvl="1"/>
            <a:r>
              <a:rPr lang="en-US" dirty="0" smtClean="0"/>
              <a:t>Build and compile model</a:t>
            </a:r>
          </a:p>
          <a:p>
            <a:pPr lvl="1"/>
            <a:r>
              <a:rPr lang="en-US" dirty="0" smtClean="0"/>
              <a:t>Train and evaluate model</a:t>
            </a:r>
          </a:p>
          <a:p>
            <a:r>
              <a:rPr lang="en-US" dirty="0" smtClean="0"/>
              <a:t>Comprehensive documentation for </a:t>
            </a:r>
            <a:r>
              <a:rPr lang="en-US" dirty="0" err="1" smtClean="0"/>
              <a:t>keras</a:t>
            </a:r>
            <a:r>
              <a:rPr lang="en-US" dirty="0" smtClean="0"/>
              <a:t> can be found at: </a:t>
            </a:r>
            <a:r>
              <a:rPr lang="en-US" dirty="0" smtClean="0">
                <a:hlinkClick r:id="rId2"/>
              </a:rPr>
              <a:t>https://keras.io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12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Keras</a:t>
            </a:r>
            <a:r>
              <a:rPr lang="en-US" dirty="0" smtClean="0"/>
              <a:t> expects data to be stored in </a:t>
            </a:r>
            <a:r>
              <a:rPr lang="en-US" dirty="0" err="1" smtClean="0"/>
              <a:t>numpy</a:t>
            </a:r>
            <a:r>
              <a:rPr lang="en-US" dirty="0" smtClean="0"/>
              <a:t> arrays, an N dimensional array like data structure provided by the </a:t>
            </a:r>
            <a:r>
              <a:rPr lang="en-US" dirty="0" err="1" smtClean="0"/>
              <a:t>NumPy</a:t>
            </a:r>
            <a:r>
              <a:rPr lang="en-US" dirty="0" smtClean="0"/>
              <a:t> package, a fundamental component for most scientific computing in Python.</a:t>
            </a:r>
          </a:p>
          <a:p>
            <a:pPr lvl="1"/>
            <a:r>
              <a:rPr lang="en-US" dirty="0" err="1" smtClean="0"/>
              <a:t>NumPy</a:t>
            </a:r>
            <a:r>
              <a:rPr lang="en-US" dirty="0" smtClean="0"/>
              <a:t> provides functions to load CSVs and other file types into </a:t>
            </a:r>
            <a:r>
              <a:rPr lang="en-US" dirty="0" err="1" smtClean="0"/>
              <a:t>numpy</a:t>
            </a:r>
            <a:r>
              <a:rPr lang="en-US" dirty="0" smtClean="0"/>
              <a:t> arrays.</a:t>
            </a:r>
          </a:p>
          <a:p>
            <a:pPr lvl="1"/>
            <a:r>
              <a:rPr lang="en-US" dirty="0" smtClean="0"/>
              <a:t>Datasets included with </a:t>
            </a:r>
            <a:r>
              <a:rPr lang="en-US" dirty="0" err="1" smtClean="0"/>
              <a:t>keras</a:t>
            </a:r>
            <a:r>
              <a:rPr lang="en-US" dirty="0" smtClean="0"/>
              <a:t> are loaded as </a:t>
            </a:r>
            <a:r>
              <a:rPr lang="en-US" dirty="0" err="1" smtClean="0"/>
              <a:t>numpy</a:t>
            </a:r>
            <a:r>
              <a:rPr lang="en-US" dirty="0" smtClean="0"/>
              <a:t> arrays, functions for datasets used in this class not included in </a:t>
            </a:r>
            <a:r>
              <a:rPr lang="en-US" dirty="0" err="1" smtClean="0"/>
              <a:t>keras</a:t>
            </a:r>
            <a:r>
              <a:rPr lang="en-US" dirty="0" smtClean="0"/>
              <a:t> will be provided to correctly load the data.</a:t>
            </a:r>
          </a:p>
          <a:p>
            <a:r>
              <a:rPr lang="en-US" dirty="0" err="1" smtClean="0"/>
              <a:t>Keras</a:t>
            </a:r>
            <a:r>
              <a:rPr lang="en-US" dirty="0" smtClean="0"/>
              <a:t> expects data to be split into X and Y components (features and class attribute).</a:t>
            </a:r>
          </a:p>
          <a:p>
            <a:pPr lvl="1"/>
            <a:r>
              <a:rPr lang="en-US" dirty="0" smtClean="0"/>
              <a:t>Features must be numeric and should be normalized to be between 0 and 1</a:t>
            </a:r>
          </a:p>
          <a:p>
            <a:pPr lvl="1"/>
            <a:r>
              <a:rPr lang="en-US" dirty="0" smtClean="0"/>
              <a:t>Class should be categorical and can be a Nx1 array of labels for data with two classes, or an </a:t>
            </a:r>
            <a:r>
              <a:rPr lang="en-US" dirty="0" err="1" smtClean="0"/>
              <a:t>NxM</a:t>
            </a:r>
            <a:r>
              <a:rPr lang="en-US" dirty="0" smtClean="0"/>
              <a:t> array for data with M classes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38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Layer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Activation</a:t>
            </a:r>
          </a:p>
          <a:p>
            <a:r>
              <a:rPr lang="en-US" dirty="0" err="1" smtClean="0"/>
              <a:t>Convolutonal</a:t>
            </a:r>
            <a:endParaRPr lang="en-US" dirty="0" smtClean="0"/>
          </a:p>
          <a:p>
            <a:r>
              <a:rPr lang="en-US" dirty="0" smtClean="0"/>
              <a:t>Dense</a:t>
            </a:r>
          </a:p>
          <a:p>
            <a:r>
              <a:rPr lang="en-US" dirty="0" smtClean="0"/>
              <a:t>Dropout</a:t>
            </a:r>
          </a:p>
          <a:p>
            <a:r>
              <a:rPr lang="en-US" dirty="0" smtClean="0"/>
              <a:t>Flatten</a:t>
            </a:r>
          </a:p>
          <a:p>
            <a:r>
              <a:rPr lang="en-US" dirty="0" smtClean="0"/>
              <a:t>Pooling</a:t>
            </a:r>
          </a:p>
          <a:p>
            <a:r>
              <a:rPr lang="en-US" dirty="0" smtClean="0"/>
              <a:t>Recurrent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42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r>
              <a:rPr lang="en-US" dirty="0" smtClean="0"/>
              <a:t> provides two APIs for creating models.</a:t>
            </a:r>
          </a:p>
          <a:p>
            <a:r>
              <a:rPr lang="en-US" dirty="0" smtClean="0"/>
              <a:t>Sequential API</a:t>
            </a:r>
          </a:p>
          <a:p>
            <a:pPr lvl="1"/>
            <a:r>
              <a:rPr lang="en-US" dirty="0" smtClean="0"/>
              <a:t>Create a model and add layers sequentially.</a:t>
            </a:r>
          </a:p>
          <a:p>
            <a:pPr lvl="1"/>
            <a:r>
              <a:rPr lang="en-US" dirty="0" smtClean="0"/>
              <a:t>Easy to use/understand</a:t>
            </a:r>
          </a:p>
          <a:p>
            <a:r>
              <a:rPr lang="en-US" dirty="0" smtClean="0"/>
              <a:t>Functional/model API</a:t>
            </a:r>
          </a:p>
          <a:p>
            <a:pPr lvl="1"/>
            <a:r>
              <a:rPr lang="en-US" dirty="0" smtClean="0"/>
              <a:t>Define layers with specific names and inputs </a:t>
            </a:r>
          </a:p>
          <a:p>
            <a:pPr lvl="1"/>
            <a:r>
              <a:rPr lang="en-US" dirty="0" smtClean="0"/>
              <a:t>Allows more complicated networks to be created with multiple paths for signals to travel, multiple outputs or shared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76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API: MLP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	model = Sequential()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model.add</a:t>
            </a:r>
            <a:r>
              <a:rPr lang="en-US" dirty="0" smtClean="0">
                <a:latin typeface="+mj-lt"/>
              </a:rPr>
              <a:t>(Dense(128, </a:t>
            </a:r>
            <a:r>
              <a:rPr lang="en-US" dirty="0" err="1" smtClean="0">
                <a:latin typeface="+mj-lt"/>
              </a:rPr>
              <a:t>input_dim</a:t>
            </a:r>
            <a:r>
              <a:rPr lang="en-US" dirty="0" smtClean="0">
                <a:latin typeface="+mj-lt"/>
              </a:rPr>
              <a:t>=</a:t>
            </a:r>
            <a:r>
              <a:rPr lang="en-US" dirty="0" err="1" smtClean="0">
                <a:latin typeface="+mj-lt"/>
              </a:rPr>
              <a:t>input_dim</a:t>
            </a:r>
            <a:r>
              <a:rPr lang="en-US" dirty="0" smtClean="0">
                <a:latin typeface="+mj-lt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model.add</a:t>
            </a:r>
            <a:r>
              <a:rPr lang="en-US" dirty="0" smtClean="0">
                <a:latin typeface="+mj-lt"/>
              </a:rPr>
              <a:t>(Activation('</a:t>
            </a:r>
            <a:r>
              <a:rPr lang="en-US" dirty="0" err="1" smtClean="0">
                <a:latin typeface="+mj-lt"/>
              </a:rPr>
              <a:t>relu</a:t>
            </a:r>
            <a:r>
              <a:rPr lang="en-US" dirty="0" smtClean="0">
                <a:latin typeface="+mj-lt"/>
              </a:rPr>
              <a:t>'))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model.add</a:t>
            </a:r>
            <a:r>
              <a:rPr lang="en-US" dirty="0" smtClean="0">
                <a:latin typeface="+mj-lt"/>
              </a:rPr>
              <a:t>(Dense(</a:t>
            </a:r>
            <a:r>
              <a:rPr lang="en-US" dirty="0" err="1" smtClean="0">
                <a:latin typeface="+mj-lt"/>
              </a:rPr>
              <a:t>nb_classes</a:t>
            </a:r>
            <a:r>
              <a:rPr lang="en-US" dirty="0" smtClean="0">
                <a:latin typeface="+mj-lt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model.add</a:t>
            </a:r>
            <a:r>
              <a:rPr lang="en-US" dirty="0" smtClean="0">
                <a:latin typeface="+mj-lt"/>
              </a:rPr>
              <a:t>(Activation('</a:t>
            </a:r>
            <a:r>
              <a:rPr lang="en-US" dirty="0" err="1" smtClean="0">
                <a:latin typeface="+mj-lt"/>
              </a:rPr>
              <a:t>softmax</a:t>
            </a:r>
            <a:r>
              <a:rPr lang="en-US" dirty="0" smtClean="0">
                <a:latin typeface="+mj-lt"/>
              </a:rPr>
              <a:t>'))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1475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API: MLP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	inputs = Input(shape=(</a:t>
            </a:r>
            <a:r>
              <a:rPr lang="en-US" dirty="0" err="1" smtClean="0">
                <a:latin typeface="+mj-lt"/>
              </a:rPr>
              <a:t>input_dim</a:t>
            </a:r>
            <a:r>
              <a:rPr lang="en-US" dirty="0" smtClean="0">
                <a:latin typeface="+mj-lt"/>
              </a:rPr>
              <a:t>,))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hidden1 = Dense(128, activation = '</a:t>
            </a:r>
            <a:r>
              <a:rPr lang="en-US" dirty="0" err="1" smtClean="0">
                <a:latin typeface="+mj-lt"/>
              </a:rPr>
              <a:t>relu</a:t>
            </a:r>
            <a:r>
              <a:rPr lang="en-US" dirty="0" smtClean="0">
                <a:latin typeface="+mj-lt"/>
              </a:rPr>
              <a:t>')(inputs)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predictions = Dense(</a:t>
            </a:r>
            <a:r>
              <a:rPr lang="en-US" dirty="0" err="1" smtClean="0">
                <a:latin typeface="+mj-lt"/>
              </a:rPr>
              <a:t>nb_classes</a:t>
            </a:r>
            <a:r>
              <a:rPr lang="en-US" dirty="0" smtClean="0">
                <a:latin typeface="+mj-lt"/>
              </a:rPr>
              <a:t>, activation = ‘</a:t>
            </a:r>
            <a:r>
              <a:rPr lang="en-US" dirty="0" err="1" smtClean="0">
                <a:latin typeface="+mj-lt"/>
              </a:rPr>
              <a:t>softmax</a:t>
            </a:r>
            <a:r>
              <a:rPr lang="en-US" dirty="0" smtClean="0">
                <a:latin typeface="+mj-lt"/>
              </a:rPr>
              <a:t>')(hidden1)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model = Model(inputs = inputs, outputs = predictions)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9706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a loss function, optimizer and performance metric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model.compile</a:t>
            </a:r>
            <a:r>
              <a:rPr lang="en-US" dirty="0" smtClean="0">
                <a:latin typeface="+mj-lt"/>
              </a:rPr>
              <a:t>(loss='</a:t>
            </a:r>
            <a:r>
              <a:rPr lang="en-US" dirty="0" err="1" smtClean="0">
                <a:latin typeface="+mj-lt"/>
              </a:rPr>
              <a:t>categorical_crossentropy</a:t>
            </a:r>
            <a:r>
              <a:rPr lang="en-US" dirty="0" smtClean="0">
                <a:latin typeface="+mj-lt"/>
              </a:rPr>
              <a:t>',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          optimizer= '</a:t>
            </a:r>
            <a:r>
              <a:rPr lang="en-US" dirty="0" err="1" smtClean="0">
                <a:latin typeface="+mj-lt"/>
              </a:rPr>
              <a:t>adam</a:t>
            </a:r>
            <a:r>
              <a:rPr lang="en-US" dirty="0" smtClean="0">
                <a:latin typeface="+mj-lt"/>
              </a:rPr>
              <a:t>',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          metrics=['accuracy'])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0858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Optimizers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096" y="1959078"/>
            <a:ext cx="5292394" cy="4097338"/>
          </a:xfrm>
        </p:spPr>
      </p:pic>
    </p:spTree>
    <p:extLst>
      <p:ext uri="{BB962C8B-B14F-4D97-AF65-F5344CB8AC3E}">
        <p14:creationId xmlns:p14="http://schemas.microsoft.com/office/powerpoint/2010/main" val="31274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Optimizers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316" y="1910330"/>
            <a:ext cx="5409049" cy="41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2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Biological Inspiration</a:t>
            </a:r>
          </a:p>
          <a:p>
            <a:r>
              <a:rPr lang="en-US" dirty="0" smtClean="0"/>
              <a:t>Installing </a:t>
            </a:r>
            <a:r>
              <a:rPr lang="en-US" dirty="0" err="1" smtClean="0"/>
              <a:t>Keras</a:t>
            </a:r>
            <a:endParaRPr lang="en-US" dirty="0" smtClean="0"/>
          </a:p>
          <a:p>
            <a:r>
              <a:rPr lang="en-US" dirty="0" err="1" smtClean="0"/>
              <a:t>Keras</a:t>
            </a:r>
            <a:r>
              <a:rPr lang="en-US" dirty="0" smtClean="0"/>
              <a:t> Basics</a:t>
            </a:r>
          </a:p>
          <a:p>
            <a:pPr lvl="1"/>
            <a:r>
              <a:rPr lang="en-US" dirty="0" smtClean="0"/>
              <a:t>Building and compiling models</a:t>
            </a:r>
          </a:p>
          <a:p>
            <a:pPr lvl="1"/>
            <a:r>
              <a:rPr lang="en-US" dirty="0" smtClean="0"/>
              <a:t>Training and Evaluation</a:t>
            </a:r>
          </a:p>
          <a:p>
            <a:r>
              <a:rPr lang="en-US" dirty="0" smtClean="0"/>
              <a:t>Convolutional Neural Networks</a:t>
            </a:r>
          </a:p>
          <a:p>
            <a:r>
              <a:rPr lang="en-US" dirty="0" err="1" smtClean="0"/>
              <a:t>Keras</a:t>
            </a:r>
            <a:r>
              <a:rPr lang="en-US" dirty="0" smtClean="0"/>
              <a:t> Demo</a:t>
            </a:r>
          </a:p>
          <a:p>
            <a:r>
              <a:rPr lang="en-US" dirty="0" err="1" smtClean="0"/>
              <a:t>AutoEncoders</a:t>
            </a:r>
            <a:endParaRPr lang="en-US" dirty="0" smtClean="0"/>
          </a:p>
          <a:p>
            <a:r>
              <a:rPr lang="en-US" dirty="0" smtClean="0"/>
              <a:t>Recurrent Neural Networks</a:t>
            </a:r>
          </a:p>
          <a:p>
            <a:r>
              <a:rPr lang="en-US" dirty="0" smtClean="0"/>
              <a:t>Advanced </a:t>
            </a:r>
            <a:r>
              <a:rPr lang="en-US" dirty="0" err="1" smtClean="0"/>
              <a:t>Keras</a:t>
            </a:r>
            <a:r>
              <a:rPr lang="en-US" dirty="0" smtClean="0"/>
              <a:t>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53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model.fit</a:t>
            </a:r>
            <a:r>
              <a:rPr lang="en-US" dirty="0" smtClean="0"/>
              <a:t>(), specify training and validation data (or a validation split), batch size and number of training epochs.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model.fit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x_train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y_train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batch_size</a:t>
            </a:r>
            <a:r>
              <a:rPr lang="en-US" dirty="0" smtClean="0">
                <a:latin typeface="+mj-lt"/>
              </a:rPr>
              <a:t>=</a:t>
            </a:r>
            <a:r>
              <a:rPr lang="en-US" dirty="0" err="1" smtClean="0">
                <a:latin typeface="+mj-lt"/>
              </a:rPr>
              <a:t>batch_size</a:t>
            </a:r>
            <a:r>
              <a:rPr lang="en-US" dirty="0" smtClean="0">
                <a:latin typeface="+mj-lt"/>
              </a:rPr>
              <a:t>, epochs=</a:t>
            </a:r>
            <a:r>
              <a:rPr lang="en-US" dirty="0" err="1" smtClean="0">
                <a:latin typeface="+mj-lt"/>
              </a:rPr>
              <a:t>nb_epoch</a:t>
            </a:r>
            <a:r>
              <a:rPr lang="en-US" dirty="0" smtClean="0">
                <a:latin typeface="+mj-lt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      verbose=1, </a:t>
            </a:r>
            <a:r>
              <a:rPr lang="en-US" dirty="0" err="1" smtClean="0">
                <a:latin typeface="+mj-lt"/>
              </a:rPr>
              <a:t>validation_split</a:t>
            </a:r>
            <a:r>
              <a:rPr lang="en-US" dirty="0" smtClean="0">
                <a:latin typeface="+mj-lt"/>
              </a:rPr>
              <a:t>=0.1)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179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model.evaluate</a:t>
            </a:r>
            <a:r>
              <a:rPr lang="en-US" dirty="0" smtClean="0"/>
              <a:t>() with test data. Outputs array containing performance metrics.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score = </a:t>
            </a:r>
            <a:r>
              <a:rPr lang="en-US" dirty="0" err="1" smtClean="0">
                <a:latin typeface="+mj-lt"/>
              </a:rPr>
              <a:t>model.evaluate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x_test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y_test</a:t>
            </a:r>
            <a:r>
              <a:rPr lang="en-US" dirty="0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6661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Inspired  by the cat and monkey visual cortex</a:t>
            </a:r>
          </a:p>
          <a:p>
            <a:pPr lvl="1"/>
            <a:r>
              <a:rPr lang="en-US" dirty="0"/>
              <a:t>Receptive field – </a:t>
            </a:r>
            <a:r>
              <a:rPr lang="en-US" dirty="0" smtClean="0"/>
              <a:t>region </a:t>
            </a:r>
            <a:r>
              <a:rPr lang="en-US" dirty="0"/>
              <a:t>of visual space within which visual stimuli affect the firing of a single </a:t>
            </a:r>
            <a:r>
              <a:rPr lang="en-US" dirty="0" smtClean="0"/>
              <a:t>neuron.</a:t>
            </a:r>
          </a:p>
          <a:p>
            <a:pPr lvl="1"/>
            <a:r>
              <a:rPr lang="en-US" dirty="0" smtClean="0"/>
              <a:t>Neighboring cells have similar and overlapping receptive fields</a:t>
            </a:r>
          </a:p>
          <a:p>
            <a:pPr lvl="1"/>
            <a:r>
              <a:rPr lang="en-US" dirty="0" smtClean="0"/>
              <a:t>Receptive field size varies systematically, forms complete map of visual space</a:t>
            </a:r>
          </a:p>
          <a:p>
            <a:r>
              <a:rPr lang="en-US" dirty="0" smtClean="0"/>
              <a:t>Convolutional layers define 1 or more receptor fields which are then convolved across the input to produce feature maps.</a:t>
            </a:r>
          </a:p>
          <a:p>
            <a:r>
              <a:rPr lang="en-US" dirty="0" err="1" smtClean="0"/>
              <a:t>ConvNets</a:t>
            </a:r>
            <a:r>
              <a:rPr lang="en-US" dirty="0" smtClean="0"/>
              <a:t> are generally constructed from a mix of convolutional </a:t>
            </a:r>
            <a:r>
              <a:rPr lang="en-US" dirty="0"/>
              <a:t>l</a:t>
            </a:r>
            <a:r>
              <a:rPr lang="en-US" dirty="0" smtClean="0"/>
              <a:t>ayers, Max Pooling layers and fully connected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61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Receptor Field and Feature Mapping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Kth feature map is defined as: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h</m:t>
                        </m:r>
                      </m:e>
                      <m:sub>
                        <m:r>
                          <a:rPr lang="en-US" i="1"/>
                          <m:t>𝑖𝑗</m:t>
                        </m:r>
                      </m:sub>
                      <m:sup>
                        <m:r>
                          <a:rPr lang="en-US" i="1"/>
                          <m:t>𝑘</m:t>
                        </m:r>
                      </m:sup>
                    </m:sSubSup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𝑓</m:t>
                        </m:r>
                      </m:e>
                      <m:sub>
                        <m:r>
                          <a:rPr lang="en-US" i="1"/>
                          <m:t>𝑎𝑐𝑡𝑖𝑣𝑎𝑡𝑖𝑜𝑛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/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/>
                                    </m:ctrlPr>
                                  </m:sSupPr>
                                  <m:e>
                                    <m:r>
                                      <a:rPr lang="en-US" i="1"/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/>
                                      <m:t>𝑘</m:t>
                                    </m:r>
                                  </m:sup>
                                </m:sSup>
                                <m:r>
                                  <a:rPr lang="en-US" i="1"/>
                                  <m:t>∗</m:t>
                                </m:r>
                                <m:r>
                                  <a:rPr lang="en-US" i="1"/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i="1"/>
                              <m:t>𝑖𝑗</m:t>
                            </m:r>
                          </m:sub>
                        </m:sSub>
                        <m:r>
                          <a:rPr lang="en-US" i="1"/>
                          <m:t>+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𝑏</m:t>
                            </m:r>
                          </m:e>
                          <m:sub>
                            <m:r>
                              <a:rPr lang="en-US" i="1"/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146" y="3144881"/>
            <a:ext cx="4059944" cy="278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26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Receptor Field and Feature Mapping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788" y="2214563"/>
            <a:ext cx="3714750" cy="3286125"/>
          </a:xfrm>
        </p:spPr>
      </p:pic>
    </p:spTree>
    <p:extLst>
      <p:ext uri="{BB962C8B-B14F-4D97-AF65-F5344CB8AC3E}">
        <p14:creationId xmlns:p14="http://schemas.microsoft.com/office/powerpoint/2010/main" val="428188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Pooling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986" y="1862965"/>
            <a:ext cx="5281549" cy="4501077"/>
          </a:xfrm>
        </p:spPr>
      </p:pic>
    </p:spTree>
    <p:extLst>
      <p:ext uri="{BB962C8B-B14F-4D97-AF65-F5344CB8AC3E}">
        <p14:creationId xmlns:p14="http://schemas.microsoft.com/office/powerpoint/2010/main" val="63289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158517"/>
            <a:ext cx="10058400" cy="3398216"/>
          </a:xfrm>
        </p:spPr>
      </p:pic>
    </p:spTree>
    <p:extLst>
      <p:ext uri="{BB962C8B-B14F-4D97-AF65-F5344CB8AC3E}">
        <p14:creationId xmlns:p14="http://schemas.microsoft.com/office/powerpoint/2010/main" val="1440041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0" y="286603"/>
            <a:ext cx="10541077" cy="5970361"/>
          </a:xfrm>
        </p:spPr>
      </p:pic>
    </p:spTree>
    <p:extLst>
      <p:ext uri="{BB962C8B-B14F-4D97-AF65-F5344CB8AC3E}">
        <p14:creationId xmlns:p14="http://schemas.microsoft.com/office/powerpoint/2010/main" val="2314987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</a:t>
            </a:r>
            <a:r>
              <a:rPr lang="en-US" dirty="0" smtClean="0"/>
              <a:t> Network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  model </a:t>
            </a:r>
            <a:r>
              <a:rPr lang="en-US" dirty="0">
                <a:latin typeface="+mj-lt"/>
              </a:rPr>
              <a:t>= Sequential</a:t>
            </a:r>
            <a:r>
              <a:rPr lang="en-US" dirty="0" smtClean="0">
                <a:latin typeface="+mj-lt"/>
              </a:rPr>
              <a:t>()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model.add</a:t>
            </a:r>
            <a:r>
              <a:rPr lang="en-US" dirty="0">
                <a:latin typeface="+mj-lt"/>
              </a:rPr>
              <a:t>(convolutional.Conv2D(32, (3, 3),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                     </a:t>
            </a:r>
            <a:r>
              <a:rPr lang="en-US" dirty="0" err="1">
                <a:latin typeface="+mj-lt"/>
              </a:rPr>
              <a:t>input_shape</a:t>
            </a:r>
            <a:r>
              <a:rPr lang="en-US" dirty="0">
                <a:latin typeface="+mj-lt"/>
              </a:rPr>
              <a:t>=(</a:t>
            </a:r>
            <a:r>
              <a:rPr lang="en-US" dirty="0" err="1">
                <a:latin typeface="+mj-lt"/>
              </a:rPr>
              <a:t>img_channels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img_rows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img_cols</a:t>
            </a:r>
            <a:r>
              <a:rPr lang="en-US" dirty="0">
                <a:latin typeface="+mj-lt"/>
              </a:rPr>
              <a:t>)))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model.add</a:t>
            </a:r>
            <a:r>
              <a:rPr lang="en-US" dirty="0">
                <a:latin typeface="+mj-lt"/>
              </a:rPr>
              <a:t>(Activation('</a:t>
            </a:r>
            <a:r>
              <a:rPr lang="en-US" dirty="0" err="1">
                <a:latin typeface="+mj-lt"/>
              </a:rPr>
              <a:t>relu</a:t>
            </a:r>
            <a:r>
              <a:rPr lang="en-US" dirty="0">
                <a:latin typeface="+mj-lt"/>
              </a:rPr>
              <a:t>'))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model.add</a:t>
            </a:r>
            <a:r>
              <a:rPr lang="en-US" dirty="0">
                <a:latin typeface="+mj-lt"/>
              </a:rPr>
              <a:t>(MaxPooling2D</a:t>
            </a:r>
            <a:r>
              <a:rPr lang="en-US" dirty="0" smtClean="0">
                <a:latin typeface="+mj-lt"/>
              </a:rPr>
              <a:t>())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model.add</a:t>
            </a:r>
            <a:r>
              <a:rPr lang="en-US" dirty="0">
                <a:latin typeface="+mj-lt"/>
              </a:rPr>
              <a:t>(Flatten())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model.add</a:t>
            </a:r>
            <a:r>
              <a:rPr lang="en-US" dirty="0">
                <a:latin typeface="+mj-lt"/>
              </a:rPr>
              <a:t>(Dense(128))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model.add</a:t>
            </a:r>
            <a:r>
              <a:rPr lang="en-US" dirty="0">
                <a:latin typeface="+mj-lt"/>
              </a:rPr>
              <a:t>(Activation('</a:t>
            </a:r>
            <a:r>
              <a:rPr lang="en-US" dirty="0" err="1">
                <a:latin typeface="+mj-lt"/>
              </a:rPr>
              <a:t>relu</a:t>
            </a:r>
            <a:r>
              <a:rPr lang="en-US" dirty="0">
                <a:latin typeface="+mj-lt"/>
              </a:rPr>
              <a:t>'))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model.add</a:t>
            </a:r>
            <a:r>
              <a:rPr lang="en-US" dirty="0">
                <a:latin typeface="+mj-lt"/>
              </a:rPr>
              <a:t>(Dropout(0.5</a:t>
            </a:r>
            <a:r>
              <a:rPr lang="en-US" dirty="0" smtClean="0">
                <a:latin typeface="+mj-lt"/>
              </a:rPr>
              <a:t>))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model.add</a:t>
            </a:r>
            <a:r>
              <a:rPr lang="en-US" dirty="0">
                <a:latin typeface="+mj-lt"/>
              </a:rPr>
              <a:t>(Dense(10))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model.add</a:t>
            </a:r>
            <a:r>
              <a:rPr lang="en-US" dirty="0">
                <a:latin typeface="+mj-lt"/>
              </a:rPr>
              <a:t>(Activation('</a:t>
            </a:r>
            <a:r>
              <a:rPr lang="en-US" dirty="0" err="1">
                <a:latin typeface="+mj-lt"/>
              </a:rPr>
              <a:t>softmax</a:t>
            </a:r>
            <a:r>
              <a:rPr lang="en-US" dirty="0">
                <a:latin typeface="+mj-lt"/>
              </a:rPr>
              <a:t>'))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27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</a:t>
            </a:r>
            <a:r>
              <a:rPr lang="en-US" dirty="0" err="1" smtClean="0"/>
              <a:t>mnist</a:t>
            </a:r>
            <a:r>
              <a:rPr lang="en-US" dirty="0" smtClean="0"/>
              <a:t> (hand written digits)</a:t>
            </a:r>
          </a:p>
          <a:p>
            <a:r>
              <a:rPr lang="en-US" dirty="0" smtClean="0"/>
              <a:t>Task: correctly identify instances as 0 through 9</a:t>
            </a:r>
          </a:p>
          <a:p>
            <a:r>
              <a:rPr lang="en-US" dirty="0"/>
              <a:t>L</a:t>
            </a:r>
            <a:r>
              <a:rPr lang="en-US" dirty="0" smtClean="0"/>
              <a:t>oading </a:t>
            </a:r>
            <a:r>
              <a:rPr lang="en-US" dirty="0" err="1" smtClean="0"/>
              <a:t>mnist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MLP</a:t>
            </a:r>
          </a:p>
          <a:p>
            <a:r>
              <a:rPr lang="en-US" dirty="0" smtClean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133962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Neuron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113" y="2357438"/>
            <a:ext cx="6134100" cy="3000375"/>
          </a:xfrm>
        </p:spPr>
      </p:pic>
    </p:spTree>
    <p:extLst>
      <p:ext uri="{BB962C8B-B14F-4D97-AF65-F5344CB8AC3E}">
        <p14:creationId xmlns:p14="http://schemas.microsoft.com/office/powerpoint/2010/main" val="2193504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AutoEncoder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777" y="2529443"/>
            <a:ext cx="8369406" cy="263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6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</a:t>
            </a:r>
            <a:r>
              <a:rPr lang="en-US" dirty="0" smtClean="0"/>
              <a:t> </a:t>
            </a:r>
            <a:r>
              <a:rPr lang="en-US" dirty="0" err="1" smtClean="0"/>
              <a:t>AutoEncoder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63" y="2638425"/>
            <a:ext cx="9753600" cy="2438400"/>
          </a:xfrm>
        </p:spPr>
      </p:pic>
    </p:spTree>
    <p:extLst>
      <p:ext uri="{BB962C8B-B14F-4D97-AF65-F5344CB8AC3E}">
        <p14:creationId xmlns:p14="http://schemas.microsoft.com/office/powerpoint/2010/main" val="3455737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</a:t>
            </a:r>
            <a:r>
              <a:rPr lang="en-US" dirty="0"/>
              <a:t> </a:t>
            </a:r>
            <a:r>
              <a:rPr lang="en-US" dirty="0" err="1" smtClean="0"/>
              <a:t>AutoEncoder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  model </a:t>
            </a:r>
            <a:r>
              <a:rPr lang="en-US" dirty="0">
                <a:latin typeface="+mj-lt"/>
              </a:rPr>
              <a:t>= Sequential</a:t>
            </a:r>
            <a:r>
              <a:rPr lang="en-US" dirty="0" smtClean="0">
                <a:latin typeface="+mj-lt"/>
              </a:rPr>
              <a:t>()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model.add</a:t>
            </a:r>
            <a:r>
              <a:rPr lang="en-US" dirty="0">
                <a:latin typeface="+mj-lt"/>
              </a:rPr>
              <a:t>(Conv2D(32, (3, 3), </a:t>
            </a:r>
            <a:r>
              <a:rPr lang="en-US" dirty="0" err="1">
                <a:latin typeface="+mj-lt"/>
              </a:rPr>
              <a:t>input_shape</a:t>
            </a:r>
            <a:r>
              <a:rPr lang="en-US" dirty="0">
                <a:latin typeface="+mj-lt"/>
              </a:rPr>
              <a:t>=(</a:t>
            </a:r>
            <a:r>
              <a:rPr lang="en-US" dirty="0" err="1">
                <a:latin typeface="+mj-lt"/>
              </a:rPr>
              <a:t>img_channels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img_rows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img_cols</a:t>
            </a:r>
            <a:r>
              <a:rPr lang="en-US" dirty="0">
                <a:latin typeface="+mj-lt"/>
              </a:rPr>
              <a:t>)))</a:t>
            </a:r>
          </a:p>
          <a:p>
            <a:r>
              <a:rPr lang="en-US" dirty="0" err="1">
                <a:latin typeface="+mj-lt"/>
              </a:rPr>
              <a:t>model.add</a:t>
            </a:r>
            <a:r>
              <a:rPr lang="en-US" dirty="0">
                <a:latin typeface="+mj-lt"/>
              </a:rPr>
              <a:t>(Activation('</a:t>
            </a:r>
            <a:r>
              <a:rPr lang="en-US" dirty="0" err="1">
                <a:latin typeface="+mj-lt"/>
              </a:rPr>
              <a:t>relu</a:t>
            </a:r>
            <a:r>
              <a:rPr lang="en-US" dirty="0">
                <a:latin typeface="+mj-lt"/>
              </a:rPr>
              <a:t>'))</a:t>
            </a:r>
          </a:p>
          <a:p>
            <a:r>
              <a:rPr lang="en-US" dirty="0" err="1">
                <a:latin typeface="+mj-lt"/>
              </a:rPr>
              <a:t>model.add</a:t>
            </a:r>
            <a:r>
              <a:rPr lang="en-US" dirty="0">
                <a:latin typeface="+mj-lt"/>
              </a:rPr>
              <a:t>(MaxPooling2D((2, 2</a:t>
            </a:r>
            <a:r>
              <a:rPr lang="en-US" dirty="0" smtClean="0">
                <a:latin typeface="+mj-lt"/>
              </a:rPr>
              <a:t>))</a:t>
            </a:r>
          </a:p>
          <a:p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model.add</a:t>
            </a:r>
            <a:r>
              <a:rPr lang="en-US" dirty="0">
                <a:latin typeface="+mj-lt"/>
              </a:rPr>
              <a:t>(Conv2D(32, (3, 3)))</a:t>
            </a:r>
          </a:p>
          <a:p>
            <a:r>
              <a:rPr lang="en-US" dirty="0" err="1">
                <a:latin typeface="+mj-lt"/>
              </a:rPr>
              <a:t>model.add</a:t>
            </a:r>
            <a:r>
              <a:rPr lang="en-US" dirty="0">
                <a:latin typeface="+mj-lt"/>
              </a:rPr>
              <a:t>(Activation('</a:t>
            </a:r>
            <a:r>
              <a:rPr lang="en-US" dirty="0" err="1">
                <a:latin typeface="+mj-lt"/>
              </a:rPr>
              <a:t>relu</a:t>
            </a:r>
            <a:r>
              <a:rPr lang="en-US" dirty="0">
                <a:latin typeface="+mj-lt"/>
              </a:rPr>
              <a:t>'))</a:t>
            </a:r>
          </a:p>
          <a:p>
            <a:r>
              <a:rPr lang="en-US" dirty="0" err="1">
                <a:latin typeface="+mj-lt"/>
              </a:rPr>
              <a:t>model.add</a:t>
            </a:r>
            <a:r>
              <a:rPr lang="en-US" dirty="0">
                <a:latin typeface="+mj-lt"/>
              </a:rPr>
              <a:t>(UpSampling2D((2, 2)))</a:t>
            </a:r>
          </a:p>
          <a:p>
            <a:r>
              <a:rPr lang="en-US" dirty="0" err="1">
                <a:latin typeface="+mj-lt"/>
              </a:rPr>
              <a:t>model.add</a:t>
            </a:r>
            <a:r>
              <a:rPr lang="en-US" dirty="0">
                <a:latin typeface="+mj-lt"/>
              </a:rPr>
              <a:t>(Conv2D(1, (3, 3</a:t>
            </a:r>
            <a:r>
              <a:rPr lang="en-US" dirty="0" smtClean="0">
                <a:latin typeface="+mj-lt"/>
              </a:rPr>
              <a:t>))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model.add</a:t>
            </a:r>
            <a:r>
              <a:rPr lang="en-US" dirty="0">
                <a:latin typeface="+mj-lt"/>
              </a:rPr>
              <a:t>(Activation('sigmoid'))</a:t>
            </a:r>
          </a:p>
        </p:txBody>
      </p:sp>
    </p:spTree>
    <p:extLst>
      <p:ext uri="{BB962C8B-B14F-4D97-AF65-F5344CB8AC3E}">
        <p14:creationId xmlns:p14="http://schemas.microsoft.com/office/powerpoint/2010/main" val="1585893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past and present information</a:t>
            </a:r>
          </a:p>
          <a:p>
            <a:r>
              <a:rPr lang="en-US" dirty="0" smtClean="0"/>
              <a:t>Good for sequential data (text, speech, time series etc.)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77" y="3355521"/>
            <a:ext cx="10123557" cy="240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17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Short Term Memory Network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918" y="2568319"/>
            <a:ext cx="8348489" cy="2578613"/>
          </a:xfrm>
        </p:spPr>
      </p:pic>
    </p:spTree>
    <p:extLst>
      <p:ext uri="{BB962C8B-B14F-4D97-AF65-F5344CB8AC3E}">
        <p14:creationId xmlns:p14="http://schemas.microsoft.com/office/powerpoint/2010/main" val="751811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model = Sequential() </a:t>
            </a:r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model.add</a:t>
            </a:r>
            <a:r>
              <a:rPr lang="en-US" dirty="0" smtClean="0">
                <a:latin typeface="+mj-lt"/>
              </a:rPr>
              <a:t>(LSTM(100, </a:t>
            </a:r>
            <a:r>
              <a:rPr lang="en-US" dirty="0" err="1" smtClean="0">
                <a:latin typeface="+mj-lt"/>
              </a:rPr>
              <a:t>input_shape</a:t>
            </a:r>
            <a:r>
              <a:rPr lang="en-US" dirty="0" smtClean="0">
                <a:latin typeface="+mj-lt"/>
              </a:rPr>
              <a:t>=(10,140)) </a:t>
            </a:r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model.add</a:t>
            </a:r>
            <a:r>
              <a:rPr lang="en-US" dirty="0" smtClean="0">
                <a:latin typeface="+mj-lt"/>
              </a:rPr>
              <a:t>(Dense(2))</a:t>
            </a:r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Model.add</a:t>
            </a:r>
            <a:r>
              <a:rPr lang="en-US" dirty="0" smtClean="0">
                <a:latin typeface="+mj-lt"/>
              </a:rPr>
              <a:t>(Activation('sigmoid</a:t>
            </a:r>
            <a:r>
              <a:rPr lang="en-US" dirty="0">
                <a:latin typeface="+mj-lt"/>
              </a:rPr>
              <a:t>'))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3017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dirty="0" err="1" smtClean="0"/>
              <a:t>Keras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</a:p>
          <a:p>
            <a:r>
              <a:rPr lang="en-US" dirty="0" smtClean="0"/>
              <a:t>Model/Function API</a:t>
            </a:r>
          </a:p>
          <a:p>
            <a:r>
              <a:rPr lang="en-US" dirty="0" smtClean="0"/>
              <a:t>Preprocessing</a:t>
            </a:r>
          </a:p>
          <a:p>
            <a:r>
              <a:rPr lang="en-US" dirty="0" smtClean="0"/>
              <a:t>Backend</a:t>
            </a:r>
          </a:p>
          <a:p>
            <a:r>
              <a:rPr lang="en-US" dirty="0" smtClean="0"/>
              <a:t>User defined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3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Biological Neuron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Dendrites – receive signals from large numbers of cells (can be &gt;1000). Can adjust strength of signals by varying ratio of synaptic neurotransmitters to signal chemicals. Decreasing ratio increases signal strength. Signal inhibitors can decrease signal.  </a:t>
            </a:r>
          </a:p>
          <a:p>
            <a:r>
              <a:rPr lang="en-US" dirty="0" smtClean="0"/>
              <a:t>Soma – positive and negative signals from dendrites produce positive and negative charged ions in the soma. </a:t>
            </a:r>
          </a:p>
          <a:p>
            <a:r>
              <a:rPr lang="en-US" dirty="0" smtClean="0"/>
              <a:t>Axon – sends an output signal when a sufficiently large charge is reached in the soma.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61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</a:t>
            </a:r>
            <a:r>
              <a:rPr lang="en-US" dirty="0" smtClean="0"/>
              <a:t>rtificial Neuron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91" y="1899558"/>
            <a:ext cx="7618573" cy="434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1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Neuron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Biological basis:</a:t>
                </a:r>
              </a:p>
              <a:p>
                <a:pPr lvl="1"/>
                <a:r>
                  <a:rPr lang="en-US" dirty="0" smtClean="0"/>
                  <a:t>Dendrites – inputs and weights</a:t>
                </a:r>
              </a:p>
              <a:p>
                <a:pPr lvl="1"/>
                <a:r>
                  <a:rPr lang="en-US" dirty="0" smtClean="0"/>
                  <a:t>Soma – summation functions</a:t>
                </a:r>
              </a:p>
              <a:p>
                <a:pPr lvl="1"/>
                <a:r>
                  <a:rPr lang="en-US" dirty="0" smtClean="0"/>
                  <a:t>Axon – activation function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Output of a neuron defined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𝑎𝑐𝑡𝑖𝑣𝑎𝑡𝑖𝑜𝑛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60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141" y="3140038"/>
            <a:ext cx="4750044" cy="143517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99" y="1863829"/>
            <a:ext cx="5595647" cy="435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52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Neural Network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17" y="1846263"/>
            <a:ext cx="5282091" cy="4022725"/>
          </a:xfrm>
        </p:spPr>
      </p:pic>
    </p:spTree>
    <p:extLst>
      <p:ext uri="{BB962C8B-B14F-4D97-AF65-F5344CB8AC3E}">
        <p14:creationId xmlns:p14="http://schemas.microsoft.com/office/powerpoint/2010/main" val="2321676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types of networks for many different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Fully </a:t>
            </a:r>
            <a:r>
              <a:rPr lang="en-US" dirty="0" smtClean="0"/>
              <a:t>connected networks</a:t>
            </a:r>
          </a:p>
          <a:p>
            <a:pPr lvl="1"/>
            <a:r>
              <a:rPr lang="en-US" dirty="0" smtClean="0"/>
              <a:t>Convolutional </a:t>
            </a:r>
            <a:r>
              <a:rPr lang="en-US" dirty="0" smtClean="0"/>
              <a:t>networks</a:t>
            </a:r>
            <a:endParaRPr lang="en-US" dirty="0" smtClean="0"/>
          </a:p>
          <a:p>
            <a:pPr lvl="1"/>
            <a:r>
              <a:rPr lang="en-US" dirty="0" smtClean="0"/>
              <a:t>Recurrent Neural </a:t>
            </a:r>
            <a:r>
              <a:rPr lang="en-US" dirty="0" smtClean="0"/>
              <a:t>Networks</a:t>
            </a:r>
            <a:endParaRPr lang="en-US" dirty="0" smtClean="0"/>
          </a:p>
          <a:p>
            <a:pPr lvl="1"/>
            <a:r>
              <a:rPr lang="en-US" dirty="0" smtClean="0"/>
              <a:t>Auto </a:t>
            </a:r>
            <a:r>
              <a:rPr lang="en-US" dirty="0" smtClean="0"/>
              <a:t>Encoders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Feature Extraction</a:t>
            </a:r>
            <a:endParaRPr lang="en-US" dirty="0" smtClean="0"/>
          </a:p>
          <a:p>
            <a:pPr lvl="1"/>
            <a:r>
              <a:rPr lang="en-US" dirty="0" smtClean="0"/>
              <a:t>Generative Networks</a:t>
            </a:r>
          </a:p>
          <a:p>
            <a:pPr lvl="1"/>
            <a:r>
              <a:rPr lang="en-US" dirty="0" smtClean="0"/>
              <a:t>Reinforcement Learning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648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211</TotalTime>
  <Words>822</Words>
  <Application>Microsoft Office PowerPoint</Application>
  <PresentationFormat>Widescreen</PresentationFormat>
  <Paragraphs>158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Retrospect</vt:lpstr>
      <vt:lpstr>Artificial Neural Networks in Keras</vt:lpstr>
      <vt:lpstr>Outline</vt:lpstr>
      <vt:lpstr>Biological Neuron</vt:lpstr>
      <vt:lpstr>Biological Neuron</vt:lpstr>
      <vt:lpstr>The Artificial Neuron</vt:lpstr>
      <vt:lpstr>Artificial Neuron</vt:lpstr>
      <vt:lpstr>Activation Functions</vt:lpstr>
      <vt:lpstr>Artificial Neural Network</vt:lpstr>
      <vt:lpstr>Artificial Neural Networks</vt:lpstr>
      <vt:lpstr>Installing Keras</vt:lpstr>
      <vt:lpstr>Keras</vt:lpstr>
      <vt:lpstr>Keras Data format</vt:lpstr>
      <vt:lpstr>Common Layer Types</vt:lpstr>
      <vt:lpstr>Building a Model</vt:lpstr>
      <vt:lpstr>Sequential API: MLP</vt:lpstr>
      <vt:lpstr>Functional API: MLP</vt:lpstr>
      <vt:lpstr>Compiling A model</vt:lpstr>
      <vt:lpstr>Visualizing Optimizers</vt:lpstr>
      <vt:lpstr>Visualizing Optimizers</vt:lpstr>
      <vt:lpstr>Training a Model</vt:lpstr>
      <vt:lpstr>Evaluating a Model</vt:lpstr>
      <vt:lpstr>Convolutional Neural Networks</vt:lpstr>
      <vt:lpstr>Receptor Field and Feature Mapping</vt:lpstr>
      <vt:lpstr>Receptor Field and Feature Mapping</vt:lpstr>
      <vt:lpstr>Max Pooling</vt:lpstr>
      <vt:lpstr>Putting it Together</vt:lpstr>
      <vt:lpstr>PowerPoint Presentation</vt:lpstr>
      <vt:lpstr>Conv Network example</vt:lpstr>
      <vt:lpstr>Demo</vt:lpstr>
      <vt:lpstr>AutoEncoder</vt:lpstr>
      <vt:lpstr>Conv AutoEncoder</vt:lpstr>
      <vt:lpstr>Conv AutoEncoder example</vt:lpstr>
      <vt:lpstr>Recurrent Neural Networks</vt:lpstr>
      <vt:lpstr>Long Short Term Memory Network</vt:lpstr>
      <vt:lpstr>LSTM example</vt:lpstr>
      <vt:lpstr>Advanced Keras Features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Artifical Neural Networks in Keras</dc:title>
  <dc:creator>jprusa</dc:creator>
  <cp:lastModifiedBy>jprusa</cp:lastModifiedBy>
  <cp:revision>23</cp:revision>
  <dcterms:created xsi:type="dcterms:W3CDTF">2017-09-27T20:20:03Z</dcterms:created>
  <dcterms:modified xsi:type="dcterms:W3CDTF">2017-09-28T20:53:33Z</dcterms:modified>
</cp:coreProperties>
</file>