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8" r:id="rId6"/>
    <p:sldId id="260" r:id="rId7"/>
    <p:sldId id="261" r:id="rId8"/>
    <p:sldId id="262" r:id="rId9"/>
    <p:sldId id="2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135D3-6A02-4E46-9D87-024CE58D973F}" v="20" dt="2025-06-21T00:55:11.64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01" autoAdjust="0"/>
    <p:restoredTop sz="93204" autoAdjust="0"/>
  </p:normalViewPr>
  <p:slideViewPr>
    <p:cSldViewPr snapToGrid="0">
      <p:cViewPr varScale="1">
        <p:scale>
          <a:sx n="51" d="100"/>
          <a:sy n="51" d="100"/>
        </p:scale>
        <p:origin x="101" y="835"/>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Beck" userId="701991bb82263c14" providerId="LiveId" clId="{4BC135D3-6A02-4E46-9D87-024CE58D973F}"/>
    <pc:docChg chg="undo custSel addSld delSld modSld">
      <pc:chgData name="Cameron Beck" userId="701991bb82263c14" providerId="LiveId" clId="{4BC135D3-6A02-4E46-9D87-024CE58D973F}" dt="2025-06-21T01:09:18.586" v="7493" actId="20577"/>
      <pc:docMkLst>
        <pc:docMk/>
      </pc:docMkLst>
      <pc:sldChg chg="addSp modSp mod">
        <pc:chgData name="Cameron Beck" userId="701991bb82263c14" providerId="LiveId" clId="{4BC135D3-6A02-4E46-9D87-024CE58D973F}" dt="2025-06-20T22:35:21.800" v="127" actId="1076"/>
        <pc:sldMkLst>
          <pc:docMk/>
          <pc:sldMk cId="1642425379" sldId="256"/>
        </pc:sldMkLst>
        <pc:spChg chg="mod">
          <ac:chgData name="Cameron Beck" userId="701991bb82263c14" providerId="LiveId" clId="{4BC135D3-6A02-4E46-9D87-024CE58D973F}" dt="2025-06-20T22:33:50.025" v="99" actId="27636"/>
          <ac:spMkLst>
            <pc:docMk/>
            <pc:sldMk cId="1642425379" sldId="256"/>
            <ac:spMk id="2" creationId="{216815C6-3AD0-46E6-A74A-1967BD91AF50}"/>
          </ac:spMkLst>
        </pc:spChg>
        <pc:spChg chg="add mod">
          <ac:chgData name="Cameron Beck" userId="701991bb82263c14" providerId="LiveId" clId="{4BC135D3-6A02-4E46-9D87-024CE58D973F}" dt="2025-06-20T22:35:21.800" v="127" actId="1076"/>
          <ac:spMkLst>
            <pc:docMk/>
            <pc:sldMk cId="1642425379" sldId="256"/>
            <ac:spMk id="3" creationId="{08E65DD5-EDBC-D419-9221-671C7D5F3E99}"/>
          </ac:spMkLst>
        </pc:spChg>
      </pc:sldChg>
      <pc:sldChg chg="modSp new mod">
        <pc:chgData name="Cameron Beck" userId="701991bb82263c14" providerId="LiveId" clId="{4BC135D3-6A02-4E46-9D87-024CE58D973F}" dt="2025-06-21T00:55:14.567" v="5628" actId="27636"/>
        <pc:sldMkLst>
          <pc:docMk/>
          <pc:sldMk cId="1963596125" sldId="257"/>
        </pc:sldMkLst>
        <pc:spChg chg="mod">
          <ac:chgData name="Cameron Beck" userId="701991bb82263c14" providerId="LiveId" clId="{4BC135D3-6A02-4E46-9D87-024CE58D973F}" dt="2025-06-20T23:33:11.555" v="3059" actId="27636"/>
          <ac:spMkLst>
            <pc:docMk/>
            <pc:sldMk cId="1963596125" sldId="257"/>
            <ac:spMk id="2" creationId="{A809B69C-028F-212B-94F3-9500A798B7D3}"/>
          </ac:spMkLst>
        </pc:spChg>
        <pc:spChg chg="mod">
          <ac:chgData name="Cameron Beck" userId="701991bb82263c14" providerId="LiveId" clId="{4BC135D3-6A02-4E46-9D87-024CE58D973F}" dt="2025-06-21T00:55:14.567" v="5628" actId="27636"/>
          <ac:spMkLst>
            <pc:docMk/>
            <pc:sldMk cId="1963596125" sldId="257"/>
            <ac:spMk id="3" creationId="{59F3C1F3-C280-CD3E-7460-5EDB729E6B17}"/>
          </ac:spMkLst>
        </pc:spChg>
      </pc:sldChg>
      <pc:sldChg chg="addSp delSp modSp new mod">
        <pc:chgData name="Cameron Beck" userId="701991bb82263c14" providerId="LiveId" clId="{4BC135D3-6A02-4E46-9D87-024CE58D973F}" dt="2025-06-20T23:25:11.502" v="3049" actId="113"/>
        <pc:sldMkLst>
          <pc:docMk/>
          <pc:sldMk cId="3643084754" sldId="258"/>
        </pc:sldMkLst>
        <pc:spChg chg="mod">
          <ac:chgData name="Cameron Beck" userId="701991bb82263c14" providerId="LiveId" clId="{4BC135D3-6A02-4E46-9D87-024CE58D973F}" dt="2025-06-20T23:22:57.326" v="2613" actId="14100"/>
          <ac:spMkLst>
            <pc:docMk/>
            <pc:sldMk cId="3643084754" sldId="258"/>
            <ac:spMk id="2" creationId="{06A2E4C2-E1DD-0556-D2CA-8A8839A4EA1F}"/>
          </ac:spMkLst>
        </pc:spChg>
        <pc:spChg chg="mod">
          <ac:chgData name="Cameron Beck" userId="701991bb82263c14" providerId="LiveId" clId="{4BC135D3-6A02-4E46-9D87-024CE58D973F}" dt="2025-06-20T23:25:11.502" v="3049" actId="113"/>
          <ac:spMkLst>
            <pc:docMk/>
            <pc:sldMk cId="3643084754" sldId="258"/>
            <ac:spMk id="3" creationId="{AF110F2C-2997-F4F6-1BF3-7A10E62F37D6}"/>
          </ac:spMkLst>
        </pc:spChg>
        <pc:spChg chg="add del">
          <ac:chgData name="Cameron Beck" userId="701991bb82263c14" providerId="LiveId" clId="{4BC135D3-6A02-4E46-9D87-024CE58D973F}" dt="2025-06-20T22:39:08.188" v="140" actId="931"/>
          <ac:spMkLst>
            <pc:docMk/>
            <pc:sldMk cId="3643084754" sldId="258"/>
            <ac:spMk id="4" creationId="{7A26A716-5CCC-0C55-B518-DE3F3443DCC7}"/>
          </ac:spMkLst>
        </pc:spChg>
        <pc:picChg chg="add mod">
          <ac:chgData name="Cameron Beck" userId="701991bb82263c14" providerId="LiveId" clId="{4BC135D3-6A02-4E46-9D87-024CE58D973F}" dt="2025-06-20T22:37:43.875" v="130" actId="931"/>
          <ac:picMkLst>
            <pc:docMk/>
            <pc:sldMk cId="3643084754" sldId="258"/>
            <ac:picMk id="6" creationId="{713B61E4-CC80-4D29-699E-E54E19709B27}"/>
          </ac:picMkLst>
        </pc:picChg>
        <pc:picChg chg="add mod">
          <ac:chgData name="Cameron Beck" userId="701991bb82263c14" providerId="LiveId" clId="{4BC135D3-6A02-4E46-9D87-024CE58D973F}" dt="2025-06-20T22:38:09.292" v="137" actId="931"/>
          <ac:picMkLst>
            <pc:docMk/>
            <pc:sldMk cId="3643084754" sldId="258"/>
            <ac:picMk id="8" creationId="{3833DB80-F989-2B18-0030-D36EF1DB89B3}"/>
          </ac:picMkLst>
        </pc:picChg>
        <pc:picChg chg="add mod">
          <ac:chgData name="Cameron Beck" userId="701991bb82263c14" providerId="LiveId" clId="{4BC135D3-6A02-4E46-9D87-024CE58D973F}" dt="2025-06-20T22:38:23.120" v="139" actId="931"/>
          <ac:picMkLst>
            <pc:docMk/>
            <pc:sldMk cId="3643084754" sldId="258"/>
            <ac:picMk id="10" creationId="{887DAC53-53D5-9F3E-A597-B56130F27288}"/>
          </ac:picMkLst>
        </pc:picChg>
        <pc:picChg chg="add mod">
          <ac:chgData name="Cameron Beck" userId="701991bb82263c14" providerId="LiveId" clId="{4BC135D3-6A02-4E46-9D87-024CE58D973F}" dt="2025-06-20T22:39:09.797" v="142" actId="962"/>
          <ac:picMkLst>
            <pc:docMk/>
            <pc:sldMk cId="3643084754" sldId="258"/>
            <ac:picMk id="12" creationId="{5F1C7E56-38F8-8C4B-B91C-B337C2AACFA6}"/>
          </ac:picMkLst>
        </pc:picChg>
      </pc:sldChg>
      <pc:sldChg chg="modSp new del mod">
        <pc:chgData name="Cameron Beck" userId="701991bb82263c14" providerId="LiveId" clId="{4BC135D3-6A02-4E46-9D87-024CE58D973F}" dt="2025-06-20T23:27:21.560" v="3050" actId="47"/>
        <pc:sldMkLst>
          <pc:docMk/>
          <pc:sldMk cId="1769248177" sldId="259"/>
        </pc:sldMkLst>
        <pc:spChg chg="mod">
          <ac:chgData name="Cameron Beck" userId="701991bb82263c14" providerId="LiveId" clId="{4BC135D3-6A02-4E46-9D87-024CE58D973F}" dt="2025-06-20T22:48:44.206" v="160" actId="20577"/>
          <ac:spMkLst>
            <pc:docMk/>
            <pc:sldMk cId="1769248177" sldId="259"/>
            <ac:spMk id="2" creationId="{8D5C0F2E-C5AA-279F-7327-DC3ACAA830C1}"/>
          </ac:spMkLst>
        </pc:spChg>
        <pc:spChg chg="mod">
          <ac:chgData name="Cameron Beck" userId="701991bb82263c14" providerId="LiveId" clId="{4BC135D3-6A02-4E46-9D87-024CE58D973F}" dt="2025-06-20T22:48:53.996" v="161"/>
          <ac:spMkLst>
            <pc:docMk/>
            <pc:sldMk cId="1769248177" sldId="259"/>
            <ac:spMk id="3" creationId="{2F00AA22-605E-56BF-CA93-0EC1D550E87F}"/>
          </ac:spMkLst>
        </pc:spChg>
      </pc:sldChg>
      <pc:sldChg chg="new del">
        <pc:chgData name="Cameron Beck" userId="701991bb82263c14" providerId="LiveId" clId="{4BC135D3-6A02-4E46-9D87-024CE58D973F}" dt="2025-06-20T22:51:03.579" v="193" actId="680"/>
        <pc:sldMkLst>
          <pc:docMk/>
          <pc:sldMk cId="1269496009" sldId="260"/>
        </pc:sldMkLst>
      </pc:sldChg>
      <pc:sldChg chg="new del">
        <pc:chgData name="Cameron Beck" userId="701991bb82263c14" providerId="LiveId" clId="{4BC135D3-6A02-4E46-9D87-024CE58D973F}" dt="2025-06-20T22:51:29.664" v="195" actId="680"/>
        <pc:sldMkLst>
          <pc:docMk/>
          <pc:sldMk cId="1635654874" sldId="260"/>
        </pc:sldMkLst>
      </pc:sldChg>
      <pc:sldChg chg="new del">
        <pc:chgData name="Cameron Beck" userId="701991bb82263c14" providerId="LiveId" clId="{4BC135D3-6A02-4E46-9D87-024CE58D973F}" dt="2025-06-20T22:51:41.404" v="197" actId="680"/>
        <pc:sldMkLst>
          <pc:docMk/>
          <pc:sldMk cId="1686620958" sldId="260"/>
        </pc:sldMkLst>
      </pc:sldChg>
      <pc:sldChg chg="new del">
        <pc:chgData name="Cameron Beck" userId="701991bb82263c14" providerId="LiveId" clId="{4BC135D3-6A02-4E46-9D87-024CE58D973F}" dt="2025-06-20T22:50:51.660" v="191" actId="680"/>
        <pc:sldMkLst>
          <pc:docMk/>
          <pc:sldMk cId="2100334460" sldId="260"/>
        </pc:sldMkLst>
      </pc:sldChg>
      <pc:sldChg chg="new del">
        <pc:chgData name="Cameron Beck" userId="701991bb82263c14" providerId="LiveId" clId="{4BC135D3-6A02-4E46-9D87-024CE58D973F}" dt="2025-06-20T22:50:12.275" v="189" actId="680"/>
        <pc:sldMkLst>
          <pc:docMk/>
          <pc:sldMk cId="2961877832" sldId="260"/>
        </pc:sldMkLst>
      </pc:sldChg>
      <pc:sldChg chg="addSp delSp modSp new mod">
        <pc:chgData name="Cameron Beck" userId="701991bb82263c14" providerId="LiveId" clId="{4BC135D3-6A02-4E46-9D87-024CE58D973F}" dt="2025-06-21T00:07:37.951" v="4707" actId="14100"/>
        <pc:sldMkLst>
          <pc:docMk/>
          <pc:sldMk cId="3919654323" sldId="260"/>
        </pc:sldMkLst>
        <pc:spChg chg="mod">
          <ac:chgData name="Cameron Beck" userId="701991bb82263c14" providerId="LiveId" clId="{4BC135D3-6A02-4E46-9D87-024CE58D973F}" dt="2025-06-20T23:42:52.378" v="3174" actId="14100"/>
          <ac:spMkLst>
            <pc:docMk/>
            <pc:sldMk cId="3919654323" sldId="260"/>
            <ac:spMk id="2" creationId="{8FD30D78-03E0-A963-2F4B-FFAA54B70219}"/>
          </ac:spMkLst>
        </pc:spChg>
        <pc:spChg chg="del">
          <ac:chgData name="Cameron Beck" userId="701991bb82263c14" providerId="LiveId" clId="{4BC135D3-6A02-4E46-9D87-024CE58D973F}" dt="2025-06-20T22:53:04.819" v="201" actId="478"/>
          <ac:spMkLst>
            <pc:docMk/>
            <pc:sldMk cId="3919654323" sldId="260"/>
            <ac:spMk id="3" creationId="{B8351DE6-4039-D217-DC00-4280F4EB19AF}"/>
          </ac:spMkLst>
        </pc:spChg>
        <pc:spChg chg="del mod">
          <ac:chgData name="Cameron Beck" userId="701991bb82263c14" providerId="LiveId" clId="{4BC135D3-6A02-4E46-9D87-024CE58D973F}" dt="2025-06-20T23:37:42.095" v="3064"/>
          <ac:spMkLst>
            <pc:docMk/>
            <pc:sldMk cId="3919654323" sldId="260"/>
            <ac:spMk id="4" creationId="{26D09647-4B09-1A37-B0D0-59451B55701F}"/>
          </ac:spMkLst>
        </pc:spChg>
        <pc:spChg chg="add mod">
          <ac:chgData name="Cameron Beck" userId="701991bb82263c14" providerId="LiveId" clId="{4BC135D3-6A02-4E46-9D87-024CE58D973F}" dt="2025-06-21T00:07:37.951" v="4707" actId="14100"/>
          <ac:spMkLst>
            <pc:docMk/>
            <pc:sldMk cId="3919654323" sldId="260"/>
            <ac:spMk id="8" creationId="{0B5C3E93-2D01-979D-0049-67F0DEA100E1}"/>
          </ac:spMkLst>
        </pc:spChg>
        <pc:picChg chg="add del mod">
          <ac:chgData name="Cameron Beck" userId="701991bb82263c14" providerId="LiveId" clId="{4BC135D3-6A02-4E46-9D87-024CE58D973F}" dt="2025-06-20T23:38:06.476" v="3070" actId="21"/>
          <ac:picMkLst>
            <pc:docMk/>
            <pc:sldMk cId="3919654323" sldId="260"/>
            <ac:picMk id="6" creationId="{74D7B7B0-1E9C-C28E-B9EB-EA6AD5942DB1}"/>
          </ac:picMkLst>
        </pc:picChg>
        <pc:picChg chg="add del mod">
          <ac:chgData name="Cameron Beck" userId="701991bb82263c14" providerId="LiveId" clId="{4BC135D3-6A02-4E46-9D87-024CE58D973F}" dt="2025-06-20T23:59:08.513" v="4384" actId="478"/>
          <ac:picMkLst>
            <pc:docMk/>
            <pc:sldMk cId="3919654323" sldId="260"/>
            <ac:picMk id="9" creationId="{4215FEA8-D5B9-94E4-B2AC-259B00FB7B23}"/>
          </ac:picMkLst>
        </pc:picChg>
      </pc:sldChg>
      <pc:sldChg chg="new del">
        <pc:chgData name="Cameron Beck" userId="701991bb82263c14" providerId="LiveId" clId="{4BC135D3-6A02-4E46-9D87-024CE58D973F}" dt="2025-06-20T22:51:58.340" v="199" actId="680"/>
        <pc:sldMkLst>
          <pc:docMk/>
          <pc:sldMk cId="4204671353" sldId="260"/>
        </pc:sldMkLst>
      </pc:sldChg>
      <pc:sldChg chg="addSp delSp modSp new del mod">
        <pc:chgData name="Cameron Beck" userId="701991bb82263c14" providerId="LiveId" clId="{4BC135D3-6A02-4E46-9D87-024CE58D973F}" dt="2025-06-20T22:54:50.788" v="233" actId="680"/>
        <pc:sldMkLst>
          <pc:docMk/>
          <pc:sldMk cId="299183590" sldId="261"/>
        </pc:sldMkLst>
        <pc:spChg chg="add del">
          <ac:chgData name="Cameron Beck" userId="701991bb82263c14" providerId="LiveId" clId="{4BC135D3-6A02-4E46-9D87-024CE58D973F}" dt="2025-06-20T22:54:50.583" v="232" actId="931"/>
          <ac:spMkLst>
            <pc:docMk/>
            <pc:sldMk cId="299183590" sldId="261"/>
            <ac:spMk id="3" creationId="{52E6C7B8-B4C0-B1D9-D227-FB4A635B9568}"/>
          </ac:spMkLst>
        </pc:spChg>
        <pc:picChg chg="add mod">
          <ac:chgData name="Cameron Beck" userId="701991bb82263c14" providerId="LiveId" clId="{4BC135D3-6A02-4E46-9D87-024CE58D973F}" dt="2025-06-20T22:54:50.583" v="232" actId="931"/>
          <ac:picMkLst>
            <pc:docMk/>
            <pc:sldMk cId="299183590" sldId="261"/>
            <ac:picMk id="5" creationId="{28A544B3-2257-E8DF-34E4-5F9F2D728A4F}"/>
          </ac:picMkLst>
        </pc:picChg>
      </pc:sldChg>
      <pc:sldChg chg="addSp delSp modSp new mod">
        <pc:chgData name="Cameron Beck" userId="701991bb82263c14" providerId="LiveId" clId="{4BC135D3-6A02-4E46-9D87-024CE58D973F}" dt="2025-06-21T00:23:48.505" v="5506" actId="27636"/>
        <pc:sldMkLst>
          <pc:docMk/>
          <pc:sldMk cId="2931851808" sldId="261"/>
        </pc:sldMkLst>
        <pc:spChg chg="mod">
          <ac:chgData name="Cameron Beck" userId="701991bb82263c14" providerId="LiveId" clId="{4BC135D3-6A02-4E46-9D87-024CE58D973F}" dt="2025-06-20T22:56:03.384" v="261" actId="1076"/>
          <ac:spMkLst>
            <pc:docMk/>
            <pc:sldMk cId="2931851808" sldId="261"/>
            <ac:spMk id="2" creationId="{7B54D8DC-AFFF-AA53-28C6-63AD9D2861F5}"/>
          </ac:spMkLst>
        </pc:spChg>
        <pc:spChg chg="mod">
          <ac:chgData name="Cameron Beck" userId="701991bb82263c14" providerId="LiveId" clId="{4BC135D3-6A02-4E46-9D87-024CE58D973F}" dt="2025-06-21T00:23:48.505" v="5506" actId="27636"/>
          <ac:spMkLst>
            <pc:docMk/>
            <pc:sldMk cId="2931851808" sldId="261"/>
            <ac:spMk id="3" creationId="{42FDFE17-DCF2-96CA-EF8F-B6FA3E1834DE}"/>
          </ac:spMkLst>
        </pc:spChg>
        <pc:spChg chg="del">
          <ac:chgData name="Cameron Beck" userId="701991bb82263c14" providerId="LiveId" clId="{4BC135D3-6A02-4E46-9D87-024CE58D973F}" dt="2025-06-20T22:55:08.950" v="235" actId="931"/>
          <ac:spMkLst>
            <pc:docMk/>
            <pc:sldMk cId="2931851808" sldId="261"/>
            <ac:spMk id="4" creationId="{3AEC8760-B675-378F-6B47-255DB390D4A8}"/>
          </ac:spMkLst>
        </pc:spChg>
        <pc:spChg chg="add mod">
          <ac:chgData name="Cameron Beck" userId="701991bb82263c14" providerId="LiveId" clId="{4BC135D3-6A02-4E46-9D87-024CE58D973F}" dt="2025-06-20T22:55:08.950" v="235" actId="931"/>
          <ac:spMkLst>
            <pc:docMk/>
            <pc:sldMk cId="2931851808" sldId="261"/>
            <ac:spMk id="7" creationId="{66AD64D9-5696-4989-3407-31690D5DFBEE}"/>
          </ac:spMkLst>
        </pc:spChg>
        <pc:picChg chg="add mod">
          <ac:chgData name="Cameron Beck" userId="701991bb82263c14" providerId="LiveId" clId="{4BC135D3-6A02-4E46-9D87-024CE58D973F}" dt="2025-06-20T22:55:10.349" v="236" actId="27614"/>
          <ac:picMkLst>
            <pc:docMk/>
            <pc:sldMk cId="2931851808" sldId="261"/>
            <ac:picMk id="6" creationId="{49C2858B-3BAF-31BE-0139-871DDA89EB11}"/>
          </ac:picMkLst>
        </pc:picChg>
      </pc:sldChg>
      <pc:sldChg chg="delSp modSp new mod">
        <pc:chgData name="Cameron Beck" userId="701991bb82263c14" providerId="LiveId" clId="{4BC135D3-6A02-4E46-9D87-024CE58D973F}" dt="2025-06-21T01:09:18.586" v="7493" actId="20577"/>
        <pc:sldMkLst>
          <pc:docMk/>
          <pc:sldMk cId="3195877489" sldId="262"/>
        </pc:sldMkLst>
        <pc:spChg chg="mod">
          <ac:chgData name="Cameron Beck" userId="701991bb82263c14" providerId="LiveId" clId="{4BC135D3-6A02-4E46-9D87-024CE58D973F}" dt="2025-06-20T23:01:24.549" v="288" actId="14100"/>
          <ac:spMkLst>
            <pc:docMk/>
            <pc:sldMk cId="3195877489" sldId="262"/>
            <ac:spMk id="2" creationId="{568477CF-396C-9744-9EB5-51CD33D4DAD7}"/>
          </ac:spMkLst>
        </pc:spChg>
        <pc:spChg chg="del">
          <ac:chgData name="Cameron Beck" userId="701991bb82263c14" providerId="LiveId" clId="{4BC135D3-6A02-4E46-9D87-024CE58D973F}" dt="2025-06-20T23:01:50.976" v="289" actId="478"/>
          <ac:spMkLst>
            <pc:docMk/>
            <pc:sldMk cId="3195877489" sldId="262"/>
            <ac:spMk id="3" creationId="{6272A407-00AF-BF39-FA45-478BDB4E61F7}"/>
          </ac:spMkLst>
        </pc:spChg>
        <pc:spChg chg="mod">
          <ac:chgData name="Cameron Beck" userId="701991bb82263c14" providerId="LiveId" clId="{4BC135D3-6A02-4E46-9D87-024CE58D973F}" dt="2025-06-21T01:09:18.586" v="7493" actId="20577"/>
          <ac:spMkLst>
            <pc:docMk/>
            <pc:sldMk cId="3195877489" sldId="262"/>
            <ac:spMk id="4" creationId="{643D9586-7BED-1B82-6A45-1B1E6A89E5D2}"/>
          </ac:spMkLst>
        </pc:spChg>
      </pc:sldChg>
      <pc:sldChg chg="addSp delSp modSp new del mod">
        <pc:chgData name="Cameron Beck" userId="701991bb82263c14" providerId="LiveId" clId="{4BC135D3-6A02-4E46-9D87-024CE58D973F}" dt="2025-06-20T23:38:20.879" v="3075" actId="47"/>
        <pc:sldMkLst>
          <pc:docMk/>
          <pc:sldMk cId="1735417158" sldId="263"/>
        </pc:sldMkLst>
        <pc:picChg chg="add del mod">
          <ac:chgData name="Cameron Beck" userId="701991bb82263c14" providerId="LiveId" clId="{4BC135D3-6A02-4E46-9D87-024CE58D973F}" dt="2025-06-20T23:38:18.985" v="3074" actId="21"/>
          <ac:picMkLst>
            <pc:docMk/>
            <pc:sldMk cId="1735417158" sldId="263"/>
            <ac:picMk id="4" creationId="{CD2F4955-4C0F-8EFF-ED46-4F071FFB52E6}"/>
          </ac:picMkLst>
        </pc:picChg>
      </pc:sldChg>
      <pc:sldChg chg="addSp delSp modSp new del mod">
        <pc:chgData name="Cameron Beck" userId="701991bb82263c14" providerId="LiveId" clId="{4BC135D3-6A02-4E46-9D87-024CE58D973F}" dt="2025-06-20T23:44:20.754" v="3201" actId="47"/>
        <pc:sldMkLst>
          <pc:docMk/>
          <pc:sldMk cId="2500793650" sldId="263"/>
        </pc:sldMkLst>
        <pc:spChg chg="mod">
          <ac:chgData name="Cameron Beck" userId="701991bb82263c14" providerId="LiveId" clId="{4BC135D3-6A02-4E46-9D87-024CE58D973F}" dt="2025-06-20T23:38:47.118" v="3084" actId="1076"/>
          <ac:spMkLst>
            <pc:docMk/>
            <pc:sldMk cId="2500793650" sldId="263"/>
            <ac:spMk id="2" creationId="{8779AD76-08E6-C591-0F28-FC5675BBE6AF}"/>
          </ac:spMkLst>
        </pc:spChg>
        <pc:spChg chg="del">
          <ac:chgData name="Cameron Beck" userId="701991bb82263c14" providerId="LiveId" clId="{4BC135D3-6A02-4E46-9D87-024CE58D973F}" dt="2025-06-20T23:38:32.493" v="3077"/>
          <ac:spMkLst>
            <pc:docMk/>
            <pc:sldMk cId="2500793650" sldId="263"/>
            <ac:spMk id="3" creationId="{C6F69184-B6CC-B31A-9C20-48CEBFF33ECA}"/>
          </ac:spMkLst>
        </pc:spChg>
        <pc:spChg chg="add mod">
          <ac:chgData name="Cameron Beck" userId="701991bb82263c14" providerId="LiveId" clId="{4BC135D3-6A02-4E46-9D87-024CE58D973F}" dt="2025-06-20T23:38:49.240" v="3085" actId="21"/>
          <ac:spMkLst>
            <pc:docMk/>
            <pc:sldMk cId="2500793650" sldId="263"/>
            <ac:spMk id="8" creationId="{FBB4F13B-17ED-FD3D-C41D-8F44EDF31101}"/>
          </ac:spMkLst>
        </pc:spChg>
        <pc:picChg chg="add del mod">
          <ac:chgData name="Cameron Beck" userId="701991bb82263c14" providerId="LiveId" clId="{4BC135D3-6A02-4E46-9D87-024CE58D973F}" dt="2025-06-20T23:38:49.240" v="3085" actId="21"/>
          <ac:picMkLst>
            <pc:docMk/>
            <pc:sldMk cId="2500793650" sldId="263"/>
            <ac:picMk id="6" creationId="{42B95CB1-2DEB-A4E6-CC33-085C4291C41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6/20/2025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people-taking-group-hug-achievement-adult-business-business-people-wallpaper-azgsz/download/1366x768" TargetMode="External"/><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www.flickr.com/photos/michaelmattiphotography/10347974294/" TargetMode="External"/><Relationship Id="rId2" Type="http://schemas.openxmlformats.org/officeDocument/2006/relationships/image" Target="../media/image28.jp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fontScale="90000"/>
          </a:bodyPr>
          <a:lstStyle/>
          <a:p>
            <a:r>
              <a:rPr lang="en-US" dirty="0"/>
              <a:t>CS250 – module 7 </a:t>
            </a:r>
            <a:br>
              <a:rPr lang="en-US" dirty="0"/>
            </a:br>
            <a:br>
              <a:rPr lang="en-US" dirty="0"/>
            </a:br>
            <a:r>
              <a:rPr lang="en-US" dirty="0"/>
              <a:t>Agile Presentation</a:t>
            </a:r>
          </a:p>
        </p:txBody>
      </p:sp>
      <p:sp>
        <p:nvSpPr>
          <p:cNvPr id="3" name="TextBox 2">
            <a:extLst>
              <a:ext uri="{FF2B5EF4-FFF2-40B4-BE49-F238E27FC236}">
                <a16:creationId xmlns:a16="http://schemas.microsoft.com/office/drawing/2014/main" id="{08E65DD5-EDBC-D419-9221-671C7D5F3E99}"/>
              </a:ext>
            </a:extLst>
          </p:cNvPr>
          <p:cNvSpPr txBox="1"/>
          <p:nvPr/>
        </p:nvSpPr>
        <p:spPr>
          <a:xfrm>
            <a:off x="7323827" y="4942935"/>
            <a:ext cx="4554747" cy="707886"/>
          </a:xfrm>
          <a:prstGeom prst="rect">
            <a:avLst/>
          </a:prstGeom>
          <a:noFill/>
        </p:spPr>
        <p:txBody>
          <a:bodyPr wrap="square" rtlCol="0">
            <a:spAutoFit/>
          </a:bodyPr>
          <a:lstStyle/>
          <a:p>
            <a:r>
              <a:rPr lang="en-US" sz="4000" dirty="0">
                <a:solidFill>
                  <a:schemeClr val="bg1"/>
                </a:solidFill>
              </a:rPr>
              <a:t>By Cameron Beck</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E4C2-E1DD-0556-D2CA-8A8839A4EA1F}"/>
              </a:ext>
            </a:extLst>
          </p:cNvPr>
          <p:cNvSpPr>
            <a:spLocks noGrp="1"/>
          </p:cNvSpPr>
          <p:nvPr>
            <p:ph type="ctrTitle"/>
          </p:nvPr>
        </p:nvSpPr>
        <p:spPr>
          <a:xfrm>
            <a:off x="4076118" y="0"/>
            <a:ext cx="8115882" cy="761323"/>
          </a:xfrm>
        </p:spPr>
        <p:txBody>
          <a:bodyPr/>
          <a:lstStyle/>
          <a:p>
            <a:pPr algn="ctr"/>
            <a:r>
              <a:rPr lang="en-US" dirty="0"/>
              <a:t>The agile roles</a:t>
            </a:r>
          </a:p>
        </p:txBody>
      </p:sp>
      <p:sp>
        <p:nvSpPr>
          <p:cNvPr id="3" name="Subtitle 2">
            <a:extLst>
              <a:ext uri="{FF2B5EF4-FFF2-40B4-BE49-F238E27FC236}">
                <a16:creationId xmlns:a16="http://schemas.microsoft.com/office/drawing/2014/main" id="{AF110F2C-2997-F4F6-1BF3-7A10E62F37D6}"/>
              </a:ext>
            </a:extLst>
          </p:cNvPr>
          <p:cNvSpPr>
            <a:spLocks noGrp="1"/>
          </p:cNvSpPr>
          <p:nvPr>
            <p:ph type="subTitle" idx="1"/>
          </p:nvPr>
        </p:nvSpPr>
        <p:spPr>
          <a:xfrm>
            <a:off x="4076118" y="761323"/>
            <a:ext cx="8115882" cy="6096678"/>
          </a:xfrm>
        </p:spPr>
        <p:txBody>
          <a:bodyPr>
            <a:normAutofit/>
          </a:bodyPr>
          <a:lstStyle/>
          <a:p>
            <a:r>
              <a:rPr lang="en-US" sz="1200" b="1" dirty="0"/>
              <a:t>Product Owner:</a:t>
            </a:r>
            <a:r>
              <a:rPr lang="en-US" sz="1200" dirty="0"/>
              <a:t> The Product Owner is responsible for defining the product vision, prioritizing features with input from clients and stakeholders, setting and managing the backlog, and ensuring the end result meets user needs. In the SNHU Travel Project, the Product Owner was in contact with the stakeholders gathering input on what’s to be included in the project and report back to the rest of the team establishing what needs to be accomplished.</a:t>
            </a:r>
          </a:p>
          <a:p>
            <a:r>
              <a:rPr lang="en-US" sz="1200" b="1" dirty="0"/>
              <a:t>Scrum Master</a:t>
            </a:r>
            <a:r>
              <a:rPr lang="en-US" sz="1200" dirty="0"/>
              <a:t>: The Scrum Master is the overseer of the Scrum Process. They help to ensure the team develops and makes improvements along the way of working through the agile principles and values. The Scrum Master lends support and often arrange agile events promoting collaboration, removing obstacles, and improving workflows. For the SNHU Travel Project, the Scrum Master collaborated with the Product Owner gathering information in order to arrange agile events and providing the team information on how will the project be done. The Scrum Master also helped communicate with the developers and testers to get updates on how the project is coming along just to make sure everyone is on track.</a:t>
            </a:r>
          </a:p>
          <a:p>
            <a:r>
              <a:rPr lang="en-US" sz="1200" b="1" dirty="0"/>
              <a:t>Developer:</a:t>
            </a:r>
            <a:r>
              <a:rPr lang="en-US" sz="1200" dirty="0"/>
              <a:t> The Developers are the technical experts and craftspeople on the team who brings the product vision to life with the goal of delivering the highest-quality product for the stake holders. Their responsibilities lie within collaborating with the team implementing prioritized backlog items and ensuring the deliverables meet the definition of done and maintaining transparency through tools such as daily stand-ups. The developers in the SNHU travel project built it the way the stakeholders, Product Owners, and Scrum Master had it planned. The developers communicated back and forth with the team to keep up to speed on the requirements of the project.</a:t>
            </a:r>
          </a:p>
          <a:p>
            <a:r>
              <a:rPr lang="en-US" sz="1200" b="1" dirty="0"/>
              <a:t>Testers</a:t>
            </a:r>
            <a:r>
              <a:rPr lang="en-US" sz="1200" dirty="0"/>
              <a:t>: The testers, as the name suggests, test out the product and provide the developers feed back on what worked and what didn’t work. They make sure that the project is coming out exactly as the team planned.</a:t>
            </a:r>
          </a:p>
        </p:txBody>
      </p:sp>
      <p:pic>
        <p:nvPicPr>
          <p:cNvPr id="12" name="Picture Placeholder 11" descr="A group of people looking down&#10;&#10;AI-generated content may be incorrect.">
            <a:extLst>
              <a:ext uri="{FF2B5EF4-FFF2-40B4-BE49-F238E27FC236}">
                <a16:creationId xmlns:a16="http://schemas.microsoft.com/office/drawing/2014/main" id="{5F1C7E56-38F8-8C4B-B91C-B337C2AACFA6}"/>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7696" r="27696"/>
          <a:stretch>
            <a:fillRect/>
          </a:stretch>
        </p:blipFill>
        <p:spPr/>
      </p:pic>
    </p:spTree>
    <p:extLst>
      <p:ext uri="{BB962C8B-B14F-4D97-AF65-F5344CB8AC3E}">
        <p14:creationId xmlns:p14="http://schemas.microsoft.com/office/powerpoint/2010/main" val="364308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0D78-03E0-A963-2F4B-FFAA54B70219}"/>
              </a:ext>
            </a:extLst>
          </p:cNvPr>
          <p:cNvSpPr>
            <a:spLocks noGrp="1"/>
          </p:cNvSpPr>
          <p:nvPr>
            <p:ph type="title"/>
          </p:nvPr>
        </p:nvSpPr>
        <p:spPr>
          <a:xfrm>
            <a:off x="-81280" y="-71120"/>
            <a:ext cx="2946400" cy="477520"/>
          </a:xfrm>
          <a:solidFill>
            <a:schemeClr val="tx1"/>
          </a:solidFill>
        </p:spPr>
        <p:txBody>
          <a:bodyPr>
            <a:noAutofit/>
          </a:bodyPr>
          <a:lstStyle/>
          <a:p>
            <a:pPr algn="ctr"/>
            <a:r>
              <a:rPr lang="en-US" sz="2800" dirty="0">
                <a:solidFill>
                  <a:schemeClr val="bg1"/>
                </a:solidFill>
              </a:rPr>
              <a:t>Agile Phases</a:t>
            </a:r>
          </a:p>
        </p:txBody>
      </p:sp>
      <p:sp>
        <p:nvSpPr>
          <p:cNvPr id="5" name="Slide Number Placeholder 4">
            <a:extLst>
              <a:ext uri="{FF2B5EF4-FFF2-40B4-BE49-F238E27FC236}">
                <a16:creationId xmlns:a16="http://schemas.microsoft.com/office/drawing/2014/main" id="{15F60199-C39F-6DD5-7BD6-DC405DE9DEF2}"/>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8" name="Content Placeholder 7">
            <a:extLst>
              <a:ext uri="{FF2B5EF4-FFF2-40B4-BE49-F238E27FC236}">
                <a16:creationId xmlns:a16="http://schemas.microsoft.com/office/drawing/2014/main" id="{0B5C3E93-2D01-979D-0049-67F0DEA100E1}"/>
              </a:ext>
            </a:extLst>
          </p:cNvPr>
          <p:cNvSpPr>
            <a:spLocks noGrp="1"/>
          </p:cNvSpPr>
          <p:nvPr>
            <p:ph sz="half" idx="1"/>
          </p:nvPr>
        </p:nvSpPr>
        <p:spPr>
          <a:xfrm>
            <a:off x="2854960" y="497711"/>
            <a:ext cx="9337040" cy="5671595"/>
          </a:xfrm>
        </p:spPr>
        <p:txBody>
          <a:bodyPr/>
          <a:lstStyle/>
          <a:p>
            <a:r>
              <a:rPr lang="en-US" dirty="0"/>
              <a:t>The Agile Phases are as follows:</a:t>
            </a:r>
          </a:p>
          <a:p>
            <a:pPr marL="342900" indent="-342900">
              <a:buAutoNum type="arabicPeriod"/>
            </a:pPr>
            <a:r>
              <a:rPr lang="en-US" dirty="0"/>
              <a:t>Concept – The stakeholders determine the objective and scope of the software.</a:t>
            </a:r>
          </a:p>
          <a:p>
            <a:pPr marL="342900" indent="-342900">
              <a:buAutoNum type="arabicPeriod"/>
            </a:pPr>
            <a:r>
              <a:rPr lang="en-US" dirty="0"/>
              <a:t>Inception – The software development team is created, and the product owner will verify the availability of co-developers and provide the chosen front-end and back-end developers with required resources and tools.</a:t>
            </a:r>
          </a:p>
          <a:p>
            <a:pPr marL="342900" indent="-342900">
              <a:buAutoNum type="arabicPeriod"/>
            </a:pPr>
            <a:r>
              <a:rPr lang="en-US" dirty="0"/>
              <a:t>Development – The longest phase of all as it comes with tons of work. The developing team starts gathering all the required materials for the project and build it while collaborating with the rest of the team at the same time.</a:t>
            </a:r>
          </a:p>
          <a:p>
            <a:pPr marL="342900" indent="-342900">
              <a:buAutoNum type="arabicPeriod"/>
            </a:pPr>
            <a:r>
              <a:rPr lang="en-US" dirty="0"/>
              <a:t>Release – The testers run test to assure that the functionality of the software meets the standards for the project.</a:t>
            </a:r>
          </a:p>
          <a:p>
            <a:pPr marL="342900" indent="-342900">
              <a:buAutoNum type="arabicPeriod"/>
            </a:pPr>
            <a:r>
              <a:rPr lang="en-US" dirty="0"/>
              <a:t>Maintenance – The software is completely deployed and accessible by the customers. If there’s any issues or bugs, the development team will provide support for the customer to ensure the software runs smoothly.</a:t>
            </a:r>
          </a:p>
          <a:p>
            <a:pPr marL="342900" indent="-342900">
              <a:buAutoNum type="arabicPeriod"/>
            </a:pPr>
            <a:r>
              <a:rPr lang="en-US" dirty="0"/>
              <a:t>Retirement – This means that either a new software is being introduced, or they system is becoming outdated or inconsistent with the organization after some time. Until the new software is developed the team will continue to support the old software for a time being. </a:t>
            </a:r>
          </a:p>
        </p:txBody>
      </p:sp>
    </p:spTree>
    <p:extLst>
      <p:ext uri="{BB962C8B-B14F-4D97-AF65-F5344CB8AC3E}">
        <p14:creationId xmlns:p14="http://schemas.microsoft.com/office/powerpoint/2010/main" val="391965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D8DC-AFFF-AA53-28C6-63AD9D2861F5}"/>
              </a:ext>
            </a:extLst>
          </p:cNvPr>
          <p:cNvSpPr>
            <a:spLocks noGrp="1"/>
          </p:cNvSpPr>
          <p:nvPr>
            <p:ph type="ctrTitle"/>
          </p:nvPr>
        </p:nvSpPr>
        <p:spPr>
          <a:xfrm>
            <a:off x="4076118" y="-1"/>
            <a:ext cx="8115882" cy="927676"/>
          </a:xfrm>
        </p:spPr>
        <p:txBody>
          <a:bodyPr/>
          <a:lstStyle/>
          <a:p>
            <a:r>
              <a:rPr lang="en-US" dirty="0"/>
              <a:t>The Waterfall method</a:t>
            </a:r>
          </a:p>
        </p:txBody>
      </p:sp>
      <p:sp>
        <p:nvSpPr>
          <p:cNvPr id="3" name="Subtitle 2">
            <a:extLst>
              <a:ext uri="{FF2B5EF4-FFF2-40B4-BE49-F238E27FC236}">
                <a16:creationId xmlns:a16="http://schemas.microsoft.com/office/drawing/2014/main" id="{42FDFE17-DCF2-96CA-EF8F-B6FA3E1834DE}"/>
              </a:ext>
            </a:extLst>
          </p:cNvPr>
          <p:cNvSpPr>
            <a:spLocks noGrp="1"/>
          </p:cNvSpPr>
          <p:nvPr>
            <p:ph type="subTitle" idx="1"/>
          </p:nvPr>
        </p:nvSpPr>
        <p:spPr>
          <a:xfrm>
            <a:off x="4076118" y="927675"/>
            <a:ext cx="8115882" cy="5930325"/>
          </a:xfrm>
        </p:spPr>
        <p:txBody>
          <a:bodyPr>
            <a:normAutofit/>
          </a:bodyPr>
          <a:lstStyle/>
          <a:p>
            <a:r>
              <a:rPr lang="en-US" dirty="0"/>
              <a:t>The process of the SNHU Travel project would’ve been different had it went with the waterfall method instead of agile is that the change mentioned involving detox and wellness would not come to pass. The reason being is that the waterfall method makes no room for change, the objective and the result are established before starting. So therefore, the project would’ve continued with the original plan from the get-go.</a:t>
            </a:r>
          </a:p>
          <a:p>
            <a:r>
              <a:rPr lang="en-US" dirty="0"/>
              <a:t>The waterfall method is clearly suited for projects that require a lot of predictability.</a:t>
            </a:r>
          </a:p>
        </p:txBody>
      </p:sp>
      <p:pic>
        <p:nvPicPr>
          <p:cNvPr id="6" name="Picture Placeholder 5" descr="A waterfall in a forest&#10;&#10;AI-generated content may be incorrect.">
            <a:extLst>
              <a:ext uri="{FF2B5EF4-FFF2-40B4-BE49-F238E27FC236}">
                <a16:creationId xmlns:a16="http://schemas.microsoft.com/office/drawing/2014/main" id="{49C2858B-3BAF-31BE-0139-871DDA89EB11}"/>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7708" r="27708"/>
          <a:stretch>
            <a:fillRect/>
          </a:stretch>
        </p:blipFill>
        <p:spPr/>
      </p:pic>
      <p:sp>
        <p:nvSpPr>
          <p:cNvPr id="7" name="TextBox 6">
            <a:extLst>
              <a:ext uri="{FF2B5EF4-FFF2-40B4-BE49-F238E27FC236}">
                <a16:creationId xmlns:a16="http://schemas.microsoft.com/office/drawing/2014/main" id="{66AD64D9-5696-4989-3407-31690D5DFBEE}"/>
              </a:ext>
            </a:extLst>
          </p:cNvPr>
          <p:cNvSpPr txBox="1"/>
          <p:nvPr/>
        </p:nvSpPr>
        <p:spPr>
          <a:xfrm>
            <a:off x="0" y="6096677"/>
            <a:ext cx="4076118" cy="230832"/>
          </a:xfrm>
          <a:prstGeom prst="rect">
            <a:avLst/>
          </a:prstGeom>
          <a:noFill/>
        </p:spPr>
        <p:txBody>
          <a:bodyPr wrap="square" rtlCol="0">
            <a:spAutoFit/>
          </a:bodyPr>
          <a:lstStyle/>
          <a:p>
            <a:r>
              <a:rPr lang="en-US" sz="900">
                <a:hlinkClick r:id="rId3" tooltip="http://www.flickr.com/photos/michaelmattiphotography/10347974294/"/>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293185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477CF-396C-9744-9EB5-51CD33D4DAD7}"/>
              </a:ext>
            </a:extLst>
          </p:cNvPr>
          <p:cNvSpPr>
            <a:spLocks noGrp="1"/>
          </p:cNvSpPr>
          <p:nvPr>
            <p:ph type="title"/>
          </p:nvPr>
        </p:nvSpPr>
        <p:spPr>
          <a:xfrm>
            <a:off x="2881548" y="0"/>
            <a:ext cx="9310452" cy="806721"/>
          </a:xfrm>
        </p:spPr>
        <p:txBody>
          <a:bodyPr/>
          <a:lstStyle/>
          <a:p>
            <a:pPr algn="ctr"/>
            <a:r>
              <a:rPr lang="en-US" dirty="0"/>
              <a:t>Waterfall or agile?</a:t>
            </a:r>
          </a:p>
        </p:txBody>
      </p:sp>
      <p:sp>
        <p:nvSpPr>
          <p:cNvPr id="4" name="Content Placeholder 3">
            <a:extLst>
              <a:ext uri="{FF2B5EF4-FFF2-40B4-BE49-F238E27FC236}">
                <a16:creationId xmlns:a16="http://schemas.microsoft.com/office/drawing/2014/main" id="{643D9586-7BED-1B82-6A45-1B1E6A89E5D2}"/>
              </a:ext>
            </a:extLst>
          </p:cNvPr>
          <p:cNvSpPr>
            <a:spLocks noGrp="1"/>
          </p:cNvSpPr>
          <p:nvPr>
            <p:ph sz="half" idx="1"/>
          </p:nvPr>
        </p:nvSpPr>
        <p:spPr>
          <a:xfrm>
            <a:off x="2956686" y="806721"/>
            <a:ext cx="9235314" cy="5914754"/>
          </a:xfrm>
        </p:spPr>
        <p:txBody>
          <a:bodyPr/>
          <a:lstStyle/>
          <a:p>
            <a:r>
              <a:rPr lang="en-US" dirty="0"/>
              <a:t>When choosing between either a Waterfall or Agile Scrum, it’s important to consider how both options operate. For the Waterfall method, it is known for it’s linear and sequential approach. It the process flows steadily from one phase to another as each phase waits for it’s predecessors' completion. However, the agile method encourages both flexibility and collaboration openly embracing iterative development cycle whereas multiple lifecycles can unfold simultaneously.</a:t>
            </a:r>
          </a:p>
          <a:p>
            <a:r>
              <a:rPr lang="en-US" dirty="0"/>
              <a:t>In my experience for the SNHU Travel project in this course, the Agile method made room to make changes for the project when I was presented with a change in plans to only focus on detox and wellness for the vacation packages. That change forced me to adapt quickly and make the necessary changes to satisfy the customer’s needs. As stated in the Waterfall method, it’s known for it’s linear and sequential approach. This change would not be possible had the SNHU Travel project applied the Waterfall Method. </a:t>
            </a:r>
          </a:p>
          <a:p>
            <a:r>
              <a:rPr lang="en-US" dirty="0"/>
              <a:t>The Waterfall method should be recommended only if the project is simply straight-forward that requires no change. The plans discussed for the software should remain consistent for the remainder of the project. The Agile method should be recommended to those that have an open mind to possible changes that can occur. Another thing is that the project must thrive on adaptability, constant improvement, and commitment to improving the products quality </a:t>
            </a:r>
            <a:r>
              <a:rPr lang="en-US"/>
              <a:t>towards customers.</a:t>
            </a:r>
            <a:endParaRPr lang="en-US" dirty="0"/>
          </a:p>
        </p:txBody>
      </p:sp>
      <p:sp>
        <p:nvSpPr>
          <p:cNvPr id="5" name="Slide Number Placeholder 4">
            <a:extLst>
              <a:ext uri="{FF2B5EF4-FFF2-40B4-BE49-F238E27FC236}">
                <a16:creationId xmlns:a16="http://schemas.microsoft.com/office/drawing/2014/main" id="{1EF11961-0A98-6EF2-F869-F8CA766FAC75}"/>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19587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B69C-028F-212B-94F3-9500A798B7D3}"/>
              </a:ext>
            </a:extLst>
          </p:cNvPr>
          <p:cNvSpPr>
            <a:spLocks noGrp="1"/>
          </p:cNvSpPr>
          <p:nvPr>
            <p:ph type="title"/>
          </p:nvPr>
        </p:nvSpPr>
        <p:spPr>
          <a:xfrm>
            <a:off x="0" y="1"/>
            <a:ext cx="12177215" cy="650240"/>
          </a:xfrm>
        </p:spPr>
        <p:txBody>
          <a:bodyPr>
            <a:normAutofit fontScale="90000"/>
          </a:bodyPr>
          <a:lstStyle/>
          <a:p>
            <a:pPr algn="ctr"/>
            <a:r>
              <a:rPr lang="en-US" dirty="0"/>
              <a:t>References</a:t>
            </a:r>
          </a:p>
        </p:txBody>
      </p:sp>
      <p:sp>
        <p:nvSpPr>
          <p:cNvPr id="3" name="Table Placeholder 2">
            <a:extLst>
              <a:ext uri="{FF2B5EF4-FFF2-40B4-BE49-F238E27FC236}">
                <a16:creationId xmlns:a16="http://schemas.microsoft.com/office/drawing/2014/main" id="{59F3C1F3-C280-CD3E-7460-5EDB729E6B17}"/>
              </a:ext>
            </a:extLst>
          </p:cNvPr>
          <p:cNvSpPr>
            <a:spLocks noGrp="1"/>
          </p:cNvSpPr>
          <p:nvPr>
            <p:ph type="tbl" sz="quarter" idx="13"/>
          </p:nvPr>
        </p:nvSpPr>
        <p:spPr>
          <a:xfrm>
            <a:off x="14785" y="650241"/>
            <a:ext cx="12162430" cy="6207758"/>
          </a:xfrm>
        </p:spPr>
        <p:txBody>
          <a:bodyPr>
            <a:normAutofit/>
          </a:bodyPr>
          <a:lstStyle/>
          <a:p>
            <a:r>
              <a:rPr lang="en-US" i="1" dirty="0"/>
              <a:t>3 key Agile team roles and responsibilities to know</a:t>
            </a:r>
            <a:r>
              <a:rPr lang="en-US" dirty="0"/>
              <a:t>. (2024, December 10). </a:t>
            </a:r>
            <a:r>
              <a:rPr lang="en-US" dirty="0" err="1"/>
              <a:t>MiroBlog</a:t>
            </a:r>
            <a:r>
              <a:rPr lang="en-US" dirty="0"/>
              <a:t>. https://miro.com/blog/agile-roles/</a:t>
            </a:r>
          </a:p>
          <a:p>
            <a:r>
              <a:rPr lang="en-US" dirty="0"/>
              <a:t>‌Nehra, M. (2022, May 11). </a:t>
            </a:r>
            <a:r>
              <a:rPr lang="en-US" i="1" dirty="0"/>
              <a:t>6 Stages of the Agile Development Lifecycle</a:t>
            </a:r>
            <a:r>
              <a:rPr lang="en-US" dirty="0"/>
              <a:t>. Www.decipherzone.com. https://www.decipherzone.com/blog-detail/agile-development-lifecycle</a:t>
            </a:r>
          </a:p>
          <a:p>
            <a:r>
              <a:rPr lang="en-US" dirty="0"/>
              <a:t>‌</a:t>
            </a:r>
            <a:r>
              <a:rPr lang="en-US" dirty="0" err="1"/>
              <a:t>Hoory</a:t>
            </a:r>
            <a:r>
              <a:rPr lang="en-US" dirty="0"/>
              <a:t>, L., &amp; Bottorff, C. (2024, May 28). </a:t>
            </a:r>
            <a:r>
              <a:rPr lang="en-US" i="1" dirty="0"/>
              <a:t>What Is Waterfall Methodology And How Do I Use It?</a:t>
            </a:r>
            <a:r>
              <a:rPr lang="en-US" dirty="0"/>
              <a:t> Forbes Advisor; Forbes. https://www.forbes.com/advisor/business/what-is-waterfall-methodology/</a:t>
            </a:r>
          </a:p>
          <a:p>
            <a:r>
              <a:rPr lang="en-US" dirty="0"/>
              <a:t>‌Talreja, A. (2023). </a:t>
            </a:r>
            <a:r>
              <a:rPr lang="en-US" i="1" dirty="0"/>
              <a:t>Agile vs. Waterfall: Comparing Project Management Approaches – </a:t>
            </a:r>
            <a:r>
              <a:rPr lang="en-US" i="1" dirty="0" err="1"/>
              <a:t>Nextra</a:t>
            </a:r>
            <a:r>
              <a:rPr lang="en-US" dirty="0"/>
              <a:t>. Teachingagile.com. https://teachingagile.com/agile/agile-vs-waterfall</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8774E65-0A81-9E95-3653-A55BE89ACB28}"/>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963596125"/>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{F540FC11-0421-46F5-A88C-06FC905B47BA}TF55c86556-70ea-476e-aa05-13a38f2d5b0da1381d77_win32-a3c664429073</Template>
  <TotalTime>181</TotalTime>
  <Words>1068</Words>
  <Application>Microsoft Office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Calibri</vt:lpstr>
      <vt:lpstr>Custom</vt:lpstr>
      <vt:lpstr>CS250 – module 7   Agile Presentation</vt:lpstr>
      <vt:lpstr>The agile roles</vt:lpstr>
      <vt:lpstr>Agile Phases</vt:lpstr>
      <vt:lpstr>The Waterfall method</vt:lpstr>
      <vt:lpstr>Waterfall or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Cameron Beck</dc:creator>
  <cp:lastModifiedBy>Cameron Beck</cp:lastModifiedBy>
  <cp:revision>1</cp:revision>
  <dcterms:created xsi:type="dcterms:W3CDTF">2025-06-19T17:52:33Z</dcterms:created>
  <dcterms:modified xsi:type="dcterms:W3CDTF">2025-06-21T01:09:20Z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