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65" r:id="rId4"/>
    <p:sldId id="266" r:id="rId5"/>
    <p:sldId id="267" r:id="rId6"/>
    <p:sldId id="268" r:id="rId7"/>
    <p:sldId id="26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1"/>
    <p:restoredTop sz="96197"/>
  </p:normalViewPr>
  <p:slideViewPr>
    <p:cSldViewPr snapToGrid="0" snapToObjects="1">
      <p:cViewPr varScale="1">
        <p:scale>
          <a:sx n="106" d="100"/>
          <a:sy n="10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4E93-B87A-CC47-86FF-94B85641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7D12D-6499-E142-B398-014D1D267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D7AC-52AE-4B49-812B-89942B10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FC07-5450-F948-8128-88DCA4CE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59A3-57FA-634B-B803-0085E034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EECA-6944-D74B-80E3-D3CA1B5A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7A79A-46B7-994B-B525-27CBC4556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8B89-6135-CF41-B8B7-7944D6AB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1EDF-979A-4341-AFA6-EAF88D3C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2DCD-54DA-294F-B2F8-B354072A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F40D0-F023-7948-A2A9-2769304F8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0B51-26D3-714B-9128-605F69DF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A22C-A165-CE47-8B0B-F0E893F1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03E3-22EA-3A4A-A7DE-7808F243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AA8C-A962-7F47-834C-5327C69E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2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835F-1229-7143-A312-8CCB8439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E6CF-109D-1846-8DE7-80C99012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C8F7-931A-1E40-97A2-CEF651C6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27F2-F04A-9042-B272-7851D765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9E53-E7BD-654C-A612-5EB85C65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949-8F14-6A42-8FD5-FDC88EA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0966-F768-5049-80D3-112DD39C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999B-7DC3-804C-818C-C51F9CAE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55DD-ABA7-B741-ADEB-BFC1EC4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3502-50C4-724C-97D3-8B3CA9D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C9CE-7B86-BF47-A32A-B824F9A2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A0A3-9F40-3D4A-AB47-B5B08919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9CD7-9B52-A946-A523-17C9FA24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82D4-4852-9D48-85A1-C72165D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25EDA-3AB0-554D-9F13-447338A0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7C157-76A1-2A41-A577-A61E73A1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F23E-D006-6C47-8B2A-AE71EEFF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4CBB-C49A-2E48-9A40-289F9988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E8C0-0CCD-4C4C-80A3-68B4977C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F3390-80D6-9D4F-AFC6-5D23C1974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F5A83-9451-1B4C-A12D-79FA4293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740C7-C3F0-EF4D-BB4F-0FD9A017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AF18-08E1-2D43-BEA0-2DEAC6E6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D8021-33BC-F040-BFB6-11019F7F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9233-6445-A547-B1DC-9F849B83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50EEC-9C82-C54A-94B3-93C984CD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80E3A-A0BC-584B-B884-267DA345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A89FE-6F03-8743-AA92-400FB2BF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D3A6A-C07C-2F47-8FAF-A25909BE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6D4AB-FC75-DA47-902D-C21E5AED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90895-FA4F-994A-A54B-ED7BF7D1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6AE-3A50-544F-B16B-D2E2DCC7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B103-678D-9946-9D87-58F77A7A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773F-3E76-3043-9401-624BD623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60DF5-2D65-854F-A6A1-1AA0C53F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7657-ACD6-6241-BF51-17541587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C7A90-0714-5F4F-B01A-E1C91246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378-9D46-494C-86EB-41E27BE9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2B5A3-F8B0-3547-841E-1AD639DA4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7C56-21C9-E343-8D2D-83F59D5BA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8E0D-7520-BF45-BF5A-E92610B7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EF622-E77F-7647-BE7F-18A3DB44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EFB6-B390-2C48-8ECB-5A0106B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60BE0-AA07-714F-9739-8FD08E65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0FEF-33D6-6D4A-BC93-1C98BF9E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B7A-B8BE-F34B-8DEB-EBF1FF01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BEE6-63D6-CD42-B7B4-B0BB08DA3D1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A0AE-20FE-6C4D-945D-552D38E6B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4A49-FBF9-AE49-BF53-3D482F6B1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brary.uoregon.edu/research-data-management/consultations" TargetMode="External"/><Relationship Id="rId5" Type="http://schemas.openxmlformats.org/officeDocument/2006/relationships/hyperlink" Target="https://library.uoregon.edu/research-data-management/training-workshops" TargetMode="External"/><Relationship Id="rId4" Type="http://schemas.openxmlformats.org/officeDocument/2006/relationships/hyperlink" Target="https://researchguides.uoregon.edu/library_workshops/pyth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rap.pypa.io/get-pip.py%20-o%20get-pip.p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89DD03-0CD2-4416-995A-4A3BDA273A82}"/>
              </a:ext>
            </a:extLst>
          </p:cNvPr>
          <p:cNvSpPr/>
          <p:nvPr/>
        </p:nvSpPr>
        <p:spPr>
          <a:xfrm>
            <a:off x="-1120877" y="-943897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D000-A682-4111-A092-EACFBD85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7C4CA-66E6-42D9-9503-7854BC89A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7E2B-D08D-4E83-B4F1-108C3B48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9" b="89726" l="7916" r="89974">
                        <a14:foregroundMark x1="7916" y1="41096" x2="7916" y2="41096"/>
                        <a14:foregroundMark x1="33509" y1="32192" x2="33509" y2="32192"/>
                        <a14:foregroundMark x1="33773" y1="32877" x2="33773" y2="32877"/>
                        <a14:foregroundMark x1="33773" y1="35616" x2="33773" y2="35616"/>
                        <a14:foregroundMark x1="32454" y1="42466" x2="32454" y2="42466"/>
                        <a14:foregroundMark x1="37995" y1="32877" x2="37995" y2="32877"/>
                        <a14:foregroundMark x1="41953" y1="32192" x2="41953" y2="32192"/>
                        <a14:foregroundMark x1="46702" y1="32877" x2="46702" y2="32877"/>
                        <a14:foregroundMark x1="51979" y1="32192" x2="51979" y2="32192"/>
                        <a14:foregroundMark x1="56464" y1="33562" x2="56464" y2="33562"/>
                        <a14:foregroundMark x1="60950" y1="32877" x2="60950" y2="32877"/>
                        <a14:foregroundMark x1="65963" y1="39041" x2="65963" y2="39041"/>
                        <a14:foregroundMark x1="70712" y1="40411" x2="70712" y2="40411"/>
                        <a14:foregroundMark x1="73087" y1="37671" x2="73087" y2="37671"/>
                        <a14:foregroundMark x1="77836" y1="36986" x2="77836" y2="36986"/>
                        <a14:foregroundMark x1="83113" y1="36301" x2="83113" y2="36301"/>
                        <a14:foregroundMark x1="44591" y1="47260" x2="44591" y2="47260"/>
                        <a14:foregroundMark x1="58839" y1="47945" x2="58839" y2="47945"/>
                        <a14:foregroundMark x1="67282" y1="47945" x2="67282" y2="47945"/>
                        <a14:foregroundMark x1="74670" y1="47945" x2="74670" y2="47945"/>
                        <a14:foregroundMark x1="79947" y1="48630" x2="79947" y2="48630"/>
                        <a14:foregroundMark x1="33773" y1="60274" x2="33773" y2="60274"/>
                        <a14:foregroundMark x1="37467" y1="57534" x2="37467" y2="57534"/>
                        <a14:foregroundMark x1="36675" y1="65753" x2="36675" y2="65753"/>
                        <a14:foregroundMark x1="39842" y1="58904" x2="39842" y2="58904"/>
                        <a14:foregroundMark x1="44063" y1="54110" x2="44063" y2="54110"/>
                        <a14:foregroundMark x1="44855" y1="62329" x2="44855" y2="62329"/>
                        <a14:foregroundMark x1="49868" y1="63699" x2="49868" y2="63699"/>
                        <a14:foregroundMark x1="53826" y1="63014" x2="53826" y2="63014"/>
                        <a14:foregroundMark x1="56201" y1="60274" x2="56201" y2="60274"/>
                        <a14:foregroundMark x1="60950" y1="60274" x2="60950" y2="60274"/>
                        <a14:foregroundMark x1="66491" y1="60274" x2="66491" y2="60274"/>
                        <a14:foregroundMark x1="70976" y1="60274" x2="70976" y2="60274"/>
                        <a14:foregroundMark x1="75726" y1="61644" x2="75726" y2="61644"/>
                        <a14:foregroundMark x1="84169" y1="47260" x2="84169" y2="47260"/>
                        <a14:foregroundMark x1="78100" y1="61644" x2="78100" y2="61644"/>
                        <a14:foregroundMark x1="83377" y1="62329" x2="83377" y2="62329"/>
                        <a14:foregroundMark x1="58839" y1="59589" x2="58839" y2="59589"/>
                        <a14:foregroundMark x1="57520" y1="62329" x2="57520" y2="62329"/>
                        <a14:foregroundMark x1="63325" y1="58219" x2="63325" y2="58219"/>
                        <a14:foregroundMark x1="65435" y1="66438" x2="65435" y2="66438"/>
                        <a14:foregroundMark x1="70976" y1="57534" x2="70976" y2="57534"/>
                        <a14:foregroundMark x1="67282" y1="58219" x2="67282" y2="58219"/>
                        <a14:foregroundMark x1="73087" y1="59589" x2="73087" y2="59589"/>
                        <a14:foregroundMark x1="82322" y1="58219" x2="82322" y2="58219"/>
                        <a14:foregroundMark x1="84433" y1="67808" x2="84433" y2="67808"/>
                        <a14:foregroundMark x1="47230" y1="36301" x2="47230" y2="36301"/>
                        <a14:backgroundMark x1="37203" y1="37671" x2="37203" y2="37671"/>
                        <a14:backgroundMark x1="46702" y1="37671" x2="46702" y2="37671"/>
                        <a14:backgroundMark x1="57784" y1="59589" x2="57784" y2="59589"/>
                        <a14:backgroundMark x1="58047" y1="65753" x2="58047" y2="65753"/>
                        <a14:backgroundMark x1="62005" y1="60274" x2="62005" y2="60274"/>
                        <a14:backgroundMark x1="67018" y1="62329" x2="67018" y2="62329"/>
                        <a14:backgroundMark x1="72032" y1="58904" x2="72032" y2="58904"/>
                        <a14:backgroundMark x1="62269" y1="34932" x2="62269" y2="34932"/>
                        <a14:backgroundMark x1="57784" y1="63699" x2="57784" y2="636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3314" y="71207"/>
            <a:ext cx="2728686" cy="10511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2C1DBE-C580-421C-AA46-3C227C32B085}"/>
              </a:ext>
            </a:extLst>
          </p:cNvPr>
          <p:cNvSpPr/>
          <p:nvPr/>
        </p:nvSpPr>
        <p:spPr>
          <a:xfrm>
            <a:off x="-467032" y="4429918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4B6D0-268F-421E-AF32-9D261E5CE227}"/>
              </a:ext>
            </a:extLst>
          </p:cNvPr>
          <p:cNvSpPr/>
          <p:nvPr/>
        </p:nvSpPr>
        <p:spPr>
          <a:xfrm>
            <a:off x="2276168" y="-3951096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2B2A8-C141-431D-823F-75D8A857BD76}"/>
              </a:ext>
            </a:extLst>
          </p:cNvPr>
          <p:cNvSpPr/>
          <p:nvPr/>
        </p:nvSpPr>
        <p:spPr>
          <a:xfrm>
            <a:off x="3460720" y="-4823029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84184-4741-41E7-95C9-8598C16967A9}"/>
              </a:ext>
            </a:extLst>
          </p:cNvPr>
          <p:cNvSpPr/>
          <p:nvPr/>
        </p:nvSpPr>
        <p:spPr>
          <a:xfrm>
            <a:off x="-8930148" y="-2297318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0DD8B-9D68-473C-8507-4604B7F270C4}"/>
              </a:ext>
            </a:extLst>
          </p:cNvPr>
          <p:cNvSpPr/>
          <p:nvPr/>
        </p:nvSpPr>
        <p:spPr>
          <a:xfrm>
            <a:off x="3465636" y="5349873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38AFA-2B34-4D60-B04D-2477D7081194}"/>
              </a:ext>
            </a:extLst>
          </p:cNvPr>
          <p:cNvSpPr/>
          <p:nvPr/>
        </p:nvSpPr>
        <p:spPr>
          <a:xfrm>
            <a:off x="4259591" y="-4355552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89DD03-0CD2-4416-995A-4A3BDA273A82}"/>
              </a:ext>
            </a:extLst>
          </p:cNvPr>
          <p:cNvSpPr/>
          <p:nvPr/>
        </p:nvSpPr>
        <p:spPr>
          <a:xfrm>
            <a:off x="-1120877" y="-943897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7E2B-D08D-4E83-B4F1-108C3B48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9" b="89726" l="7916" r="89974">
                        <a14:foregroundMark x1="7916" y1="41096" x2="7916" y2="41096"/>
                        <a14:foregroundMark x1="33509" y1="32192" x2="33509" y2="32192"/>
                        <a14:foregroundMark x1="33773" y1="32877" x2="33773" y2="32877"/>
                        <a14:foregroundMark x1="33773" y1="35616" x2="33773" y2="35616"/>
                        <a14:foregroundMark x1="32454" y1="42466" x2="32454" y2="42466"/>
                        <a14:foregroundMark x1="37995" y1="32877" x2="37995" y2="32877"/>
                        <a14:foregroundMark x1="41953" y1="32192" x2="41953" y2="32192"/>
                        <a14:foregroundMark x1="46702" y1="32877" x2="46702" y2="32877"/>
                        <a14:foregroundMark x1="51979" y1="32192" x2="51979" y2="32192"/>
                        <a14:foregroundMark x1="56464" y1="33562" x2="56464" y2="33562"/>
                        <a14:foregroundMark x1="60950" y1="32877" x2="60950" y2="32877"/>
                        <a14:foregroundMark x1="65963" y1="39041" x2="65963" y2="39041"/>
                        <a14:foregroundMark x1="70712" y1="40411" x2="70712" y2="40411"/>
                        <a14:foregroundMark x1="73087" y1="37671" x2="73087" y2="37671"/>
                        <a14:foregroundMark x1="77836" y1="36986" x2="77836" y2="36986"/>
                        <a14:foregroundMark x1="83113" y1="36301" x2="83113" y2="36301"/>
                        <a14:foregroundMark x1="44591" y1="47260" x2="44591" y2="47260"/>
                        <a14:foregroundMark x1="58839" y1="47945" x2="58839" y2="47945"/>
                        <a14:foregroundMark x1="67282" y1="47945" x2="67282" y2="47945"/>
                        <a14:foregroundMark x1="74670" y1="47945" x2="74670" y2="47945"/>
                        <a14:foregroundMark x1="79947" y1="48630" x2="79947" y2="48630"/>
                        <a14:foregroundMark x1="33773" y1="60274" x2="33773" y2="60274"/>
                        <a14:foregroundMark x1="37467" y1="57534" x2="37467" y2="57534"/>
                        <a14:foregroundMark x1="36675" y1="65753" x2="36675" y2="65753"/>
                        <a14:foregroundMark x1="39842" y1="58904" x2="39842" y2="58904"/>
                        <a14:foregroundMark x1="44063" y1="54110" x2="44063" y2="54110"/>
                        <a14:foregroundMark x1="44855" y1="62329" x2="44855" y2="62329"/>
                        <a14:foregroundMark x1="49868" y1="63699" x2="49868" y2="63699"/>
                        <a14:foregroundMark x1="53826" y1="63014" x2="53826" y2="63014"/>
                        <a14:foregroundMark x1="56201" y1="60274" x2="56201" y2="60274"/>
                        <a14:foregroundMark x1="60950" y1="60274" x2="60950" y2="60274"/>
                        <a14:foregroundMark x1="66491" y1="60274" x2="66491" y2="60274"/>
                        <a14:foregroundMark x1="70976" y1="60274" x2="70976" y2="60274"/>
                        <a14:foregroundMark x1="75726" y1="61644" x2="75726" y2="61644"/>
                        <a14:foregroundMark x1="84169" y1="47260" x2="84169" y2="47260"/>
                        <a14:foregroundMark x1="78100" y1="61644" x2="78100" y2="61644"/>
                        <a14:foregroundMark x1="83377" y1="62329" x2="83377" y2="62329"/>
                        <a14:foregroundMark x1="58839" y1="59589" x2="58839" y2="59589"/>
                        <a14:foregroundMark x1="57520" y1="62329" x2="57520" y2="62329"/>
                        <a14:foregroundMark x1="63325" y1="58219" x2="63325" y2="58219"/>
                        <a14:foregroundMark x1="65435" y1="66438" x2="65435" y2="66438"/>
                        <a14:foregroundMark x1="70976" y1="57534" x2="70976" y2="57534"/>
                        <a14:foregroundMark x1="67282" y1="58219" x2="67282" y2="58219"/>
                        <a14:foregroundMark x1="73087" y1="59589" x2="73087" y2="59589"/>
                        <a14:foregroundMark x1="82322" y1="58219" x2="82322" y2="58219"/>
                        <a14:foregroundMark x1="84433" y1="67808" x2="84433" y2="67808"/>
                        <a14:foregroundMark x1="47230" y1="36301" x2="47230" y2="36301"/>
                        <a14:backgroundMark x1="37203" y1="37671" x2="37203" y2="37671"/>
                        <a14:backgroundMark x1="46702" y1="37671" x2="46702" y2="37671"/>
                        <a14:backgroundMark x1="57784" y1="59589" x2="57784" y2="59589"/>
                        <a14:backgroundMark x1="58047" y1="65753" x2="58047" y2="65753"/>
                        <a14:backgroundMark x1="62005" y1="60274" x2="62005" y2="60274"/>
                        <a14:backgroundMark x1="67018" y1="62329" x2="67018" y2="62329"/>
                        <a14:backgroundMark x1="72032" y1="58904" x2="72032" y2="58904"/>
                        <a14:backgroundMark x1="62269" y1="34932" x2="62269" y2="34932"/>
                        <a14:backgroundMark x1="57784" y1="63699" x2="57784" y2="636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3314" y="71207"/>
            <a:ext cx="2728686" cy="10511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2C1DBE-C580-421C-AA46-3C227C32B085}"/>
              </a:ext>
            </a:extLst>
          </p:cNvPr>
          <p:cNvSpPr/>
          <p:nvPr/>
        </p:nvSpPr>
        <p:spPr>
          <a:xfrm>
            <a:off x="-467032" y="4429918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4B6D0-268F-421E-AF32-9D261E5CE227}"/>
              </a:ext>
            </a:extLst>
          </p:cNvPr>
          <p:cNvSpPr/>
          <p:nvPr/>
        </p:nvSpPr>
        <p:spPr>
          <a:xfrm>
            <a:off x="2276168" y="-3951096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2B2A8-C141-431D-823F-75D8A857BD76}"/>
              </a:ext>
            </a:extLst>
          </p:cNvPr>
          <p:cNvSpPr/>
          <p:nvPr/>
        </p:nvSpPr>
        <p:spPr>
          <a:xfrm>
            <a:off x="3460720" y="-4823029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84184-4741-41E7-95C9-8598C16967A9}"/>
              </a:ext>
            </a:extLst>
          </p:cNvPr>
          <p:cNvSpPr/>
          <p:nvPr/>
        </p:nvSpPr>
        <p:spPr>
          <a:xfrm>
            <a:off x="-8930148" y="-2297318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0DD8B-9D68-473C-8507-4604B7F270C4}"/>
              </a:ext>
            </a:extLst>
          </p:cNvPr>
          <p:cNvSpPr/>
          <p:nvPr/>
        </p:nvSpPr>
        <p:spPr>
          <a:xfrm>
            <a:off x="3465636" y="5349873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38AFA-2B34-4D60-B04D-2477D7081194}"/>
              </a:ext>
            </a:extLst>
          </p:cNvPr>
          <p:cNvSpPr/>
          <p:nvPr/>
        </p:nvSpPr>
        <p:spPr>
          <a:xfrm>
            <a:off x="4259591" y="-4355552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D40DDC-7E92-A647-8D01-1B5D0ED2D5FD}"/>
              </a:ext>
            </a:extLst>
          </p:cNvPr>
          <p:cNvSpPr txBox="1">
            <a:spLocks/>
          </p:cNvSpPr>
          <p:nvPr/>
        </p:nvSpPr>
        <p:spPr>
          <a:xfrm>
            <a:off x="544285" y="1537512"/>
            <a:ext cx="11103429" cy="4028594"/>
          </a:xfrm>
          <a:prstGeom prst="rect">
            <a:avLst/>
          </a:prstGeom>
          <a:solidFill>
            <a:schemeClr val="bg1">
              <a:lumMod val="95000"/>
            </a:schemeClr>
          </a:solidFill>
          <a:ln w="825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800" dirty="0"/>
              <a:t>Materials for today can be found here:</a:t>
            </a:r>
          </a:p>
          <a:p>
            <a:pPr marL="285750" indent="-285750"/>
            <a:r>
              <a:rPr lang="en-US" sz="2800" dirty="0">
                <a:hlinkClick r:id="rId4"/>
              </a:rPr>
              <a:t>https://researchguides.uoregon.edu/library_workshops/python</a:t>
            </a:r>
            <a:endParaRPr lang="en-US" sz="2800" dirty="0"/>
          </a:p>
          <a:p>
            <a:pPr marL="285750" indent="-285750"/>
            <a:r>
              <a:rPr lang="en-US" sz="2800" dirty="0"/>
              <a:t>Check out other Data Services Workshops here: </a:t>
            </a:r>
          </a:p>
          <a:p>
            <a:pPr marL="228600" lvl="1"/>
            <a:r>
              <a:rPr lang="en-US" sz="2800" dirty="0">
                <a:hlinkClick r:id="rId5"/>
              </a:rPr>
              <a:t>https://library.uoregon.edu/research-data-management/training-workshops</a:t>
            </a:r>
            <a:endParaRPr lang="en-US" sz="2800" dirty="0"/>
          </a:p>
          <a:p>
            <a:pPr marL="285750" indent="-285750"/>
            <a:r>
              <a:rPr lang="en-US" sz="2800" dirty="0"/>
              <a:t>Peer consultations: </a:t>
            </a:r>
          </a:p>
          <a:p>
            <a:pPr marL="228600" lvl="1"/>
            <a:r>
              <a:rPr lang="en-US" sz="2800" dirty="0">
                <a:hlinkClick r:id="rId6"/>
              </a:rPr>
              <a:t>https://library.uoregon.edu/research-data-management/consultations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A8F-1F97-4F20-8E29-3B56ACB4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F911-B5D6-45FA-BFB2-2DD80529F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access Python on your personal computer </a:t>
            </a:r>
          </a:p>
          <a:p>
            <a:pPr lvl="1"/>
            <a:r>
              <a:rPr lang="en-US" dirty="0"/>
              <a:t>Open Command Prompt (</a:t>
            </a:r>
            <a:r>
              <a:rPr lang="en-US" dirty="0" err="1"/>
              <a:t>Windows+r</a:t>
            </a:r>
            <a:r>
              <a:rPr lang="en-US" dirty="0"/>
              <a:t>) | Type </a:t>
            </a:r>
            <a:r>
              <a:rPr lang="en-US" dirty="0" err="1"/>
              <a:t>cmd</a:t>
            </a:r>
            <a:r>
              <a:rPr lang="en-US" dirty="0"/>
              <a:t> | hit enter</a:t>
            </a:r>
          </a:p>
          <a:p>
            <a:pPr lvl="1"/>
            <a:r>
              <a:rPr lang="en-US" dirty="0"/>
              <a:t>Type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2"/>
            <a:r>
              <a:rPr lang="en-US" dirty="0"/>
              <a:t>Does Python open? If not, and you know you have it – Path Variable Issue – Use Google Collab</a:t>
            </a:r>
          </a:p>
          <a:p>
            <a:pPr lvl="1"/>
            <a:r>
              <a:rPr lang="en-US" dirty="0"/>
              <a:t>If python turns 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26378-8A0E-44A4-81DB-6953BDAAC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98" t="1172" r="3458" b="4613"/>
          <a:stretch/>
        </p:blipFill>
        <p:spPr>
          <a:xfrm>
            <a:off x="7270166" y="2459810"/>
            <a:ext cx="3774232" cy="19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C678-7D1C-421F-AFAA-21DD180A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5ED3-3A74-4E54-B1E9-D1DE9928B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Command + Space Bar</a:t>
            </a:r>
          </a:p>
          <a:p>
            <a:pPr lvl="1"/>
            <a:r>
              <a:rPr lang="en-US" dirty="0"/>
              <a:t>Type terminal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2"/>
            <a:r>
              <a:rPr lang="en-US" dirty="0"/>
              <a:t>Does Python open? If not and you know you have it – Path Variable Issue – Use Google Collab</a:t>
            </a:r>
          </a:p>
          <a:p>
            <a:pPr lvl="1"/>
            <a:r>
              <a:rPr lang="en-US" dirty="0"/>
              <a:t>If python turns 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50F75-64A6-4C95-AE79-E8AAC4333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pple spotlight search terminal">
            <a:extLst>
              <a:ext uri="{FF2B5EF4-FFF2-40B4-BE49-F238E27FC236}">
                <a16:creationId xmlns:a16="http://schemas.microsoft.com/office/drawing/2014/main" id="{4F856661-680A-45FB-A467-178DFD96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8300"/>
            <a:ext cx="566391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EC5-B685-4599-8D82-D0E31FD3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Anaconda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8A32-8D8F-4B87-A744-F9DECAEA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or find Anaconda Prompt and open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E24BF-5F26-4F72-B563-D2A8C6DC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50" y="2447851"/>
            <a:ext cx="6568581" cy="343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ACC22-CF24-4F6A-BA21-CDFEC83EC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734" r="396" b="872"/>
          <a:stretch/>
        </p:blipFill>
        <p:spPr>
          <a:xfrm>
            <a:off x="392494" y="2567031"/>
            <a:ext cx="4202884" cy="31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0503-1BC4-4E83-9CBB-F5BB6D4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 – Synthetic 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A0AB-1C11-491A-B1BA-5F6A512B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have Python or Anaconda</a:t>
            </a:r>
          </a:p>
          <a:p>
            <a:r>
              <a:rPr lang="en-US" dirty="0"/>
              <a:t>Google “google </a:t>
            </a:r>
            <a:r>
              <a:rPr lang="en-US" dirty="0" err="1"/>
              <a:t>colab</a:t>
            </a:r>
            <a:r>
              <a:rPr lang="en-US" dirty="0"/>
              <a:t>”</a:t>
            </a:r>
          </a:p>
          <a:p>
            <a:r>
              <a:rPr lang="en-US" dirty="0"/>
              <a:t>Files are saved to your Google Drive</a:t>
            </a:r>
          </a:p>
          <a:p>
            <a:r>
              <a:rPr lang="en-US" dirty="0"/>
              <a:t>Can also open preexisting Python files on your computer</a:t>
            </a:r>
          </a:p>
        </p:txBody>
      </p:sp>
      <p:pic>
        <p:nvPicPr>
          <p:cNvPr id="2050" name="Picture 2" descr="Image result for google colab logo">
            <a:extLst>
              <a:ext uri="{FF2B5EF4-FFF2-40B4-BE49-F238E27FC236}">
                <a16:creationId xmlns:a16="http://schemas.microsoft.com/office/drawing/2014/main" id="{E993726E-2776-4FCB-BD64-5A2ADDAD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03" y="6852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A70EF-B3F2-4907-A7AB-B7789FB0BC3A}"/>
              </a:ext>
            </a:extLst>
          </p:cNvPr>
          <p:cNvSpPr/>
          <p:nvPr/>
        </p:nvSpPr>
        <p:spPr>
          <a:xfrm>
            <a:off x="3600450" y="-695440"/>
            <a:ext cx="8591550" cy="984871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22B7C-FC72-4D79-B5AE-828464BE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9AA4-D3CB-466B-9DAA-E842A8AD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To use Python in a more friendly environment, we will use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Notebooks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/>
              <a:t> </a:t>
            </a:r>
            <a:r>
              <a:rPr lang="en-US" dirty="0">
                <a:latin typeface="+mn-lt"/>
              </a:rPr>
              <a:t>OR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(if in Anaconda)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 not have pip?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https://bootsrap.pypa.io/get-pip.py -o get-pip.py</a:t>
            </a:r>
            <a:r>
              <a:rPr lang="en-US" dirty="0"/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Open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5847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5866-431A-4C7F-B1D4-BBFE0F73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46C1-0F91-411F-AC9A-AFCBBDFD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 Chrome webpage</a:t>
            </a:r>
          </a:p>
          <a:p>
            <a:r>
              <a:rPr lang="en-US" dirty="0"/>
              <a:t>Files and content can be saved anywhere, both on your computer or the cloud</a:t>
            </a:r>
          </a:p>
          <a:p>
            <a:r>
              <a:rPr lang="en-US" dirty="0"/>
              <a:t>Easy to navigate</a:t>
            </a:r>
          </a:p>
          <a:p>
            <a:pPr lvl="1"/>
            <a:r>
              <a:rPr lang="en-US" dirty="0"/>
              <a:t>Cells</a:t>
            </a:r>
          </a:p>
          <a:p>
            <a:pPr lvl="1"/>
            <a:r>
              <a:rPr lang="en-US" dirty="0"/>
              <a:t>Preformatted syntax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-- very similar</a:t>
            </a:r>
          </a:p>
        </p:txBody>
      </p:sp>
    </p:spTree>
    <p:extLst>
      <p:ext uri="{BB962C8B-B14F-4D97-AF65-F5344CB8AC3E}">
        <p14:creationId xmlns:p14="http://schemas.microsoft.com/office/powerpoint/2010/main" val="224880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290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Intro to Python I</vt:lpstr>
      <vt:lpstr>PowerPoint Presentation</vt:lpstr>
      <vt:lpstr>Opening in Windows</vt:lpstr>
      <vt:lpstr>Opening on Mac</vt:lpstr>
      <vt:lpstr>Alternative: Anaconda Prompt</vt:lpstr>
      <vt:lpstr>Google Colab – Synthetic Python Environment</vt:lpstr>
      <vt:lpstr>Jupyter Notebooks</vt:lpstr>
      <vt:lpstr>Navigating Jupyter 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I</dc:title>
  <dc:creator>Cameron Watson</dc:creator>
  <cp:lastModifiedBy>Cameron Watson</cp:lastModifiedBy>
  <cp:revision>2</cp:revision>
  <dcterms:created xsi:type="dcterms:W3CDTF">2021-01-20T18:15:48Z</dcterms:created>
  <dcterms:modified xsi:type="dcterms:W3CDTF">2021-01-25T18:04:41Z</dcterms:modified>
</cp:coreProperties>
</file>