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27_AF94806F.xml" ContentType="application/vnd.ms-powerpoint.comments+xml"/>
  <Override PartName="/ppt/comments/modernComment_102_4428ECC6.xml" ContentType="application/vnd.ms-powerpoint.comments+xml"/>
  <Override PartName="/ppt/comments/modernComment_108_79FF8684.xml" ContentType="application/vnd.ms-powerpoint.comments+xml"/>
  <Override PartName="/ppt/comments/modernComment_11E_DCAA28CF.xml" ContentType="application/vnd.ms-powerpoint.comments+xml"/>
  <Override PartName="/ppt/comments/modernComment_1A3_2435CE78.xml" ContentType="application/vnd.ms-powerpoint.comments+xml"/>
  <Override PartName="/ppt/comments/modernComment_17E_39364A2F.xml" ContentType="application/vnd.ms-powerpoint.comments+xml"/>
  <Override PartName="/ppt/comments/modernComment_10D_B2A59002.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omments/modernComment_166_9393022.xml" ContentType="application/vnd.ms-powerpoint.comments+xml"/>
  <Override PartName="/ppt/comments/modernComment_10E_7E3D48B7.xml" ContentType="application/vnd.ms-powerpoint.comments+xml"/>
  <Override PartName="/ppt/comments/modernComment_133_E7FBE82B.xml" ContentType="application/vnd.ms-powerpoint.comments+xml"/>
  <Override PartName="/ppt/comments/modernComment_15E_E26FBF30.xml" ContentType="application/vnd.ms-powerpoint.comments+xml"/>
  <Override PartName="/ppt/comments/modernComment_12F_6F6FA909.xml" ContentType="application/vnd.ms-powerpoint.comments+xml"/>
  <Override PartName="/ppt/comments/modernComment_1A1_65C495A5.xml" ContentType="application/vnd.ms-powerpoint.comments+xml"/>
  <Override PartName="/ppt/comments/modernComment_10F_2BE5B643.xml" ContentType="application/vnd.ms-powerpoint.comments+xml"/>
  <Override PartName="/ppt/comments/modernComment_164_4AFEE34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0" r:id="rId3"/>
    <p:sldId id="276" r:id="rId4"/>
    <p:sldId id="340" r:id="rId5"/>
    <p:sldId id="409" r:id="rId6"/>
    <p:sldId id="295" r:id="rId7"/>
    <p:sldId id="327" r:id="rId8"/>
    <p:sldId id="371" r:id="rId9"/>
    <p:sldId id="259" r:id="rId10"/>
    <p:sldId id="260" r:id="rId11"/>
    <p:sldId id="258" r:id="rId12"/>
    <p:sldId id="421" r:id="rId13"/>
    <p:sldId id="372" r:id="rId14"/>
    <p:sldId id="323" r:id="rId15"/>
    <p:sldId id="365" r:id="rId16"/>
    <p:sldId id="264" r:id="rId17"/>
    <p:sldId id="377" r:id="rId18"/>
    <p:sldId id="286" r:id="rId19"/>
    <p:sldId id="419" r:id="rId20"/>
    <p:sldId id="373" r:id="rId21"/>
    <p:sldId id="383" r:id="rId22"/>
    <p:sldId id="389" r:id="rId23"/>
    <p:sldId id="384" r:id="rId24"/>
    <p:sldId id="385" r:id="rId25"/>
    <p:sldId id="386" r:id="rId26"/>
    <p:sldId id="388" r:id="rId27"/>
    <p:sldId id="410" r:id="rId28"/>
    <p:sldId id="411" r:id="rId29"/>
    <p:sldId id="412" r:id="rId30"/>
    <p:sldId id="413" r:id="rId31"/>
    <p:sldId id="414" r:id="rId32"/>
    <p:sldId id="415" r:id="rId33"/>
    <p:sldId id="416" r:id="rId34"/>
    <p:sldId id="381" r:id="rId35"/>
    <p:sldId id="382" r:id="rId36"/>
    <p:sldId id="390" r:id="rId37"/>
    <p:sldId id="391" r:id="rId38"/>
    <p:sldId id="400" r:id="rId39"/>
    <p:sldId id="392" r:id="rId40"/>
    <p:sldId id="401" r:id="rId41"/>
    <p:sldId id="402" r:id="rId42"/>
    <p:sldId id="403" r:id="rId43"/>
    <p:sldId id="404" r:id="rId44"/>
    <p:sldId id="269" r:id="rId45"/>
    <p:sldId id="408" r:id="rId46"/>
    <p:sldId id="406" r:id="rId47"/>
    <p:sldId id="407" r:id="rId48"/>
    <p:sldId id="358" r:id="rId49"/>
    <p:sldId id="270" r:id="rId50"/>
    <p:sldId id="324" r:id="rId51"/>
    <p:sldId id="342" r:id="rId52"/>
    <p:sldId id="309" r:id="rId53"/>
    <p:sldId id="306" r:id="rId54"/>
    <p:sldId id="307" r:id="rId55"/>
    <p:sldId id="359" r:id="rId56"/>
    <p:sldId id="311" r:id="rId57"/>
    <p:sldId id="350" r:id="rId58"/>
    <p:sldId id="310" r:id="rId59"/>
    <p:sldId id="348" r:id="rId60"/>
    <p:sldId id="341" r:id="rId61"/>
    <p:sldId id="351" r:id="rId62"/>
    <p:sldId id="345" r:id="rId63"/>
    <p:sldId id="347" r:id="rId64"/>
    <p:sldId id="370" r:id="rId65"/>
    <p:sldId id="330" r:id="rId66"/>
    <p:sldId id="303" r:id="rId67"/>
    <p:sldId id="326" r:id="rId68"/>
    <p:sldId id="339" r:id="rId69"/>
    <p:sldId id="422" r:id="rId70"/>
    <p:sldId id="405" r:id="rId71"/>
    <p:sldId id="417" r:id="rId72"/>
    <p:sldId id="418" r:id="rId73"/>
    <p:sldId id="335" r:id="rId74"/>
    <p:sldId id="336" r:id="rId75"/>
    <p:sldId id="337" r:id="rId76"/>
    <p:sldId id="376" r:id="rId77"/>
    <p:sldId id="271" r:id="rId78"/>
    <p:sldId id="423" r:id="rId79"/>
    <p:sldId id="424" r:id="rId80"/>
    <p:sldId id="378" r:id="rId81"/>
    <p:sldId id="379" r:id="rId82"/>
    <p:sldId id="273" r:id="rId83"/>
    <p:sldId id="288" r:id="rId84"/>
    <p:sldId id="290" r:id="rId85"/>
    <p:sldId id="393" r:id="rId86"/>
    <p:sldId id="397" r:id="rId87"/>
    <p:sldId id="396" r:id="rId88"/>
    <p:sldId id="394" r:id="rId89"/>
    <p:sldId id="395" r:id="rId90"/>
    <p:sldId id="399" r:id="rId91"/>
    <p:sldId id="356" r:id="rId92"/>
    <p:sldId id="366" r:id="rId93"/>
    <p:sldId id="332" r:id="rId94"/>
    <p:sldId id="333" r:id="rId95"/>
    <p:sldId id="334" r:id="rId96"/>
    <p:sldId id="331" r:id="rId97"/>
    <p:sldId id="325" r:id="rId98"/>
    <p:sldId id="329" r:id="rId99"/>
    <p:sldId id="279" r:id="rId100"/>
    <p:sldId id="338" r:id="rId101"/>
    <p:sldId id="312" r:id="rId102"/>
    <p:sldId id="313" r:id="rId103"/>
    <p:sldId id="314" r:id="rId104"/>
    <p:sldId id="316" r:id="rId105"/>
    <p:sldId id="317"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357998-E69A-AE03-7046-449E5A0BE643}" name="cameron fen" initials="cf" userId="95b29f64b4221b46" providerId="Windows Live"/>
  <p188:author id="{729314A0-2FBA-5BF2-FF0A-FF4BADE82FF3}" name="Fen, Cameron" initials="FC" userId="S::camfen@umich.edu::4fa61f1e-6f7e-482a-b6a8-5608c2136ff6" providerId="AD"/>
  <p188:author id="{18E71BBC-3968-57B2-BE6B-D777312B2FAB}" name="Leahy, John" initials="LJ" userId="S::jvleahy@umich.edu::eccf50e5-b5bc-43bb-9f15-4f802d23927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8/10/relationships/authors" Target="authors.xml"/></Relationships>
</file>

<file path=ppt/comments/modernComment_102_4428ECC6.xml><?xml version="1.0" encoding="utf-8"?>
<p188:cmLst xmlns:a="http://schemas.openxmlformats.org/drawingml/2006/main" xmlns:r="http://schemas.openxmlformats.org/officeDocument/2006/relationships" xmlns:p188="http://schemas.microsoft.com/office/powerpoint/2018/8/main">
  <p188:cm id="{15281D87-3598-4154-B13E-93AD1A7D291C}" authorId="{18E71BBC-3968-57B2-BE6B-D777312B2FAB}" status="resolved" created="2023-09-12T17:30:27.574" complete="100000">
    <pc:sldMkLst xmlns:pc="http://schemas.microsoft.com/office/powerpoint/2013/main/command">
      <pc:docMk/>
      <pc:sldMk cId="1143532742" sldId="258"/>
    </pc:sldMkLst>
    <p188:txBody>
      <a:bodyPr/>
      <a:lstStyle/>
      <a:p>
        <a:r>
          <a:rPr lang="en-US"/>
          <a:t>Replace objective with 
Objective is to approximate posterior p(….</a:t>
        </a:r>
      </a:p>
    </p188:txBody>
  </p188:cm>
  <p188:cm id="{DB6E2CFB-A433-4EB8-943B-A24726A4579B}" authorId="{18E71BBC-3968-57B2-BE6B-D777312B2FAB}" status="resolved" created="2023-09-12T17:34:26.595" complete="100000">
    <pc:sldMkLst xmlns:pc="http://schemas.microsoft.com/office/powerpoint/2013/main/command">
      <pc:docMk/>
      <pc:sldMk cId="1143532742" sldId="258"/>
    </pc:sldMkLst>
    <p188:txBody>
      <a:bodyPr/>
      <a:lstStyle/>
      <a:p>
        <a:r>
          <a:rPr lang="en-US"/>
          <a:t>Good slide...will need to state that all of the complication is in step 2
This is a high level overview method</a:t>
        </a:r>
      </a:p>
    </p188:txBody>
  </p188:cm>
  <p188:cm id="{C8614CE5-0CA7-4EDD-818B-D335CB67F522}" authorId="{18E71BBC-3968-57B2-BE6B-D777312B2FAB}" status="resolved" created="2023-09-12T17:39:48.645" complete="100000">
    <pc:sldMkLst xmlns:pc="http://schemas.microsoft.com/office/powerpoint/2013/main/command">
      <pc:docMk/>
      <pc:sldMk cId="1143532742" sldId="258"/>
    </pc:sldMkLst>
    <p188:txBody>
      <a:bodyPr/>
      <a:lstStyle/>
      <a:p>
        <a:r>
          <a:rPr lang="en-US"/>
          <a:t>In step 2 do you estimate the conditional density or the joint density
Match to what you do later
Actually what you want to do is ament step 1 to 
Step 1: estimate joint density p(theta,X*)</a:t>
        </a:r>
      </a:p>
    </p188:txBody>
  </p188:cm>
</p188:cmLst>
</file>

<file path=ppt/comments/modernComment_108_79FF8684.xml><?xml version="1.0" encoding="utf-8"?>
<p188:cmLst xmlns:a="http://schemas.openxmlformats.org/drawingml/2006/main" xmlns:r="http://schemas.openxmlformats.org/officeDocument/2006/relationships" xmlns:p188="http://schemas.microsoft.com/office/powerpoint/2018/8/main">
  <p188:cm id="{ACDE271A-F0C7-4F2A-9EF1-72C158B16A05}" authorId="{18E71BBC-3968-57B2-BE6B-D777312B2FAB}" status="resolved" created="2023-09-12T17:42:46.745" complete="100000">
    <pc:sldMkLst xmlns:pc="http://schemas.microsoft.com/office/powerpoint/2013/main/command">
      <pc:docMk/>
      <pc:sldMk cId="2046789252" sldId="264"/>
    </pc:sldMkLst>
    <p188:txBody>
      <a:bodyPr/>
      <a:lstStyle/>
      <a:p>
        <a:r>
          <a:rPr lang="en-US"/>
          <a:t>Estimate an estimator?</a:t>
        </a:r>
      </a:p>
    </p188:txBody>
  </p188:cm>
</p188:cmLst>
</file>

<file path=ppt/comments/modernComment_10D_B2A59002.xml><?xml version="1.0" encoding="utf-8"?>
<p188:cmLst xmlns:a="http://schemas.openxmlformats.org/drawingml/2006/main" xmlns:r="http://schemas.openxmlformats.org/officeDocument/2006/relationships" xmlns:p188="http://schemas.microsoft.com/office/powerpoint/2018/8/main">
  <p188:cm id="{0C759509-6E95-4A32-93F1-B554B0B13EB5}" authorId="{18E71BBC-3968-57B2-BE6B-D777312B2FAB}" status="resolved" created="2023-09-12T17:58:29.796">
    <pc:sldMkLst xmlns:pc="http://schemas.microsoft.com/office/powerpoint/2013/main/command">
      <pc:docMk/>
      <pc:sldMk cId="258684526" sldId="269"/>
    </pc:sldMkLst>
    <p188:txBody>
      <a:bodyPr/>
      <a:lstStyle/>
      <a:p>
        <a:r>
          <a:rPr lang="en-US"/>
          <a:t>This is confusing
</a:t>
        </a:r>
      </a:p>
    </p188:txBody>
  </p188:cm>
  <p188:cm id="{4CC66401-8620-4987-915B-F2CDF2AFBDF9}" authorId="{18E71BBC-3968-57B2-BE6B-D777312B2FAB}" status="resolved" created="2023-09-12T18:00:17.806">
    <pc:sldMkLst xmlns:pc="http://schemas.microsoft.com/office/powerpoint/2013/main/command">
      <pc:docMk/>
      <pc:sldMk cId="258684526" sldId="269"/>
    </pc:sldMkLst>
    <p188:txBody>
      <a:bodyPr/>
      <a:lstStyle/>
      <a:p>
        <a:r>
          <a:rPr lang="en-US"/>
          <a:t>Switching notation
My guess is that the P's here are the q's from two slides ago
Really saying that doing this fore each X*</a:t>
        </a:r>
      </a:p>
    </p188:txBody>
  </p188:cm>
  <p188:cm id="{1741B4CE-7F84-4A01-A6A3-EB39496C4C0C}" authorId="{21357998-E69A-AE03-7046-449E5A0BE643}" status="resolved" created="2023-09-13T00:23:16.012">
    <pc:sldMkLst xmlns:pc="http://schemas.microsoft.com/office/powerpoint/2013/main/command">
      <pc:docMk/>
      <pc:sldMk cId="258684526" sldId="269"/>
    </pc:sldMkLst>
    <p188:txBody>
      <a:bodyPr/>
      <a:lstStyle/>
      <a:p>
        <a:r>
          <a:rPr lang="en-US"/>
          <a:t>Use highlighter for this</a:t>
        </a:r>
      </a:p>
    </p188:txBody>
  </p188:cm>
</p188:cmLst>
</file>

<file path=ppt/comments/modernComment_10E_7E3D48B7.xml><?xml version="1.0" encoding="utf-8"?>
<p188:cmLst xmlns:a="http://schemas.openxmlformats.org/drawingml/2006/main" xmlns:r="http://schemas.openxmlformats.org/officeDocument/2006/relationships" xmlns:p188="http://schemas.microsoft.com/office/powerpoint/2018/8/main">
  <p188:cm id="{792B402E-91D4-4277-882F-9ED1CDD920F6}" authorId="{18E71BBC-3968-57B2-BE6B-D777312B2FAB}" status="resolved" created="2023-09-12T18:02:52.563" complete="100000">
    <pc:sldMkLst xmlns:pc="http://schemas.microsoft.com/office/powerpoint/2013/main/command">
      <pc:docMk/>
      <pc:sldMk cId="2117945527" sldId="270"/>
    </pc:sldMkLst>
    <p188:txBody>
      <a:bodyPr/>
      <a:lstStyle/>
      <a:p>
        <a:r>
          <a:rPr lang="en-US"/>
          <a:t>Is the posterior P of q</a:t>
        </a:r>
      </a:p>
    </p188:txBody>
  </p188:cm>
  <p188:cm id="{38483C02-8F37-4932-B519-8E55B25AD76A}" authorId="{21357998-E69A-AE03-7046-449E5A0BE643}" status="resolved" created="2023-09-13T00:47:37.649" complete="100000">
    <pc:sldMkLst xmlns:pc="http://schemas.microsoft.com/office/powerpoint/2013/main/command">
      <pc:docMk/>
      <pc:sldMk cId="2117945527" sldId="270"/>
    </pc:sldMkLst>
    <p188:txBody>
      <a:bodyPr/>
      <a:lstStyle/>
      <a:p>
        <a:r>
          <a:rPr lang="en-US"/>
          <a:t>Put in highlighting X's</a:t>
        </a:r>
      </a:p>
    </p188:txBody>
  </p188:cm>
</p188:cmLst>
</file>

<file path=ppt/comments/modernComment_10F_2BE5B643.xml><?xml version="1.0" encoding="utf-8"?>
<p188:cmLst xmlns:a="http://schemas.openxmlformats.org/drawingml/2006/main" xmlns:r="http://schemas.openxmlformats.org/officeDocument/2006/relationships" xmlns:p188="http://schemas.microsoft.com/office/powerpoint/2018/8/main">
  <p188:cm id="{07DA1836-C3E9-497C-A699-6F7149590715}" authorId="{18E71BBC-3968-57B2-BE6B-D777312B2FAB}" status="resolved" created="2023-09-12T17:28:42.962">
    <pc:sldMkLst xmlns:pc="http://schemas.microsoft.com/office/powerpoint/2013/main/command">
      <pc:docMk/>
      <pc:sldMk cId="4139444982" sldId="271"/>
    </pc:sldMkLst>
    <p188:txBody>
      <a:bodyPr/>
      <a:lstStyle/>
      <a:p>
        <a:r>
          <a:rPr lang="en-US"/>
          <a:t>I thougtht that MCMC also traced out a poeterior
What does random walk algorithm mean
Algorithm to do what
People will not know what MCMC is </a:t>
        </a:r>
      </a:p>
    </p188:txBody>
  </p188:cm>
  <p188:cm id="{5A94B417-1877-4FDD-879B-18083C724625}" authorId="{18E71BBC-3968-57B2-BE6B-D777312B2FAB}" status="resolved" created="2023-09-12T17:29:15.495">
    <pc:sldMkLst xmlns:pc="http://schemas.microsoft.com/office/powerpoint/2013/main/command">
      <pc:docMk/>
      <pc:sldMk cId="4139444982" sldId="271"/>
    </pc:sldMkLst>
    <p188:txBody>
      <a:bodyPr/>
      <a:lstStyle/>
      <a:p>
        <a:r>
          <a:rPr lang="en-US"/>
          <a:t>Not sure what this slide accomplishes other than confuse people</a:t>
        </a:r>
      </a:p>
    </p188:txBody>
  </p188:cm>
</p188:cmLst>
</file>

<file path=ppt/comments/modernComment_11E_DCAA28CF.xml><?xml version="1.0" encoding="utf-8"?>
<p188:cmLst xmlns:a="http://schemas.openxmlformats.org/drawingml/2006/main" xmlns:r="http://schemas.openxmlformats.org/officeDocument/2006/relationships" xmlns:p188="http://schemas.microsoft.com/office/powerpoint/2018/8/main">
  <p188:cm id="{5517D0E6-7566-40E7-B01B-556F729537B1}" authorId="{18E71BBC-3968-57B2-BE6B-D777312B2FAB}" status="resolved" created="2023-09-12T17:48:56.813" complete="100000">
    <pc:sldMkLst xmlns:pc="http://schemas.microsoft.com/office/powerpoint/2013/main/command">
      <pc:docMk/>
      <pc:sldMk cId="3702139087" sldId="286"/>
    </pc:sldMkLst>
    <p188:txBody>
      <a:bodyPr/>
      <a:lstStyle/>
      <a:p>
        <a:r>
          <a:rPr lang="en-US"/>
          <a:t>I would start:
Using a change of variables we can morph a standard normal distribution into a flexible family of distribuitons
Let theta be a random variable with a standard normal density p(theta)
Let f be a function
Then f(theta) has the density ….
Stringing together multiple f's…. </a:t>
        </a:r>
      </a:p>
    </p188:txBody>
  </p188:cm>
  <p188:cm id="{5C2E033F-1832-4B20-8D7B-F6FE1AB3F9B5}" authorId="{18E71BBC-3968-57B2-BE6B-D777312B2FAB}" status="resolved" created="2023-09-12T17:52:40.413" complete="100000">
    <pc:sldMkLst xmlns:pc="http://schemas.microsoft.com/office/powerpoint/2013/main/command">
      <pc:docMk/>
      <pc:sldMk cId="3702139087" sldId="286"/>
    </pc:sldMkLst>
    <p188:txBody>
      <a:bodyPr/>
      <a:lstStyle/>
      <a:p>
        <a:r>
          <a:rPr lang="en-US"/>
          <a:t>Might make it clear that theta is a vector</a:t>
        </a:r>
      </a:p>
    </p188:txBody>
  </p188:cm>
</p188:cmLst>
</file>

<file path=ppt/comments/modernComment_127_AF94806F.xml><?xml version="1.0" encoding="utf-8"?>
<p188:cmLst xmlns:a="http://schemas.openxmlformats.org/drawingml/2006/main" xmlns:r="http://schemas.openxmlformats.org/officeDocument/2006/relationships" xmlns:p188="http://schemas.microsoft.com/office/powerpoint/2018/8/main">
  <p188:cm id="{E831CA77-4F03-4EB8-A62F-EF11CA39C2C1}" authorId="{21357998-E69A-AE03-7046-449E5A0BE643}" created="2023-09-21T19:33:06.883">
    <pc:sldMkLst xmlns:pc="http://schemas.microsoft.com/office/powerpoint/2013/main/command">
      <pc:docMk/>
      <pc:sldMk cId="2945745007" sldId="295"/>
    </pc:sldMkLst>
    <p188:txBody>
      <a:bodyPr/>
      <a:lstStyle/>
      <a:p>
        <a:r>
          <a:rPr lang="en-US"/>
          <a:t>The important thing to note is typically you have either the data conditional on parameters or the parameters conditional on the data.  This approach allows you to move from being able to sample the simualted data condtional on the parameters to saying something about the parameters conditional on the data.  </a:t>
        </a:r>
      </a:p>
    </p188:txBody>
  </p188:cm>
</p188:cmLst>
</file>

<file path=ppt/comments/modernComment_12F_6F6FA909.xml><?xml version="1.0" encoding="utf-8"?>
<p188:cmLst xmlns:a="http://schemas.openxmlformats.org/drawingml/2006/main" xmlns:r="http://schemas.openxmlformats.org/officeDocument/2006/relationships" xmlns:p188="http://schemas.microsoft.com/office/powerpoint/2018/8/main">
  <p188:cm id="{D4F57A59-120B-42CA-8371-856CB4B54D99}" authorId="{729314A0-2FBA-5BF2-FF0A-FF4BADE82FF3}" created="2023-09-22T21:53:58.141">
    <pc:sldMkLst xmlns:pc="http://schemas.microsoft.com/office/powerpoint/2013/main/command">
      <pc:docMk/>
      <pc:sldMk cId="1869588745" sldId="303"/>
    </pc:sldMkLst>
    <p188:txBody>
      <a:bodyPr/>
      <a:lstStyle/>
      <a:p>
        <a:r>
          <a:rPr lang="en-US"/>
          <a:t>With MCMC people would get it, but non Byaeisan econometrican to undertand</a:t>
        </a:r>
      </a:p>
    </p188:txBody>
  </p188:cm>
</p188:cmLst>
</file>

<file path=ppt/comments/modernComment_133_E7FBE82B.xml><?xml version="1.0" encoding="utf-8"?>
<p188:cmLst xmlns:a="http://schemas.openxmlformats.org/drawingml/2006/main" xmlns:r="http://schemas.openxmlformats.org/officeDocument/2006/relationships" xmlns:p188="http://schemas.microsoft.com/office/powerpoint/2018/8/main">
  <p188:cm id="{EB264D53-8252-4D3A-8F8A-A2006EA68E7B}" authorId="{18E71BBC-3968-57B2-BE6B-D777312B2FAB}" status="resolved" created="2023-09-12T18:03:18.396" complete="100000">
    <pc:sldMkLst xmlns:pc="http://schemas.microsoft.com/office/powerpoint/2013/main/command">
      <pc:docMk/>
      <pc:sldMk cId="3892045867" sldId="307"/>
    </pc:sldMkLst>
    <p188:txBody>
      <a:bodyPr/>
      <a:lstStyle/>
      <a:p>
        <a:r>
          <a:rPr lang="en-US"/>
          <a:t>Note same prior</a:t>
        </a:r>
      </a:p>
    </p188:txBody>
  </p188:cm>
</p188:cmLst>
</file>

<file path=ppt/comments/modernComment_15E_E26FBF30.xml><?xml version="1.0" encoding="utf-8"?>
<p188:cmLst xmlns:a="http://schemas.openxmlformats.org/drawingml/2006/main" xmlns:r="http://schemas.openxmlformats.org/officeDocument/2006/relationships" xmlns:p188="http://schemas.microsoft.com/office/powerpoint/2018/8/main">
  <p188:cm id="{41EDE33F-1147-4D80-AB57-2CCAADD72C89}" authorId="{21357998-E69A-AE03-7046-449E5A0BE643}" status="resolved" created="2023-09-14T01:45:56.257" complete="100000">
    <pc:sldMkLst xmlns:pc="http://schemas.microsoft.com/office/powerpoint/2013/main/command">
      <pc:docMk/>
      <pc:sldMk cId="3798974256" sldId="350"/>
    </pc:sldMkLst>
    <p188:txBody>
      <a:bodyPr/>
      <a:lstStyle/>
      <a:p>
        <a:r>
          <a:rPr lang="en-US"/>
          <a:t>Put a link to the HANK model if you have extra time</a:t>
        </a:r>
      </a:p>
    </p188:txBody>
  </p188:cm>
</p188:cmLst>
</file>

<file path=ppt/comments/modernComment_164_4AFEE34F.xml><?xml version="1.0" encoding="utf-8"?>
<p188:cmLst xmlns:a="http://schemas.openxmlformats.org/drawingml/2006/main" xmlns:r="http://schemas.openxmlformats.org/officeDocument/2006/relationships" xmlns:p188="http://schemas.microsoft.com/office/powerpoint/2018/8/main">
  <p188:cm id="{6A7C2899-FDD4-40E9-BF2A-68A60E964C14}" authorId="{18E71BBC-3968-57B2-BE6B-D777312B2FAB}" status="resolved" created="2023-09-12T17:55:09.820">
    <pc:sldMkLst xmlns:pc="http://schemas.microsoft.com/office/powerpoint/2013/main/command">
      <pc:docMk/>
      <pc:sldMk cId="654764488" sldId="356"/>
    </pc:sldMkLst>
    <p188:txBody>
      <a:bodyPr/>
      <a:lstStyle/>
      <a:p>
        <a:r>
          <a:rPr lang="en-US"/>
          <a:t>Might do theta^0 then theta^1 then theta j</a:t>
        </a:r>
      </a:p>
    </p188:txBody>
  </p188:cm>
  <p188:cm id="{456D78DD-1894-4821-9640-616F625CD291}" authorId="{21357998-E69A-AE03-7046-449E5A0BE643}" status="resolved" created="2023-09-13T00:23:00.683">
    <pc:sldMkLst xmlns:pc="http://schemas.microsoft.com/office/powerpoint/2013/main/command">
      <pc:docMk/>
      <pc:sldMk cId="654764488" sldId="356"/>
    </pc:sldMkLst>
    <p188:txBody>
      <a:bodyPr/>
      <a:lstStyle/>
      <a:p>
        <a:r>
          <a:rPr lang="en-US"/>
          <a:t>Use highlighte squares to indicate what you are pointing to</a:t>
        </a:r>
      </a:p>
    </p188:txBody>
  </p188:cm>
</p188:cmLst>
</file>

<file path=ppt/comments/modernComment_166_9393022.xml><?xml version="1.0" encoding="utf-8"?>
<p188:cmLst xmlns:a="http://schemas.openxmlformats.org/drawingml/2006/main" xmlns:r="http://schemas.openxmlformats.org/officeDocument/2006/relationships" xmlns:p188="http://schemas.microsoft.com/office/powerpoint/2018/8/main">
  <p188:cm id="{0A0A2F53-0B8E-4B36-8643-1F4A6655840B}" authorId="{18E71BBC-3968-57B2-BE6B-D777312B2FAB}" status="resolved" created="2023-09-12T18:00:50.417">
    <pc:sldMkLst xmlns:pc="http://schemas.microsoft.com/office/powerpoint/2013/main/command">
      <pc:docMk/>
      <pc:sldMk cId="1465232862" sldId="358"/>
    </pc:sldMkLst>
    <p188:txBody>
      <a:bodyPr/>
      <a:lstStyle/>
      <a:p>
        <a:r>
          <a:rPr lang="en-US"/>
          <a:t>Now you are using q again...isn't this P</a:t>
        </a:r>
      </a:p>
    </p188:txBody>
  </p188:cm>
  <p188:cm id="{9B4F8394-107F-4F34-BE25-BBA7F7426B9E}" authorId="{18E71BBC-3968-57B2-BE6B-D777312B2FAB}" status="resolved" created="2023-09-12T18:02:29.292">
    <pc:sldMkLst xmlns:pc="http://schemas.microsoft.com/office/powerpoint/2013/main/command">
      <pc:docMk/>
      <pc:sldMk cId="1465232862" sldId="358"/>
    </pc:sldMkLst>
    <p188:txBody>
      <a:bodyPr/>
      <a:lstStyle/>
      <a:p>
        <a:r>
          <a:rPr lang="en-US"/>
          <a:t>Are the a's and b's parameters or functions
...looked like functions in earlier slidess
...needs clarification</a:t>
        </a:r>
      </a:p>
    </p188:txBody>
  </p188:cm>
  <p188:cm id="{5FBC9F85-A8BA-4FC4-88E2-8617B410FE50}" authorId="{21357998-E69A-AE03-7046-449E5A0BE643}" status="resolved" created="2023-09-13T00:24:28.476">
    <pc:sldMkLst xmlns:pc="http://schemas.microsoft.com/office/powerpoint/2013/main/command">
      <pc:docMk/>
      <pc:sldMk cId="1465232862" sldId="358"/>
    </pc:sldMkLst>
    <p188:txBody>
      <a:bodyPr/>
      <a:lstStyle/>
      <a:p>
        <a:r>
          <a:rPr lang="en-US"/>
          <a:t>Do I need the picture?</a:t>
        </a:r>
      </a:p>
    </p188:txBody>
  </p188:cm>
</p188:cmLst>
</file>

<file path=ppt/comments/modernComment_17E_39364A2F.xml><?xml version="1.0" encoding="utf-8"?>
<p188:cmLst xmlns:a="http://schemas.openxmlformats.org/drawingml/2006/main" xmlns:r="http://schemas.openxmlformats.org/officeDocument/2006/relationships" xmlns:p188="http://schemas.microsoft.com/office/powerpoint/2018/8/main">
  <p188:cm id="{D403E490-E9BE-4C73-8329-E158FC8956F4}" authorId="{21357998-E69A-AE03-7046-449E5A0BE643}" created="2023-09-21T19:23:42.581">
    <pc:sldMkLst xmlns:pc="http://schemas.microsoft.com/office/powerpoint/2013/main/command">
      <pc:docMk/>
      <pc:sldMk cId="959859247" sldId="382"/>
    </pc:sldMkLst>
    <p188:txBody>
      <a:bodyPr/>
      <a:lstStyle/>
      <a:p>
        <a:r>
          <a:rPr lang="en-US"/>
          <a:t>Why not use a 1 dimensional transform and function</a:t>
        </a:r>
      </a:p>
    </p188:txBody>
  </p188:cm>
</p188:cmLst>
</file>

<file path=ppt/comments/modernComment_1A1_65C495A5.xml><?xml version="1.0" encoding="utf-8"?>
<p188:cmLst xmlns:a="http://schemas.openxmlformats.org/drawingml/2006/main" xmlns:r="http://schemas.openxmlformats.org/officeDocument/2006/relationships" xmlns:p188="http://schemas.microsoft.com/office/powerpoint/2018/8/main">
  <p188:cm id="{C5AED001-9DC1-4530-8B30-7442BE34E50D}" authorId="{21357998-E69A-AE03-7046-449E5A0BE643}" created="2023-09-21T18:49:27.673">
    <pc:sldMkLst xmlns:pc="http://schemas.microsoft.com/office/powerpoint/2013/main/command">
      <pc:docMk/>
      <pc:sldMk cId="2233370400" sldId="417"/>
    </pc:sldMkLst>
    <p188:txBody>
      <a:bodyPr/>
      <a:lstStyle/>
      <a:p>
        <a:r>
          <a:rPr lang="en-US"/>
          <a:t>See the paper for a better explanation of MCMC and copy that</a:t>
        </a:r>
      </a:p>
    </p188:txBody>
  </p188:cm>
</p188:cmLst>
</file>

<file path=ppt/comments/modernComment_1A3_2435CE78.xml><?xml version="1.0" encoding="utf-8"?>
<p188:cmLst xmlns:a="http://schemas.openxmlformats.org/drawingml/2006/main" xmlns:r="http://schemas.openxmlformats.org/officeDocument/2006/relationships" xmlns:p188="http://schemas.microsoft.com/office/powerpoint/2018/8/main">
  <p188:cm id="{012F8AF0-FB01-425E-B059-B605C115B934}" authorId="{21357998-E69A-AE03-7046-449E5A0BE643}" created="2023-09-21T19:08:59.369">
    <ac:deMkLst xmlns:ac="http://schemas.microsoft.com/office/drawing/2013/main/command">
      <pc:docMk xmlns:pc="http://schemas.microsoft.com/office/powerpoint/2013/main/command"/>
      <pc:sldMk xmlns:pc="http://schemas.microsoft.com/office/powerpoint/2013/main/command" cId="607506040" sldId="419"/>
      <ac:spMk id="3" creationId="{D59C1859-CEF8-8FCE-366B-77C3FAE89323}"/>
    </ac:deMkLst>
    <p188:txBody>
      <a:bodyPr/>
      <a:lstStyle/>
      <a:p>
        <a:r>
          <a:rPr lang="en-US"/>
          <a:t>Find out where to put this</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2:29.447"/>
    </inkml:context>
    <inkml:brush xml:id="br0">
      <inkml:brushProperty name="width" value="0.1" units="cm"/>
      <inkml:brushProperty name="height" value="0.1" units="cm"/>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31.178"/>
    </inkml:context>
    <inkml:brush xml:id="br0">
      <inkml:brushProperty name="width" value="0.1" units="cm"/>
      <inkml:brushProperty name="height" value="0.1" units="cm"/>
      <inkml:brushProperty name="color" value="#FF0000"/>
    </inkml:brush>
  </inkml:definitions>
  <inkml:trace contextRef="#ctx0" brushRef="#br0">1156 10389 24575,'-36'0'0,"35"-1"0,1 1 0,-1-1 0,1 1 0,-1-1 0,1 0 0,0 1 0,-1-1 0,1 0 0,0 1 0,0-1 0,-1 0 0,1 1 0,0-1 0,0 0 0,0 0 0,0 1 0,0-1 0,0 0 0,0 0 0,0 1 0,0-1 0,0 0 0,0 1 0,1-2 0,3-33 0,-1 12 0,-2 2 0,-1 0 0,-1 0 0,0-1 0,-2 1 0,-9-35 0,9 42 0,1-1 0,0 1 0,1 0 0,1-1 0,2-22 0,-1-23 0,-11-32 0,-3 0 0,-43-150 0,42 161 0,11 59 0,-1 0 0,-11-39 0,9 42 0,1 0 0,1 0 0,-3-38 0,6 48 0,0 0 0,-1 0 0,0 0 0,-7-14 0,-3-16 0,-32-186 0,41 194 0,0-1 0,3 0 0,2-33 0,0-16 0,-9-116 0,-18-46 0,5 58 0,3 34 0,-28-207 0,16 199 0,-8-58 0,33 144 0,3 49 0,0 0 0,-8-37 0,-1 19 0,-46-219 0,42 178 0,-5-99 0,18 148 0,-10-53 0,-7 9 0,9 41 0,-8-63 0,15 87 0,-1-1 0,-1 1 0,0 0 0,-10-19 0,2 0 0,-16-42 0,-6-17 0,-25-107 0,26 20 0,-15-244 0,36 140 0,11 277 0,0 0 0,0 0 0,0 1 0,-1-1 0,0 0 0,-2-5 0,-7-15 0,-154-734 0,101 396 0,52 293 0,3-1 0,0-110 0,2 81 0,17-139 0,-8 223 0,1 0 0,0 0 0,11-28 0,4-22 0,-10 31 0,2-1 0,26-58 0,-6 20 0,-26 66 0,1-1 0,0 1 0,13-15 0,-13 14 0,-4 8 0,-1 1 0,0-1 0,0 1 0,1-1 0,-1 0 0,0 1 0,1-1 0,-1 1 0,1-1 0,-1 1 0,1-1 0,-1 1 0,1-1 0,-1 1 0,1 0 0,0-1 0,-1 1 0,1 0 0,-1-1 0,1 1 0,0 0 0,0-1 0,1-2 0,1 0 0,-1 0 0,0 0 0,0 0 0,0-1 0,-1 1 0,1-1 0,0-3 0,0 1 0,39-70 0,-13 25 0,-7-9 0,29-15 0,-45 68 0,13-20 0,26-53 0,-29 49 0,27-40 0,-34 59 0,-1-1 0,-1 0 0,9-24 0,9-20 0,59-85 0,11-14 0,-73 126 0,-17 26 0,0 0 0,-1-1 0,1 1 0,-1-1 0,-1 0 0,1 0 0,3-10 0,32-88 0,-35 88 0,36-149 0,17-177 0,-43 87 0,-5 55 0,-8 119 0,2 30 0,-3-105 0,0 152-124,1 0 0,0 0 0,-1 0 0,0 0 0,0 0 0,1 0-1,-2 0 1,1 0 0,0 0 0,-3-4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47.528"/>
    </inkml:context>
    <inkml:brush xml:id="br0">
      <inkml:brushProperty name="width" value="0.1" units="cm"/>
      <inkml:brushProperty name="height" value="0.1" units="cm"/>
      <inkml:brushProperty name="color" value="#00B0F0"/>
    </inkml:brush>
  </inkml:definitions>
  <inkml:trace contextRef="#ctx0" brushRef="#br0">525 11740 24575,'25'19'0,"-19"-15"0,19 15 0,-25-19 0,1 1 0,0-1 0,0 1 0,0 0 0,0-1 0,0 0 0,0 1 0,0-1 0,0 0 0,0 1 0,0-1 0,0 0 0,0 0 0,0 0 0,0 0 0,0 0 0,0 0 0,0 0 0,0 0 0,0 0 0,0-1 0,0 1 0,1-1 0,-2-28 0,-5-664 0,2 647 0,-18-89 0,5 43 0,-3 9 0,15 65 0,-12-42 0,-13-93 0,24-50 0,5 150 0,-8-181 0,4 211 0,-1-1 0,-2 1 0,0 1 0,-11-23 0,3 7 0,-4-19 0,2-1 0,3-1 0,2 0 0,3-1 0,3 0 0,1-77 0,1-315 0,2 432 0,0 0 0,-2 1 0,0-1 0,-11-31 0,-7-35 0,8 5 0,-2-6 0,-5-97 0,6 19 0,-2-48 0,-2-167 0,3 118 0,17-486 0,11-46 0,-13 766 0,-1 1 0,-10-52 0,-12-37 0,-42-180 0,-8-98 0,72 360 0,1 1 0,2-1 0,1 0 0,12-60 0,1-6 0,-2-142 0,6-51 0,19 7 0,28-9 0,-24 127 0,-13 29 0,-22 105 0,2-1 0,21-53 0,-6 22 0,136-400 0,-156 453 0,-1 1 0,0-1 0,2-19 0,31-196 0,5-52 0,-43 122 0,-1 15 0,40-295 0,27 0 0,-23 173 0,1-57 0,-38 306-1365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4:04.556"/>
    </inkml:context>
    <inkml:brush xml:id="br0">
      <inkml:brushProperty name="width" value="0.1" units="cm"/>
      <inkml:brushProperty name="height" value="0.1" units="cm"/>
      <inkml:brushProperty name="color" value="#FF0000"/>
    </inkml:brush>
  </inkml:definitions>
  <inkml:trace contextRef="#ctx0" brushRef="#br0">366 10657 24575,'-1'4'0,"0"-1"0,-1 1 0,1-1 0,-1 0 0,0 0 0,0 1 0,0-1 0,-1 0 0,1-1 0,-1 1 0,1 0 0,-1-1 0,-6 5 0,-37-9 0,34 1 0,0 0 0,-1 1 0,-13 2 0,25-3 0,0 1 0,0-1 0,0 1 0,0-1 0,0 0 0,0 1 0,0-1 0,0 0 0,1 1 0,-1-1 0,0 0 0,1 0 0,-1 0 0,1 0 0,-1 0 0,1 0 0,-1 0 0,1 0 0,-1 0 0,1 0 0,0 0 0,0 0 0,0 0 0,-1 0 0,1 0 0,0-2 0,-6-44 0,4 31 0,-56-282 0,46 243 0,1-17 0,3 0 0,2-123 0,6 120 0,-3 1 0,-17-104 0,12 128 0,-1-60 0,3 19 0,-6-27 0,-18-154 0,26 221 0,3-99 0,0-6 0,-7-301 0,16 363 0,23-97 0,-3 23 0,11-35 0,-2 15 0,-27 113 0,0-143 0,-26-37 0,0-49 0,15 208 0,3-100 0,31-8 0,-25 162 0,56-181 0,-24 95 0,-16 30 0,82-259 0,-46 147 0,-1 52 0,0 14 0,-54 122 0,2-7 0,12-15 0,-2-1 0,-1 0 0,10-59 0,-20 74 0,1-33 0,-4 32 0,58-422 0,-54 409 0,46-253 0,-39 221 0,94-440 0,-99 467 0,3-63 0,-8 62 0,9-268 0,-2 22 0,42-112 0,-21 188 0,-21 139 0,-3-1 0,-3 0 0,-12-143 0,-6 125 0,-50-183 0,-43-155 0,103 393-1365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2:29.447"/>
    </inkml:context>
    <inkml:brush xml:id="br0">
      <inkml:brushProperty name="width" value="0.1" units="cm"/>
      <inkml:brushProperty name="height" value="0.1" units="cm"/>
    </inkml:brush>
  </inkml:definitions>
  <inkml:trace contextRef="#ctx0" brushRef="#br0">0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31.178"/>
    </inkml:context>
    <inkml:brush xml:id="br0">
      <inkml:brushProperty name="width" value="0.1" units="cm"/>
      <inkml:brushProperty name="height" value="0.1" units="cm"/>
      <inkml:brushProperty name="color" value="#00B0F0"/>
    </inkml:brush>
  </inkml:definitions>
  <inkml:trace contextRef="#ctx0" brushRef="#br0">1156 10389 24575,'-36'0'0,"35"-1"0,1 1 0,-1-1 0,1 1 0,-1-1 0,1 0 0,0 1 0,-1-1 0,1 0 0,0 1 0,0-1 0,-1 0 0,1 1 0,0-1 0,0 0 0,0 0 0,0 1 0,0-1 0,0 0 0,0 0 0,0 1 0,0-1 0,0 0 0,0 1 0,1-2 0,3-33 0,-1 12 0,-2 2 0,-1 0 0,-1 0 0,0-1 0,-2 1 0,-9-35 0,9 42 0,1-1 0,0 1 0,1 0 0,1-1 0,2-22 0,-1-23 0,-11-32 0,-3 0 0,-43-150 0,42 161 0,11 59 0,-1 0 0,-11-39 0,9 42 0,1 0 0,1 0 0,-3-38 0,6 48 0,0 0 0,-1 0 0,0 0 0,-7-14 0,-3-16 0,-32-186 0,41 194 0,0-1 0,3 0 0,2-33 0,0-16 0,-9-116 0,-18-46 0,5 58 0,3 34 0,-28-207 0,16 199 0,-8-58 0,33 144 0,3 49 0,0 0 0,-8-37 0,-1 19 0,-46-219 0,42 178 0,-5-99 0,18 148 0,-10-53 0,-7 9 0,9 41 0,-8-63 0,15 87 0,-1-1 0,-1 1 0,0 0 0,-10-19 0,2 0 0,-16-42 0,-6-17 0,-25-107 0,26 20 0,-15-244 0,36 140 0,11 277 0,0 0 0,0 0 0,0 1 0,-1-1 0,0 0 0,-2-5 0,-7-15 0,-154-734 0,101 396 0,52 293 0,3-1 0,0-110 0,2 81 0,17-139 0,-8 223 0,1 0 0,0 0 0,11-28 0,4-22 0,-10 31 0,2-1 0,26-58 0,-6 20 0,-26 66 0,1-1 0,0 1 0,13-15 0,-13 14 0,-4 8 0,-1 1 0,0-1 0,0 1 0,1-1 0,-1 0 0,0 1 0,1-1 0,-1 1 0,1-1 0,-1 1 0,1-1 0,-1 1 0,1-1 0,-1 1 0,1 0 0,0-1 0,-1 1 0,1 0 0,-1-1 0,1 1 0,0 0 0,0-1 0,1-2 0,1 0 0,-1 0 0,0 0 0,0 0 0,0-1 0,-1 1 0,1-1 0,0-3 0,0 1 0,39-70 0,-13 25 0,-7-9 0,29-15 0,-45 68 0,13-20 0,26-53 0,-29 49 0,27-40 0,-34 59 0,-1-1 0,-1 0 0,9-24 0,9-20 0,59-85 0,11-14 0,-73 126 0,-17 26 0,0 0 0,-1-1 0,1 1 0,-1-1 0,-1 0 0,1 0 0,3-10 0,32-88 0,-35 88 0,36-149 0,17-177 0,-43 87 0,-5 55 0,-8 119 0,2 30 0,-3-105 0,0 152-124,1 0 0,0 0 0,-1 0 0,0 0 0,0 0 0,1 0-1,-2 0 1,1 0 0,0 0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47.528"/>
    </inkml:context>
    <inkml:brush xml:id="br0">
      <inkml:brushProperty name="width" value="0.1" units="cm"/>
      <inkml:brushProperty name="height" value="0.1" units="cm"/>
      <inkml:brushProperty name="color" value="#FF0000"/>
    </inkml:brush>
  </inkml:definitions>
  <inkml:trace contextRef="#ctx0" brushRef="#br0">525 11740 24575,'25'19'0,"-19"-15"0,19 15 0,-25-19 0,1 1 0,0-1 0,0 1 0,0 0 0,0-1 0,0 0 0,0 1 0,0-1 0,0 0 0,0 1 0,0-1 0,0 0 0,0 0 0,0 0 0,0 0 0,0 0 0,0 0 0,0 0 0,0 0 0,0 0 0,0-1 0,0 1 0,1-1 0,-2-28 0,-5-664 0,2 647 0,-18-89 0,5 43 0,-3 9 0,15 65 0,-12-42 0,-13-93 0,24-50 0,5 150 0,-8-181 0,4 211 0,-1-1 0,-2 1 0,0 1 0,-11-23 0,3 7 0,-4-19 0,2-1 0,3-1 0,2 0 0,3-1 0,3 0 0,1-77 0,1-315 0,2 432 0,0 0 0,-2 1 0,0-1 0,-11-31 0,-7-35 0,8 5 0,-2-6 0,-5-97 0,6 19 0,-2-48 0,-2-167 0,3 118 0,17-486 0,11-46 0,-13 766 0,-1 1 0,-10-52 0,-12-37 0,-42-180 0,-8-98 0,72 360 0,1 1 0,2-1 0,1 0 0,12-60 0,1-6 0,-2-142 0,6-51 0,19 7 0,28-9 0,-24 127 0,-13 29 0,-22 105 0,2-1 0,21-53 0,-6 22 0,136-400 0,-156 453 0,-1 1 0,0-1 0,2-19 0,31-196 0,5-52 0,-43 122 0,-1 15 0,40-295 0,27 0 0,-23 173 0,1-57 0,-38 306-1365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4:04.556"/>
    </inkml:context>
    <inkml:brush xml:id="br0">
      <inkml:brushProperty name="width" value="0.1" units="cm"/>
      <inkml:brushProperty name="height" value="0.1" units="cm"/>
      <inkml:brushProperty name="color" value="#FF0000"/>
    </inkml:brush>
  </inkml:definitions>
  <inkml:trace contextRef="#ctx0" brushRef="#br0">366 10657 24575,'-1'4'0,"0"-1"0,-1 1 0,1-1 0,-1 0 0,0 0 0,0 1 0,0-1 0,-1 0 0,1-1 0,-1 1 0,1 0 0,-1-1 0,-6 5 0,-37-9 0,34 1 0,0 0 0,-1 1 0,-13 2 0,25-3 0,0 1 0,0-1 0,0 1 0,0-1 0,0 0 0,0 1 0,0-1 0,0 0 0,1 1 0,-1-1 0,0 0 0,1 0 0,-1 0 0,1 0 0,-1 0 0,1 0 0,-1 0 0,1 0 0,-1 0 0,1 0 0,0 0 0,0 0 0,0 0 0,-1 0 0,1 0 0,0-2 0,-6-44 0,4 31 0,-56-282 0,46 243 0,1-17 0,3 0 0,2-123 0,6 120 0,-3 1 0,-17-104 0,12 128 0,-1-60 0,3 19 0,-6-27 0,-18-154 0,26 221 0,3-99 0,0-6 0,-7-301 0,16 363 0,23-97 0,-3 23 0,11-35 0,-2 15 0,-27 113 0,0-143 0,-26-37 0,0-49 0,15 208 0,3-100 0,31-8 0,-25 162 0,56-181 0,-24 95 0,-16 30 0,82-259 0,-46 147 0,-1 52 0,0 14 0,-54 122 0,2-7 0,12-15 0,-2-1 0,-1 0 0,10-59 0,-20 74 0,1-33 0,-4 32 0,58-422 0,-54 409 0,46-253 0,-39 221 0,94-440 0,-99 467 0,3-63 0,-8 62 0,9-268 0,-2 22 0,42-112 0,-21 188 0,-21 139 0,-3-1 0,-3 0 0,-12-143 0,-6 125 0,-50-183 0,-43-155 0,103 393-1365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31.178"/>
    </inkml:context>
    <inkml:brush xml:id="br0">
      <inkml:brushProperty name="width" value="0.1" units="cm"/>
      <inkml:brushProperty name="height" value="0.1" units="cm"/>
      <inkml:brushProperty name="color" value="#FF0000"/>
    </inkml:brush>
  </inkml:definitions>
  <inkml:trace contextRef="#ctx0" brushRef="#br0">1156 10389 24575,'-36'0'0,"35"-1"0,1 1 0,-1-1 0,1 1 0,-1-1 0,1 0 0,0 1 0,-1-1 0,1 0 0,0 1 0,0-1 0,-1 0 0,1 1 0,0-1 0,0 0 0,0 0 0,0 1 0,0-1 0,0 0 0,0 0 0,0 1 0,0-1 0,0 0 0,0 1 0,1-2 0,3-33 0,-1 12 0,-2 2 0,-1 0 0,-1 0 0,0-1 0,-2 1 0,-9-35 0,9 42 0,1-1 0,0 1 0,1 0 0,1-1 0,2-22 0,-1-23 0,-11-32 0,-3 0 0,-43-150 0,42 161 0,11 59 0,-1 0 0,-11-39 0,9 42 0,1 0 0,1 0 0,-3-38 0,6 48 0,0 0 0,-1 0 0,0 0 0,-7-14 0,-3-16 0,-32-186 0,41 194 0,0-1 0,3 0 0,2-33 0,0-16 0,-9-116 0,-18-46 0,5 58 0,3 34 0,-28-207 0,16 199 0,-8-58 0,33 144 0,3 49 0,0 0 0,-8-37 0,-1 19 0,-46-219 0,42 178 0,-5-99 0,18 148 0,-10-53 0,-7 9 0,9 41 0,-8-63 0,15 87 0,-1-1 0,-1 1 0,0 0 0,-10-19 0,2 0 0,-16-42 0,-6-17 0,-25-107 0,26 20 0,-15-244 0,36 140 0,11 277 0,0 0 0,0 0 0,0 1 0,-1-1 0,0 0 0,-2-5 0,-7-15 0,-154-734 0,101 396 0,52 293 0,3-1 0,0-110 0,2 81 0,17-139 0,-8 223 0,1 0 0,0 0 0,11-28 0,4-22 0,-10 31 0,2-1 0,26-58 0,-6 20 0,-26 66 0,1-1 0,0 1 0,13-15 0,-13 14 0,-4 8 0,-1 1 0,0-1 0,0 1 0,1-1 0,-1 0 0,0 1 0,1-1 0,-1 1 0,1-1 0,-1 1 0,1-1 0,-1 1 0,1-1 0,-1 1 0,1 0 0,0-1 0,-1 1 0,1 0 0,-1-1 0,1 1 0,0 0 0,0-1 0,1-2 0,1 0 0,-1 0 0,0 0 0,0 0 0,0-1 0,-1 1 0,1-1 0,0-3 0,0 1 0,39-70 0,-13 25 0,-7-9 0,29-15 0,-45 68 0,13-20 0,26-53 0,-29 49 0,27-40 0,-34 59 0,-1-1 0,-1 0 0,9-24 0,9-20 0,59-85 0,11-14 0,-73 126 0,-17 26 0,0 0 0,-1-1 0,1 1 0,-1-1 0,-1 0 0,1 0 0,3-10 0,32-88 0,-35 88 0,36-149 0,17-177 0,-43 87 0,-5 55 0,-8 119 0,2 30 0,-3-105 0,0 152-124,1 0 0,0 0 0,-1 0 0,0 0 0,0 0 0,1 0-1,-2 0 1,1 0 0,0 0 0,-3-4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47.528"/>
    </inkml:context>
    <inkml:brush xml:id="br0">
      <inkml:brushProperty name="width" value="0.1" units="cm"/>
      <inkml:brushProperty name="height" value="0.1" units="cm"/>
      <inkml:brushProperty name="color" value="#FF0000"/>
    </inkml:brush>
  </inkml:definitions>
  <inkml:trace contextRef="#ctx0" brushRef="#br0">525 11740 24575,'25'19'0,"-19"-15"0,19 15 0,-25-19 0,1 1 0,0-1 0,0 1 0,0 0 0,0-1 0,0 0 0,0 1 0,0-1 0,0 0 0,0 1 0,0-1 0,0 0 0,0 0 0,0 0 0,0 0 0,0 0 0,0 0 0,0 0 0,0 0 0,0 0 0,0-1 0,0 1 0,1-1 0,-2-28 0,-5-664 0,2 647 0,-18-89 0,5 43 0,-3 9 0,15 65 0,-12-42 0,-13-93 0,24-50 0,5 150 0,-8-181 0,4 211 0,-1-1 0,-2 1 0,0 1 0,-11-23 0,3 7 0,-4-19 0,2-1 0,3-1 0,2 0 0,3-1 0,3 0 0,1-77 0,1-315 0,2 432 0,0 0 0,-2 1 0,0-1 0,-11-31 0,-7-35 0,8 5 0,-2-6 0,-5-97 0,6 19 0,-2-48 0,-2-167 0,3 118 0,17-486 0,11-46 0,-13 766 0,-1 1 0,-10-52 0,-12-37 0,-42-180 0,-8-98 0,72 360 0,1 1 0,2-1 0,1 0 0,12-60 0,1-6 0,-2-142 0,6-51 0,19 7 0,28-9 0,-24 127 0,-13 29 0,-22 105 0,2-1 0,21-53 0,-6 22 0,136-400 0,-156 453 0,-1 1 0,0-1 0,2-19 0,31-196 0,5-52 0,-43 122 0,-1 15 0,40-295 0,27 0 0,-23 173 0,1-57 0,-38 306-1365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4:04.556"/>
    </inkml:context>
    <inkml:brush xml:id="br0">
      <inkml:brushProperty name="width" value="0.1" units="cm"/>
      <inkml:brushProperty name="height" value="0.1" units="cm"/>
      <inkml:brushProperty name="color" value="#FF0000"/>
    </inkml:brush>
  </inkml:definitions>
  <inkml:trace contextRef="#ctx0" brushRef="#br0">366 10657 24575,'-1'4'0,"0"-1"0,-1 1 0,1-1 0,-1 0 0,0 0 0,0 1 0,0-1 0,-1 0 0,1-1 0,-1 1 0,1 0 0,-1-1 0,-6 5 0,-37-9 0,34 1 0,0 0 0,-1 1 0,-13 2 0,25-3 0,0 1 0,0-1 0,0 1 0,0-1 0,0 0 0,0 1 0,0-1 0,0 0 0,1 1 0,-1-1 0,0 0 0,1 0 0,-1 0 0,1 0 0,-1 0 0,1 0 0,-1 0 0,1 0 0,-1 0 0,1 0 0,0 0 0,0 0 0,0 0 0,-1 0 0,1 0 0,0-2 0,-6-44 0,4 31 0,-56-282 0,46 243 0,1-17 0,3 0 0,2-123 0,6 120 0,-3 1 0,-17-104 0,12 128 0,-1-60 0,3 19 0,-6-27 0,-18-154 0,26 221 0,3-99 0,0-6 0,-7-301 0,16 363 0,23-97 0,-3 23 0,11-35 0,-2 15 0,-27 113 0,0-143 0,-26-37 0,0-49 0,15 208 0,3-100 0,31-8 0,-25 162 0,56-181 0,-24 95 0,-16 30 0,82-259 0,-46 147 0,-1 52 0,0 14 0,-54 122 0,2-7 0,12-15 0,-2-1 0,-1 0 0,10-59 0,-20 74 0,1-33 0,-4 32 0,58-422 0,-54 409 0,46-253 0,-39 221 0,94-440 0,-99 467 0,3-63 0,-8 62 0,9-268 0,-2 22 0,42-112 0,-21 188 0,-21 139 0,-3-1 0,-3 0 0,-12-143 0,-6 125 0,-50-183 0,-43-155 0,103 393-1365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2:29.447"/>
    </inkml:context>
    <inkml:brush xml:id="br0">
      <inkml:brushProperty name="width" value="0.1" units="cm"/>
      <inkml:brushProperty name="height" value="0.1" units="cm"/>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31.178"/>
    </inkml:context>
    <inkml:brush xml:id="br0">
      <inkml:brushProperty name="width" value="0.1" units="cm"/>
      <inkml:brushProperty name="height" value="0.1" units="cm"/>
      <inkml:brushProperty name="color" value="#FF0000"/>
    </inkml:brush>
  </inkml:definitions>
  <inkml:trace contextRef="#ctx0" brushRef="#br0">1156 10389 24575,'-36'0'0,"35"-1"0,1 1 0,-1-1 0,1 1 0,-1-1 0,1 0 0,0 1 0,-1-1 0,1 0 0,0 1 0,0-1 0,-1 0 0,1 1 0,0-1 0,0 0 0,0 0 0,0 1 0,0-1 0,0 0 0,0 0 0,0 1 0,0-1 0,0 0 0,0 1 0,1-2 0,3-33 0,-1 12 0,-2 2 0,-1 0 0,-1 0 0,0-1 0,-2 1 0,-9-35 0,9 42 0,1-1 0,0 1 0,1 0 0,1-1 0,2-22 0,-1-23 0,-11-32 0,-3 0 0,-43-150 0,42 161 0,11 59 0,-1 0 0,-11-39 0,9 42 0,1 0 0,1 0 0,-3-38 0,6 48 0,0 0 0,-1 0 0,0 0 0,-7-14 0,-3-16 0,-32-186 0,41 194 0,0-1 0,3 0 0,2-33 0,0-16 0,-9-116 0,-18-46 0,5 58 0,3 34 0,-28-207 0,16 199 0,-8-58 0,33 144 0,3 49 0,0 0 0,-8-37 0,-1 19 0,-46-219 0,42 178 0,-5-99 0,18 148 0,-10-53 0,-7 9 0,9 41 0,-8-63 0,15 87 0,-1-1 0,-1 1 0,0 0 0,-10-19 0,2 0 0,-16-42 0,-6-17 0,-25-107 0,26 20 0,-15-244 0,36 140 0,11 277 0,0 0 0,0 0 0,0 1 0,-1-1 0,0 0 0,-2-5 0,-7-15 0,-154-734 0,101 396 0,52 293 0,3-1 0,0-110 0,2 81 0,17-139 0,-8 223 0,1 0 0,0 0 0,11-28 0,4-22 0,-10 31 0,2-1 0,26-58 0,-6 20 0,-26 66 0,1-1 0,0 1 0,13-15 0,-13 14 0,-4 8 0,-1 1 0,0-1 0,0 1 0,1-1 0,-1 0 0,0 1 0,1-1 0,-1 1 0,1-1 0,-1 1 0,1-1 0,-1 1 0,1-1 0,-1 1 0,1 0 0,0-1 0,-1 1 0,1 0 0,-1-1 0,1 1 0,0 0 0,0-1 0,1-2 0,1 0 0,-1 0 0,0 0 0,0 0 0,0-1 0,-1 1 0,1-1 0,0-3 0,0 1 0,39-70 0,-13 25 0,-7-9 0,29-15 0,-45 68 0,13-20 0,26-53 0,-29 49 0,27-40 0,-34 59 0,-1-1 0,-1 0 0,9-24 0,9-20 0,59-85 0,11-14 0,-73 126 0,-17 26 0,0 0 0,-1-1 0,1 1 0,-1-1 0,-1 0 0,1 0 0,3-10 0,32-88 0,-35 88 0,36-149 0,17-177 0,-43 87 0,-5 55 0,-8 119 0,2 30 0,-3-105 0,0 152-124,1 0 0,0 0 0,-1 0 0,0 0 0,0 0 0,1 0-1,-2 0 1,1 0 0,0 0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3:47.528"/>
    </inkml:context>
    <inkml:brush xml:id="br0">
      <inkml:brushProperty name="width" value="0.1" units="cm"/>
      <inkml:brushProperty name="height" value="0.1" units="cm"/>
      <inkml:brushProperty name="color" value="#FF0000"/>
    </inkml:brush>
  </inkml:definitions>
  <inkml:trace contextRef="#ctx0" brushRef="#br0">525 11740 24575,'25'19'0,"-19"-15"0,19 15 0,-25-19 0,1 1 0,0-1 0,0 1 0,0 0 0,0-1 0,0 0 0,0 1 0,0-1 0,0 0 0,0 1 0,0-1 0,0 0 0,0 0 0,0 0 0,0 0 0,0 0 0,0 0 0,0 0 0,0 0 0,0 0 0,0-1 0,0 1 0,1-1 0,-2-28 0,-5-664 0,2 647 0,-18-89 0,5 43 0,-3 9 0,15 65 0,-12-42 0,-13-93 0,24-50 0,5 150 0,-8-181 0,4 211 0,-1-1 0,-2 1 0,0 1 0,-11-23 0,3 7 0,-4-19 0,2-1 0,3-1 0,2 0 0,3-1 0,3 0 0,1-77 0,1-315 0,2 432 0,0 0 0,-2 1 0,0-1 0,-11-31 0,-7-35 0,8 5 0,-2-6 0,-5-97 0,6 19 0,-2-48 0,-2-167 0,3 118 0,17-486 0,11-46 0,-13 766 0,-1 1 0,-10-52 0,-12-37 0,-42-180 0,-8-98 0,72 360 0,1 1 0,2-1 0,1 0 0,12-60 0,1-6 0,-2-142 0,6-51 0,19 7 0,28-9 0,-24 127 0,-13 29 0,-22 105 0,2-1 0,21-53 0,-6 22 0,136-400 0,-156 453 0,-1 1 0,0-1 0,2-19 0,31-196 0,5-52 0,-43 122 0,-1 15 0,40-295 0,27 0 0,-23 173 0,1-57 0,-38 306-1365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4:04.556"/>
    </inkml:context>
    <inkml:brush xml:id="br0">
      <inkml:brushProperty name="width" value="0.1" units="cm"/>
      <inkml:brushProperty name="height" value="0.1" units="cm"/>
      <inkml:brushProperty name="color" value="#00B0F0"/>
    </inkml:brush>
  </inkml:definitions>
  <inkml:trace contextRef="#ctx0" brushRef="#br0">366 10657 24575,'-1'4'0,"0"-1"0,-1 1 0,1-1 0,-1 0 0,0 0 0,0 1 0,0-1 0,-1 0 0,1-1 0,-1 1 0,1 0 0,-1-1 0,-6 5 0,-37-9 0,34 1 0,0 0 0,-1 1 0,-13 2 0,25-3 0,0 1 0,0-1 0,0 1 0,0-1 0,0 0 0,0 1 0,0-1 0,0 0 0,1 1 0,-1-1 0,0 0 0,1 0 0,-1 0 0,1 0 0,-1 0 0,1 0 0,-1 0 0,1 0 0,-1 0 0,1 0 0,0 0 0,0 0 0,0 0 0,-1 0 0,1 0 0,0-2 0,-6-44 0,4 31 0,-56-282 0,46 243 0,1-17 0,3 0 0,2-123 0,6 120 0,-3 1 0,-17-104 0,12 128 0,-1-60 0,3 19 0,-6-27 0,-18-154 0,26 221 0,3-99 0,0-6 0,-7-301 0,16 363 0,23-97 0,-3 23 0,11-35 0,-2 15 0,-27 113 0,0-143 0,-26-37 0,0-49 0,15 208 0,3-100 0,31-8 0,-25 162 0,56-181 0,-24 95 0,-16 30 0,82-259 0,-46 147 0,-1 52 0,0 14 0,-54 122 0,2-7 0,12-15 0,-2-1 0,-1 0 0,10-59 0,-20 74 0,1-33 0,-4 32 0,58-422 0,-54 409 0,46-253 0,-39 221 0,94-440 0,-99 467 0,3-63 0,-8 62 0,9-268 0,-2 22 0,42-112 0,-21 188 0,-21 139 0,-3-1 0,-3 0 0,-12-143 0,-6 125 0,-50-183 0,-43-155 0,103 393-1365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5:42:29.447"/>
    </inkml:context>
    <inkml:brush xml:id="br0">
      <inkml:brushProperty name="width" value="0.1" units="cm"/>
      <inkml:brushProperty name="height" value="0.1" units="cm"/>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86F2-354C-0FC8-6ADD-D3849B712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CDB8E-B0A1-2368-0753-DC1B95D7C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6B8C65-8A7A-7488-DA52-AD197FA2D924}"/>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C0592527-8A3E-11EE-0A0A-6B4B87227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4517F-657C-5EE3-7169-B2AFDD3AE672}"/>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261388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1AF8-DF01-1452-0DA3-C278BCECC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FAFD9-32BA-DC7F-CAF8-FA3AA65A7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B152-BDE8-EACD-0D9A-D95E37D6BE21}"/>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B326220A-86F5-D485-1C53-AC7549BE1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AC72-7CE8-4BC0-0AFC-C5D8EEA73469}"/>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162905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86E7B-F3D3-3B17-DAAC-BCC3A8EEC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3B6EE7-9339-E103-7EE9-1D2ABC234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C7FA9-4BD7-C2F0-F600-78C043985A21}"/>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970EDE5D-D93C-952E-2223-672DB1AA9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85DC4-9E42-D357-B657-03F4F374D7C6}"/>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330055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B297-73B2-565E-44CA-6F0F25A75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AE4B9-3DBA-E748-9529-67F4BE522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F6FB4-33BB-16B5-CBDF-F55B24C21758}"/>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8918B1D9-4946-9CAD-0C03-6D3972D8E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F0BAF-A54D-1628-3EFC-22C052B161CC}"/>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167447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7BF6-A639-5012-ADD3-48C452CAF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832D96-4261-CD02-4205-FE3E6B4DF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B141B-C0A6-E639-D341-6AE4FBE72D5A}"/>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762647A5-48FE-516D-B814-B61C62B55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3DBC6-EBCB-E24A-BBD0-B4CEB64F3240}"/>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390262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B77C-4799-DB32-9F5B-530D14E9C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C2AE9-D51A-FDF5-BDAE-7EEA2BE81A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BF566-FB21-DCE6-A137-F028C4AC3E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72E08F-682A-F50B-1259-47EDE2E286C1}"/>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6" name="Footer Placeholder 5">
            <a:extLst>
              <a:ext uri="{FF2B5EF4-FFF2-40B4-BE49-F238E27FC236}">
                <a16:creationId xmlns:a16="http://schemas.microsoft.com/office/drawing/2014/main" id="{A7FB5167-FDA7-5039-D56E-ED8D3D180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CF50E-0390-4462-A0F0-890BD4BF8229}"/>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164565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D69-2FC4-6ED1-3BDF-B832C5458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333CA-D0F7-1C0F-4128-E67E04BFE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3E9AC-A6FE-6AE7-D8F0-00DD3F347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713F5-8021-80C3-F614-7D4A59A08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98AFA-3F9F-6E12-888D-4CE6D17E8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F9C66-68FC-FF3E-ACCC-231F856FC179}"/>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8" name="Footer Placeholder 7">
            <a:extLst>
              <a:ext uri="{FF2B5EF4-FFF2-40B4-BE49-F238E27FC236}">
                <a16:creationId xmlns:a16="http://schemas.microsoft.com/office/drawing/2014/main" id="{6C4E6040-78FB-05DD-B7DD-B3E0A674D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7EBE5E-A02E-D054-BEF9-8ECB237C687B}"/>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170117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441A-B2C6-7371-C18B-34D8635BC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7587D-C816-BC9F-D678-D0557BD01DB1}"/>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4" name="Footer Placeholder 3">
            <a:extLst>
              <a:ext uri="{FF2B5EF4-FFF2-40B4-BE49-F238E27FC236}">
                <a16:creationId xmlns:a16="http://schemas.microsoft.com/office/drawing/2014/main" id="{D3D0E51C-DA7C-0335-F17A-81F56051E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12740B-EDEA-2554-1B6A-19C2EEC560E3}"/>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220080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D6AAA-7388-F0F2-0593-8BCAE908E09A}"/>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3" name="Footer Placeholder 2">
            <a:extLst>
              <a:ext uri="{FF2B5EF4-FFF2-40B4-BE49-F238E27FC236}">
                <a16:creationId xmlns:a16="http://schemas.microsoft.com/office/drawing/2014/main" id="{A26C0874-A066-0123-7CAD-230E3B689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F8009B-B1C2-1D52-385A-CC68DD66765A}"/>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278133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D56A-C443-B347-43F5-9D305A101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5C083-4655-20C1-48C5-9D0500C5E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D4B59D-4B33-D0CB-0544-618EEA622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9FE48-39DD-5A20-E367-D5677A085C40}"/>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6" name="Footer Placeholder 5">
            <a:extLst>
              <a:ext uri="{FF2B5EF4-FFF2-40B4-BE49-F238E27FC236}">
                <a16:creationId xmlns:a16="http://schemas.microsoft.com/office/drawing/2014/main" id="{4DDE777F-77A4-975A-8736-C4797E202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51182-A88F-14AB-8360-C866E8505474}"/>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57781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D290-AAF6-16AC-8E91-C61F5B973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EF7AA0-D2FC-4AEF-31C3-AF17D84D0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7DF1E-B215-9521-B526-D99834416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A843F-52A7-B09A-6E96-534017ED67F7}"/>
              </a:ext>
            </a:extLst>
          </p:cNvPr>
          <p:cNvSpPr>
            <a:spLocks noGrp="1"/>
          </p:cNvSpPr>
          <p:nvPr>
            <p:ph type="dt" sz="half" idx="10"/>
          </p:nvPr>
        </p:nvSpPr>
        <p:spPr/>
        <p:txBody>
          <a:bodyPr/>
          <a:lstStyle/>
          <a:p>
            <a:fld id="{FC1F25CA-4E25-4AF8-8E18-92FDF20BC177}" type="datetimeFigureOut">
              <a:rPr lang="en-US" smtClean="0"/>
              <a:t>11/5/2023</a:t>
            </a:fld>
            <a:endParaRPr lang="en-US"/>
          </a:p>
        </p:txBody>
      </p:sp>
      <p:sp>
        <p:nvSpPr>
          <p:cNvPr id="6" name="Footer Placeholder 5">
            <a:extLst>
              <a:ext uri="{FF2B5EF4-FFF2-40B4-BE49-F238E27FC236}">
                <a16:creationId xmlns:a16="http://schemas.microsoft.com/office/drawing/2014/main" id="{22B51972-9D2B-700A-3157-249FF2883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32FF0-A0D7-698D-D505-128BB578DC66}"/>
              </a:ext>
            </a:extLst>
          </p:cNvPr>
          <p:cNvSpPr>
            <a:spLocks noGrp="1"/>
          </p:cNvSpPr>
          <p:nvPr>
            <p:ph type="sldNum" sz="quarter" idx="12"/>
          </p:nvPr>
        </p:nvSpPr>
        <p:spPr/>
        <p:txBody>
          <a:bodyPr/>
          <a:lstStyle/>
          <a:p>
            <a:fld id="{07FA0853-CCBD-4126-AA7B-1733E2F3D2F8}" type="slidenum">
              <a:rPr lang="en-US" smtClean="0"/>
              <a:t>‹#›</a:t>
            </a:fld>
            <a:endParaRPr lang="en-US"/>
          </a:p>
        </p:txBody>
      </p:sp>
    </p:spTree>
    <p:extLst>
      <p:ext uri="{BB962C8B-B14F-4D97-AF65-F5344CB8AC3E}">
        <p14:creationId xmlns:p14="http://schemas.microsoft.com/office/powerpoint/2010/main" val="399075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9FE5C-9DD4-DCD1-771E-78A930910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DEA4BA-111A-0860-44D9-2889EE530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3A20C-332F-A0DB-0C09-6B5B65794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F25CA-4E25-4AF8-8E18-92FDF20BC177}" type="datetimeFigureOut">
              <a:rPr lang="en-US" smtClean="0"/>
              <a:t>11/5/2023</a:t>
            </a:fld>
            <a:endParaRPr lang="en-US"/>
          </a:p>
        </p:txBody>
      </p:sp>
      <p:sp>
        <p:nvSpPr>
          <p:cNvPr id="5" name="Footer Placeholder 4">
            <a:extLst>
              <a:ext uri="{FF2B5EF4-FFF2-40B4-BE49-F238E27FC236}">
                <a16:creationId xmlns:a16="http://schemas.microsoft.com/office/drawing/2014/main" id="{E631114D-31BE-F018-47BE-103522AEA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54C468-FB60-2372-9DBE-C29F49374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A0853-CCBD-4126-AA7B-1733E2F3D2F8}" type="slidenum">
              <a:rPr lang="en-US" smtClean="0"/>
              <a:t>‹#›</a:t>
            </a:fld>
            <a:endParaRPr lang="en-US"/>
          </a:p>
        </p:txBody>
      </p:sp>
    </p:spTree>
    <p:extLst>
      <p:ext uri="{BB962C8B-B14F-4D97-AF65-F5344CB8AC3E}">
        <p14:creationId xmlns:p14="http://schemas.microsoft.com/office/powerpoint/2010/main" val="334411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10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102.png"/><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2_4428ECC6.xml"/><Relationship Id="rId1" Type="http://schemas.openxmlformats.org/officeDocument/2006/relationships/slideLayout" Target="../slideLayouts/slideLayout2.xml"/><Relationship Id="rId6" Type="http://schemas.openxmlformats.org/officeDocument/2006/relationships/slide" Target="slide99.xml"/><Relationship Id="rId5" Type="http://schemas.openxmlformats.org/officeDocument/2006/relationships/slide" Target="slide100.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99.xml"/><Relationship Id="rId4" Type="http://schemas.openxmlformats.org/officeDocument/2006/relationships/slide" Target="slide10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10.png"/><Relationship Id="rId7" Type="http://schemas.openxmlformats.org/officeDocument/2006/relationships/slide" Target="slide99.xml"/><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49.xml"/><Relationship Id="rId4" Type="http://schemas.openxmlformats.org/officeDocument/2006/relationships/slide" Target="slide9.xml"/><Relationship Id="rId9" Type="http://schemas.openxmlformats.org/officeDocument/2006/relationships/slide" Target="slide73.xml"/></Relationships>
</file>

<file path=ppt/slides/_rels/slide16.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20.png"/><Relationship Id="rId7" Type="http://schemas.openxmlformats.org/officeDocument/2006/relationships/image" Target="../media/image140.png"/><Relationship Id="rId2" Type="http://schemas.microsoft.com/office/2018/10/relationships/comments" Target="../comments/modernComment_108_79FF8684.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E_DCAA28CF.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A3_2435CE7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image" Target="../media/image29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0.png"/><Relationship Id="rId2" Type="http://schemas.microsoft.com/office/2018/10/relationships/comments" Target="../comments/modernComment_17E_39364A2F.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390.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4.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11.png"/><Relationship Id="rId13" Type="http://schemas.openxmlformats.org/officeDocument/2006/relationships/image" Target="../media/image47.png"/><Relationship Id="rId18" Type="http://schemas.openxmlformats.org/officeDocument/2006/relationships/customXml" Target="../ink/ink3.xml"/><Relationship Id="rId3" Type="http://schemas.openxmlformats.org/officeDocument/2006/relationships/image" Target="../media/image41.png"/><Relationship Id="rId21" Type="http://schemas.openxmlformats.org/officeDocument/2006/relationships/image" Target="../media/image51.png"/><Relationship Id="rId7" Type="http://schemas.openxmlformats.org/officeDocument/2006/relationships/image" Target="../media/image170.png"/><Relationship Id="rId12" Type="http://schemas.openxmlformats.org/officeDocument/2006/relationships/image" Target="../media/image45.png"/><Relationship Id="rId17" Type="http://schemas.openxmlformats.org/officeDocument/2006/relationships/image" Target="../media/image49.png"/><Relationship Id="rId2" Type="http://schemas.microsoft.com/office/2018/10/relationships/comments" Target="../comments/modernComment_10D_B2A59002.xml"/><Relationship Id="rId16" Type="http://schemas.openxmlformats.org/officeDocument/2006/relationships/customXml" Target="../ink/ink2.xml"/><Relationship Id="rId20" Type="http://schemas.openxmlformats.org/officeDocument/2006/relationships/customXml" Target="../ink/ink4.xml"/><Relationship Id="rId1" Type="http://schemas.openxmlformats.org/officeDocument/2006/relationships/slideLayout" Target="../slideLayouts/slideLayout4.xml"/><Relationship Id="rId6" Type="http://schemas.openxmlformats.org/officeDocument/2006/relationships/image" Target="../media/image400.png"/><Relationship Id="rId11" Type="http://schemas.openxmlformats.org/officeDocument/2006/relationships/image" Target="../media/image44.png"/><Relationship Id="rId5" Type="http://schemas.openxmlformats.org/officeDocument/2006/relationships/image" Target="../media/image150.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0.png"/><Relationship Id="rId4" Type="http://schemas.openxmlformats.org/officeDocument/2006/relationships/image" Target="../media/image20.jpg"/><Relationship Id="rId9" Type="http://schemas.openxmlformats.org/officeDocument/2006/relationships/image" Target="../media/image42.png"/><Relationship Id="rId14" Type="http://schemas.openxmlformats.org/officeDocument/2006/relationships/customXml" Target="../ink/ink1.xml"/></Relationships>
</file>

<file path=ppt/slides/_rels/slide45.xml.rels><?xml version="1.0" encoding="UTF-8" standalone="yes"?>
<Relationships xmlns="http://schemas.openxmlformats.org/package/2006/relationships"><Relationship Id="rId8" Type="http://schemas.openxmlformats.org/officeDocument/2006/relationships/image" Target="../media/image411.png"/><Relationship Id="rId13" Type="http://schemas.openxmlformats.org/officeDocument/2006/relationships/customXml" Target="../ink/ink5.xml"/><Relationship Id="rId18" Type="http://schemas.openxmlformats.org/officeDocument/2006/relationships/image" Target="../media/image57.png"/><Relationship Id="rId3" Type="http://schemas.openxmlformats.org/officeDocument/2006/relationships/image" Target="../media/image20.jpg"/><Relationship Id="rId7" Type="http://schemas.openxmlformats.org/officeDocument/2006/relationships/image" Target="../media/image55.png"/><Relationship Id="rId12" Type="http://schemas.openxmlformats.org/officeDocument/2006/relationships/image" Target="../media/image45.png"/><Relationship Id="rId17" Type="http://schemas.openxmlformats.org/officeDocument/2006/relationships/customXml" Target="../ink/ink7.xml"/><Relationship Id="rId2" Type="http://schemas.openxmlformats.org/officeDocument/2006/relationships/image" Target="../media/image52.png"/><Relationship Id="rId16" Type="http://schemas.openxmlformats.org/officeDocument/2006/relationships/image" Target="../media/image56.png"/><Relationship Id="rId20"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image" Target="../media/image44.png"/><Relationship Id="rId5" Type="http://schemas.openxmlformats.org/officeDocument/2006/relationships/image" Target="../media/image400.png"/><Relationship Id="rId15" Type="http://schemas.openxmlformats.org/officeDocument/2006/relationships/customXml" Target="../ink/ink6.xml"/><Relationship Id="rId10" Type="http://schemas.openxmlformats.org/officeDocument/2006/relationships/image" Target="../media/image43.png"/><Relationship Id="rId19" Type="http://schemas.openxmlformats.org/officeDocument/2006/relationships/customXml" Target="../ink/ink8.xml"/><Relationship Id="rId4" Type="http://schemas.openxmlformats.org/officeDocument/2006/relationships/image" Target="../media/image520.png"/><Relationship Id="rId9" Type="http://schemas.openxmlformats.org/officeDocument/2006/relationships/image" Target="../media/image42.png"/><Relationship Id="rId14" Type="http://schemas.openxmlformats.org/officeDocument/2006/relationships/image" Target="../media/image48.png"/></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customXml" Target="../ink/ink10.xml"/><Relationship Id="rId18" Type="http://schemas.openxmlformats.org/officeDocument/2006/relationships/image" Target="../media/image62.png"/><Relationship Id="rId3" Type="http://schemas.openxmlformats.org/officeDocument/2006/relationships/image" Target="../media/image20.jpg"/><Relationship Id="rId7" Type="http://schemas.openxmlformats.org/officeDocument/2006/relationships/image" Target="../media/image411.png"/><Relationship Id="rId12" Type="http://schemas.openxmlformats.org/officeDocument/2006/relationships/image" Target="../media/image48.png"/><Relationship Id="rId17" Type="http://schemas.openxmlformats.org/officeDocument/2006/relationships/customXml" Target="../ink/ink12.xml"/><Relationship Id="rId2" Type="http://schemas.openxmlformats.org/officeDocument/2006/relationships/image" Target="../media/image59.png"/><Relationship Id="rId16" Type="http://schemas.openxmlformats.org/officeDocument/2006/relationships/image" Target="../media/image60.png"/><Relationship Id="rId20"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customXml" Target="../ink/ink9.xml"/><Relationship Id="rId5" Type="http://schemas.openxmlformats.org/officeDocument/2006/relationships/image" Target="../media/image400.png"/><Relationship Id="rId15" Type="http://schemas.openxmlformats.org/officeDocument/2006/relationships/customXml" Target="../ink/ink11.xml"/><Relationship Id="rId10" Type="http://schemas.openxmlformats.org/officeDocument/2006/relationships/image" Target="../media/image44.png"/><Relationship Id="rId19" Type="http://schemas.openxmlformats.org/officeDocument/2006/relationships/image" Target="../media/image67.png"/><Relationship Id="rId4" Type="http://schemas.openxmlformats.org/officeDocument/2006/relationships/image" Target="../media/image520.png"/><Relationship Id="rId9" Type="http://schemas.openxmlformats.org/officeDocument/2006/relationships/image" Target="../media/image43.png"/><Relationship Id="rId14" Type="http://schemas.openxmlformats.org/officeDocument/2006/relationships/image" Target="../media/image56.png"/></Relationships>
</file>

<file path=ppt/slides/_rels/slide4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8.png"/><Relationship Id="rId18" Type="http://schemas.openxmlformats.org/officeDocument/2006/relationships/customXml" Target="../ink/ink16.xml"/><Relationship Id="rId3" Type="http://schemas.openxmlformats.org/officeDocument/2006/relationships/image" Target="../media/image20.jpg"/><Relationship Id="rId7" Type="http://schemas.openxmlformats.org/officeDocument/2006/relationships/image" Target="../media/image411.png"/><Relationship Id="rId12" Type="http://schemas.openxmlformats.org/officeDocument/2006/relationships/customXml" Target="../ink/ink13.xml"/><Relationship Id="rId17" Type="http://schemas.openxmlformats.org/officeDocument/2006/relationships/image" Target="../media/image57.png"/><Relationship Id="rId2" Type="http://schemas.openxmlformats.org/officeDocument/2006/relationships/image" Target="../media/image64.png"/><Relationship Id="rId16" Type="http://schemas.openxmlformats.org/officeDocument/2006/relationships/customXml" Target="../ink/ink15.xml"/><Relationship Id="rId20"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image" Target="../media/image45.png"/><Relationship Id="rId5" Type="http://schemas.openxmlformats.org/officeDocument/2006/relationships/image" Target="../media/image400.png"/><Relationship Id="rId15" Type="http://schemas.openxmlformats.org/officeDocument/2006/relationships/image" Target="../media/image69.png"/><Relationship Id="rId10" Type="http://schemas.openxmlformats.org/officeDocument/2006/relationships/image" Target="../media/image44.png"/><Relationship Id="rId19" Type="http://schemas.openxmlformats.org/officeDocument/2006/relationships/image" Target="../media/image62.png"/><Relationship Id="rId4" Type="http://schemas.openxmlformats.org/officeDocument/2006/relationships/image" Target="../media/image520.png"/><Relationship Id="rId9" Type="http://schemas.openxmlformats.org/officeDocument/2006/relationships/image" Target="../media/image43.png"/><Relationship Id="rId14" Type="http://schemas.openxmlformats.org/officeDocument/2006/relationships/customXml" Target="../ink/ink14.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microsoft.com/office/2018/10/relationships/comments" Target="../comments/modernComment_166_9393022.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3.png"/><Relationship Id="rId2" Type="http://schemas.microsoft.com/office/2018/10/relationships/comments" Target="../comments/modernComment_10E_7E3D48B7.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slide" Target="slide82.xml"/><Relationship Id="rId5" Type="http://schemas.openxmlformats.org/officeDocument/2006/relationships/image" Target="../media/image91.png"/><Relationship Id="rId10" Type="http://schemas.openxmlformats.org/officeDocument/2006/relationships/slide" Target="slide13.xml"/><Relationship Id="rId4" Type="http://schemas.openxmlformats.org/officeDocument/2006/relationships/image" Target="../media/image73.png"/><Relationship Id="rId9" Type="http://schemas.openxmlformats.org/officeDocument/2006/relationships/image" Target="../media/image2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97.xml"/><Relationship Id="rId7" Type="http://schemas.openxmlformats.org/officeDocument/2006/relationships/slide" Target="slide58.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98.xml"/><Relationship Id="rId4" Type="http://schemas.openxmlformats.org/officeDocument/2006/relationships/slide" Target="slide9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66.xml"/><Relationship Id="rId2" Type="http://schemas.microsoft.com/office/2018/10/relationships/comments" Target="../comments/modernComment_133_E7FBE82B.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4.png"/><Relationship Id="rId1" Type="http://schemas.openxmlformats.org/officeDocument/2006/relationships/slideLayout" Target="../slideLayouts/slideLayout4.xml"/><Relationship Id="rId4" Type="http://schemas.openxmlformats.org/officeDocument/2006/relationships/slide" Target="slide7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slide" Target="slide101.xml"/><Relationship Id="rId2" Type="http://schemas.microsoft.com/office/2018/10/relationships/comments" Target="../comments/modernComment_15E_E26FBF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microsoft.com/office/2018/10/relationships/comments" Target="../comments/modernComment_127_AF94806F.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6.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s://shorturl.at/pMQ18"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cameronfen.github.io/" TargetMode="External"/><Relationship Id="rId2" Type="http://schemas.openxmlformats.org/officeDocument/2006/relationships/hyperlink" Target="mailto:camfen@umich.edu" TargetMode="External"/><Relationship Id="rId1" Type="http://schemas.openxmlformats.org/officeDocument/2006/relationships/slideLayout" Target="../slideLayouts/slideLayout1.xml"/><Relationship Id="rId4" Type="http://schemas.openxmlformats.org/officeDocument/2006/relationships/hyperlink" Target="https://twitter.com/cameronfen1"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slide" Target="slide53.xml"/><Relationship Id="rId2" Type="http://schemas.microsoft.com/office/2018/10/relationships/comments" Target="../comments/modernComment_12F_6F6FA909.xml"/><Relationship Id="rId1" Type="http://schemas.openxmlformats.org/officeDocument/2006/relationships/slideLayout" Target="../slideLayouts/slideLayout2.xml"/><Relationship Id="rId5" Type="http://schemas.openxmlformats.org/officeDocument/2006/relationships/slide" Target="slide55.xml"/><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211.png"/><Relationship Id="rId1" Type="http://schemas.openxmlformats.org/officeDocument/2006/relationships/slideLayout" Target="../slideLayouts/slideLayout4.xml"/><Relationship Id="rId4" Type="http://schemas.openxmlformats.org/officeDocument/2006/relationships/image" Target="../media/image412.png"/></Relationships>
</file>

<file path=ppt/slides/_rels/slide71.xml.rels><?xml version="1.0" encoding="UTF-8" standalone="yes"?>
<Relationships xmlns="http://schemas.openxmlformats.org/package/2006/relationships"><Relationship Id="rId3" Type="http://schemas.openxmlformats.org/officeDocument/2006/relationships/image" Target="../media/image513.png"/><Relationship Id="rId2" Type="http://schemas.microsoft.com/office/2018/10/relationships/comments" Target="../comments/modernComment_1A1_65C495A5.xml"/><Relationship Id="rId1" Type="http://schemas.openxmlformats.org/officeDocument/2006/relationships/slideLayout" Target="../slideLayouts/slideLayout4.xml"/><Relationship Id="rId5" Type="http://schemas.openxmlformats.org/officeDocument/2006/relationships/image" Target="../media/image610.png"/><Relationship Id="rId4" Type="http://schemas.openxmlformats.org/officeDocument/2006/relationships/image" Target="../media/image78.jpeg"/></Relationships>
</file>

<file path=ppt/slides/_rels/slide7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9.xml"/><Relationship Id="rId4" Type="http://schemas.openxmlformats.org/officeDocument/2006/relationships/image" Target="../media/image79.jpeg"/></Relationships>
</file>

<file path=ppt/slides/_rels/slide7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000.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77.xml.rels><?xml version="1.0" encoding="UTF-8" standalone="yes"?>
<Relationships xmlns="http://schemas.openxmlformats.org/package/2006/relationships"><Relationship Id="rId3" Type="http://schemas.openxmlformats.org/officeDocument/2006/relationships/image" Target="../media/image78.jpeg"/><Relationship Id="rId2" Type="http://schemas.microsoft.com/office/2018/10/relationships/comments" Target="../comments/modernComment_10F_2BE5B643.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image" Target="../media/image82.png"/></Relationships>
</file>

<file path=ppt/slides/_rels/slide7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12.png"/><Relationship Id="rId3" Type="http://schemas.openxmlformats.org/officeDocument/2006/relationships/image" Target="../media/image210.png"/><Relationship Id="rId7" Type="http://schemas.openxmlformats.org/officeDocument/2006/relationships/slide" Target="slide9.xml"/><Relationship Id="rId2" Type="http://schemas.openxmlformats.org/officeDocument/2006/relationships/image" Target="../media/image311.png"/><Relationship Id="rId1" Type="http://schemas.openxmlformats.org/officeDocument/2006/relationships/slideLayout" Target="../slideLayouts/slideLayout2.xml"/><Relationship Id="rId6" Type="http://schemas.openxmlformats.org/officeDocument/2006/relationships/slide" Target="slide99.xml"/><Relationship Id="rId5" Type="http://schemas.openxmlformats.org/officeDocument/2006/relationships/slide" Target="slide100.xml"/><Relationship Id="rId4" Type="http://schemas.openxmlformats.org/officeDocument/2006/relationships/image" Target="../media/image410.png"/></Relationships>
</file>

<file path=ppt/slides/_rels/slide8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0.png"/><Relationship Id="rId7" Type="http://schemas.openxmlformats.org/officeDocument/2006/relationships/image" Target="../media/image151.png"/><Relationship Id="rId2" Type="http://schemas.openxmlformats.org/officeDocument/2006/relationships/image" Target="../media/image171.png"/><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slide" Target="slide11.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0.png"/><Relationship Id="rId7" Type="http://schemas.openxmlformats.org/officeDocument/2006/relationships/image" Target="../media/image151.png"/><Relationship Id="rId2" Type="http://schemas.openxmlformats.org/officeDocument/2006/relationships/image" Target="../media/image171.png"/><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slide" Target="slide11.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49.xml"/><Relationship Id="rId2" Type="http://schemas.openxmlformats.org/officeDocument/2006/relationships/image" Target="../media/image240.png"/><Relationship Id="rId1" Type="http://schemas.openxmlformats.org/officeDocument/2006/relationships/slideLayout" Target="../slideLayouts/slideLayout4.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60.png"/></Relationships>
</file>

<file path=ppt/slides/_rels/slide8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slide" Target="slide91.xml"/></Relationships>
</file>

<file path=ppt/slides/_rels/slide84.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481.png"/><Relationship Id="rId3" Type="http://schemas.openxmlformats.org/officeDocument/2006/relationships/image" Target="../media/image420.png"/><Relationship Id="rId7" Type="http://schemas.openxmlformats.org/officeDocument/2006/relationships/image" Target="../media/image471.png"/><Relationship Id="rId2" Type="http://schemas.openxmlformats.org/officeDocument/2006/relationships/image" Target="../media/image86.emf"/><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501.png"/><Relationship Id="rId4" Type="http://schemas.openxmlformats.org/officeDocument/2006/relationships/image" Target="../media/image430.png"/><Relationship Id="rId9" Type="http://schemas.openxmlformats.org/officeDocument/2006/relationships/image" Target="../media/image87.png"/></Relationships>
</file>

<file path=ppt/slides/_rels/slide86.xml.rels><?xml version="1.0" encoding="UTF-8" standalone="yes"?>
<Relationships xmlns="http://schemas.openxmlformats.org/package/2006/relationships"><Relationship Id="rId8" Type="http://schemas.openxmlformats.org/officeDocument/2006/relationships/image" Target="../media/image481.png"/><Relationship Id="rId3" Type="http://schemas.openxmlformats.org/officeDocument/2006/relationships/image" Target="../media/image420.png"/><Relationship Id="rId7" Type="http://schemas.openxmlformats.org/officeDocument/2006/relationships/image" Target="../media/image471.png"/><Relationship Id="rId12" Type="http://schemas.openxmlformats.org/officeDocument/2006/relationships/image" Target="../media/image89.png"/><Relationship Id="rId2" Type="http://schemas.openxmlformats.org/officeDocument/2006/relationships/image" Target="../media/image86.emf"/><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501.png"/><Relationship Id="rId4" Type="http://schemas.openxmlformats.org/officeDocument/2006/relationships/image" Target="../media/image430.png"/><Relationship Id="rId9" Type="http://schemas.openxmlformats.org/officeDocument/2006/relationships/image" Target="../media/image87.png"/></Relationships>
</file>

<file path=ppt/slides/_rels/slide87.xml.rels><?xml version="1.0" encoding="UTF-8" standalone="yes"?>
<Relationships xmlns="http://schemas.openxmlformats.org/package/2006/relationships"><Relationship Id="rId8" Type="http://schemas.openxmlformats.org/officeDocument/2006/relationships/image" Target="../media/image481.png"/><Relationship Id="rId3" Type="http://schemas.openxmlformats.org/officeDocument/2006/relationships/image" Target="../media/image420.png"/><Relationship Id="rId7" Type="http://schemas.openxmlformats.org/officeDocument/2006/relationships/image" Target="../media/image471.png"/><Relationship Id="rId2" Type="http://schemas.openxmlformats.org/officeDocument/2006/relationships/image" Target="../media/image86.emf"/><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501.png"/><Relationship Id="rId4" Type="http://schemas.openxmlformats.org/officeDocument/2006/relationships/image" Target="../media/image430.png"/><Relationship Id="rId9" Type="http://schemas.openxmlformats.org/officeDocument/2006/relationships/image" Target="../media/image87.png"/></Relationships>
</file>

<file path=ppt/slides/_rels/slide88.xml.rels><?xml version="1.0" encoding="UTF-8" standalone="yes"?>
<Relationships xmlns="http://schemas.openxmlformats.org/package/2006/relationships"><Relationship Id="rId8" Type="http://schemas.openxmlformats.org/officeDocument/2006/relationships/image" Target="../media/image481.png"/><Relationship Id="rId13" Type="http://schemas.openxmlformats.org/officeDocument/2006/relationships/image" Target="../media/image540.png"/><Relationship Id="rId3" Type="http://schemas.openxmlformats.org/officeDocument/2006/relationships/image" Target="../media/image420.png"/><Relationship Id="rId7" Type="http://schemas.openxmlformats.org/officeDocument/2006/relationships/image" Target="../media/image471.png"/><Relationship Id="rId12" Type="http://schemas.openxmlformats.org/officeDocument/2006/relationships/image" Target="../media/image90.png"/><Relationship Id="rId2" Type="http://schemas.openxmlformats.org/officeDocument/2006/relationships/image" Target="../media/image86.emf"/><Relationship Id="rId16"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11.png"/><Relationship Id="rId5" Type="http://schemas.openxmlformats.org/officeDocument/2006/relationships/image" Target="../media/image440.png"/><Relationship Id="rId15" Type="http://schemas.openxmlformats.org/officeDocument/2006/relationships/image" Target="../media/image560.png"/><Relationship Id="rId10" Type="http://schemas.openxmlformats.org/officeDocument/2006/relationships/image" Target="../media/image501.png"/><Relationship Id="rId4" Type="http://schemas.openxmlformats.org/officeDocument/2006/relationships/image" Target="../media/image430.png"/><Relationship Id="rId9" Type="http://schemas.openxmlformats.org/officeDocument/2006/relationships/image" Target="../media/image87.png"/><Relationship Id="rId14" Type="http://schemas.openxmlformats.org/officeDocument/2006/relationships/image" Target="../media/image550.png"/></Relationships>
</file>

<file path=ppt/slides/_rels/slide89.xml.rels><?xml version="1.0" encoding="UTF-8" standalone="yes"?>
<Relationships xmlns="http://schemas.openxmlformats.org/package/2006/relationships"><Relationship Id="rId8" Type="http://schemas.openxmlformats.org/officeDocument/2006/relationships/image" Target="../media/image481.png"/><Relationship Id="rId3" Type="http://schemas.openxmlformats.org/officeDocument/2006/relationships/image" Target="../media/image420.png"/><Relationship Id="rId7" Type="http://schemas.openxmlformats.org/officeDocument/2006/relationships/image" Target="../media/image471.png"/><Relationship Id="rId12" Type="http://schemas.openxmlformats.org/officeDocument/2006/relationships/image" Target="../media/image94.png"/><Relationship Id="rId2" Type="http://schemas.openxmlformats.org/officeDocument/2006/relationships/image" Target="../media/image86.emf"/><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501.png"/><Relationship Id="rId4" Type="http://schemas.openxmlformats.org/officeDocument/2006/relationships/image" Target="../media/image430.png"/><Relationship Id="rId9" Type="http://schemas.openxmlformats.org/officeDocument/2006/relationships/image" Target="../media/image8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90.xml.rels><?xml version="1.0" encoding="UTF-8" standalone="yes"?>
<Relationships xmlns="http://schemas.openxmlformats.org/package/2006/relationships"><Relationship Id="rId8" Type="http://schemas.openxmlformats.org/officeDocument/2006/relationships/image" Target="../media/image471.png"/><Relationship Id="rId13" Type="http://schemas.openxmlformats.org/officeDocument/2006/relationships/image" Target="../media/image590.png"/><Relationship Id="rId7" Type="http://schemas.openxmlformats.org/officeDocument/2006/relationships/image" Target="../media/image450.png"/><Relationship Id="rId12" Type="http://schemas.openxmlformats.org/officeDocument/2006/relationships/image" Target="../media/image511.png"/><Relationship Id="rId17" Type="http://schemas.openxmlformats.org/officeDocument/2006/relationships/image" Target="../media/image95.png"/><Relationship Id="rId2" Type="http://schemas.openxmlformats.org/officeDocument/2006/relationships/image" Target="../media/image86.emf"/><Relationship Id="rId16" Type="http://schemas.openxmlformats.org/officeDocument/2006/relationships/slide" Target="slide39.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501.png"/><Relationship Id="rId5" Type="http://schemas.openxmlformats.org/officeDocument/2006/relationships/image" Target="../media/image430.png"/><Relationship Id="rId15" Type="http://schemas.openxmlformats.org/officeDocument/2006/relationships/image" Target="../media/image620.png"/><Relationship Id="rId10" Type="http://schemas.openxmlformats.org/officeDocument/2006/relationships/image" Target="../media/image87.png"/><Relationship Id="rId4" Type="http://schemas.openxmlformats.org/officeDocument/2006/relationships/image" Target="../media/image420.png"/><Relationship Id="rId9" Type="http://schemas.openxmlformats.org/officeDocument/2006/relationships/image" Target="../media/image481.png"/></Relationships>
</file>

<file path=ppt/slides/_rels/slide91.xml.rels><?xml version="1.0" encoding="UTF-8" standalone="yes"?>
<Relationships xmlns="http://schemas.openxmlformats.org/package/2006/relationships"><Relationship Id="rId3" Type="http://schemas.openxmlformats.org/officeDocument/2006/relationships/image" Target="../media/image271.png"/><Relationship Id="rId7" Type="http://schemas.openxmlformats.org/officeDocument/2006/relationships/slide" Target="slide84.xml"/><Relationship Id="rId2" Type="http://schemas.microsoft.com/office/2018/10/relationships/comments" Target="../comments/modernComment_164_4AFEE34F.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9.xml"/><Relationship Id="rId4" Type="http://schemas.openxmlformats.org/officeDocument/2006/relationships/image" Target="../media/image280.png"/></Relationships>
</file>

<file path=ppt/slides/_rels/slide9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slide" Target="slide84.xml"/><Relationship Id="rId5" Type="http://schemas.openxmlformats.org/officeDocument/2006/relationships/slide" Target="slide83.xml"/><Relationship Id="rId4" Type="http://schemas.openxmlformats.org/officeDocument/2006/relationships/slide" Target="slide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9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838E-F1DB-EBC7-EA5D-D2C7B99344E6}"/>
              </a:ext>
            </a:extLst>
          </p:cNvPr>
          <p:cNvSpPr>
            <a:spLocks noGrp="1"/>
          </p:cNvSpPr>
          <p:nvPr>
            <p:ph type="ctrTitle"/>
          </p:nvPr>
        </p:nvSpPr>
        <p:spPr/>
        <p:txBody>
          <a:bodyPr>
            <a:normAutofit fontScale="90000"/>
          </a:bodyPr>
          <a:lstStyle/>
          <a:p>
            <a:r>
              <a:rPr lang="en-US" dirty="0"/>
              <a:t>Improving Structural Estimation with Sequential Neural Posterior Estimation</a:t>
            </a:r>
          </a:p>
        </p:txBody>
      </p:sp>
      <p:sp>
        <p:nvSpPr>
          <p:cNvPr id="3" name="Subtitle 2">
            <a:extLst>
              <a:ext uri="{FF2B5EF4-FFF2-40B4-BE49-F238E27FC236}">
                <a16:creationId xmlns:a16="http://schemas.microsoft.com/office/drawing/2014/main" id="{8345936D-034A-87AD-DC51-D550E91492F8}"/>
              </a:ext>
            </a:extLst>
          </p:cNvPr>
          <p:cNvSpPr>
            <a:spLocks noGrp="1"/>
          </p:cNvSpPr>
          <p:nvPr>
            <p:ph type="subTitle" idx="1"/>
          </p:nvPr>
        </p:nvSpPr>
        <p:spPr/>
        <p:txBody>
          <a:bodyPr/>
          <a:lstStyle/>
          <a:p>
            <a:r>
              <a:rPr lang="en-US" dirty="0"/>
              <a:t>By Cameron Fen</a:t>
            </a:r>
          </a:p>
          <a:p>
            <a:endParaRPr lang="en-US" dirty="0"/>
          </a:p>
        </p:txBody>
      </p:sp>
    </p:spTree>
    <p:extLst>
      <p:ext uri="{BB962C8B-B14F-4D97-AF65-F5344CB8AC3E}">
        <p14:creationId xmlns:p14="http://schemas.microsoft.com/office/powerpoint/2010/main" val="353206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Content Placeholder 4">
            <a:extLst>
              <a:ext uri="{FF2B5EF4-FFF2-40B4-BE49-F238E27FC236}">
                <a16:creationId xmlns:a16="http://schemas.microsoft.com/office/drawing/2014/main" id="{1D79A3BA-2F21-6455-218A-1D1F753224E2}"/>
              </a:ext>
            </a:extLst>
          </p:cNvPr>
          <p:cNvPicPr>
            <a:picLocks noChangeAspect="1"/>
          </p:cNvPicPr>
          <p:nvPr/>
        </p:nvPicPr>
        <p:blipFill>
          <a:blip r:embed="rId2"/>
          <a:stretch>
            <a:fillRect/>
          </a:stretch>
        </p:blipFill>
        <p:spPr>
          <a:xfrm>
            <a:off x="2577547" y="1968086"/>
            <a:ext cx="7089913" cy="4351338"/>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DAEA0E-032A-57A4-3049-5E97FF2A246F}"/>
                  </a:ext>
                </a:extLst>
              </p:cNvPr>
              <p:cNvSpPr>
                <a:spLocks noGrp="1"/>
              </p:cNvSpPr>
              <p:nvPr>
                <p:ph type="title"/>
              </p:nvPr>
            </p:nvSpPr>
            <p:spPr/>
            <p:txBody>
              <a:bodyPr>
                <a:normAutofit/>
              </a:bodyPr>
              <a:lstStyle/>
              <a:p>
                <a:pPr/>
                <a:r>
                  <a:rPr lang="en-US" dirty="0"/>
                  <a:t>Samples from the joint distribution : </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m:oMathPara>
                </a14:m>
                <a:endParaRPr lang="en-US" dirty="0"/>
              </a:p>
            </p:txBody>
          </p:sp>
        </mc:Choice>
        <mc:Fallback xmlns="">
          <p:sp>
            <p:nvSpPr>
              <p:cNvPr id="2" name="Title 1">
                <a:extLst>
                  <a:ext uri="{FF2B5EF4-FFF2-40B4-BE49-F238E27FC236}">
                    <a16:creationId xmlns:a16="http://schemas.microsoft.com/office/drawing/2014/main" id="{D9DAEA0E-032A-57A4-3049-5E97FF2A246F}"/>
                  </a:ext>
                </a:extLst>
              </p:cNvPr>
              <p:cNvSpPr>
                <a:spLocks noGrp="1" noRot="1" noChangeAspect="1" noMove="1" noResize="1" noEditPoints="1" noAdjustHandles="1" noChangeArrowheads="1" noChangeShapeType="1" noTextEdit="1"/>
              </p:cNvSpPr>
              <p:nvPr>
                <p:ph type="title"/>
              </p:nvPr>
            </p:nvSpPr>
            <p:spPr>
              <a:blipFill>
                <a:blip r:embed="rId3"/>
                <a:stretch>
                  <a:fillRect l="-2377" t="-1336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0F554FAD-6920-4238-63C6-AF649CD8CB83}"/>
              </a:ext>
            </a:extLst>
          </p:cNvPr>
          <p:cNvSpPr/>
          <p:nvPr/>
        </p:nvSpPr>
        <p:spPr>
          <a:xfrm>
            <a:off x="6531429" y="308843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A7E3AD9-9C83-54ED-43A6-27A22C461FA8}"/>
              </a:ext>
            </a:extLst>
          </p:cNvPr>
          <p:cNvSpPr/>
          <p:nvPr/>
        </p:nvSpPr>
        <p:spPr>
          <a:xfrm>
            <a:off x="4860473" y="449113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723F60D-A0DA-82BB-A4CD-7B8E93A59283}"/>
              </a:ext>
            </a:extLst>
          </p:cNvPr>
          <p:cNvSpPr/>
          <p:nvPr/>
        </p:nvSpPr>
        <p:spPr>
          <a:xfrm>
            <a:off x="6630955" y="332636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8FE01AE-4898-E99E-7E59-77563F7C17FE}"/>
              </a:ext>
            </a:extLst>
          </p:cNvPr>
          <p:cNvSpPr/>
          <p:nvPr/>
        </p:nvSpPr>
        <p:spPr>
          <a:xfrm>
            <a:off x="4320075" y="436722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D11DA49-95E5-D540-B621-1C0501954E70}"/>
              </a:ext>
            </a:extLst>
          </p:cNvPr>
          <p:cNvSpPr/>
          <p:nvPr/>
        </p:nvSpPr>
        <p:spPr>
          <a:xfrm>
            <a:off x="4578220" y="440871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508AF6-C120-0B93-E6EB-9CA40D120B8B}"/>
              </a:ext>
            </a:extLst>
          </p:cNvPr>
          <p:cNvSpPr/>
          <p:nvPr/>
        </p:nvSpPr>
        <p:spPr>
          <a:xfrm>
            <a:off x="4337368" y="448215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71C18D5-7534-C3CF-0B01-C3CC501F4EDB}"/>
              </a:ext>
            </a:extLst>
          </p:cNvPr>
          <p:cNvSpPr/>
          <p:nvPr/>
        </p:nvSpPr>
        <p:spPr>
          <a:xfrm>
            <a:off x="5047862" y="482081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6B1E29D-B583-4D5F-D848-73106E5A73EF}"/>
              </a:ext>
            </a:extLst>
          </p:cNvPr>
          <p:cNvSpPr/>
          <p:nvPr/>
        </p:nvSpPr>
        <p:spPr>
          <a:xfrm>
            <a:off x="5204928" y="451446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6E40DBF-31E5-6805-D64A-64DCF8AE7B67}"/>
              </a:ext>
            </a:extLst>
          </p:cNvPr>
          <p:cNvSpPr/>
          <p:nvPr/>
        </p:nvSpPr>
        <p:spPr>
          <a:xfrm>
            <a:off x="6229739" y="480030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8EC7B347-112E-A813-4524-715377C18189}"/>
              </a:ext>
            </a:extLst>
          </p:cNvPr>
          <p:cNvSpPr/>
          <p:nvPr/>
        </p:nvSpPr>
        <p:spPr>
          <a:xfrm>
            <a:off x="4315410" y="412976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F2CBFED-9351-A636-0E14-2971DADF6B30}"/>
              </a:ext>
            </a:extLst>
          </p:cNvPr>
          <p:cNvSpPr/>
          <p:nvPr/>
        </p:nvSpPr>
        <p:spPr>
          <a:xfrm>
            <a:off x="6332375" y="342900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500AF1A-CEA0-639D-9016-90A0B3B28D3A}"/>
              </a:ext>
            </a:extLst>
          </p:cNvPr>
          <p:cNvSpPr/>
          <p:nvPr/>
        </p:nvSpPr>
        <p:spPr>
          <a:xfrm>
            <a:off x="6489441" y="361561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8112A7F-01EA-2DDF-D9CE-66914104C534}"/>
              </a:ext>
            </a:extLst>
          </p:cNvPr>
          <p:cNvSpPr/>
          <p:nvPr/>
        </p:nvSpPr>
        <p:spPr>
          <a:xfrm>
            <a:off x="4533121" y="409865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40ED861-1692-F548-45DC-26FC3998C080}"/>
              </a:ext>
            </a:extLst>
          </p:cNvPr>
          <p:cNvSpPr/>
          <p:nvPr/>
        </p:nvSpPr>
        <p:spPr>
          <a:xfrm>
            <a:off x="5033866" y="390271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228063AF-9FC1-6F44-CC3C-EFDAD82EB7B7}"/>
              </a:ext>
            </a:extLst>
          </p:cNvPr>
          <p:cNvSpPr/>
          <p:nvPr/>
        </p:nvSpPr>
        <p:spPr>
          <a:xfrm>
            <a:off x="4369095" y="471351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361855D-F6B6-FD6C-3868-14793CB2DDFC}"/>
              </a:ext>
            </a:extLst>
          </p:cNvPr>
          <p:cNvSpPr/>
          <p:nvPr/>
        </p:nvSpPr>
        <p:spPr>
          <a:xfrm>
            <a:off x="4177006" y="476949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A1A0B38-CDE9-1C6D-72E6-DE9730CC9F41}"/>
              </a:ext>
            </a:extLst>
          </p:cNvPr>
          <p:cNvSpPr/>
          <p:nvPr/>
        </p:nvSpPr>
        <p:spPr>
          <a:xfrm>
            <a:off x="4419195" y="299668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195824B5-C786-BB3F-7B9D-40278C8DCEC5}"/>
              </a:ext>
            </a:extLst>
          </p:cNvPr>
          <p:cNvSpPr/>
          <p:nvPr/>
        </p:nvSpPr>
        <p:spPr>
          <a:xfrm>
            <a:off x="5561046" y="404733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230AF58-4C6A-10C8-0CCA-1518968AC4A6}"/>
              </a:ext>
            </a:extLst>
          </p:cNvPr>
          <p:cNvSpPr/>
          <p:nvPr/>
        </p:nvSpPr>
        <p:spPr>
          <a:xfrm>
            <a:off x="5435083" y="337652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19AF942-7226-4A43-BC8F-2D755F67C7DD}"/>
              </a:ext>
            </a:extLst>
          </p:cNvPr>
          <p:cNvSpPr/>
          <p:nvPr/>
        </p:nvSpPr>
        <p:spPr>
          <a:xfrm>
            <a:off x="4335626" y="375868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CCD8A66-3032-4489-4659-D4AC77926E1A}"/>
              </a:ext>
            </a:extLst>
          </p:cNvPr>
          <p:cNvSpPr/>
          <p:nvPr/>
        </p:nvSpPr>
        <p:spPr>
          <a:xfrm>
            <a:off x="5477071" y="464635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6112287-C961-54CB-0522-07E6B846C4CF}"/>
              </a:ext>
            </a:extLst>
          </p:cNvPr>
          <p:cNvSpPr/>
          <p:nvPr/>
        </p:nvSpPr>
        <p:spPr>
          <a:xfrm>
            <a:off x="5886128" y="469766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1EFFC5B7-DD49-72DD-9DD7-C4A065F35414}"/>
              </a:ext>
            </a:extLst>
          </p:cNvPr>
          <p:cNvSpPr/>
          <p:nvPr/>
        </p:nvSpPr>
        <p:spPr>
          <a:xfrm>
            <a:off x="4547119" y="492967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1CF1B06-A059-88F4-A196-CA1A275E4102}"/>
              </a:ext>
            </a:extLst>
          </p:cNvPr>
          <p:cNvSpPr/>
          <p:nvPr/>
        </p:nvSpPr>
        <p:spPr>
          <a:xfrm>
            <a:off x="5204927" y="414997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C1CFDCD4-6B87-34BA-CD17-F6B293D9879F}"/>
              </a:ext>
            </a:extLst>
          </p:cNvPr>
          <p:cNvSpPr/>
          <p:nvPr/>
        </p:nvSpPr>
        <p:spPr>
          <a:xfrm>
            <a:off x="4860473" y="446314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0E4EE31-CA3A-74B2-6724-5326A9980D22}"/>
              </a:ext>
            </a:extLst>
          </p:cNvPr>
          <p:cNvSpPr/>
          <p:nvPr/>
        </p:nvSpPr>
        <p:spPr>
          <a:xfrm>
            <a:off x="6108987" y="262073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CDA6C7E-D9E5-6ED7-4756-F5E7C304A0B6}"/>
              </a:ext>
            </a:extLst>
          </p:cNvPr>
          <p:cNvSpPr txBox="1"/>
          <p:nvPr/>
        </p:nvSpPr>
        <p:spPr>
          <a:xfrm>
            <a:off x="838200" y="6167024"/>
            <a:ext cx="1162050" cy="369332"/>
          </a:xfrm>
          <a:prstGeom prst="rect">
            <a:avLst/>
          </a:prstGeom>
          <a:noFill/>
        </p:spPr>
        <p:txBody>
          <a:bodyPr wrap="square" rtlCol="0">
            <a:spAutoFit/>
          </a:bodyPr>
          <a:lstStyle/>
          <a:p>
            <a:r>
              <a:rPr lang="en-US" dirty="0">
                <a:hlinkClick r:id="rId4" action="ppaction://hlinksldjump"/>
              </a:rPr>
              <a:t>Back</a:t>
            </a:r>
            <a:endParaRPr lang="en-US" dirty="0"/>
          </a:p>
        </p:txBody>
      </p:sp>
      <p:sp>
        <p:nvSpPr>
          <p:cNvPr id="25" name="Rectangle 24">
            <a:extLst>
              <a:ext uri="{FF2B5EF4-FFF2-40B4-BE49-F238E27FC236}">
                <a16:creationId xmlns:a16="http://schemas.microsoft.com/office/drawing/2014/main" id="{373AA765-DCC1-D4AD-580F-884A2F86D60D}"/>
              </a:ext>
            </a:extLst>
          </p:cNvPr>
          <p:cNvSpPr/>
          <p:nvPr/>
        </p:nvSpPr>
        <p:spPr>
          <a:xfrm flipH="1">
            <a:off x="6030616" y="5987845"/>
            <a:ext cx="134209" cy="179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49A6B13-B1F6-0E4C-C755-5366A17FFCF7}"/>
              </a:ext>
            </a:extLst>
          </p:cNvPr>
          <p:cNvSpPr/>
          <p:nvPr/>
        </p:nvSpPr>
        <p:spPr>
          <a:xfrm>
            <a:off x="4320075" y="43573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766943C-7A05-EF10-85ED-F7ED69B2E994}"/>
              </a:ext>
            </a:extLst>
          </p:cNvPr>
          <p:cNvSpPr/>
          <p:nvPr/>
        </p:nvSpPr>
        <p:spPr>
          <a:xfrm>
            <a:off x="4472475" y="45097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4E9318D2-B02B-2E15-D714-430DC9C9E6EE}"/>
              </a:ext>
            </a:extLst>
          </p:cNvPr>
          <p:cNvSpPr/>
          <p:nvPr/>
        </p:nvSpPr>
        <p:spPr>
          <a:xfrm>
            <a:off x="4546718" y="450764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F83F7E7-D7E1-8C27-2A6E-ED41F73DD666}"/>
              </a:ext>
            </a:extLst>
          </p:cNvPr>
          <p:cNvSpPr/>
          <p:nvPr/>
        </p:nvSpPr>
        <p:spPr>
          <a:xfrm>
            <a:off x="4662195" y="463634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3595A2-ABEB-5050-4B3A-F61323AE2128}"/>
              </a:ext>
            </a:extLst>
          </p:cNvPr>
          <p:cNvSpPr/>
          <p:nvPr/>
        </p:nvSpPr>
        <p:spPr>
          <a:xfrm>
            <a:off x="4624875" y="46621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2A4F0CE-2AD8-499F-6E78-0E8B01B26D4E}"/>
              </a:ext>
            </a:extLst>
          </p:cNvPr>
          <p:cNvSpPr/>
          <p:nvPr/>
        </p:nvSpPr>
        <p:spPr>
          <a:xfrm>
            <a:off x="4404001" y="434510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5A41A86C-3FF5-26B8-576A-D1D6756F97BE}"/>
              </a:ext>
            </a:extLst>
          </p:cNvPr>
          <p:cNvSpPr/>
          <p:nvPr/>
        </p:nvSpPr>
        <p:spPr>
          <a:xfrm>
            <a:off x="4929675" y="49669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E899576-3716-3B7D-885B-F8839EFC2AD6}"/>
              </a:ext>
            </a:extLst>
          </p:cNvPr>
          <p:cNvSpPr/>
          <p:nvPr/>
        </p:nvSpPr>
        <p:spPr>
          <a:xfrm>
            <a:off x="6661907" y="310991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0133B90-379C-0C0F-1AAF-DF52DD4C8710}"/>
              </a:ext>
            </a:extLst>
          </p:cNvPr>
          <p:cNvSpPr/>
          <p:nvPr/>
        </p:nvSpPr>
        <p:spPr>
          <a:xfrm>
            <a:off x="5970102" y="492500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DDA29C85-FA1D-6262-112D-BF4BFFBFBAC7}"/>
              </a:ext>
            </a:extLst>
          </p:cNvPr>
          <p:cNvSpPr/>
          <p:nvPr/>
        </p:nvSpPr>
        <p:spPr>
          <a:xfrm>
            <a:off x="4063386" y="437400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B723ECFC-D8E9-A355-9B3B-0340C8D3F3D2}"/>
              </a:ext>
            </a:extLst>
          </p:cNvPr>
          <p:cNvSpPr/>
          <p:nvPr/>
        </p:nvSpPr>
        <p:spPr>
          <a:xfrm>
            <a:off x="4929675" y="49669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565AFDC6-5AF7-3243-2F92-5E1F4A8995A8}"/>
              </a:ext>
            </a:extLst>
          </p:cNvPr>
          <p:cNvSpPr/>
          <p:nvPr/>
        </p:nvSpPr>
        <p:spPr>
          <a:xfrm>
            <a:off x="6037102" y="455896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934CFB46-F6C0-E62A-0E9F-DF58FBD18AE0}"/>
              </a:ext>
            </a:extLst>
          </p:cNvPr>
          <p:cNvSpPr/>
          <p:nvPr/>
        </p:nvSpPr>
        <p:spPr>
          <a:xfrm>
            <a:off x="6066999" y="381512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41B5CF57-EB15-C08C-B723-E132A7B15FEC}"/>
              </a:ext>
            </a:extLst>
          </p:cNvPr>
          <p:cNvSpPr/>
          <p:nvPr/>
        </p:nvSpPr>
        <p:spPr>
          <a:xfrm>
            <a:off x="6307561" y="308843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0135ADF-B6FE-A189-0537-BAD0BB172E79}"/>
              </a:ext>
            </a:extLst>
          </p:cNvPr>
          <p:cNvSpPr/>
          <p:nvPr/>
        </p:nvSpPr>
        <p:spPr>
          <a:xfrm>
            <a:off x="6131790" y="486771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E1326D5-3078-CD0D-9586-BE2093712B27}"/>
              </a:ext>
            </a:extLst>
          </p:cNvPr>
          <p:cNvSpPr/>
          <p:nvPr/>
        </p:nvSpPr>
        <p:spPr>
          <a:xfrm>
            <a:off x="4777275" y="48145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0C6F0809-A3F8-0AE8-9818-013635B59227}"/>
              </a:ext>
            </a:extLst>
          </p:cNvPr>
          <p:cNvSpPr/>
          <p:nvPr/>
        </p:nvSpPr>
        <p:spPr>
          <a:xfrm>
            <a:off x="4818485" y="423845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49CC5DE4-7909-7A3C-AA5A-2CB2B1560A1D}"/>
              </a:ext>
            </a:extLst>
          </p:cNvPr>
          <p:cNvSpPr/>
          <p:nvPr/>
        </p:nvSpPr>
        <p:spPr>
          <a:xfrm>
            <a:off x="6575874" y="48145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E7A25930-AAFD-0131-9F4F-4149801F8F1E}"/>
              </a:ext>
            </a:extLst>
          </p:cNvPr>
          <p:cNvSpPr/>
          <p:nvPr/>
        </p:nvSpPr>
        <p:spPr>
          <a:xfrm>
            <a:off x="5717848" y="480656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0E97D763-0EEB-8090-302E-A2D261E43EA3}"/>
              </a:ext>
            </a:extLst>
          </p:cNvPr>
          <p:cNvSpPr/>
          <p:nvPr/>
        </p:nvSpPr>
        <p:spPr>
          <a:xfrm>
            <a:off x="6439677" y="324238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811ECB8D-2855-F29E-C4DE-24A4A6C8829F}"/>
              </a:ext>
            </a:extLst>
          </p:cNvPr>
          <p:cNvSpPr/>
          <p:nvPr/>
        </p:nvSpPr>
        <p:spPr>
          <a:xfrm>
            <a:off x="5012873" y="461554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85C27F3-3F9D-6B95-B272-F12DBC67AC47}"/>
              </a:ext>
            </a:extLst>
          </p:cNvPr>
          <p:cNvSpPr/>
          <p:nvPr/>
        </p:nvSpPr>
        <p:spPr>
          <a:xfrm>
            <a:off x="5165273" y="476794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172FA92-12C6-9299-E485-3A1B0CB5E50F}"/>
              </a:ext>
            </a:extLst>
          </p:cNvPr>
          <p:cNvSpPr/>
          <p:nvPr/>
        </p:nvSpPr>
        <p:spPr>
          <a:xfrm>
            <a:off x="5448303" y="418107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F2A4F39-22EE-D49A-942A-AD31BBCB2DCB}"/>
              </a:ext>
            </a:extLst>
          </p:cNvPr>
          <p:cNvSpPr/>
          <p:nvPr/>
        </p:nvSpPr>
        <p:spPr>
          <a:xfrm>
            <a:off x="3817326" y="442426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8BF647F-7375-897B-DB39-0D46261AB4F6}"/>
              </a:ext>
            </a:extLst>
          </p:cNvPr>
          <p:cNvSpPr/>
          <p:nvPr/>
        </p:nvSpPr>
        <p:spPr>
          <a:xfrm>
            <a:off x="3895532" y="414184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C9520183-2456-ED67-A5E8-04A31AA8112D}"/>
              </a:ext>
            </a:extLst>
          </p:cNvPr>
          <p:cNvSpPr/>
          <p:nvPr/>
        </p:nvSpPr>
        <p:spPr>
          <a:xfrm>
            <a:off x="4134237" y="411977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3BA314EF-F94F-3631-45D4-E3C399527155}"/>
              </a:ext>
            </a:extLst>
          </p:cNvPr>
          <p:cNvSpPr/>
          <p:nvPr/>
        </p:nvSpPr>
        <p:spPr>
          <a:xfrm>
            <a:off x="5317673" y="492034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464C888D-45D5-C6E4-E62A-A52AAEEA5875}"/>
              </a:ext>
            </a:extLst>
          </p:cNvPr>
          <p:cNvSpPr/>
          <p:nvPr/>
        </p:nvSpPr>
        <p:spPr>
          <a:xfrm>
            <a:off x="3865862" y="372080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50E96887-CD54-51B9-B572-6A99FDFBC6D3}"/>
              </a:ext>
            </a:extLst>
          </p:cNvPr>
          <p:cNvSpPr/>
          <p:nvPr/>
        </p:nvSpPr>
        <p:spPr>
          <a:xfrm>
            <a:off x="6664189" y="434108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64539CDD-C788-29A3-8AFF-6EA6A92AA8A9}"/>
              </a:ext>
            </a:extLst>
          </p:cNvPr>
          <p:cNvSpPr/>
          <p:nvPr/>
        </p:nvSpPr>
        <p:spPr>
          <a:xfrm>
            <a:off x="6443616" y="509363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208090EF-EDF9-9759-EE50-C11D9290894E}"/>
              </a:ext>
            </a:extLst>
          </p:cNvPr>
          <p:cNvSpPr/>
          <p:nvPr/>
        </p:nvSpPr>
        <p:spPr>
          <a:xfrm>
            <a:off x="5897039" y="433211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0D33AFF-6068-8508-907A-67E86E0721B0}"/>
              </a:ext>
            </a:extLst>
          </p:cNvPr>
          <p:cNvSpPr/>
          <p:nvPr/>
        </p:nvSpPr>
        <p:spPr>
          <a:xfrm>
            <a:off x="4183228" y="433702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1BBAF24A-C5BC-580F-29B9-6A319EB3B3DA}"/>
              </a:ext>
            </a:extLst>
          </p:cNvPr>
          <p:cNvSpPr/>
          <p:nvPr/>
        </p:nvSpPr>
        <p:spPr>
          <a:xfrm>
            <a:off x="4427338" y="448215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C25358DB-FFCC-CC68-E429-44BDB60464C2}"/>
              </a:ext>
            </a:extLst>
          </p:cNvPr>
          <p:cNvSpPr/>
          <p:nvPr/>
        </p:nvSpPr>
        <p:spPr>
          <a:xfrm>
            <a:off x="5622473" y="522514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C4F5031D-5733-894E-2028-BCA5A8F52792}"/>
              </a:ext>
            </a:extLst>
          </p:cNvPr>
          <p:cNvSpPr/>
          <p:nvPr/>
        </p:nvSpPr>
        <p:spPr>
          <a:xfrm>
            <a:off x="5491081" y="296654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32FB69E6-CD51-5619-828E-CC8E7D725655}"/>
              </a:ext>
            </a:extLst>
          </p:cNvPr>
          <p:cNvSpPr/>
          <p:nvPr/>
        </p:nvSpPr>
        <p:spPr>
          <a:xfrm>
            <a:off x="4453070" y="467945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5E3604CE-8AEA-2ADE-EA60-D6EFAAF6F260}"/>
              </a:ext>
            </a:extLst>
          </p:cNvPr>
          <p:cNvSpPr/>
          <p:nvPr/>
        </p:nvSpPr>
        <p:spPr>
          <a:xfrm>
            <a:off x="6405466" y="473077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628B1C72-20DC-1680-D5E8-6538EC1B0FB3}"/>
              </a:ext>
            </a:extLst>
          </p:cNvPr>
          <p:cNvSpPr/>
          <p:nvPr/>
        </p:nvSpPr>
        <p:spPr>
          <a:xfrm>
            <a:off x="5075853" y="275656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F78B4F52-3670-D08C-E234-F10047ACF407}"/>
              </a:ext>
            </a:extLst>
          </p:cNvPr>
          <p:cNvSpPr/>
          <p:nvPr/>
        </p:nvSpPr>
        <p:spPr>
          <a:xfrm>
            <a:off x="6183561" y="469285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2FA2310D-9D10-F8BF-D7C0-7B4E7804D80D}"/>
              </a:ext>
            </a:extLst>
          </p:cNvPr>
          <p:cNvSpPr/>
          <p:nvPr/>
        </p:nvSpPr>
        <p:spPr>
          <a:xfrm>
            <a:off x="4633781" y="434510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6FBB50E3-7ACE-75B2-4ACA-648126E9400B}"/>
              </a:ext>
            </a:extLst>
          </p:cNvPr>
          <p:cNvSpPr/>
          <p:nvPr/>
        </p:nvSpPr>
        <p:spPr>
          <a:xfrm>
            <a:off x="6573416" y="391889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8101B92B-0279-09B6-F22D-1961C51E5930}"/>
              </a:ext>
            </a:extLst>
          </p:cNvPr>
          <p:cNvSpPr/>
          <p:nvPr/>
        </p:nvSpPr>
        <p:spPr>
          <a:xfrm>
            <a:off x="6944911" y="265392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96662AC-D0E6-8FF4-6BC3-8561FDE8B3F3}"/>
              </a:ext>
            </a:extLst>
          </p:cNvPr>
          <p:cNvSpPr/>
          <p:nvPr/>
        </p:nvSpPr>
        <p:spPr>
          <a:xfrm>
            <a:off x="4693172" y="451446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F6ADFF41-88F8-6080-C78E-7B1569AF12D7}"/>
              </a:ext>
            </a:extLst>
          </p:cNvPr>
          <p:cNvSpPr/>
          <p:nvPr/>
        </p:nvSpPr>
        <p:spPr>
          <a:xfrm>
            <a:off x="4237165" y="450083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565DBF6D-8CB3-D0E0-7BB5-2FFBBB0AA911}"/>
              </a:ext>
            </a:extLst>
          </p:cNvPr>
          <p:cNvSpPr/>
          <p:nvPr/>
        </p:nvSpPr>
        <p:spPr>
          <a:xfrm>
            <a:off x="5234475" y="527179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7C40E6E-A23F-2B33-384F-263A47D76B2A}"/>
              </a:ext>
            </a:extLst>
          </p:cNvPr>
          <p:cNvSpPr/>
          <p:nvPr/>
        </p:nvSpPr>
        <p:spPr>
          <a:xfrm>
            <a:off x="4481326" y="434143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1BF0DCD2-3F07-BE96-0B38-1BC08EAA1E56}"/>
              </a:ext>
            </a:extLst>
          </p:cNvPr>
          <p:cNvSpPr/>
          <p:nvPr/>
        </p:nvSpPr>
        <p:spPr>
          <a:xfrm>
            <a:off x="4829894" y="461087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F16946E8-D8D6-D7B1-5BAC-FEE33A50EF83}"/>
              </a:ext>
            </a:extLst>
          </p:cNvPr>
          <p:cNvSpPr/>
          <p:nvPr/>
        </p:nvSpPr>
        <p:spPr>
          <a:xfrm>
            <a:off x="7255028" y="303556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B07FE69A-7804-7239-08BB-E0DCDB79647B}"/>
              </a:ext>
            </a:extLst>
          </p:cNvPr>
          <p:cNvSpPr/>
          <p:nvPr/>
        </p:nvSpPr>
        <p:spPr>
          <a:xfrm>
            <a:off x="6080515" y="315063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2A7050B7-FEE4-8BAB-79E3-2697E7227F7B}"/>
              </a:ext>
            </a:extLst>
          </p:cNvPr>
          <p:cNvSpPr/>
          <p:nvPr/>
        </p:nvSpPr>
        <p:spPr>
          <a:xfrm>
            <a:off x="6814307" y="326231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170A2F51-186F-059F-DDD5-3A436D0765F5}"/>
              </a:ext>
            </a:extLst>
          </p:cNvPr>
          <p:cNvSpPr/>
          <p:nvPr/>
        </p:nvSpPr>
        <p:spPr>
          <a:xfrm>
            <a:off x="6772319" y="30691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581B454E-FA87-EFA3-CF5E-0B5CD29DE63B}"/>
              </a:ext>
            </a:extLst>
          </p:cNvPr>
          <p:cNvSpPr/>
          <p:nvPr/>
        </p:nvSpPr>
        <p:spPr>
          <a:xfrm>
            <a:off x="6966707" y="341471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CA157F9B-FB86-E8EA-6629-BF3418532CC7}"/>
              </a:ext>
            </a:extLst>
          </p:cNvPr>
          <p:cNvSpPr/>
          <p:nvPr/>
        </p:nvSpPr>
        <p:spPr>
          <a:xfrm>
            <a:off x="6374362" y="498349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170C0BA9-EF35-68D6-5B01-6B7164675D90}"/>
              </a:ext>
            </a:extLst>
          </p:cNvPr>
          <p:cNvSpPr/>
          <p:nvPr/>
        </p:nvSpPr>
        <p:spPr>
          <a:xfrm>
            <a:off x="4449157" y="459367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FB6464CC-FAB8-A3D2-DD23-FCA60D9F84AF}"/>
              </a:ext>
            </a:extLst>
          </p:cNvPr>
          <p:cNvSpPr/>
          <p:nvPr/>
        </p:nvSpPr>
        <p:spPr>
          <a:xfrm>
            <a:off x="4254861" y="398074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86BE572E-EAF0-DD15-C4AC-10DBDABFBCB6}"/>
              </a:ext>
            </a:extLst>
          </p:cNvPr>
          <p:cNvSpPr/>
          <p:nvPr/>
        </p:nvSpPr>
        <p:spPr>
          <a:xfrm>
            <a:off x="4489968" y="459523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A443B519-3482-BD40-00D5-E7CA7C221DC9}"/>
              </a:ext>
            </a:extLst>
          </p:cNvPr>
          <p:cNvSpPr/>
          <p:nvPr/>
        </p:nvSpPr>
        <p:spPr>
          <a:xfrm>
            <a:off x="6539054" y="326231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9AE0256A-A9F3-D6AA-5EC0-72006D8FFF90}"/>
              </a:ext>
            </a:extLst>
          </p:cNvPr>
          <p:cNvSpPr/>
          <p:nvPr/>
        </p:nvSpPr>
        <p:spPr>
          <a:xfrm>
            <a:off x="4921646" y="470241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006A092D-B171-DBE8-D969-97789421D3A6}"/>
              </a:ext>
            </a:extLst>
          </p:cNvPr>
          <p:cNvSpPr/>
          <p:nvPr/>
        </p:nvSpPr>
        <p:spPr>
          <a:xfrm>
            <a:off x="6007834" y="474829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1A40A027-953F-F08A-D73B-65624B04002E}"/>
              </a:ext>
            </a:extLst>
          </p:cNvPr>
          <p:cNvSpPr/>
          <p:nvPr/>
        </p:nvSpPr>
        <p:spPr>
          <a:xfrm>
            <a:off x="7271507" y="371951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EA218681-A173-F9E1-5D08-35D63BB31E36}"/>
              </a:ext>
            </a:extLst>
          </p:cNvPr>
          <p:cNvSpPr/>
          <p:nvPr/>
        </p:nvSpPr>
        <p:spPr>
          <a:xfrm>
            <a:off x="4462366" y="417648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F17752A-86FA-FF39-4448-86F934CB1A66}"/>
              </a:ext>
            </a:extLst>
          </p:cNvPr>
          <p:cNvSpPr/>
          <p:nvPr/>
        </p:nvSpPr>
        <p:spPr>
          <a:xfrm>
            <a:off x="6164490" y="512250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3C1F6171-2FF1-39E5-FD5A-095789863E4A}"/>
              </a:ext>
            </a:extLst>
          </p:cNvPr>
          <p:cNvSpPr/>
          <p:nvPr/>
        </p:nvSpPr>
        <p:spPr>
          <a:xfrm>
            <a:off x="6265573" y="486591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594CF37C-2631-29EC-7624-B963AA99CFF7}"/>
              </a:ext>
            </a:extLst>
          </p:cNvPr>
          <p:cNvSpPr/>
          <p:nvPr/>
        </p:nvSpPr>
        <p:spPr>
          <a:xfrm>
            <a:off x="6856294" y="476025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F1769AC1-508B-E0D8-2588-6E0D2C3C7B50}"/>
              </a:ext>
            </a:extLst>
          </p:cNvPr>
          <p:cNvSpPr/>
          <p:nvPr/>
        </p:nvSpPr>
        <p:spPr>
          <a:xfrm>
            <a:off x="4165344" y="499960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24685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3067-6E94-66B5-F0AF-391CDC895043}"/>
              </a:ext>
            </a:extLst>
          </p:cNvPr>
          <p:cNvSpPr>
            <a:spLocks noGrp="1"/>
          </p:cNvSpPr>
          <p:nvPr>
            <p:ph type="title"/>
          </p:nvPr>
        </p:nvSpPr>
        <p:spPr/>
        <p:txBody>
          <a:bodyPr/>
          <a:lstStyle/>
          <a:p>
            <a:r>
              <a:rPr lang="en-US" dirty="0"/>
              <a:t>Alternative Algorithm: Sequential Neural Variational Inference</a:t>
            </a:r>
          </a:p>
        </p:txBody>
      </p:sp>
      <p:pic>
        <p:nvPicPr>
          <p:cNvPr id="8" name="Picture 7">
            <a:extLst>
              <a:ext uri="{FF2B5EF4-FFF2-40B4-BE49-F238E27FC236}">
                <a16:creationId xmlns:a16="http://schemas.microsoft.com/office/drawing/2014/main" id="{84361FF3-F2B1-6237-373D-AD1107952A4F}"/>
              </a:ext>
            </a:extLst>
          </p:cNvPr>
          <p:cNvPicPr>
            <a:picLocks noChangeAspect="1"/>
          </p:cNvPicPr>
          <p:nvPr/>
        </p:nvPicPr>
        <p:blipFill>
          <a:blip r:embed="rId2"/>
          <a:stretch>
            <a:fillRect/>
          </a:stretch>
        </p:blipFill>
        <p:spPr>
          <a:xfrm>
            <a:off x="838200" y="1690688"/>
            <a:ext cx="10515599" cy="5044094"/>
          </a:xfrm>
          <a:prstGeom prst="rect">
            <a:avLst/>
          </a:prstGeom>
        </p:spPr>
      </p:pic>
      <p:sp>
        <p:nvSpPr>
          <p:cNvPr id="11" name="TextBox 10">
            <a:extLst>
              <a:ext uri="{FF2B5EF4-FFF2-40B4-BE49-F238E27FC236}">
                <a16:creationId xmlns:a16="http://schemas.microsoft.com/office/drawing/2014/main" id="{F78E1263-44C3-0389-9382-23FA83BA630F}"/>
              </a:ext>
            </a:extLst>
          </p:cNvPr>
          <p:cNvSpPr txBox="1"/>
          <p:nvPr/>
        </p:nvSpPr>
        <p:spPr>
          <a:xfrm>
            <a:off x="216594" y="6029275"/>
            <a:ext cx="6096000" cy="369332"/>
          </a:xfrm>
          <a:prstGeom prst="rect">
            <a:avLst/>
          </a:prstGeom>
          <a:noFill/>
        </p:spPr>
        <p:txBody>
          <a:bodyPr wrap="square">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12428938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D287-1390-ACD9-6396-E80C22554932}"/>
              </a:ext>
            </a:extLst>
          </p:cNvPr>
          <p:cNvSpPr>
            <a:spLocks noGrp="1"/>
          </p:cNvSpPr>
          <p:nvPr>
            <p:ph type="title"/>
          </p:nvPr>
        </p:nvSpPr>
        <p:spPr/>
        <p:txBody>
          <a:bodyPr/>
          <a:lstStyle/>
          <a:p>
            <a:r>
              <a:rPr lang="en-US" dirty="0"/>
              <a:t>HANK Model Solved via Reiter</a:t>
            </a:r>
          </a:p>
        </p:txBody>
      </p:sp>
      <p:pic>
        <p:nvPicPr>
          <p:cNvPr id="5" name="Content Placeholder 4">
            <a:extLst>
              <a:ext uri="{FF2B5EF4-FFF2-40B4-BE49-F238E27FC236}">
                <a16:creationId xmlns:a16="http://schemas.microsoft.com/office/drawing/2014/main" id="{CD1E9A07-798E-60FF-33B4-49E3019FCD54}"/>
              </a:ext>
            </a:extLst>
          </p:cNvPr>
          <p:cNvPicPr>
            <a:picLocks noGrp="1" noChangeAspect="1"/>
          </p:cNvPicPr>
          <p:nvPr>
            <p:ph sz="half" idx="1"/>
          </p:nvPr>
        </p:nvPicPr>
        <p:blipFill>
          <a:blip r:embed="rId2"/>
          <a:stretch>
            <a:fillRect/>
          </a:stretch>
        </p:blipFill>
        <p:spPr>
          <a:xfrm>
            <a:off x="1360683" y="1825625"/>
            <a:ext cx="4136633" cy="4351338"/>
          </a:xfrm>
          <a:prstGeom prst="rect">
            <a:avLst/>
          </a:prstGeom>
        </p:spPr>
      </p:pic>
      <p:sp>
        <p:nvSpPr>
          <p:cNvPr id="4" name="Content Placeholder 3">
            <a:extLst>
              <a:ext uri="{FF2B5EF4-FFF2-40B4-BE49-F238E27FC236}">
                <a16:creationId xmlns:a16="http://schemas.microsoft.com/office/drawing/2014/main" id="{F1D604F5-735A-67B6-063F-12871B0D8CE4}"/>
              </a:ext>
            </a:extLst>
          </p:cNvPr>
          <p:cNvSpPr>
            <a:spLocks noGrp="1"/>
          </p:cNvSpPr>
          <p:nvPr>
            <p:ph sz="half" idx="2"/>
          </p:nvPr>
        </p:nvSpPr>
        <p:spPr/>
        <p:txBody>
          <a:bodyPr/>
          <a:lstStyle/>
          <a:p>
            <a:r>
              <a:rPr lang="en-US" dirty="0"/>
              <a:t>Using Reiter’s method, this HANK model has 1000+ states</a:t>
            </a:r>
          </a:p>
          <a:p>
            <a:r>
              <a:rPr lang="en-US" dirty="0"/>
              <a:t>Easy to simulate from, but takes 20-30 mins to use the Kalman filter for a single likelihood evaluation, which is intractable</a:t>
            </a:r>
          </a:p>
          <a:p>
            <a:r>
              <a:rPr lang="en-US" dirty="0"/>
              <a:t>Other option is to use dimensionality reductions which loses information (Ahn et. al. 2018)</a:t>
            </a:r>
          </a:p>
        </p:txBody>
      </p:sp>
      <p:sp>
        <p:nvSpPr>
          <p:cNvPr id="3" name="TextBox 2">
            <a:extLst>
              <a:ext uri="{FF2B5EF4-FFF2-40B4-BE49-F238E27FC236}">
                <a16:creationId xmlns:a16="http://schemas.microsoft.com/office/drawing/2014/main" id="{C8510477-59E8-BEBA-5C71-861FF58FA56D}"/>
              </a:ext>
            </a:extLst>
          </p:cNvPr>
          <p:cNvSpPr txBox="1"/>
          <p:nvPr/>
        </p:nvSpPr>
        <p:spPr>
          <a:xfrm>
            <a:off x="1026367" y="6176963"/>
            <a:ext cx="1548882" cy="369332"/>
          </a:xfrm>
          <a:prstGeom prst="rect">
            <a:avLst/>
          </a:prstGeom>
          <a:noFill/>
        </p:spPr>
        <p:txBody>
          <a:bodyPr wrap="square" rtlCol="0">
            <a:spAutoFit/>
          </a:bodyPr>
          <a:lstStyle/>
          <a:p>
            <a:r>
              <a:rPr lang="en-US" dirty="0">
                <a:hlinkClick r:id="rId3" action="ppaction://hlinksldjump"/>
              </a:rPr>
              <a:t>Back</a:t>
            </a:r>
            <a:endParaRPr lang="en-US" dirty="0"/>
          </a:p>
        </p:txBody>
      </p:sp>
      <p:sp>
        <p:nvSpPr>
          <p:cNvPr id="6" name="TextBox 5">
            <a:extLst>
              <a:ext uri="{FF2B5EF4-FFF2-40B4-BE49-F238E27FC236}">
                <a16:creationId xmlns:a16="http://schemas.microsoft.com/office/drawing/2014/main" id="{3749968A-1E71-2086-9C7D-2A2BD0675FE7}"/>
              </a:ext>
            </a:extLst>
          </p:cNvPr>
          <p:cNvSpPr txBox="1"/>
          <p:nvPr/>
        </p:nvSpPr>
        <p:spPr>
          <a:xfrm>
            <a:off x="1705948" y="6176963"/>
            <a:ext cx="1978090" cy="369332"/>
          </a:xfrm>
          <a:prstGeom prst="rect">
            <a:avLst/>
          </a:prstGeom>
          <a:noFill/>
        </p:spPr>
        <p:txBody>
          <a:bodyPr wrap="square" rtlCol="0">
            <a:spAutoFit/>
          </a:bodyPr>
          <a:lstStyle/>
          <a:p>
            <a:r>
              <a:rPr lang="en-US" dirty="0">
                <a:hlinkClick r:id="rId4" action="ppaction://hlinksldjump"/>
              </a:rPr>
              <a:t>Back LPM</a:t>
            </a:r>
            <a:endParaRPr lang="en-US" dirty="0"/>
          </a:p>
        </p:txBody>
      </p:sp>
    </p:spTree>
    <p:extLst>
      <p:ext uri="{BB962C8B-B14F-4D97-AF65-F5344CB8AC3E}">
        <p14:creationId xmlns:p14="http://schemas.microsoft.com/office/powerpoint/2010/main" val="7946975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420DC-B66F-8851-F9C6-C18A6911101C}"/>
              </a:ext>
            </a:extLst>
          </p:cNvPr>
          <p:cNvSpPr>
            <a:spLocks noGrp="1"/>
          </p:cNvSpPr>
          <p:nvPr>
            <p:ph type="ctrTitle"/>
          </p:nvPr>
        </p:nvSpPr>
        <p:spPr/>
        <p:txBody>
          <a:bodyPr/>
          <a:lstStyle/>
          <a:p>
            <a:r>
              <a:rPr lang="en-US" dirty="0"/>
              <a:t>Discussion on Multimodality</a:t>
            </a:r>
          </a:p>
        </p:txBody>
      </p:sp>
      <p:sp>
        <p:nvSpPr>
          <p:cNvPr id="5" name="Subtitle 4">
            <a:extLst>
              <a:ext uri="{FF2B5EF4-FFF2-40B4-BE49-F238E27FC236}">
                <a16:creationId xmlns:a16="http://schemas.microsoft.com/office/drawing/2014/main" id="{3A660759-A7EF-2CE5-DE39-EE97A2DCF5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90176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114-0EE1-43F2-DC80-36D297F85977}"/>
              </a:ext>
            </a:extLst>
          </p:cNvPr>
          <p:cNvSpPr>
            <a:spLocks noGrp="1"/>
          </p:cNvSpPr>
          <p:nvPr>
            <p:ph type="title"/>
          </p:nvPr>
        </p:nvSpPr>
        <p:spPr/>
        <p:txBody>
          <a:bodyPr/>
          <a:lstStyle/>
          <a:p>
            <a:r>
              <a:rPr lang="en-US" dirty="0"/>
              <a:t>Multimodality and Frequentism</a:t>
            </a:r>
          </a:p>
        </p:txBody>
      </p:sp>
      <p:sp>
        <p:nvSpPr>
          <p:cNvPr id="3" name="Content Placeholder 2">
            <a:extLst>
              <a:ext uri="{FF2B5EF4-FFF2-40B4-BE49-F238E27FC236}">
                <a16:creationId xmlns:a16="http://schemas.microsoft.com/office/drawing/2014/main" id="{B765D512-E23F-F57D-0548-33D3472C7679}"/>
              </a:ext>
            </a:extLst>
          </p:cNvPr>
          <p:cNvSpPr>
            <a:spLocks noGrp="1"/>
          </p:cNvSpPr>
          <p:nvPr>
            <p:ph idx="1"/>
          </p:nvPr>
        </p:nvSpPr>
        <p:spPr/>
        <p:txBody>
          <a:bodyPr>
            <a:normAutofit/>
          </a:bodyPr>
          <a:lstStyle/>
          <a:p>
            <a:r>
              <a:rPr lang="en-US" dirty="0"/>
              <a:t>Weak identification and multimodality is a problem for frequentist statistics </a:t>
            </a:r>
            <a:r>
              <a:rPr lang="en-US" dirty="0">
                <a:sym typeface="Wingdings" panose="05000000000000000000" pitchFamily="2" charset="2"/>
              </a:rPr>
              <a:t> what is the right parameter value…</a:t>
            </a:r>
          </a:p>
          <a:p>
            <a:endParaRPr lang="en-US" dirty="0">
              <a:sym typeface="Wingdings" panose="05000000000000000000" pitchFamily="2" charset="2"/>
            </a:endParaRPr>
          </a:p>
          <a:p>
            <a:r>
              <a:rPr lang="en-US" dirty="0">
                <a:sym typeface="Wingdings" panose="05000000000000000000" pitchFamily="2" charset="2"/>
              </a:rPr>
              <a:t>…but is just another posterior in the Bayesian approach</a:t>
            </a:r>
          </a:p>
          <a:p>
            <a:endParaRPr lang="en-US" dirty="0">
              <a:sym typeface="Wingdings" panose="05000000000000000000" pitchFamily="2" charset="2"/>
            </a:endParaRPr>
          </a:p>
          <a:p>
            <a:r>
              <a:rPr lang="en-US" dirty="0">
                <a:sym typeface="Wingdings" panose="05000000000000000000" pitchFamily="2" charset="2"/>
              </a:rPr>
              <a:t>Furthermore, multimodality might provide important feedback to economic research</a:t>
            </a:r>
          </a:p>
          <a:p>
            <a:endParaRPr lang="en-US" dirty="0">
              <a:sym typeface="Wingdings" panose="05000000000000000000" pitchFamily="2" charset="2"/>
            </a:endParaRPr>
          </a:p>
        </p:txBody>
      </p:sp>
    </p:spTree>
    <p:extLst>
      <p:ext uri="{BB962C8B-B14F-4D97-AF65-F5344CB8AC3E}">
        <p14:creationId xmlns:p14="http://schemas.microsoft.com/office/powerpoint/2010/main" val="34869855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F16156-8999-CAB1-3E06-83A1DF003AE5}"/>
              </a:ext>
            </a:extLst>
          </p:cNvPr>
          <p:cNvSpPr>
            <a:spLocks noGrp="1"/>
          </p:cNvSpPr>
          <p:nvPr>
            <p:ph type="title"/>
          </p:nvPr>
        </p:nvSpPr>
        <p:spPr/>
        <p:txBody>
          <a:bodyPr/>
          <a:lstStyle/>
          <a:p>
            <a:r>
              <a:rPr lang="en-US" dirty="0"/>
              <a:t>Taylor Rule Parameter on Inflation</a:t>
            </a:r>
          </a:p>
        </p:txBody>
      </p:sp>
      <p:pic>
        <p:nvPicPr>
          <p:cNvPr id="8" name="Content Placeholder 7">
            <a:extLst>
              <a:ext uri="{FF2B5EF4-FFF2-40B4-BE49-F238E27FC236}">
                <a16:creationId xmlns:a16="http://schemas.microsoft.com/office/drawing/2014/main" id="{C4D39596-6DB1-D899-B47C-3278F3504C5D}"/>
              </a:ext>
            </a:extLst>
          </p:cNvPr>
          <p:cNvPicPr>
            <a:picLocks noGrp="1" noChangeAspect="1"/>
          </p:cNvPicPr>
          <p:nvPr>
            <p:ph sz="half" idx="1"/>
          </p:nvPr>
        </p:nvPicPr>
        <p:blipFill>
          <a:blip r:embed="rId2"/>
          <a:stretch>
            <a:fillRect/>
          </a:stretch>
        </p:blipFill>
        <p:spPr>
          <a:xfrm>
            <a:off x="1129554" y="1918767"/>
            <a:ext cx="4924692" cy="4159303"/>
          </a:xfrm>
        </p:spPr>
      </p:pic>
      <p:sp>
        <p:nvSpPr>
          <p:cNvPr id="6" name="Content Placeholder 5">
            <a:extLst>
              <a:ext uri="{FF2B5EF4-FFF2-40B4-BE49-F238E27FC236}">
                <a16:creationId xmlns:a16="http://schemas.microsoft.com/office/drawing/2014/main" id="{26692769-EBE4-5033-13B5-A86718964051}"/>
              </a:ext>
            </a:extLst>
          </p:cNvPr>
          <p:cNvSpPr>
            <a:spLocks noGrp="1"/>
          </p:cNvSpPr>
          <p:nvPr>
            <p:ph sz="half" idx="2"/>
          </p:nvPr>
        </p:nvSpPr>
        <p:spPr/>
        <p:txBody>
          <a:bodyPr/>
          <a:lstStyle/>
          <a:p>
            <a:r>
              <a:rPr lang="en-US" dirty="0" err="1"/>
              <a:t>Crpi</a:t>
            </a:r>
            <a:r>
              <a:rPr lang="en-US" dirty="0"/>
              <a:t>, the Taylor rule parameter on inflation is unidentified</a:t>
            </a:r>
          </a:p>
          <a:p>
            <a:endParaRPr lang="en-US" dirty="0"/>
          </a:p>
          <a:p>
            <a:r>
              <a:rPr lang="en-US" dirty="0"/>
              <a:t>SW and current data cannot distinguish between the two stories of central bank inflation fighting ability</a:t>
            </a:r>
          </a:p>
        </p:txBody>
      </p:sp>
    </p:spTree>
    <p:extLst>
      <p:ext uri="{BB962C8B-B14F-4D97-AF65-F5344CB8AC3E}">
        <p14:creationId xmlns:p14="http://schemas.microsoft.com/office/powerpoint/2010/main" val="39790689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9B743D-FA85-B751-8D49-D7203513F757}"/>
              </a:ext>
            </a:extLst>
          </p:cNvPr>
          <p:cNvSpPr>
            <a:spLocks noGrp="1"/>
          </p:cNvSpPr>
          <p:nvPr>
            <p:ph type="title"/>
          </p:nvPr>
        </p:nvSpPr>
        <p:spPr/>
        <p:txBody>
          <a:bodyPr/>
          <a:lstStyle/>
          <a:p>
            <a:r>
              <a:rPr lang="en-US" dirty="0"/>
              <a:t>Multimodality and economic cycles</a:t>
            </a:r>
          </a:p>
        </p:txBody>
      </p:sp>
      <p:sp>
        <p:nvSpPr>
          <p:cNvPr id="6" name="Content Placeholder 5">
            <a:extLst>
              <a:ext uri="{FF2B5EF4-FFF2-40B4-BE49-F238E27FC236}">
                <a16:creationId xmlns:a16="http://schemas.microsoft.com/office/drawing/2014/main" id="{6DF83387-327B-4D75-10DA-695D5081C406}"/>
              </a:ext>
            </a:extLst>
          </p:cNvPr>
          <p:cNvSpPr>
            <a:spLocks noGrp="1"/>
          </p:cNvSpPr>
          <p:nvPr>
            <p:ph idx="1"/>
          </p:nvPr>
        </p:nvSpPr>
        <p:spPr/>
        <p:txBody>
          <a:bodyPr>
            <a:normAutofit fontScale="92500"/>
          </a:bodyPr>
          <a:lstStyle/>
          <a:p>
            <a:r>
              <a:rPr lang="en-US" dirty="0"/>
              <a:t>Like the Diamond </a:t>
            </a:r>
            <a:r>
              <a:rPr lang="en-US" dirty="0" err="1"/>
              <a:t>Diybvig</a:t>
            </a:r>
            <a:r>
              <a:rPr lang="en-US" dirty="0"/>
              <a:t> (1983) model of bank runs, it doesn’t require much imagination to think we coordinate on multiple equilibria</a:t>
            </a:r>
          </a:p>
          <a:p>
            <a:endParaRPr lang="en-US" dirty="0"/>
          </a:p>
          <a:p>
            <a:r>
              <a:rPr lang="en-US" dirty="0"/>
              <a:t>In good times we coordinate on parameter values that lead to high output, but perhaps there is a low consumption, low production equilibrium that we could coordinate on if we get knocked out of the good equilibrium</a:t>
            </a:r>
          </a:p>
          <a:p>
            <a:endParaRPr lang="en-US" dirty="0"/>
          </a:p>
          <a:p>
            <a:r>
              <a:rPr lang="en-US" dirty="0"/>
              <a:t>A deeper understanding of equilibrium coordination, by its nature involves deeper understanding of the multiple modes of parameter posteriors</a:t>
            </a:r>
          </a:p>
        </p:txBody>
      </p:sp>
    </p:spTree>
    <p:extLst>
      <p:ext uri="{BB962C8B-B14F-4D97-AF65-F5344CB8AC3E}">
        <p14:creationId xmlns:p14="http://schemas.microsoft.com/office/powerpoint/2010/main" val="424388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287A-382C-9407-641C-F3A40E9823B5}"/>
              </a:ext>
            </a:extLst>
          </p:cNvPr>
          <p:cNvSpPr>
            <a:spLocks noGrp="1"/>
          </p:cNvSpPr>
          <p:nvPr>
            <p:ph type="title"/>
          </p:nvPr>
        </p:nvSpPr>
        <p:spPr/>
        <p:txBody>
          <a:bodyPr>
            <a:normAutofit/>
          </a:bodyPr>
          <a:lstStyle/>
          <a:p>
            <a:r>
              <a:rPr lang="en-US" dirty="0"/>
              <a:t>SNPE Toy Model (Step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A5E6D8-682A-078E-9376-5A4474ED834E}"/>
                  </a:ext>
                </a:extLst>
              </p:cNvPr>
              <p:cNvSpPr>
                <a:spLocks noGrp="1"/>
              </p:cNvSpPr>
              <p:nvPr>
                <p:ph idx="1"/>
              </p:nvPr>
            </p:nvSpPr>
            <p:spPr>
              <a:xfrm>
                <a:off x="838200" y="1825625"/>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𝑋</m:t>
                      </m:r>
                      <m:r>
                        <a:rPr lang="en-US" sz="4800" i="1">
                          <a:latin typeface="Cambria Math" panose="02040503050406030204" pitchFamily="18" charset="0"/>
                        </a:rPr>
                        <m:t>=</m:t>
                      </m:r>
                      <m:r>
                        <a:rPr lang="en-US" sz="4800" b="0" i="1" smtClean="0">
                          <a:latin typeface="Cambria Math" panose="02040503050406030204" pitchFamily="18" charset="0"/>
                        </a:rPr>
                        <m:t>𝑓</m:t>
                      </m:r>
                      <m:r>
                        <a:rPr lang="en-US" sz="4800" b="0" i="1" smtClean="0">
                          <a:latin typeface="Cambria Math" panose="02040503050406030204" pitchFamily="18" charset="0"/>
                        </a:rPr>
                        <m:t>(</m:t>
                      </m:r>
                      <m:r>
                        <a:rPr lang="en-US" sz="4800" b="0" i="1" smtClean="0">
                          <a:latin typeface="Cambria Math" panose="02040503050406030204" pitchFamily="18" charset="0"/>
                        </a:rPr>
                        <m:t>𝜃</m:t>
                      </m:r>
                      <m:r>
                        <a:rPr lang="en-US" sz="4800" b="0" i="1" smtClean="0">
                          <a:latin typeface="Cambria Math" panose="02040503050406030204" pitchFamily="18" charset="0"/>
                        </a:rPr>
                        <m:t>,</m:t>
                      </m:r>
                      <m:r>
                        <m:rPr>
                          <m:sty m:val="p"/>
                        </m:rPr>
                        <a:rPr lang="en-US" sz="4800" i="1">
                          <a:latin typeface="Cambria Math" panose="02040503050406030204" pitchFamily="18" charset="0"/>
                        </a:rPr>
                        <m:t>ϵ</m:t>
                      </m:r>
                      <m:r>
                        <a:rPr lang="en-US" sz="4800" b="0" i="1" smtClean="0">
                          <a:latin typeface="Cambria Math" panose="02040503050406030204" pitchFamily="18" charset="0"/>
                        </a:rPr>
                        <m:t>)</m:t>
                      </m:r>
                    </m:oMath>
                  </m:oMathPara>
                </a14:m>
                <a:endParaRPr lang="en-US" dirty="0">
                  <a:solidFill>
                    <a:schemeClr val="bg1">
                      <a:lumMod val="65000"/>
                    </a:schemeClr>
                  </a:solidFill>
                </a:endParaRPr>
              </a:p>
              <a:p>
                <a:endParaRPr lang="en-US" b="0" dirty="0">
                  <a:solidFill>
                    <a:schemeClr val="bg1">
                      <a:lumMod val="75000"/>
                    </a:schemeClr>
                  </a:solidFill>
                </a:endParaRPr>
              </a:p>
              <a:p>
                <a:r>
                  <a:rPr lang="en-US" dirty="0"/>
                  <a:t>Using the joint samples,</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r>
                  <a:rPr lang="en-US" dirty="0"/>
                  <a:t>, from step 1…</a:t>
                </a:r>
              </a:p>
              <a:p>
                <a:endParaRPr lang="en-US" b="0" dirty="0">
                  <a:solidFill>
                    <a:schemeClr val="bg1">
                      <a:lumMod val="75000"/>
                    </a:schemeClr>
                  </a:solidFill>
                </a:endParaRPr>
              </a:p>
              <a:p>
                <a:r>
                  <a:rPr lang="en-US" b="1" dirty="0"/>
                  <a:t>Step 2: </a:t>
                </a:r>
                <a:r>
                  <a:rPr lang="en-US" dirty="0"/>
                  <a:t>Estimate conditional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r>
                  <a:rPr lang="en-US" b="0" dirty="0"/>
                  <a:t> on joint samples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endParaRPr lang="en-US" b="0" dirty="0"/>
              </a:p>
              <a:p>
                <a:pPr marL="914400" lvl="1" indent="-457200">
                  <a:buFont typeface="+mj-lt"/>
                  <a:buAutoNum type="arabicPeriod"/>
                </a:pPr>
                <a:endParaRPr lang="en-US" dirty="0"/>
              </a:p>
              <a:p>
                <a:pPr marL="914400" lvl="1"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CA5E6D8-682A-078E-9376-5A4474ED834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8E25899-86EF-D141-C91D-65CACE6AD21C}"/>
              </a:ext>
            </a:extLst>
          </p:cNvPr>
          <p:cNvSpPr txBox="1">
            <a:spLocks/>
          </p:cNvSpPr>
          <p:nvPr/>
        </p:nvSpPr>
        <p:spPr>
          <a:xfrm>
            <a:off x="8800995" y="4618422"/>
            <a:ext cx="2105025" cy="369332"/>
          </a:xfrm>
          <a:prstGeom prst="rect">
            <a:avLst/>
          </a:prstGeom>
          <a:noFill/>
        </p:spPr>
        <p:txBody>
          <a:bodyPr wrap="square" rtlCol="0">
            <a:spAutoFit/>
          </a:bodyPr>
          <a:lstStyle/>
          <a:p>
            <a:r>
              <a:rPr lang="en-US" dirty="0">
                <a:hlinkClick r:id="rId4" action="ppaction://hlinksldjump"/>
              </a:rPr>
              <a:t>Estimate diagram</a:t>
            </a:r>
            <a:endParaRPr lang="en-US" dirty="0"/>
          </a:p>
        </p:txBody>
      </p:sp>
      <p:sp>
        <p:nvSpPr>
          <p:cNvPr id="8" name="TextBox 7">
            <a:extLst>
              <a:ext uri="{FF2B5EF4-FFF2-40B4-BE49-F238E27FC236}">
                <a16:creationId xmlns:a16="http://schemas.microsoft.com/office/drawing/2014/main" id="{AA4154CE-EEA3-28E8-6E3E-20B5F7C71CA7}"/>
              </a:ext>
            </a:extLst>
          </p:cNvPr>
          <p:cNvSpPr txBox="1"/>
          <p:nvPr/>
        </p:nvSpPr>
        <p:spPr>
          <a:xfrm>
            <a:off x="495301" y="6429375"/>
            <a:ext cx="6096000" cy="369332"/>
          </a:xfrm>
          <a:prstGeom prst="rect">
            <a:avLst/>
          </a:prstGeom>
          <a:noFill/>
        </p:spPr>
        <p:txBody>
          <a:bodyPr wrap="square">
            <a:spAutoFit/>
          </a:bodyPr>
          <a:lstStyle/>
          <a:p>
            <a:r>
              <a:rPr lang="en-US" dirty="0">
                <a:hlinkClick r:id="rId5" action="ppaction://hlinksldjump"/>
              </a:rPr>
              <a:t>SNVI</a:t>
            </a:r>
            <a:endParaRPr lang="en-US" dirty="0"/>
          </a:p>
        </p:txBody>
      </p:sp>
      <p:sp>
        <p:nvSpPr>
          <p:cNvPr id="9" name="TextBox 8">
            <a:extLst>
              <a:ext uri="{FF2B5EF4-FFF2-40B4-BE49-F238E27FC236}">
                <a16:creationId xmlns:a16="http://schemas.microsoft.com/office/drawing/2014/main" id="{4D578B12-F576-434C-5B83-B69713A649A9}"/>
              </a:ext>
            </a:extLst>
          </p:cNvPr>
          <p:cNvSpPr txBox="1"/>
          <p:nvPr/>
        </p:nvSpPr>
        <p:spPr>
          <a:xfrm>
            <a:off x="1367083" y="6425800"/>
            <a:ext cx="810705" cy="369332"/>
          </a:xfrm>
          <a:prstGeom prst="rect">
            <a:avLst/>
          </a:prstGeom>
          <a:noFill/>
        </p:spPr>
        <p:txBody>
          <a:bodyPr wrap="square" rtlCol="0">
            <a:spAutoFit/>
          </a:bodyPr>
          <a:lstStyle/>
          <a:p>
            <a:r>
              <a:rPr lang="en-US" dirty="0">
                <a:hlinkClick r:id="rId6" action="ppaction://hlinksldjump"/>
              </a:rPr>
              <a:t>SNPE</a:t>
            </a:r>
            <a:endParaRPr lang="en-US" dirty="0"/>
          </a:p>
        </p:txBody>
      </p:sp>
      <p:sp>
        <p:nvSpPr>
          <p:cNvPr id="21" name="Rectangle 20">
            <a:extLst>
              <a:ext uri="{FF2B5EF4-FFF2-40B4-BE49-F238E27FC236}">
                <a16:creationId xmlns:a16="http://schemas.microsoft.com/office/drawing/2014/main" id="{45BC80A0-590A-D152-2E0D-4EC9E2AC91C5}"/>
              </a:ext>
            </a:extLst>
          </p:cNvPr>
          <p:cNvSpPr/>
          <p:nvPr/>
        </p:nvSpPr>
        <p:spPr>
          <a:xfrm flipH="1">
            <a:off x="1203618" y="4603770"/>
            <a:ext cx="1582316"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5F2E463-465C-7B11-EC26-7434678E371D}"/>
              </a:ext>
            </a:extLst>
          </p:cNvPr>
          <p:cNvSpPr/>
          <p:nvPr/>
        </p:nvSpPr>
        <p:spPr>
          <a:xfrm flipH="1">
            <a:off x="6315984" y="4219786"/>
            <a:ext cx="1244785"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79356FC-2250-ACD4-11C0-02EDA79C02B5}"/>
              </a:ext>
            </a:extLst>
          </p:cNvPr>
          <p:cNvSpPr/>
          <p:nvPr/>
        </p:nvSpPr>
        <p:spPr>
          <a:xfrm flipH="1">
            <a:off x="4622169" y="1773853"/>
            <a:ext cx="3140254" cy="70197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3E2B042-6FA5-3ED0-A2EE-C1DB9420F001}"/>
              </a:ext>
            </a:extLst>
          </p:cNvPr>
          <p:cNvSpPr/>
          <p:nvPr/>
        </p:nvSpPr>
        <p:spPr>
          <a:xfrm flipH="1">
            <a:off x="4700096" y="3148488"/>
            <a:ext cx="1615888"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97EDB1-BA9D-8B71-00AC-E3D7B8F12D72}"/>
              </a:ext>
            </a:extLst>
          </p:cNvPr>
          <p:cNvSpPr txBox="1"/>
          <p:nvPr/>
        </p:nvSpPr>
        <p:spPr>
          <a:xfrm>
            <a:off x="2785934" y="4474409"/>
            <a:ext cx="3110029" cy="1754326"/>
          </a:xfrm>
          <a:prstGeom prst="rect">
            <a:avLst/>
          </a:prstGeom>
          <a:noFill/>
        </p:spPr>
        <p:txBody>
          <a:bodyPr wrap="square" rtlCol="0">
            <a:spAutoFit/>
          </a:bodyPr>
          <a:lstStyle/>
          <a:p>
            <a:r>
              <a:rPr lang="en-US" sz="5400" dirty="0">
                <a:solidFill>
                  <a:srgbClr val="FF0000"/>
                </a:solidFill>
              </a:rPr>
              <a:t>!!!</a:t>
            </a:r>
          </a:p>
          <a:p>
            <a:endParaRPr lang="en-US" sz="5400" dirty="0"/>
          </a:p>
        </p:txBody>
      </p:sp>
    </p:spTree>
    <p:extLst>
      <p:ext uri="{BB962C8B-B14F-4D97-AF65-F5344CB8AC3E}">
        <p14:creationId xmlns:p14="http://schemas.microsoft.com/office/powerpoint/2010/main" val="11435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31" grpId="0" animBg="1"/>
      <p:bldP spid="31" grpId="1" animBg="1"/>
      <p:bldP spid="32" grpId="0" animBg="1"/>
      <p:bldP spid="4" grpId="0"/>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AFC3349-7D16-77BA-C681-404A682267B5}"/>
                  </a:ext>
                </a:extLst>
              </p:cNvPr>
              <p:cNvSpPr>
                <a:spLocks noGrp="1"/>
              </p:cNvSpPr>
              <p:nvPr>
                <p:ph type="title"/>
              </p:nvPr>
            </p:nvSpPr>
            <p:spPr/>
            <p:txBody>
              <a:bodyPr/>
              <a:lstStyle/>
              <a:p>
                <a:r>
                  <a:rPr lang="en-US" dirty="0"/>
                  <a:t>Estimating the Conditional Density: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0AFC3349-7D16-77BA-C681-404A682267B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Content Placeholder 160">
            <a:extLst>
              <a:ext uri="{FF2B5EF4-FFF2-40B4-BE49-F238E27FC236}">
                <a16:creationId xmlns:a16="http://schemas.microsoft.com/office/drawing/2014/main" id="{79DCDF30-38C2-5BC5-C208-5F0AD7201823}"/>
              </a:ext>
            </a:extLst>
          </p:cNvPr>
          <p:cNvPicPr>
            <a:picLocks noGrp="1" noChangeAspect="1"/>
          </p:cNvPicPr>
          <p:nvPr>
            <p:ph idx="1"/>
          </p:nvPr>
        </p:nvPicPr>
        <p:blipFill>
          <a:blip r:embed="rId3"/>
          <a:stretch>
            <a:fillRect/>
          </a:stretch>
        </p:blipFill>
        <p:spPr>
          <a:xfrm>
            <a:off x="2797054" y="1825625"/>
            <a:ext cx="6597892" cy="435133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036B71-6EA4-EAE7-3F92-59E3D85B505D}"/>
                  </a:ext>
                </a:extLst>
              </p:cNvPr>
              <p:cNvSpPr txBox="1"/>
              <p:nvPr/>
            </p:nvSpPr>
            <p:spPr>
              <a:xfrm>
                <a:off x="4564358" y="5838107"/>
                <a:ext cx="853440" cy="46166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a:extLst>
                  <a:ext uri="{FF2B5EF4-FFF2-40B4-BE49-F238E27FC236}">
                    <a16:creationId xmlns:a16="http://schemas.microsoft.com/office/drawing/2014/main" id="{09036B71-6EA4-EAE7-3F92-59E3D85B505D}"/>
                  </a:ext>
                </a:extLst>
              </p:cNvPr>
              <p:cNvSpPr txBox="1">
                <a:spLocks noRot="1" noChangeAspect="1" noMove="1" noResize="1" noEditPoints="1" noAdjustHandles="1" noChangeArrowheads="1" noChangeShapeType="1" noTextEdit="1"/>
              </p:cNvSpPr>
              <p:nvPr/>
            </p:nvSpPr>
            <p:spPr>
              <a:xfrm>
                <a:off x="4564358" y="5838107"/>
                <a:ext cx="853440" cy="461665"/>
              </a:xfrm>
              <a:prstGeom prst="rect">
                <a:avLst/>
              </a:prstGeom>
              <a:blipFill>
                <a:blip r:embed="rId4"/>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B9D2F3-8334-2DF9-0D96-C3B7BFE6E717}"/>
                  </a:ext>
                </a:extLst>
              </p:cNvPr>
              <p:cNvSpPr txBox="1"/>
              <p:nvPr/>
            </p:nvSpPr>
            <p:spPr>
              <a:xfrm>
                <a:off x="5172260" y="5842091"/>
                <a:ext cx="858520" cy="469809"/>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6" name="TextBox 5">
                <a:extLst>
                  <a:ext uri="{FF2B5EF4-FFF2-40B4-BE49-F238E27FC236}">
                    <a16:creationId xmlns:a16="http://schemas.microsoft.com/office/drawing/2014/main" id="{1AB9D2F3-8334-2DF9-0D96-C3B7BFE6E717}"/>
                  </a:ext>
                </a:extLst>
              </p:cNvPr>
              <p:cNvSpPr txBox="1">
                <a:spLocks noRot="1" noChangeAspect="1" noMove="1" noResize="1" noEditPoints="1" noAdjustHandles="1" noChangeArrowheads="1" noChangeShapeType="1" noTextEdit="1"/>
              </p:cNvSpPr>
              <p:nvPr/>
            </p:nvSpPr>
            <p:spPr>
              <a:xfrm>
                <a:off x="5172260" y="5842091"/>
                <a:ext cx="858520" cy="4698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82E2A3-3F40-CB9E-DBA4-D37F85929AF6}"/>
                  </a:ext>
                </a:extLst>
              </p:cNvPr>
              <p:cNvSpPr txBox="1"/>
              <p:nvPr/>
            </p:nvSpPr>
            <p:spPr>
              <a:xfrm>
                <a:off x="6154955" y="5838108"/>
                <a:ext cx="858520" cy="46166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oMath>
                  </m:oMathPara>
                </a14:m>
                <a:endParaRPr lang="en-US" sz="2400" dirty="0"/>
              </a:p>
            </p:txBody>
          </p:sp>
        </mc:Choice>
        <mc:Fallback xmlns="">
          <p:sp>
            <p:nvSpPr>
              <p:cNvPr id="7" name="TextBox 6">
                <a:extLst>
                  <a:ext uri="{FF2B5EF4-FFF2-40B4-BE49-F238E27FC236}">
                    <a16:creationId xmlns:a16="http://schemas.microsoft.com/office/drawing/2014/main" id="{E282E2A3-3F40-CB9E-DBA4-D37F85929AF6}"/>
                  </a:ext>
                </a:extLst>
              </p:cNvPr>
              <p:cNvSpPr txBox="1">
                <a:spLocks noRot="1" noChangeAspect="1" noMove="1" noResize="1" noEditPoints="1" noAdjustHandles="1" noChangeArrowheads="1" noChangeShapeType="1" noTextEdit="1"/>
              </p:cNvSpPr>
              <p:nvPr/>
            </p:nvSpPr>
            <p:spPr>
              <a:xfrm>
                <a:off x="6154955" y="5838108"/>
                <a:ext cx="858520" cy="461665"/>
              </a:xfrm>
              <a:prstGeom prst="rect">
                <a:avLst/>
              </a:prstGeom>
              <a:blipFill>
                <a:blip r:embed="rId6"/>
                <a:stretch>
                  <a:fillRect b="-133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8328891-4E54-FF9A-E720-877536776DE1}"/>
              </a:ext>
            </a:extLst>
          </p:cNvPr>
          <p:cNvSpPr txBox="1"/>
          <p:nvPr/>
        </p:nvSpPr>
        <p:spPr>
          <a:xfrm>
            <a:off x="5906605" y="5657425"/>
            <a:ext cx="437745" cy="369332"/>
          </a:xfrm>
          <a:prstGeom prst="rect">
            <a:avLst/>
          </a:prstGeom>
          <a:solidFill>
            <a:schemeClr val="bg1"/>
          </a:solid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C2C5D7-0CEB-6192-8EC5-24E4AE387061}"/>
                  </a:ext>
                </a:extLst>
              </p:cNvPr>
              <p:cNvSpPr txBox="1"/>
              <p:nvPr/>
            </p:nvSpPr>
            <p:spPr>
              <a:xfrm>
                <a:off x="392997" y="5288093"/>
                <a:ext cx="35797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samples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𝑋</m:t>
                    </m:r>
                  </m:oMath>
                </a14:m>
                <a:r>
                  <a:rPr lang="en-US" dirty="0"/>
                  <a:t>, we can estimate the conditional  probability distribution: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t>
                </a:r>
              </a:p>
              <a:p>
                <a:pPr marL="742950" lvl="1" indent="-285750">
                  <a:buFont typeface="Arial" panose="020B0604020202020204" pitchFamily="34" charset="0"/>
                  <a:buChar char="•"/>
                </a:pPr>
                <a:r>
                  <a:rPr lang="en-US" dirty="0"/>
                  <a:t>Contour plot is not known to the econometrician</a:t>
                </a:r>
              </a:p>
            </p:txBody>
          </p:sp>
        </mc:Choice>
        <mc:Fallback xmlns="">
          <p:sp>
            <p:nvSpPr>
              <p:cNvPr id="10" name="TextBox 9">
                <a:extLst>
                  <a:ext uri="{FF2B5EF4-FFF2-40B4-BE49-F238E27FC236}">
                    <a16:creationId xmlns:a16="http://schemas.microsoft.com/office/drawing/2014/main" id="{B4C2C5D7-0CEB-6192-8EC5-24E4AE387061}"/>
                  </a:ext>
                </a:extLst>
              </p:cNvPr>
              <p:cNvSpPr txBox="1">
                <a:spLocks noRot="1" noChangeAspect="1" noMove="1" noResize="1" noEditPoints="1" noAdjustHandles="1" noChangeArrowheads="1" noChangeShapeType="1" noTextEdit="1"/>
              </p:cNvSpPr>
              <p:nvPr/>
            </p:nvSpPr>
            <p:spPr>
              <a:xfrm>
                <a:off x="392997" y="5288093"/>
                <a:ext cx="3579780" cy="1477328"/>
              </a:xfrm>
              <a:prstGeom prst="rect">
                <a:avLst/>
              </a:prstGeom>
              <a:blipFill>
                <a:blip r:embed="rId7"/>
                <a:stretch>
                  <a:fillRect l="-1020"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5154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287A-382C-9407-641C-F3A40E9823B5}"/>
              </a:ext>
            </a:extLst>
          </p:cNvPr>
          <p:cNvSpPr>
            <a:spLocks noGrp="1"/>
          </p:cNvSpPr>
          <p:nvPr>
            <p:ph type="title"/>
          </p:nvPr>
        </p:nvSpPr>
        <p:spPr/>
        <p:txBody>
          <a:bodyPr>
            <a:normAutofit/>
          </a:bodyPr>
          <a:lstStyle/>
          <a:p>
            <a:r>
              <a:rPr lang="en-US" dirty="0"/>
              <a:t>SNPE Toy Model (Step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A5E6D8-682A-078E-9376-5A4474ED834E}"/>
                  </a:ext>
                </a:extLst>
              </p:cNvPr>
              <p:cNvSpPr>
                <a:spLocks noGrp="1"/>
              </p:cNvSpPr>
              <p:nvPr>
                <p:ph idx="1"/>
              </p:nvPr>
            </p:nvSpPr>
            <p:spPr>
              <a:xfrm>
                <a:off x="838200" y="1825625"/>
                <a:ext cx="10515600" cy="4351338"/>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sz="4800" b="0" i="1" smtClean="0">
                          <a:latin typeface="Cambria Math" panose="02040503050406030204" pitchFamily="18" charset="0"/>
                        </a:rPr>
                        <m:t>𝑋</m:t>
                      </m:r>
                      <m:r>
                        <a:rPr lang="en-US" sz="4800" b="0" i="1" smtClean="0">
                          <a:latin typeface="Cambria Math" panose="02040503050406030204" pitchFamily="18" charset="0"/>
                        </a:rPr>
                        <m:t>=</m:t>
                      </m:r>
                      <m:r>
                        <a:rPr lang="en-US" sz="4800" b="0" i="1" smtClean="0">
                          <a:latin typeface="Cambria Math" panose="02040503050406030204" pitchFamily="18" charset="0"/>
                        </a:rPr>
                        <m:t>𝑓</m:t>
                      </m:r>
                      <m:r>
                        <a:rPr lang="en-US" sz="4800" b="0" i="1" smtClean="0">
                          <a:latin typeface="Cambria Math" panose="02040503050406030204" pitchFamily="18" charset="0"/>
                        </a:rPr>
                        <m:t>(</m:t>
                      </m:r>
                      <m:r>
                        <a:rPr lang="en-US" sz="4800" b="0" i="1" smtClean="0">
                          <a:latin typeface="Cambria Math" panose="02040503050406030204" pitchFamily="18" charset="0"/>
                        </a:rPr>
                        <m:t>𝜃</m:t>
                      </m:r>
                      <m:r>
                        <a:rPr lang="en-US" sz="4800" b="0" i="1" smtClean="0">
                          <a:latin typeface="Cambria Math" panose="02040503050406030204" pitchFamily="18" charset="0"/>
                        </a:rPr>
                        <m:t>,</m:t>
                      </m:r>
                      <m:r>
                        <m:rPr>
                          <m:sty m:val="p"/>
                        </m:rPr>
                        <a:rPr lang="en-US" sz="4800" b="0" i="1" smtClean="0">
                          <a:latin typeface="Cambria Math" panose="02040503050406030204" pitchFamily="18" charset="0"/>
                        </a:rPr>
                        <m:t>ϵ</m:t>
                      </m:r>
                      <m:r>
                        <a:rPr lang="en-US" sz="4800" b="0" i="1" smtClean="0">
                          <a:latin typeface="Cambria Math" panose="02040503050406030204" pitchFamily="18" charset="0"/>
                        </a:rPr>
                        <m:t>)</m:t>
                      </m:r>
                    </m:oMath>
                  </m:oMathPara>
                </a14:m>
                <a:endParaRPr lang="en-US" sz="4800" dirty="0"/>
              </a:p>
              <a:p>
                <a:endParaRPr lang="en-US" b="0" dirty="0"/>
              </a:p>
              <a:p>
                <a:r>
                  <a:rPr lang="en-US" dirty="0"/>
                  <a:t>Using the conditional density estimator,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r>
                  <a:rPr lang="en-US" dirty="0"/>
                  <a:t>, trained in step 2…</a:t>
                </a:r>
                <a:endParaRPr lang="en-US" b="0" dirty="0"/>
              </a:p>
              <a:p>
                <a:pPr marL="0" indent="0">
                  <a:buNone/>
                </a:pPr>
                <a:endParaRPr lang="en-US" b="0" dirty="0"/>
              </a:p>
              <a:p>
                <a:pPr marL="0" indent="0">
                  <a:buNone/>
                </a:pPr>
                <a:endParaRPr lang="en-US" b="0" dirty="0"/>
              </a:p>
              <a:p>
                <a:r>
                  <a:rPr lang="en-US" b="1" dirty="0"/>
                  <a:t>Step 3: </a:t>
                </a:r>
                <a:r>
                  <a:rPr lang="en-US" dirty="0"/>
                  <a:t>Condition </a:t>
                </a:r>
                <a14:m>
                  <m:oMath xmlns:m="http://schemas.openxmlformats.org/officeDocument/2006/math">
                    <m:r>
                      <m:rPr>
                        <m:sty m:val="p"/>
                      </m:rPr>
                      <a:rPr lang="en-US" smtClean="0">
                        <a:latin typeface="Cambria Math" panose="02040503050406030204" pitchFamily="18" charset="0"/>
                      </a:rPr>
                      <m:t>X</m:t>
                    </m:r>
                  </m:oMath>
                </a14:m>
                <a:r>
                  <a:rPr lang="en-US" b="1" dirty="0"/>
                  <a:t> </a:t>
                </a:r>
                <a:r>
                  <a:rPr lang="en-US" dirty="0"/>
                  <a:t>on real data,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 </m:t>
                    </m:r>
                  </m:oMath>
                </a14:m>
                <a:r>
                  <a:rPr lang="en-US" dirty="0">
                    <a:sym typeface="Wingdings" panose="05000000000000000000" pitchFamily="2" charset="2"/>
                  </a:rPr>
                  <a:t> </a:t>
                </a:r>
                <a:r>
                  <a:rPr lang="en-US" dirty="0"/>
                  <a:t>posterior: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9CA5E6D8-682A-078E-9376-5A4474ED834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44DE18B-236B-8F84-22C0-4FCE0A5BF428}"/>
              </a:ext>
            </a:extLst>
          </p:cNvPr>
          <p:cNvSpPr txBox="1">
            <a:spLocks/>
          </p:cNvSpPr>
          <p:nvPr/>
        </p:nvSpPr>
        <p:spPr>
          <a:xfrm>
            <a:off x="8807320" y="5269255"/>
            <a:ext cx="2105025" cy="369332"/>
          </a:xfrm>
          <a:prstGeom prst="rect">
            <a:avLst/>
          </a:prstGeom>
          <a:noFill/>
        </p:spPr>
        <p:txBody>
          <a:bodyPr wrap="square" rtlCol="0">
            <a:spAutoFit/>
          </a:bodyPr>
          <a:lstStyle/>
          <a:p>
            <a:r>
              <a:rPr lang="en-US" dirty="0">
                <a:hlinkClick r:id="rId3" action="ppaction://hlinksldjump"/>
              </a:rPr>
              <a:t>Condition diagram</a:t>
            </a:r>
            <a:endParaRPr lang="en-US" dirty="0"/>
          </a:p>
        </p:txBody>
      </p:sp>
      <p:sp>
        <p:nvSpPr>
          <p:cNvPr id="8" name="TextBox 7">
            <a:extLst>
              <a:ext uri="{FF2B5EF4-FFF2-40B4-BE49-F238E27FC236}">
                <a16:creationId xmlns:a16="http://schemas.microsoft.com/office/drawing/2014/main" id="{AA4154CE-EEA3-28E8-6E3E-20B5F7C71CA7}"/>
              </a:ext>
            </a:extLst>
          </p:cNvPr>
          <p:cNvSpPr txBox="1"/>
          <p:nvPr/>
        </p:nvSpPr>
        <p:spPr>
          <a:xfrm>
            <a:off x="495301" y="6429375"/>
            <a:ext cx="6096000" cy="369332"/>
          </a:xfrm>
          <a:prstGeom prst="rect">
            <a:avLst/>
          </a:prstGeom>
          <a:noFill/>
        </p:spPr>
        <p:txBody>
          <a:bodyPr wrap="square">
            <a:spAutoFit/>
          </a:bodyPr>
          <a:lstStyle/>
          <a:p>
            <a:r>
              <a:rPr lang="en-US" dirty="0">
                <a:hlinkClick r:id="rId4" action="ppaction://hlinksldjump"/>
              </a:rPr>
              <a:t>SNVI</a:t>
            </a:r>
            <a:endParaRPr lang="en-US" dirty="0"/>
          </a:p>
        </p:txBody>
      </p:sp>
      <p:sp>
        <p:nvSpPr>
          <p:cNvPr id="9" name="TextBox 8">
            <a:extLst>
              <a:ext uri="{FF2B5EF4-FFF2-40B4-BE49-F238E27FC236}">
                <a16:creationId xmlns:a16="http://schemas.microsoft.com/office/drawing/2014/main" id="{4D578B12-F576-434C-5B83-B69713A649A9}"/>
              </a:ext>
            </a:extLst>
          </p:cNvPr>
          <p:cNvSpPr txBox="1"/>
          <p:nvPr/>
        </p:nvSpPr>
        <p:spPr>
          <a:xfrm>
            <a:off x="1367083" y="6425800"/>
            <a:ext cx="810705" cy="369332"/>
          </a:xfrm>
          <a:prstGeom prst="rect">
            <a:avLst/>
          </a:prstGeom>
          <a:noFill/>
        </p:spPr>
        <p:txBody>
          <a:bodyPr wrap="square" rtlCol="0">
            <a:spAutoFit/>
          </a:bodyPr>
          <a:lstStyle/>
          <a:p>
            <a:r>
              <a:rPr lang="en-US" dirty="0">
                <a:hlinkClick r:id="rId5" action="ppaction://hlinksldjump"/>
              </a:rPr>
              <a:t>SNPE</a:t>
            </a:r>
            <a:endParaRPr lang="en-US" dirty="0"/>
          </a:p>
        </p:txBody>
      </p:sp>
      <p:sp>
        <p:nvSpPr>
          <p:cNvPr id="26" name="Rectangle 25">
            <a:extLst>
              <a:ext uri="{FF2B5EF4-FFF2-40B4-BE49-F238E27FC236}">
                <a16:creationId xmlns:a16="http://schemas.microsoft.com/office/drawing/2014/main" id="{2F42D18B-5E0B-B557-89C8-5448192C22A7}"/>
              </a:ext>
            </a:extLst>
          </p:cNvPr>
          <p:cNvSpPr/>
          <p:nvPr/>
        </p:nvSpPr>
        <p:spPr>
          <a:xfrm flipH="1">
            <a:off x="3692192" y="4702866"/>
            <a:ext cx="280040" cy="3693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307D51D-472E-8646-5CCE-015CB5FBEE17}"/>
              </a:ext>
            </a:extLst>
          </p:cNvPr>
          <p:cNvSpPr/>
          <p:nvPr/>
        </p:nvSpPr>
        <p:spPr>
          <a:xfrm flipH="1">
            <a:off x="5907638" y="4681712"/>
            <a:ext cx="376724"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84FA421-271B-8DC4-6A6B-0ED0D81755F2}"/>
              </a:ext>
            </a:extLst>
          </p:cNvPr>
          <p:cNvSpPr/>
          <p:nvPr/>
        </p:nvSpPr>
        <p:spPr>
          <a:xfrm flipH="1">
            <a:off x="8358666" y="4702866"/>
            <a:ext cx="1886547" cy="3693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E6DD65-366A-E05E-F93D-DE42CD990B72}"/>
              </a:ext>
            </a:extLst>
          </p:cNvPr>
          <p:cNvSpPr txBox="1"/>
          <p:nvPr/>
        </p:nvSpPr>
        <p:spPr>
          <a:xfrm>
            <a:off x="2177788" y="6425800"/>
            <a:ext cx="1351993" cy="369332"/>
          </a:xfrm>
          <a:prstGeom prst="rect">
            <a:avLst/>
          </a:prstGeom>
          <a:noFill/>
        </p:spPr>
        <p:txBody>
          <a:bodyPr wrap="square" rtlCol="0">
            <a:spAutoFit/>
          </a:bodyPr>
          <a:lstStyle/>
          <a:p>
            <a:r>
              <a:rPr lang="en-US" dirty="0">
                <a:hlinkClick r:id="rId6" action="ppaction://hlinksldjump"/>
              </a:rPr>
              <a:t>Sampling</a:t>
            </a:r>
            <a:endParaRPr lang="en-US" dirty="0"/>
          </a:p>
        </p:txBody>
      </p:sp>
    </p:spTree>
    <p:extLst>
      <p:ext uri="{BB962C8B-B14F-4D97-AF65-F5344CB8AC3E}">
        <p14:creationId xmlns:p14="http://schemas.microsoft.com/office/powerpoint/2010/main" val="62450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F130-F00C-7531-5146-41C200614BE7}"/>
              </a:ext>
            </a:extLst>
          </p:cNvPr>
          <p:cNvSpPr>
            <a:spLocks noGrp="1"/>
          </p:cNvSpPr>
          <p:nvPr>
            <p:ph type="ctrTitle"/>
          </p:nvPr>
        </p:nvSpPr>
        <p:spPr/>
        <p:txBody>
          <a:bodyPr>
            <a:normAutofit fontScale="90000"/>
          </a:bodyPr>
          <a:lstStyle/>
          <a:p>
            <a:r>
              <a:rPr lang="en-US" dirty="0"/>
              <a:t>Digging Deeper into Step 2: Conditional Density Estimation</a:t>
            </a:r>
          </a:p>
        </p:txBody>
      </p:sp>
      <p:sp>
        <p:nvSpPr>
          <p:cNvPr id="3" name="Subtitle 2">
            <a:extLst>
              <a:ext uri="{FF2B5EF4-FFF2-40B4-BE49-F238E27FC236}">
                <a16:creationId xmlns:a16="http://schemas.microsoft.com/office/drawing/2014/main" id="{A49A58CA-B323-4DD4-B482-B04798AAC78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138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BD9287A-382C-9407-641C-F3A40E9823B5}"/>
                  </a:ext>
                </a:extLst>
              </p:cNvPr>
              <p:cNvSpPr>
                <a:spLocks noGrp="1"/>
              </p:cNvSpPr>
              <p:nvPr>
                <p:ph type="title"/>
              </p:nvPr>
            </p:nvSpPr>
            <p:spPr/>
            <p:txBody>
              <a:bodyPr>
                <a:normAutofit/>
              </a:bodyPr>
              <a:lstStyle/>
              <a:p>
                <a:r>
                  <a:rPr lang="en-US" dirty="0"/>
                  <a:t>SNPE Toy Model Redux: </a:t>
                </a:r>
                <a14:m>
                  <m:oMath xmlns:m="http://schemas.openxmlformats.org/officeDocument/2006/math">
                    <m:r>
                      <m:rPr>
                        <m:sty m:val="p"/>
                      </m:rPr>
                      <a:rPr lang="en-US" b="0" i="0" smtClean="0">
                        <a:latin typeface="Cambria Math" panose="02040503050406030204" pitchFamily="18" charset="0"/>
                      </a:rPr>
                      <m:t>X</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r>
                      <m:rPr>
                        <m:sty m:val="p"/>
                      </m:rPr>
                      <a:rPr lang="en-US" b="0" i="1" smtClean="0">
                        <a:latin typeface="Cambria Math" panose="02040503050406030204" pitchFamily="18" charset="0"/>
                      </a:rPr>
                      <m:t>ϵ</m:t>
                    </m:r>
                    <m:r>
                      <a:rPr lang="en-US" b="0" i="1" smtClean="0">
                        <a:latin typeface="Cambria Math" panose="02040503050406030204" pitchFamily="18" charset="0"/>
                      </a:rPr>
                      <m:t>) </m:t>
                    </m:r>
                  </m:oMath>
                </a14:m>
                <a:endParaRPr lang="en-US" dirty="0"/>
              </a:p>
            </p:txBody>
          </p:sp>
        </mc:Choice>
        <mc:Fallback xmlns="">
          <p:sp>
            <p:nvSpPr>
              <p:cNvPr id="2" name="Title 1">
                <a:extLst>
                  <a:ext uri="{FF2B5EF4-FFF2-40B4-BE49-F238E27FC236}">
                    <a16:creationId xmlns:a16="http://schemas.microsoft.com/office/drawing/2014/main" id="{0BD9287A-382C-9407-641C-F3A40E9823B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A5E6D8-682A-078E-9376-5A4474ED834E}"/>
                  </a:ext>
                </a:extLst>
              </p:cNvPr>
              <p:cNvSpPr>
                <a:spLocks noGrp="1"/>
              </p:cNvSpPr>
              <p:nvPr>
                <p:ph idx="1"/>
              </p:nvPr>
            </p:nvSpPr>
            <p:spPr>
              <a:xfrm>
                <a:off x="838200" y="1825625"/>
                <a:ext cx="10515600" cy="4351338"/>
              </a:xfrm>
            </p:spPr>
            <p:txBody>
              <a:bodyPr>
                <a:normAutofit/>
              </a:bodyPr>
              <a:lstStyle/>
              <a:p>
                <a:r>
                  <a:rPr lang="en-US" b="1" dirty="0"/>
                  <a:t>Step 1: </a:t>
                </a:r>
                <a:r>
                  <a:rPr lang="en-US" dirty="0"/>
                  <a:t>Simulate</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r>
                  <a:rPr lang="en-US" b="0" dirty="0"/>
                  <a:t>from joint distribution </a:t>
                </a:r>
                <a14:m>
                  <m:oMath xmlns:m="http://schemas.openxmlformats.org/officeDocument/2006/math">
                    <m:r>
                      <m:rPr>
                        <m:sty m:val="p"/>
                      </m:rPr>
                      <a:rPr lang="en-US" b="0" i="0" smtClean="0">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b="0" dirty="0"/>
              </a:p>
              <a:p>
                <a:endParaRPr lang="en-US" b="0" dirty="0"/>
              </a:p>
              <a:p>
                <a:r>
                  <a:rPr lang="en-US" b="1" dirty="0"/>
                  <a:t>Step 2: </a:t>
                </a:r>
                <a:r>
                  <a:rPr lang="en-US" dirty="0"/>
                  <a:t>Estimate conditional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r>
                  <a:rPr lang="en-US" b="0" dirty="0"/>
                  <a:t> on joint samples</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endParaRPr lang="en-US" dirty="0"/>
              </a:p>
              <a:p>
                <a:pPr lvl="1"/>
                <a:r>
                  <a:rPr lang="en-US" dirty="0"/>
                  <a:t>Other approaches (K &amp; S + KMP) do steps 1 and 3 well, my method improves upon step 2</a:t>
                </a:r>
                <a:endParaRPr lang="en-US" b="0" dirty="0"/>
              </a:p>
              <a:p>
                <a:r>
                  <a:rPr lang="en-US" b="1" dirty="0"/>
                  <a:t>Step 3: </a:t>
                </a:r>
                <a:r>
                  <a:rPr lang="en-US" dirty="0"/>
                  <a:t>Condition </a:t>
                </a:r>
                <a14:m>
                  <m:oMath xmlns:m="http://schemas.openxmlformats.org/officeDocument/2006/math">
                    <m:r>
                      <a:rPr lang="en-US" b="0" i="1" smtClean="0">
                        <a:latin typeface="Cambria Math" panose="02040503050406030204" pitchFamily="18" charset="0"/>
                      </a:rPr>
                      <m:t>𝑋</m:t>
                    </m:r>
                  </m:oMath>
                </a14:m>
                <a:r>
                  <a:rPr lang="en-US" b="1" dirty="0"/>
                  <a:t> </a:t>
                </a:r>
                <a:r>
                  <a:rPr lang="en-US" dirty="0"/>
                  <a:t>on the real data,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forming the posterior: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9CA5E6D8-682A-078E-9376-5A4474ED834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18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F4E1B9-D63F-73D3-2F95-104B0CA79D8E}"/>
              </a:ext>
            </a:extLst>
          </p:cNvPr>
          <p:cNvSpPr txBox="1"/>
          <p:nvPr/>
        </p:nvSpPr>
        <p:spPr>
          <a:xfrm>
            <a:off x="8560209" y="2303840"/>
            <a:ext cx="2105025" cy="369332"/>
          </a:xfrm>
          <a:prstGeom prst="rect">
            <a:avLst/>
          </a:prstGeom>
          <a:noFill/>
        </p:spPr>
        <p:txBody>
          <a:bodyPr wrap="square" rtlCol="0">
            <a:spAutoFit/>
          </a:bodyPr>
          <a:lstStyle/>
          <a:p>
            <a:r>
              <a:rPr lang="en-US" dirty="0">
                <a:hlinkClick r:id="rId4" action="ppaction://hlinksldjump"/>
              </a:rPr>
              <a:t>Simulate diagram</a:t>
            </a:r>
            <a:endParaRPr lang="en-US" dirty="0"/>
          </a:p>
        </p:txBody>
      </p:sp>
      <p:sp>
        <p:nvSpPr>
          <p:cNvPr id="6" name="TextBox 5">
            <a:extLst>
              <a:ext uri="{FF2B5EF4-FFF2-40B4-BE49-F238E27FC236}">
                <a16:creationId xmlns:a16="http://schemas.microsoft.com/office/drawing/2014/main" id="{544DE18B-236B-8F84-22C0-4FCE0A5BF428}"/>
              </a:ext>
            </a:extLst>
          </p:cNvPr>
          <p:cNvSpPr txBox="1">
            <a:spLocks/>
          </p:cNvSpPr>
          <p:nvPr/>
        </p:nvSpPr>
        <p:spPr>
          <a:xfrm>
            <a:off x="8560207" y="4932350"/>
            <a:ext cx="2105025" cy="369332"/>
          </a:xfrm>
          <a:prstGeom prst="rect">
            <a:avLst/>
          </a:prstGeom>
          <a:noFill/>
        </p:spPr>
        <p:txBody>
          <a:bodyPr wrap="square" rtlCol="0">
            <a:spAutoFit/>
          </a:bodyPr>
          <a:lstStyle/>
          <a:p>
            <a:r>
              <a:rPr lang="en-US" dirty="0">
                <a:hlinkClick r:id="rId5" action="ppaction://hlinksldjump"/>
              </a:rPr>
              <a:t>Condition diagram</a:t>
            </a:r>
            <a:endParaRPr lang="en-US" dirty="0"/>
          </a:p>
        </p:txBody>
      </p:sp>
      <p:sp>
        <p:nvSpPr>
          <p:cNvPr id="8" name="TextBox 7">
            <a:extLst>
              <a:ext uri="{FF2B5EF4-FFF2-40B4-BE49-F238E27FC236}">
                <a16:creationId xmlns:a16="http://schemas.microsoft.com/office/drawing/2014/main" id="{AA4154CE-EEA3-28E8-6E3E-20B5F7C71CA7}"/>
              </a:ext>
            </a:extLst>
          </p:cNvPr>
          <p:cNvSpPr txBox="1"/>
          <p:nvPr/>
        </p:nvSpPr>
        <p:spPr>
          <a:xfrm>
            <a:off x="495301" y="6429375"/>
            <a:ext cx="6096000" cy="369332"/>
          </a:xfrm>
          <a:prstGeom prst="rect">
            <a:avLst/>
          </a:prstGeom>
          <a:noFill/>
        </p:spPr>
        <p:txBody>
          <a:bodyPr wrap="square">
            <a:spAutoFit/>
          </a:bodyPr>
          <a:lstStyle/>
          <a:p>
            <a:r>
              <a:rPr lang="en-US" dirty="0">
                <a:hlinkClick r:id="rId6" action="ppaction://hlinksldjump"/>
              </a:rPr>
              <a:t>SNVI</a:t>
            </a:r>
            <a:endParaRPr lang="en-US" dirty="0"/>
          </a:p>
        </p:txBody>
      </p:sp>
      <p:sp>
        <p:nvSpPr>
          <p:cNvPr id="9" name="TextBox 8">
            <a:extLst>
              <a:ext uri="{FF2B5EF4-FFF2-40B4-BE49-F238E27FC236}">
                <a16:creationId xmlns:a16="http://schemas.microsoft.com/office/drawing/2014/main" id="{4D578B12-F576-434C-5B83-B69713A649A9}"/>
              </a:ext>
            </a:extLst>
          </p:cNvPr>
          <p:cNvSpPr txBox="1"/>
          <p:nvPr/>
        </p:nvSpPr>
        <p:spPr>
          <a:xfrm>
            <a:off x="1367083" y="6425800"/>
            <a:ext cx="810705" cy="369332"/>
          </a:xfrm>
          <a:prstGeom prst="rect">
            <a:avLst/>
          </a:prstGeom>
          <a:noFill/>
        </p:spPr>
        <p:txBody>
          <a:bodyPr wrap="square" rtlCol="0">
            <a:spAutoFit/>
          </a:bodyPr>
          <a:lstStyle/>
          <a:p>
            <a:r>
              <a:rPr lang="en-US" dirty="0">
                <a:hlinkClick r:id="rId7" action="ppaction://hlinksldjump"/>
              </a:rPr>
              <a:t>SNPE</a:t>
            </a:r>
            <a:endParaRPr lang="en-US" dirty="0"/>
          </a:p>
        </p:txBody>
      </p:sp>
      <p:sp>
        <p:nvSpPr>
          <p:cNvPr id="7" name="Rectangle 6">
            <a:extLst>
              <a:ext uri="{FF2B5EF4-FFF2-40B4-BE49-F238E27FC236}">
                <a16:creationId xmlns:a16="http://schemas.microsoft.com/office/drawing/2014/main" id="{A0F92186-C90F-5E9F-52EB-CC52D39DCA5B}"/>
              </a:ext>
            </a:extLst>
          </p:cNvPr>
          <p:cNvSpPr/>
          <p:nvPr/>
        </p:nvSpPr>
        <p:spPr>
          <a:xfrm>
            <a:off x="1094842" y="2881512"/>
            <a:ext cx="8944896" cy="87227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E25899-86EF-D141-C91D-65CACE6AD21C}"/>
              </a:ext>
            </a:extLst>
          </p:cNvPr>
          <p:cNvSpPr txBox="1">
            <a:spLocks/>
          </p:cNvSpPr>
          <p:nvPr/>
        </p:nvSpPr>
        <p:spPr>
          <a:xfrm>
            <a:off x="8560207" y="3317647"/>
            <a:ext cx="2105025" cy="369332"/>
          </a:xfrm>
          <a:prstGeom prst="rect">
            <a:avLst/>
          </a:prstGeom>
          <a:noFill/>
        </p:spPr>
        <p:txBody>
          <a:bodyPr wrap="square" rtlCol="0">
            <a:spAutoFit/>
          </a:bodyPr>
          <a:lstStyle/>
          <a:p>
            <a:r>
              <a:rPr lang="en-US" dirty="0">
                <a:hlinkClick r:id="rId8" action="ppaction://hlinksldjump"/>
              </a:rPr>
              <a:t>Estimate diagram</a:t>
            </a:r>
            <a:endParaRPr lang="en-US" dirty="0"/>
          </a:p>
        </p:txBody>
      </p:sp>
      <p:sp>
        <p:nvSpPr>
          <p:cNvPr id="10" name="TextBox 9">
            <a:extLst>
              <a:ext uri="{FF2B5EF4-FFF2-40B4-BE49-F238E27FC236}">
                <a16:creationId xmlns:a16="http://schemas.microsoft.com/office/drawing/2014/main" id="{6005B354-D656-0327-01C3-796C77275469}"/>
              </a:ext>
            </a:extLst>
          </p:cNvPr>
          <p:cNvSpPr txBox="1"/>
          <p:nvPr/>
        </p:nvSpPr>
        <p:spPr>
          <a:xfrm>
            <a:off x="2238865" y="6432950"/>
            <a:ext cx="2264309" cy="369332"/>
          </a:xfrm>
          <a:prstGeom prst="rect">
            <a:avLst/>
          </a:prstGeom>
          <a:noFill/>
        </p:spPr>
        <p:txBody>
          <a:bodyPr wrap="square" rtlCol="0">
            <a:spAutoFit/>
          </a:bodyPr>
          <a:lstStyle/>
          <a:p>
            <a:r>
              <a:rPr lang="en-US" dirty="0">
                <a:hlinkClick r:id="rId9" action="ppaction://hlinksldjump"/>
              </a:rPr>
              <a:t>State Space Structure</a:t>
            </a:r>
            <a:endParaRPr lang="en-US" dirty="0"/>
          </a:p>
        </p:txBody>
      </p:sp>
    </p:spTree>
    <p:extLst>
      <p:ext uri="{BB962C8B-B14F-4D97-AF65-F5344CB8AC3E}">
        <p14:creationId xmlns:p14="http://schemas.microsoft.com/office/powerpoint/2010/main" val="2390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DAEA0E-032A-57A4-3049-5E97FF2A246F}"/>
                  </a:ext>
                </a:extLst>
              </p:cNvPr>
              <p:cNvSpPr>
                <a:spLocks noGrp="1"/>
              </p:cNvSpPr>
              <p:nvPr>
                <p:ph type="title"/>
              </p:nvPr>
            </p:nvSpPr>
            <p:spPr/>
            <p:txBody>
              <a:bodyPr>
                <a:normAutofit fontScale="90000"/>
              </a:bodyPr>
              <a:lstStyle/>
              <a:p>
                <a:r>
                  <a:rPr lang="en-US" b="1" dirty="0"/>
                  <a:t>Step 2: </a:t>
                </a:r>
                <a:r>
                  <a:rPr lang="en-US" dirty="0"/>
                  <a:t>Estimate the conditional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r>
                  <a:rPr lang="en-US" b="0" dirty="0"/>
                  <a:t> </a:t>
                </a:r>
                <a:br>
                  <a:rPr lang="en-US" b="0" dirty="0"/>
                </a:br>
                <a:endParaRPr lang="en-US" dirty="0"/>
              </a:p>
            </p:txBody>
          </p:sp>
        </mc:Choice>
        <mc:Fallback xmlns="">
          <p:sp>
            <p:nvSpPr>
              <p:cNvPr id="2" name="Title 1">
                <a:extLst>
                  <a:ext uri="{FF2B5EF4-FFF2-40B4-BE49-F238E27FC236}">
                    <a16:creationId xmlns:a16="http://schemas.microsoft.com/office/drawing/2014/main" id="{D9DAEA0E-032A-57A4-3049-5E97FF2A246F}"/>
                  </a:ext>
                </a:extLst>
              </p:cNvPr>
              <p:cNvSpPr>
                <a:spLocks noGrp="1" noRot="1" noChangeAspect="1" noMove="1" noResize="1" noEditPoints="1" noAdjustHandles="1" noChangeArrowheads="1" noChangeShapeType="1" noTextEdit="1"/>
              </p:cNvSpPr>
              <p:nvPr>
                <p:ph type="title"/>
              </p:nvPr>
            </p:nvSpPr>
            <p:spPr>
              <a:blipFill>
                <a:blip r:embed="rId3"/>
                <a:stretch>
                  <a:fillRect l="-2087" t="-78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Content Placeholder 49">
                <a:extLst>
                  <a:ext uri="{FF2B5EF4-FFF2-40B4-BE49-F238E27FC236}">
                    <a16:creationId xmlns:a16="http://schemas.microsoft.com/office/drawing/2014/main" id="{8D050434-6502-4302-E4D7-6709179EB359}"/>
                  </a:ext>
                </a:extLst>
              </p:cNvPr>
              <p:cNvSpPr>
                <a:spLocks noGrp="1"/>
              </p:cNvSpPr>
              <p:nvPr>
                <p:ph sz="half" idx="1"/>
              </p:nvPr>
            </p:nvSpPr>
            <p:spPr/>
            <p:txBody>
              <a:bodyPr>
                <a:normAutofit/>
              </a:bodyPr>
              <a:lstStyle/>
              <a:p>
                <a:r>
                  <a:rPr lang="en-US" dirty="0"/>
                  <a:t>High level: One way to estimate the conditional density is to build a parametric model that can evaluate 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𝜃</m:t>
                        </m:r>
                      </m:e>
                      <m:e>
                        <m:r>
                          <a:rPr lang="en-US" i="1" smtClean="0">
                            <a:latin typeface="Cambria Math" panose="02040503050406030204" pitchFamily="18" charset="0"/>
                          </a:rPr>
                          <m:t>𝑋</m:t>
                        </m:r>
                      </m:e>
                    </m:d>
                  </m:oMath>
                </a14:m>
                <a:r>
                  <a:rPr lang="en-US" dirty="0"/>
                  <a:t> from joint samples and then maximize the conditional likelihood of </a:t>
                </a:r>
                <a14:m>
                  <m:oMath xmlns:m="http://schemas.openxmlformats.org/officeDocument/2006/math">
                    <m:r>
                      <m:rPr>
                        <m:sty m:val="p"/>
                      </m:rPr>
                      <a:rPr lang="en-US">
                        <a:latin typeface="Cambria Math" panose="02040503050406030204" pitchFamily="18" charset="0"/>
                      </a:rPr>
                      <m:t>p</m:t>
                    </m:r>
                  </m:oMath>
                </a14:m>
                <a:r>
                  <a:rPr lang="en-US" dirty="0"/>
                  <a:t> by updating its parameters</a:t>
                </a:r>
              </a:p>
              <a:p>
                <a:pPr lvl="1"/>
                <a:r>
                  <a:rPr lang="en-US" dirty="0"/>
                  <a:t>I will do this with a machine learning model: normalizing flows</a:t>
                </a:r>
              </a:p>
            </p:txBody>
          </p:sp>
        </mc:Choice>
        <mc:Fallback xmlns="">
          <p:sp>
            <p:nvSpPr>
              <p:cNvPr id="50" name="Content Placeholder 49">
                <a:extLst>
                  <a:ext uri="{FF2B5EF4-FFF2-40B4-BE49-F238E27FC236}">
                    <a16:creationId xmlns:a16="http://schemas.microsoft.com/office/drawing/2014/main" id="{8D050434-6502-4302-E4D7-6709179EB359}"/>
                  </a:ext>
                </a:extLst>
              </p:cNvPr>
              <p:cNvSpPr>
                <a:spLocks noGrp="1" noRot="1" noChangeAspect="1" noMove="1" noResize="1" noEditPoints="1" noAdjustHandles="1" noChangeArrowheads="1" noChangeShapeType="1" noTextEdit="1"/>
              </p:cNvSpPr>
              <p:nvPr>
                <p:ph sz="half" idx="1"/>
              </p:nvPr>
            </p:nvSpPr>
            <p:spPr>
              <a:blipFill>
                <a:blip r:embed="rId4"/>
                <a:stretch>
                  <a:fillRect l="-2118" t="-2241"/>
                </a:stretch>
              </a:blipFill>
            </p:spPr>
            <p:txBody>
              <a:bodyPr/>
              <a:lstStyle/>
              <a:p>
                <a:r>
                  <a:rPr lang="en-US">
                    <a:noFill/>
                  </a:rPr>
                  <a:t> </a:t>
                </a:r>
              </a:p>
            </p:txBody>
          </p:sp>
        </mc:Fallback>
      </mc:AlternateContent>
      <p:pic>
        <p:nvPicPr>
          <p:cNvPr id="161" name="Content Placeholder 160">
            <a:extLst>
              <a:ext uri="{FF2B5EF4-FFF2-40B4-BE49-F238E27FC236}">
                <a16:creationId xmlns:a16="http://schemas.microsoft.com/office/drawing/2014/main" id="{B4D4EFD6-6AD7-B11A-A322-DD5FA02F8150}"/>
              </a:ext>
            </a:extLst>
          </p:cNvPr>
          <p:cNvPicPr>
            <a:picLocks noGrp="1" noChangeAspect="1"/>
          </p:cNvPicPr>
          <p:nvPr>
            <p:ph sz="half" idx="2"/>
          </p:nvPr>
        </p:nvPicPr>
        <p:blipFill>
          <a:blip r:embed="rId5"/>
          <a:stretch>
            <a:fillRect/>
          </a:stretch>
        </p:blipFill>
        <p:spPr>
          <a:xfrm>
            <a:off x="6182360" y="1845945"/>
            <a:ext cx="5181600" cy="4351337"/>
          </a:xfrm>
          <a:prstGeom prst="rect">
            <a:avLst/>
          </a:prstGeom>
        </p:spPr>
      </p:pic>
      <p:sp>
        <p:nvSpPr>
          <p:cNvPr id="3" name="TextBox 2">
            <a:extLst>
              <a:ext uri="{FF2B5EF4-FFF2-40B4-BE49-F238E27FC236}">
                <a16:creationId xmlns:a16="http://schemas.microsoft.com/office/drawing/2014/main" id="{27AFB62B-10F1-29F2-06B2-E09292C0E5A6}"/>
              </a:ext>
            </a:extLst>
          </p:cNvPr>
          <p:cNvSpPr txBox="1"/>
          <p:nvPr/>
        </p:nvSpPr>
        <p:spPr>
          <a:xfrm>
            <a:off x="838200" y="6167024"/>
            <a:ext cx="1162050" cy="369332"/>
          </a:xfrm>
          <a:prstGeom prst="rect">
            <a:avLst/>
          </a:prstGeom>
          <a:noFill/>
        </p:spPr>
        <p:txBody>
          <a:bodyPr wrap="square" rtlCol="0">
            <a:spAutoFit/>
          </a:bodyPr>
          <a:lstStyle/>
          <a:p>
            <a:r>
              <a:rPr lang="en-US" dirty="0">
                <a:hlinkClick r:id="rId6" action="ppaction://hlinksldjump"/>
              </a:rPr>
              <a:t>Back</a:t>
            </a:r>
            <a:endParaRPr lang="en-US" dirty="0"/>
          </a:p>
        </p:txBody>
      </p:sp>
      <p:sp>
        <p:nvSpPr>
          <p:cNvPr id="5" name="Rectangle 4">
            <a:extLst>
              <a:ext uri="{FF2B5EF4-FFF2-40B4-BE49-F238E27FC236}">
                <a16:creationId xmlns:a16="http://schemas.microsoft.com/office/drawing/2014/main" id="{478D08FB-DF50-B246-AB7F-1530F3A48FC8}"/>
              </a:ext>
            </a:extLst>
          </p:cNvPr>
          <p:cNvSpPr/>
          <p:nvPr/>
        </p:nvSpPr>
        <p:spPr>
          <a:xfrm>
            <a:off x="7345680" y="5821680"/>
            <a:ext cx="2397760" cy="4902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5C1CDF-F512-E68D-5E4B-A671C19CBDC2}"/>
                  </a:ext>
                </a:extLst>
              </p:cNvPr>
              <p:cNvSpPr txBox="1"/>
              <p:nvPr/>
            </p:nvSpPr>
            <p:spPr>
              <a:xfrm>
                <a:off x="7477760" y="5821680"/>
                <a:ext cx="85344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xmlns="">
          <p:sp>
            <p:nvSpPr>
              <p:cNvPr id="6" name="TextBox 5">
                <a:extLst>
                  <a:ext uri="{FF2B5EF4-FFF2-40B4-BE49-F238E27FC236}">
                    <a16:creationId xmlns:a16="http://schemas.microsoft.com/office/drawing/2014/main" id="{5B5C1CDF-F512-E68D-5E4B-A671C19CBDC2}"/>
                  </a:ext>
                </a:extLst>
              </p:cNvPr>
              <p:cNvSpPr txBox="1">
                <a:spLocks noRot="1" noChangeAspect="1" noMove="1" noResize="1" noEditPoints="1" noAdjustHandles="1" noChangeArrowheads="1" noChangeShapeType="1" noTextEdit="1"/>
              </p:cNvSpPr>
              <p:nvPr/>
            </p:nvSpPr>
            <p:spPr>
              <a:xfrm>
                <a:off x="7477760" y="5821680"/>
                <a:ext cx="85344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063BDB-20F3-5DAF-884E-356DBF938BFD}"/>
                  </a:ext>
                </a:extLst>
              </p:cNvPr>
              <p:cNvSpPr txBox="1"/>
              <p:nvPr/>
            </p:nvSpPr>
            <p:spPr>
              <a:xfrm>
                <a:off x="7975600" y="5838110"/>
                <a:ext cx="858520" cy="4698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7" name="TextBox 6">
                <a:extLst>
                  <a:ext uri="{FF2B5EF4-FFF2-40B4-BE49-F238E27FC236}">
                    <a16:creationId xmlns:a16="http://schemas.microsoft.com/office/drawing/2014/main" id="{0D063BDB-20F3-5DAF-884E-356DBF938BFD}"/>
                  </a:ext>
                </a:extLst>
              </p:cNvPr>
              <p:cNvSpPr txBox="1">
                <a:spLocks noRot="1" noChangeAspect="1" noMove="1" noResize="1" noEditPoints="1" noAdjustHandles="1" noChangeArrowheads="1" noChangeShapeType="1" noTextEdit="1"/>
              </p:cNvSpPr>
              <p:nvPr/>
            </p:nvSpPr>
            <p:spPr>
              <a:xfrm>
                <a:off x="7975600" y="5838110"/>
                <a:ext cx="858520" cy="4698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7E0F6A-05F5-32A3-EA90-9F7781AA7FD5}"/>
                  </a:ext>
                </a:extLst>
              </p:cNvPr>
              <p:cNvSpPr txBox="1"/>
              <p:nvPr/>
            </p:nvSpPr>
            <p:spPr>
              <a:xfrm>
                <a:off x="8763000" y="5838110"/>
                <a:ext cx="85852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oMath>
                  </m:oMathPara>
                </a14:m>
                <a:endParaRPr lang="en-US" sz="2400" dirty="0"/>
              </a:p>
            </p:txBody>
          </p:sp>
        </mc:Choice>
        <mc:Fallback xmlns="">
          <p:sp>
            <p:nvSpPr>
              <p:cNvPr id="8" name="TextBox 7">
                <a:extLst>
                  <a:ext uri="{FF2B5EF4-FFF2-40B4-BE49-F238E27FC236}">
                    <a16:creationId xmlns:a16="http://schemas.microsoft.com/office/drawing/2014/main" id="{F47E0F6A-05F5-32A3-EA90-9F7781AA7FD5}"/>
                  </a:ext>
                </a:extLst>
              </p:cNvPr>
              <p:cNvSpPr txBox="1">
                <a:spLocks noRot="1" noChangeAspect="1" noMove="1" noResize="1" noEditPoints="1" noAdjustHandles="1" noChangeArrowheads="1" noChangeShapeType="1" noTextEdit="1"/>
              </p:cNvSpPr>
              <p:nvPr/>
            </p:nvSpPr>
            <p:spPr>
              <a:xfrm>
                <a:off x="8763000" y="5838110"/>
                <a:ext cx="858520" cy="461665"/>
              </a:xfrm>
              <a:prstGeom prst="rect">
                <a:avLst/>
              </a:prstGeom>
              <a:blipFill>
                <a:blip r:embed="rId9"/>
                <a:stretch>
                  <a:fillRect b="-13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03358D3-EFC4-7E04-1E73-0982F90925A7}"/>
              </a:ext>
            </a:extLst>
          </p:cNvPr>
          <p:cNvSpPr/>
          <p:nvPr/>
        </p:nvSpPr>
        <p:spPr>
          <a:xfrm>
            <a:off x="3612514" y="2980246"/>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0CF144-7FFC-99F5-AA6A-88E9FB079523}"/>
              </a:ext>
            </a:extLst>
          </p:cNvPr>
          <p:cNvSpPr/>
          <p:nvPr/>
        </p:nvSpPr>
        <p:spPr>
          <a:xfrm>
            <a:off x="7497125" y="5817700"/>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7C8249-3B6A-D89D-AEA1-6291F2E509D9}"/>
              </a:ext>
            </a:extLst>
          </p:cNvPr>
          <p:cNvSpPr/>
          <p:nvPr/>
        </p:nvSpPr>
        <p:spPr>
          <a:xfrm>
            <a:off x="8910320" y="5608320"/>
            <a:ext cx="60960" cy="1069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77228CE-5789-26B3-836C-1BABB6F203EB}"/>
              </a:ext>
            </a:extLst>
          </p:cNvPr>
          <p:cNvSpPr/>
          <p:nvPr/>
        </p:nvSpPr>
        <p:spPr>
          <a:xfrm>
            <a:off x="8044971" y="5816977"/>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78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718F2-2EC8-E475-48C1-BF68171099F8}"/>
              </a:ext>
            </a:extLst>
          </p:cNvPr>
          <p:cNvSpPr>
            <a:spLocks noGrp="1"/>
          </p:cNvSpPr>
          <p:nvPr>
            <p:ph type="ctrTitle"/>
          </p:nvPr>
        </p:nvSpPr>
        <p:spPr/>
        <p:txBody>
          <a:bodyPr>
            <a:normAutofit fontScale="90000"/>
          </a:bodyPr>
          <a:lstStyle/>
          <a:p>
            <a:r>
              <a:rPr lang="en-US" dirty="0"/>
              <a:t>Unconditional Density Estimation with Normalizing Flows First</a:t>
            </a:r>
          </a:p>
        </p:txBody>
      </p:sp>
      <p:sp>
        <p:nvSpPr>
          <p:cNvPr id="6" name="Subtitle 5">
            <a:extLst>
              <a:ext uri="{FF2B5EF4-FFF2-40B4-BE49-F238E27FC236}">
                <a16:creationId xmlns:a16="http://schemas.microsoft.com/office/drawing/2014/main" id="{C1D52261-36A3-C907-2139-A316BB4FBC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381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Some Syntax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lnSpcReduction="10000"/>
              </a:bodyPr>
              <a:lstStyle/>
              <a:p>
                <a:r>
                  <a:rPr lang="en-US" dirty="0"/>
                  <a:t>A normalizing flow is a chain of transformations: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r>
                  <a:rPr lang="en-US" dirty="0"/>
                  <a:t>, that take a take realizations from a known distribution, for example: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𝟎</m:t>
                        </m:r>
                      </m:sub>
                    </m:sSub>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𝟎</m:t>
                            </m:r>
                          </m:e>
                        </m:acc>
                        <m:r>
                          <a:rPr lang="en-US"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𝟏</m:t>
                            </m:r>
                          </m:e>
                        </m:acc>
                        <m:r>
                          <a:rPr lang="en-US" i="1">
                            <a:latin typeface="Cambria Math" panose="02040503050406030204" pitchFamily="18" charset="0"/>
                          </a:rPr>
                          <m:t> </m:t>
                        </m:r>
                      </m:e>
                    </m:d>
                  </m:oMath>
                </a14:m>
                <a:r>
                  <a:rPr lang="en-US" dirty="0"/>
                  <a:t>, and map it to realizations of the distribution,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𝑲</m:t>
                        </m:r>
                      </m:sub>
                    </m:sSub>
                  </m:oMath>
                </a14:m>
                <a:r>
                  <a:rPr lang="en-US" b="1" dirty="0"/>
                  <a:t>, </a:t>
                </a:r>
                <a:r>
                  <a:rPr lang="en-US" dirty="0"/>
                  <a:t>you want to estimate</a:t>
                </a:r>
                <a:endParaRPr lang="en-US" b="1" dirty="0"/>
              </a:p>
              <a:p>
                <a:pPr lvl="1"/>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𝒁</m:t>
                        </m:r>
                      </m:e>
                      <m:sub>
                        <m:r>
                          <a:rPr lang="en-US" b="1" i="1" smtClean="0">
                            <a:latin typeface="Cambria Math" panose="02040503050406030204" pitchFamily="18" charset="0"/>
                          </a:rPr>
                          <m:t>𝒌</m:t>
                        </m:r>
                      </m:sub>
                    </m:sSub>
                  </m:oMath>
                </a14:m>
                <a:r>
                  <a:rPr lang="en-US" b="1" dirty="0"/>
                  <a:t> </a:t>
                </a:r>
                <a:r>
                  <a:rPr lang="en-US" dirty="0"/>
                  <a:t>(lower case k) is the J dimensional vector input to the kth J-to-J vector valued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oMath>
                </a14:m>
                <a:endParaRPr lang="en-US" b="1" dirty="0"/>
              </a:p>
              <a:p>
                <a:r>
                  <a:rPr lang="en-US" dirty="0"/>
                  <a:t>Since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𝒌</m:t>
                        </m:r>
                      </m:sub>
                    </m:sSub>
                  </m:oMath>
                </a14:m>
                <a:r>
                  <a:rPr lang="en-US" b="1" dirty="0"/>
                  <a:t> </a:t>
                </a:r>
                <a:r>
                  <a:rPr lang="en-US" dirty="0"/>
                  <a:t>is a vector, superscripts, j, indicate the </a:t>
                </a:r>
                <a:r>
                  <a:rPr lang="en-US" dirty="0" err="1"/>
                  <a:t>jth</a:t>
                </a:r>
                <a:r>
                  <a:rPr lang="en-US" dirty="0"/>
                  <a:t> element of the vector:</a:t>
                </a:r>
              </a:p>
              <a:p>
                <a:pPr marL="0" indent="0" algn="ctr">
                  <a:buNone/>
                </a:pP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𝒁</m:t>
                        </m:r>
                      </m:e>
                      <m:sub>
                        <m:r>
                          <a:rPr lang="en-US" b="1" i="1" smtClean="0">
                            <a:latin typeface="Cambria Math" panose="02040503050406030204" pitchFamily="18" charset="0"/>
                          </a:rPr>
                          <m:t>𝒌</m:t>
                        </m:r>
                      </m:sub>
                      <m:sup>
                        <m:r>
                          <a:rPr lang="en-US" b="1" i="1" smtClean="0">
                            <a:latin typeface="Cambria Math" panose="02040503050406030204" pitchFamily="18" charset="0"/>
                          </a:rPr>
                          <m:t>𝒋</m:t>
                        </m:r>
                      </m:sup>
                    </m:sSubSup>
                  </m:oMath>
                </a14:m>
                <a:r>
                  <a:rPr lang="en-US" dirty="0"/>
                  <a:t> is the </a:t>
                </a:r>
                <a:r>
                  <a:rPr lang="en-US" dirty="0" err="1"/>
                  <a:t>jth</a:t>
                </a:r>
                <a:r>
                  <a:rPr lang="en-US" dirty="0"/>
                  <a:t> element of the kth </a:t>
                </a:r>
                <a14:m>
                  <m:oMath xmlns:m="http://schemas.openxmlformats.org/officeDocument/2006/math">
                    <m:r>
                      <a:rPr lang="en-US" b="1" i="1">
                        <a:latin typeface="Cambria Math" panose="02040503050406030204" pitchFamily="18" charset="0"/>
                      </a:rPr>
                      <m:t>𝒁</m:t>
                    </m:r>
                  </m:oMath>
                </a14:m>
                <a:r>
                  <a:rPr lang="en-US" dirty="0"/>
                  <a:t> vector</a:t>
                </a:r>
              </a:p>
              <a:p>
                <a:r>
                  <a:rPr lang="en-US" dirty="0"/>
                  <a:t>For now, take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𝒌</m:t>
                        </m:r>
                      </m:sub>
                    </m:sSub>
                  </m:oMath>
                </a14:m>
                <a:r>
                  <a:rPr lang="en-US" dirty="0"/>
                  <a: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oMath>
                </a14:m>
                <a:r>
                  <a:rPr lang="en-US" dirty="0"/>
                  <a:t>’s as unrelated to </a:t>
                </a:r>
                <a14:m>
                  <m:oMath xmlns:m="http://schemas.openxmlformats.org/officeDocument/2006/math">
                    <m:r>
                      <a:rPr lang="en-US" b="0" i="1" smtClean="0">
                        <a:latin typeface="Cambria Math" panose="02040503050406030204" pitchFamily="18" charset="0"/>
                      </a:rPr>
                      <m:t>𝜃</m:t>
                    </m:r>
                  </m:oMath>
                </a14:m>
                <a:r>
                  <a:rPr lang="en-US" dirty="0"/>
                  <a:t> and </a:t>
                </a:r>
                <a14:m>
                  <m:oMath xmlns:m="http://schemas.openxmlformats.org/officeDocument/2006/math">
                    <m:r>
                      <m:rPr>
                        <m:sty m:val="p"/>
                      </m:rPr>
                      <a:rPr lang="en-US" b="0" i="0" smtClean="0">
                        <a:latin typeface="Cambria Math" panose="02040503050406030204" pitchFamily="18" charset="0"/>
                      </a:rPr>
                      <m:t>X</m:t>
                    </m:r>
                  </m:oMath>
                </a14:m>
                <a:endParaRPr lang="en-US" b="0" dirty="0"/>
              </a:p>
              <a:p>
                <a:pPr lvl="1"/>
                <a:r>
                  <a:rPr lang="en-US" dirty="0"/>
                  <a:t>Later on, I will show how flows can perform conditional estimation of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oMath>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CD25DBA-1023-9714-9F7A-5265CE9F02A1}"/>
                  </a:ext>
                </a:extLst>
              </p:cNvPr>
              <p:cNvSpPr>
                <a:spLocks noGrp="1" noRot="1" noChangeAspect="1" noMove="1" noResize="1" noEditPoints="1" noAdjustHandles="1" noChangeArrowheads="1" noChangeShapeType="1" noTextEdit="1"/>
              </p:cNvSpPr>
              <p:nvPr>
                <p:ph idx="1"/>
              </p:nvPr>
            </p:nvSpPr>
            <p:spPr>
              <a:blipFill>
                <a:blip r:embed="rId3"/>
                <a:stretch>
                  <a:fillRect l="-1043" t="-3081" r="-1333" b="-2101"/>
                </a:stretch>
              </a:blipFill>
            </p:spPr>
            <p:txBody>
              <a:bodyPr/>
              <a:lstStyle/>
              <a:p>
                <a:r>
                  <a:rPr lang="en-US">
                    <a:noFill/>
                  </a:rPr>
                  <a:t> </a:t>
                </a:r>
              </a:p>
            </p:txBody>
          </p:sp>
        </mc:Fallback>
      </mc:AlternateContent>
    </p:spTree>
    <p:extLst>
      <p:ext uri="{BB962C8B-B14F-4D97-AF65-F5344CB8AC3E}">
        <p14:creationId xmlns:p14="http://schemas.microsoft.com/office/powerpoint/2010/main" val="3702139087"/>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6CED-47AE-F036-9C77-4AD0ABC8057F}"/>
              </a:ext>
            </a:extLst>
          </p:cNvPr>
          <p:cNvSpPr>
            <a:spLocks noGrp="1"/>
          </p:cNvSpPr>
          <p:nvPr>
            <p:ph type="title"/>
          </p:nvPr>
        </p:nvSpPr>
        <p:spPr/>
        <p:txBody>
          <a:bodyPr/>
          <a:lstStyle/>
          <a:p>
            <a:r>
              <a:rPr lang="en-US" dirty="0"/>
              <a:t>Normalizing Flow Main Takeaway</a:t>
            </a:r>
          </a:p>
        </p:txBody>
      </p:sp>
      <p:sp>
        <p:nvSpPr>
          <p:cNvPr id="3" name="Content Placeholder 2">
            <a:extLst>
              <a:ext uri="{FF2B5EF4-FFF2-40B4-BE49-F238E27FC236}">
                <a16:creationId xmlns:a16="http://schemas.microsoft.com/office/drawing/2014/main" id="{D59C1859-CEF8-8FCE-366B-77C3FAE89323}"/>
              </a:ext>
            </a:extLst>
          </p:cNvPr>
          <p:cNvSpPr>
            <a:spLocks noGrp="1"/>
          </p:cNvSpPr>
          <p:nvPr>
            <p:ph idx="1"/>
          </p:nvPr>
        </p:nvSpPr>
        <p:spPr/>
        <p:txBody>
          <a:bodyPr>
            <a:normAutofit fontScale="92500" lnSpcReduction="10000"/>
          </a:bodyPr>
          <a:lstStyle/>
          <a:p>
            <a:r>
              <a:rPr lang="en-US" dirty="0"/>
              <a:t>At it’s core a normalizing code learns a mapping from realizations of a distribution that is known, to realizations of a distribution you want to estimate</a:t>
            </a:r>
          </a:p>
          <a:p>
            <a:endParaRPr lang="en-US" dirty="0"/>
          </a:p>
          <a:p>
            <a:r>
              <a:rPr lang="en-US" dirty="0"/>
              <a:t>The mapping is created by a compositions of invertible functions</a:t>
            </a:r>
          </a:p>
          <a:p>
            <a:endParaRPr lang="en-US" dirty="0"/>
          </a:p>
          <a:p>
            <a:r>
              <a:rPr lang="en-US" dirty="0"/>
              <a:t>Using the change of variables function, you can evaluate the likelihood of samples from the distribution you want to estimate</a:t>
            </a:r>
          </a:p>
          <a:p>
            <a:endParaRPr lang="en-US" dirty="0"/>
          </a:p>
          <a:p>
            <a:r>
              <a:rPr lang="en-US" dirty="0"/>
              <a:t>Then you can modify the parameters of the normalizing flow to maximize the likelihood.  </a:t>
            </a:r>
          </a:p>
        </p:txBody>
      </p:sp>
    </p:spTree>
    <p:extLst>
      <p:ext uri="{BB962C8B-B14F-4D97-AF65-F5344CB8AC3E}">
        <p14:creationId xmlns:p14="http://schemas.microsoft.com/office/powerpoint/2010/main" val="60750604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EFAB-EC0C-86F2-29BD-0CF499C574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186CA04-D943-2A72-4067-B31E8667E0FB}"/>
              </a:ext>
            </a:extLst>
          </p:cNvPr>
          <p:cNvSpPr>
            <a:spLocks noGrp="1"/>
          </p:cNvSpPr>
          <p:nvPr>
            <p:ph idx="1"/>
          </p:nvPr>
        </p:nvSpPr>
        <p:spPr/>
        <p:txBody>
          <a:bodyPr/>
          <a:lstStyle/>
          <a:p>
            <a:r>
              <a:rPr lang="en-US" dirty="0"/>
              <a:t>Solving vs Estimation</a:t>
            </a:r>
          </a:p>
          <a:p>
            <a:endParaRPr lang="en-US" dirty="0"/>
          </a:p>
          <a:p>
            <a:r>
              <a:rPr lang="en-US" dirty="0"/>
              <a:t>Solving heterogeneous agent (HA) models, widely becoming the go to approach, requires handling infinite dimensional objects (probability distributions)</a:t>
            </a:r>
          </a:p>
          <a:p>
            <a:endParaRPr lang="en-US" dirty="0"/>
          </a:p>
          <a:p>
            <a:pPr lvl="1"/>
            <a:r>
              <a:rPr lang="en-US" dirty="0">
                <a:sym typeface="Wingdings" panose="05000000000000000000" pitchFamily="2" charset="2"/>
              </a:rPr>
              <a:t>Pain to estimate because it’s a pain to solve</a:t>
            </a:r>
          </a:p>
          <a:p>
            <a:pPr lvl="1"/>
            <a:endParaRPr lang="en-US" dirty="0">
              <a:sym typeface="Wingdings" panose="05000000000000000000" pitchFamily="2" charset="2"/>
            </a:endParaRPr>
          </a:p>
          <a:p>
            <a:pPr lvl="1"/>
            <a:r>
              <a:rPr lang="en-US" dirty="0">
                <a:sym typeface="Wingdings" panose="05000000000000000000" pitchFamily="2" charset="2"/>
              </a:rPr>
              <a:t>Also, estimation must also handle these probability distributions</a:t>
            </a:r>
          </a:p>
          <a:p>
            <a:endParaRPr lang="en-US" dirty="0"/>
          </a:p>
        </p:txBody>
      </p:sp>
    </p:spTree>
    <p:extLst>
      <p:ext uri="{BB962C8B-B14F-4D97-AF65-F5344CB8AC3E}">
        <p14:creationId xmlns:p14="http://schemas.microsoft.com/office/powerpoint/2010/main" val="21737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b="0" i="1" smtClean="0">
                              <a:latin typeface="Cambria Math" panose="02040503050406030204" pitchFamily="18" charset="0"/>
                            </a:rPr>
                          </m:ctrlPr>
                        </m:d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DE1422B-B76F-4CF2-9D23-65BCE0899B8C}"/>
              </a:ext>
            </a:extLst>
          </p:cNvPr>
          <p:cNvSpPr/>
          <p:nvPr/>
        </p:nvSpPr>
        <p:spPr>
          <a:xfrm>
            <a:off x="527738" y="2811663"/>
            <a:ext cx="349903" cy="146496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F2795B-547F-F939-ED95-4DE6A1EF1876}"/>
              </a:ext>
            </a:extLst>
          </p:cNvPr>
          <p:cNvSpPr/>
          <p:nvPr/>
        </p:nvSpPr>
        <p:spPr>
          <a:xfrm>
            <a:off x="877640" y="4276624"/>
            <a:ext cx="1954049" cy="1625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A86E14-1120-DD48-D625-5767BC9F6487}"/>
              </a:ext>
            </a:extLst>
          </p:cNvPr>
          <p:cNvSpPr/>
          <p:nvPr/>
        </p:nvSpPr>
        <p:spPr>
          <a:xfrm>
            <a:off x="9243337" y="2696519"/>
            <a:ext cx="2660583" cy="146496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95BC8F-2B8C-C91A-8A77-3102490145AD}"/>
              </a:ext>
            </a:extLst>
          </p:cNvPr>
          <p:cNvSpPr/>
          <p:nvPr/>
        </p:nvSpPr>
        <p:spPr>
          <a:xfrm>
            <a:off x="3161715" y="3136017"/>
            <a:ext cx="5765974" cy="91960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16EB54-5C52-190D-21B1-31C9FF4B0F0C}"/>
              </a:ext>
            </a:extLst>
          </p:cNvPr>
          <p:cNvSpPr/>
          <p:nvPr/>
        </p:nvSpPr>
        <p:spPr>
          <a:xfrm>
            <a:off x="852425" y="2795465"/>
            <a:ext cx="2066687" cy="148115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DC2EA0A-670F-A5A4-E3EA-370996E90798}"/>
              </a:ext>
            </a:extLst>
          </p:cNvPr>
          <p:cNvSpPr/>
          <p:nvPr/>
        </p:nvSpPr>
        <p:spPr>
          <a:xfrm>
            <a:off x="9272888" y="2753598"/>
            <a:ext cx="2660583" cy="146496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3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E06F402-F8C8-9C59-84F9-5190EF1074E4}"/>
              </a:ext>
            </a:extLst>
          </p:cNvPr>
          <p:cNvSpPr/>
          <p:nvPr/>
        </p:nvSpPr>
        <p:spPr>
          <a:xfrm>
            <a:off x="750197" y="2795465"/>
            <a:ext cx="2168916" cy="148115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5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𝒇</m:t>
                          </m:r>
                        </m:e>
                        <m:sub>
                          <m:r>
                            <a:rPr lang="en-US" sz="4000" b="1" i="1" smtClean="0">
                              <a:latin typeface="Cambria Math" panose="02040503050406030204" pitchFamily="18" charset="0"/>
                            </a:rPr>
                            <m:t>𝟎</m:t>
                          </m:r>
                        </m:sub>
                      </m:sSub>
                      <m:d>
                        <m:dPr>
                          <m:ctrlPr>
                            <a:rPr lang="en-US" sz="4000" b="1" i="1" smtClean="0">
                              <a:latin typeface="Cambria Math" panose="02040503050406030204" pitchFamily="18" charset="0"/>
                            </a:rPr>
                          </m:ctrlPr>
                        </m:dPr>
                        <m:e>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e>
                      </m:d>
                      <m:r>
                        <a:rPr lang="en-US" sz="4000" b="1" i="1">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A83FFBC-547D-7ECF-CED8-DF3C98969D59}"/>
              </a:ext>
            </a:extLst>
          </p:cNvPr>
          <p:cNvPicPr>
            <a:picLocks noChangeAspect="1"/>
          </p:cNvPicPr>
          <p:nvPr/>
        </p:nvPicPr>
        <p:blipFill>
          <a:blip r:embed="rId7"/>
          <a:stretch>
            <a:fillRect/>
          </a:stretch>
        </p:blipFill>
        <p:spPr>
          <a:xfrm>
            <a:off x="3048000" y="1997964"/>
            <a:ext cx="1627561" cy="1176443"/>
          </a:xfrm>
          <a:prstGeom prst="rect">
            <a:avLst/>
          </a:prstGeom>
        </p:spPr>
      </p:pic>
    </p:spTree>
    <p:extLst>
      <p:ext uri="{BB962C8B-B14F-4D97-AF65-F5344CB8AC3E}">
        <p14:creationId xmlns:p14="http://schemas.microsoft.com/office/powerpoint/2010/main" val="310714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𝒇</m:t>
                          </m:r>
                        </m:e>
                        <m:sub>
                          <m:r>
                            <a:rPr lang="en-US" sz="4000" b="1" i="1" smtClean="0">
                              <a:latin typeface="Cambria Math" panose="02040503050406030204" pitchFamily="18" charset="0"/>
                            </a:rPr>
                            <m:t>𝟏</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6FC98C12-25D7-E3B2-8C3D-51BAC8E42479}"/>
              </a:ext>
            </a:extLst>
          </p:cNvPr>
          <p:cNvPicPr>
            <a:picLocks noChangeAspect="1"/>
          </p:cNvPicPr>
          <p:nvPr/>
        </p:nvPicPr>
        <p:blipFill>
          <a:blip r:embed="rId7"/>
          <a:stretch>
            <a:fillRect/>
          </a:stretch>
        </p:blipFill>
        <p:spPr>
          <a:xfrm>
            <a:off x="4453668" y="2166044"/>
            <a:ext cx="1577887" cy="1075832"/>
          </a:xfrm>
          <a:prstGeom prst="rect">
            <a:avLst/>
          </a:prstGeom>
        </p:spPr>
      </p:pic>
    </p:spTree>
    <p:extLst>
      <p:ext uri="{BB962C8B-B14F-4D97-AF65-F5344CB8AC3E}">
        <p14:creationId xmlns:p14="http://schemas.microsoft.com/office/powerpoint/2010/main" val="335392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b="1" i="1">
                              <a:latin typeface="Cambria Math" panose="02040503050406030204" pitchFamily="18" charset="0"/>
                            </a:rPr>
                          </m:ctrlPr>
                        </m:sSubPr>
                        <m:e>
                          <m:r>
                            <a:rPr lang="en-US" sz="4000" b="1" i="1">
                              <a:latin typeface="Cambria Math" panose="02040503050406030204" pitchFamily="18" charset="0"/>
                            </a:rPr>
                            <m:t>𝒇</m:t>
                          </m:r>
                        </m:e>
                        <m:sub>
                          <m:r>
                            <a:rPr lang="en-US" sz="4000" b="1" i="1" smtClean="0">
                              <a:latin typeface="Cambria Math" panose="02040503050406030204" pitchFamily="18" charset="0"/>
                            </a:rPr>
                            <m:t>𝟐</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7309FA-04DB-63CE-5A2A-6DAF71E52AE5}"/>
              </a:ext>
            </a:extLst>
          </p:cNvPr>
          <p:cNvPicPr>
            <a:picLocks noChangeAspect="1"/>
          </p:cNvPicPr>
          <p:nvPr/>
        </p:nvPicPr>
        <p:blipFill>
          <a:blip r:embed="rId7"/>
          <a:stretch>
            <a:fillRect/>
          </a:stretch>
        </p:blipFill>
        <p:spPr>
          <a:xfrm>
            <a:off x="5183540" y="2084132"/>
            <a:ext cx="1824919" cy="1157744"/>
          </a:xfrm>
          <a:prstGeom prst="rect">
            <a:avLst/>
          </a:prstGeom>
        </p:spPr>
      </p:pic>
    </p:spTree>
    <p:extLst>
      <p:ext uri="{BB962C8B-B14F-4D97-AF65-F5344CB8AC3E}">
        <p14:creationId xmlns:p14="http://schemas.microsoft.com/office/powerpoint/2010/main" val="70218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a:latin typeface="Cambria Math" panose="02040503050406030204" pitchFamily="18" charset="0"/>
                            </a:rPr>
                            <m:t>𝒇</m:t>
                          </m:r>
                        </m:e>
                        <m:sub>
                          <m:r>
                            <a:rPr lang="en-US" sz="4000" b="1" i="1" smtClean="0">
                              <a:latin typeface="Cambria Math" panose="02040503050406030204" pitchFamily="18" charset="0"/>
                            </a:rPr>
                            <m:t>𝟑</m:t>
                          </m:r>
                        </m:sub>
                      </m:sSub>
                      <m:r>
                        <a:rPr lang="en-US" sz="4000" b="1" i="1" smtClean="0">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𝑲</m:t>
                          </m:r>
                          <m:r>
                            <a:rPr lang="en-US" sz="4000" b="1" i="1" smtClean="0">
                              <a:latin typeface="Cambria Math" panose="02040503050406030204" pitchFamily="18" charset="0"/>
                            </a:rPr>
                            <m:t>=</m:t>
                          </m:r>
                          <m:r>
                            <a:rPr lang="en-US" sz="4000" b="1" i="1" smtClean="0">
                              <a:latin typeface="Cambria Math" panose="02040503050406030204" pitchFamily="18" charset="0"/>
                            </a:rPr>
                            <m:t>𝟒</m:t>
                          </m:r>
                        </m:sub>
                      </m:sSub>
                    </m:oMath>
                  </m:oMathPara>
                </a14:m>
                <a:endParaRPr lang="en-US" sz="4000" b="1"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9BF1972-C26C-28E0-D1D1-F7CB8CE2F08E}"/>
              </a:ext>
            </a:extLst>
          </p:cNvPr>
          <p:cNvPicPr>
            <a:picLocks noChangeAspect="1"/>
          </p:cNvPicPr>
          <p:nvPr/>
        </p:nvPicPr>
        <p:blipFill>
          <a:blip r:embed="rId7"/>
          <a:stretch>
            <a:fillRect/>
          </a:stretch>
        </p:blipFill>
        <p:spPr>
          <a:xfrm>
            <a:off x="6713983" y="1949011"/>
            <a:ext cx="2055905" cy="1273201"/>
          </a:xfrm>
          <a:prstGeom prst="rect">
            <a:avLst/>
          </a:prstGeom>
        </p:spPr>
      </p:pic>
    </p:spTree>
    <p:extLst>
      <p:ext uri="{BB962C8B-B14F-4D97-AF65-F5344CB8AC3E}">
        <p14:creationId xmlns:p14="http://schemas.microsoft.com/office/powerpoint/2010/main" val="2717042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DA32B5A-AC9C-AA29-84B6-A9A21B6C02A0}"/>
              </a:ext>
            </a:extLst>
          </p:cNvPr>
          <p:cNvSpPr/>
          <p:nvPr/>
        </p:nvSpPr>
        <p:spPr>
          <a:xfrm>
            <a:off x="9232004" y="2446438"/>
            <a:ext cx="2583912" cy="197651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088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21A6B2-CEC8-14CB-CE38-35279ED06DBB}"/>
              </a:ext>
            </a:extLst>
          </p:cNvPr>
          <p:cNvSpPr/>
          <p:nvPr/>
        </p:nvSpPr>
        <p:spPr>
          <a:xfrm>
            <a:off x="5859624" y="3241876"/>
            <a:ext cx="494523" cy="70788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7C9A5A-21BC-1905-CA4A-7153E9D60BBE}"/>
                  </a:ext>
                </a:extLst>
              </p:cNvPr>
              <p:cNvSpPr txBox="1"/>
              <p:nvPr/>
            </p:nvSpPr>
            <p:spPr>
              <a:xfrm>
                <a:off x="4582986" y="4299840"/>
                <a:ext cx="360564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𝑘</m:t>
                        </m:r>
                      </m:sub>
                    </m:sSub>
                  </m:oMath>
                </a14:m>
                <a:r>
                  <a:rPr lang="en-US" sz="2400" dirty="0"/>
                  <a:t> is a J by J invertible function</a:t>
                </a:r>
              </a:p>
              <a:p>
                <a:pPr marL="742950" lvl="1" indent="-285750">
                  <a:buFont typeface="Arial" panose="020B0604020202020204" pitchFamily="34" charset="0"/>
                  <a:buChar char="•"/>
                </a:pPr>
                <a:r>
                  <a:rPr lang="en-US" sz="2400" dirty="0"/>
                  <a:t>In this case J = 2</a:t>
                </a:r>
              </a:p>
            </p:txBody>
          </p:sp>
        </mc:Choice>
        <mc:Fallback xmlns="">
          <p:sp>
            <p:nvSpPr>
              <p:cNvPr id="6" name="TextBox 5">
                <a:extLst>
                  <a:ext uri="{FF2B5EF4-FFF2-40B4-BE49-F238E27FC236}">
                    <a16:creationId xmlns:a16="http://schemas.microsoft.com/office/drawing/2014/main" id="{5B7C9A5A-21BC-1905-CA4A-7153E9D60BBE}"/>
                  </a:ext>
                </a:extLst>
              </p:cNvPr>
              <p:cNvSpPr txBox="1">
                <a:spLocks noRot="1" noChangeAspect="1" noMove="1" noResize="1" noEditPoints="1" noAdjustHandles="1" noChangeArrowheads="1" noChangeShapeType="1" noTextEdit="1"/>
              </p:cNvSpPr>
              <p:nvPr/>
            </p:nvSpPr>
            <p:spPr>
              <a:xfrm>
                <a:off x="4582986" y="4299840"/>
                <a:ext cx="3605645" cy="1200329"/>
              </a:xfrm>
              <a:prstGeom prst="rect">
                <a:avLst/>
              </a:prstGeom>
              <a:blipFill>
                <a:blip r:embed="rId7"/>
                <a:stretch>
                  <a:fillRect l="-2369"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3293546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DA32B5A-AC9C-AA29-84B6-A9A21B6C02A0}"/>
              </a:ext>
            </a:extLst>
          </p:cNvPr>
          <p:cNvSpPr/>
          <p:nvPr/>
        </p:nvSpPr>
        <p:spPr>
          <a:xfrm>
            <a:off x="9232004" y="2446438"/>
            <a:ext cx="2583912" cy="197651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553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2801565" y="3241876"/>
                <a:ext cx="6536987" cy="7505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Sup>
                        <m:sSubSupPr>
                          <m:ctrlPr>
                            <a:rPr lang="en-US" sz="4000" b="1" i="1" smtClean="0">
                              <a:latin typeface="Cambria Math" panose="02040503050406030204" pitchFamily="18" charset="0"/>
                            </a:rPr>
                          </m:ctrlPr>
                        </m:sSubSupPr>
                        <m:e>
                          <m:r>
                            <a:rPr lang="en-US" sz="4000" b="1" i="1">
                              <a:latin typeface="Cambria Math" panose="02040503050406030204" pitchFamily="18" charset="0"/>
                            </a:rPr>
                            <m:t>𝒇</m:t>
                          </m:r>
                        </m:e>
                        <m:sub>
                          <m:r>
                            <a:rPr lang="en-US" sz="4000" b="1" i="1" smtClean="0">
                              <a:latin typeface="Cambria Math" panose="02040503050406030204" pitchFamily="18" charset="0"/>
                            </a:rPr>
                            <m:t>𝟑</m:t>
                          </m:r>
                        </m:sub>
                        <m:sup>
                          <m:r>
                            <a:rPr lang="en-US" sz="4000" b="1" i="1" smtClean="0">
                              <a:latin typeface="Cambria Math" panose="02040503050406030204" pitchFamily="18" charset="0"/>
                            </a:rPr>
                            <m:t>−</m:t>
                          </m:r>
                          <m:r>
                            <a:rPr lang="en-US" sz="4000" b="1" i="1" smtClean="0">
                              <a:latin typeface="Cambria Math" panose="02040503050406030204" pitchFamily="18" charset="0"/>
                            </a:rPr>
                            <m:t>𝟏</m:t>
                          </m:r>
                        </m:sup>
                      </m:sSubSup>
                      <m:r>
                        <a:rPr lang="en-US" sz="4000" b="1" i="1" smtClean="0">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𝑲</m:t>
                          </m:r>
                          <m:r>
                            <a:rPr lang="en-US" sz="4000" b="1" i="1" smtClean="0">
                              <a:latin typeface="Cambria Math" panose="02040503050406030204" pitchFamily="18" charset="0"/>
                            </a:rPr>
                            <m:t>=</m:t>
                          </m:r>
                          <m:r>
                            <a:rPr lang="en-US" sz="4000" b="1" i="1" smtClean="0">
                              <a:latin typeface="Cambria Math" panose="02040503050406030204" pitchFamily="18" charset="0"/>
                            </a:rPr>
                            <m:t>𝟒</m:t>
                          </m:r>
                        </m:sub>
                      </m:sSub>
                      <m:r>
                        <a:rPr lang="en-US" sz="4000" b="1" i="1" smtClean="0">
                          <a:latin typeface="Cambria Math" panose="02040503050406030204" pitchFamily="18" charset="0"/>
                        </a:rPr>
                        <m:t>)</m:t>
                      </m:r>
                    </m:oMath>
                  </m:oMathPara>
                </a14:m>
                <a:endParaRPr lang="en-US" sz="4000" b="1"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2801565" y="3241876"/>
                <a:ext cx="6536987" cy="7505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9BF1972-C26C-28E0-D1D1-F7CB8CE2F08E}"/>
              </a:ext>
            </a:extLst>
          </p:cNvPr>
          <p:cNvPicPr>
            <a:picLocks noChangeAspect="1"/>
          </p:cNvPicPr>
          <p:nvPr/>
        </p:nvPicPr>
        <p:blipFill>
          <a:blip r:embed="rId7"/>
          <a:stretch>
            <a:fillRect/>
          </a:stretch>
        </p:blipFill>
        <p:spPr>
          <a:xfrm>
            <a:off x="6713983" y="1949011"/>
            <a:ext cx="2055905" cy="1273201"/>
          </a:xfrm>
          <a:prstGeom prst="rect">
            <a:avLst/>
          </a:prstGeom>
        </p:spPr>
      </p:pic>
    </p:spTree>
    <p:extLst>
      <p:ext uri="{BB962C8B-B14F-4D97-AF65-F5344CB8AC3E}">
        <p14:creationId xmlns:p14="http://schemas.microsoft.com/office/powerpoint/2010/main" val="5379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4ECE-4238-232F-AC83-D3F3AEF8DE0F}"/>
              </a:ext>
            </a:extLst>
          </p:cNvPr>
          <p:cNvSpPr>
            <a:spLocks noGrp="1"/>
          </p:cNvSpPr>
          <p:nvPr>
            <p:ph type="title"/>
          </p:nvPr>
        </p:nvSpPr>
        <p:spPr/>
        <p:txBody>
          <a:bodyPr/>
          <a:lstStyle/>
          <a:p>
            <a:r>
              <a:rPr lang="en-US" dirty="0"/>
              <a:t>Current Problems in Bayesian Estimation</a:t>
            </a:r>
          </a:p>
        </p:txBody>
      </p:sp>
      <p:sp>
        <p:nvSpPr>
          <p:cNvPr id="3" name="Content Placeholder 2">
            <a:extLst>
              <a:ext uri="{FF2B5EF4-FFF2-40B4-BE49-F238E27FC236}">
                <a16:creationId xmlns:a16="http://schemas.microsoft.com/office/drawing/2014/main" id="{228D0835-80E5-DE44-D075-FE707946AD59}"/>
              </a:ext>
            </a:extLst>
          </p:cNvPr>
          <p:cNvSpPr>
            <a:spLocks noGrp="1"/>
          </p:cNvSpPr>
          <p:nvPr>
            <p:ph idx="1"/>
          </p:nvPr>
        </p:nvSpPr>
        <p:spPr/>
        <p:txBody>
          <a:bodyPr>
            <a:normAutofit/>
          </a:bodyPr>
          <a:lstStyle/>
          <a:p>
            <a:r>
              <a:rPr lang="en-US" dirty="0"/>
              <a:t>Likewise, Bayesian estimation techniques are problematic:</a:t>
            </a:r>
          </a:p>
          <a:p>
            <a:pPr marL="457200" lvl="1" indent="0">
              <a:buNone/>
            </a:pPr>
            <a:r>
              <a:rPr lang="en-US" dirty="0"/>
              <a:t> </a:t>
            </a:r>
          </a:p>
          <a:p>
            <a:pPr lvl="1"/>
            <a:r>
              <a:rPr lang="en-US" dirty="0"/>
              <a:t>Workhorse Metropolis-Hastings Markov Chain Monte Carlo (MCMC) has difficulty converging in both HA and non-HA models</a:t>
            </a:r>
          </a:p>
          <a:p>
            <a:pPr lvl="1"/>
            <a:endParaRPr lang="en-US" dirty="0"/>
          </a:p>
          <a:p>
            <a:pPr lvl="1"/>
            <a:r>
              <a:rPr lang="en-US" dirty="0"/>
              <a:t>MCMC has difficulty with under-identified and multi-modal posteriors</a:t>
            </a:r>
          </a:p>
          <a:p>
            <a:pPr lvl="1"/>
            <a:endParaRPr lang="en-US" dirty="0"/>
          </a:p>
          <a:p>
            <a:r>
              <a:rPr lang="en-US" dirty="0"/>
              <a:t>MCMC has difficulties with estimating </a:t>
            </a:r>
            <a:r>
              <a:rPr lang="en-US" dirty="0" err="1"/>
              <a:t>repersentitive</a:t>
            </a:r>
            <a:r>
              <a:rPr lang="en-US" dirty="0"/>
              <a:t> agent models</a:t>
            </a:r>
          </a:p>
          <a:p>
            <a:pPr lvl="1"/>
            <a:endParaRPr lang="en-US" dirty="0"/>
          </a:p>
          <a:p>
            <a:pPr lvl="1"/>
            <a:r>
              <a:rPr lang="en-US" dirty="0"/>
              <a:t>Moving from representative agent to HA </a:t>
            </a:r>
            <a:r>
              <a:rPr lang="en-US" dirty="0">
                <a:sym typeface="Wingdings" panose="05000000000000000000" pitchFamily="2" charset="2"/>
              </a:rPr>
              <a:t> more estimation problems</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22825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2723745" y="3241876"/>
                <a:ext cx="6420255" cy="747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Sup>
                        <m:sSubSupPr>
                          <m:ctrlPr>
                            <a:rPr lang="en-US" sz="4000" b="1" i="1" smtClean="0">
                              <a:latin typeface="Cambria Math" panose="02040503050406030204" pitchFamily="18" charset="0"/>
                            </a:rPr>
                          </m:ctrlPr>
                        </m:sSubSupPr>
                        <m:e>
                          <m:r>
                            <a:rPr lang="en-US" sz="4000" b="1" i="1">
                              <a:latin typeface="Cambria Math" panose="02040503050406030204" pitchFamily="18" charset="0"/>
                            </a:rPr>
                            <m:t>𝒇</m:t>
                          </m:r>
                        </m:e>
                        <m:sub>
                          <m:r>
                            <a:rPr lang="en-US" sz="4000" b="1" i="1" smtClean="0">
                              <a:latin typeface="Cambria Math" panose="02040503050406030204" pitchFamily="18" charset="0"/>
                            </a:rPr>
                            <m:t>𝟐</m:t>
                          </m:r>
                        </m:sub>
                        <m:sup>
                          <m:r>
                            <a:rPr lang="en-US" sz="4000" b="1" i="1" smtClean="0">
                              <a:latin typeface="Cambria Math" panose="02040503050406030204" pitchFamily="18" charset="0"/>
                            </a:rPr>
                            <m:t>−</m:t>
                          </m:r>
                          <m:r>
                            <a:rPr lang="en-US" sz="4000" b="1" i="1" smtClean="0">
                              <a:latin typeface="Cambria Math" panose="02040503050406030204" pitchFamily="18" charset="0"/>
                            </a:rPr>
                            <m:t>𝟏</m:t>
                          </m:r>
                        </m:sup>
                      </m:sSubSup>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2723745" y="3241876"/>
                <a:ext cx="6420255" cy="7476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7309FA-04DB-63CE-5A2A-6DAF71E52AE5}"/>
              </a:ext>
            </a:extLst>
          </p:cNvPr>
          <p:cNvPicPr>
            <a:picLocks noChangeAspect="1"/>
          </p:cNvPicPr>
          <p:nvPr/>
        </p:nvPicPr>
        <p:blipFill>
          <a:blip r:embed="rId7"/>
          <a:stretch>
            <a:fillRect/>
          </a:stretch>
        </p:blipFill>
        <p:spPr>
          <a:xfrm>
            <a:off x="5183540" y="2084132"/>
            <a:ext cx="1824919" cy="1157744"/>
          </a:xfrm>
          <a:prstGeom prst="rect">
            <a:avLst/>
          </a:prstGeom>
        </p:spPr>
      </p:pic>
    </p:spTree>
    <p:extLst>
      <p:ext uri="{BB962C8B-B14F-4D97-AF65-F5344CB8AC3E}">
        <p14:creationId xmlns:p14="http://schemas.microsoft.com/office/powerpoint/2010/main" val="244947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2704289" y="3241876"/>
                <a:ext cx="6439711" cy="747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Sup>
                        <m:sSubSupPr>
                          <m:ctrlPr>
                            <a:rPr lang="en-US" sz="4000" b="1" i="1" smtClean="0">
                              <a:latin typeface="Cambria Math" panose="02040503050406030204" pitchFamily="18" charset="0"/>
                            </a:rPr>
                          </m:ctrlPr>
                        </m:sSubSupPr>
                        <m:e>
                          <m:r>
                            <a:rPr lang="en-US" sz="4000" b="1" i="1" smtClean="0">
                              <a:latin typeface="Cambria Math" panose="02040503050406030204" pitchFamily="18" charset="0"/>
                            </a:rPr>
                            <m:t>𝒇</m:t>
                          </m:r>
                        </m:e>
                        <m:sub>
                          <m:r>
                            <a:rPr lang="en-US" sz="4000" b="1" i="1" smtClean="0">
                              <a:latin typeface="Cambria Math" panose="02040503050406030204" pitchFamily="18" charset="0"/>
                            </a:rPr>
                            <m:t>𝟏</m:t>
                          </m:r>
                        </m:sub>
                        <m:sup>
                          <m:r>
                            <a:rPr lang="en-US" sz="4000" b="1" i="1" smtClean="0">
                              <a:latin typeface="Cambria Math" panose="02040503050406030204" pitchFamily="18" charset="0"/>
                            </a:rPr>
                            <m:t>−</m:t>
                          </m:r>
                          <m:r>
                            <a:rPr lang="en-US" sz="4000" b="1" i="1" smtClean="0">
                              <a:latin typeface="Cambria Math" panose="02040503050406030204" pitchFamily="18" charset="0"/>
                            </a:rPr>
                            <m:t>𝟏</m:t>
                          </m:r>
                        </m:sup>
                      </m:sSubSup>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2704289" y="3241876"/>
                <a:ext cx="6439711" cy="7476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6FC98C12-25D7-E3B2-8C3D-51BAC8E42479}"/>
              </a:ext>
            </a:extLst>
          </p:cNvPr>
          <p:cNvPicPr>
            <a:picLocks noChangeAspect="1"/>
          </p:cNvPicPr>
          <p:nvPr/>
        </p:nvPicPr>
        <p:blipFill>
          <a:blip r:embed="rId7"/>
          <a:stretch>
            <a:fillRect/>
          </a:stretch>
        </p:blipFill>
        <p:spPr>
          <a:xfrm>
            <a:off x="4453668" y="2166044"/>
            <a:ext cx="1577887" cy="1075832"/>
          </a:xfrm>
          <a:prstGeom prst="rect">
            <a:avLst/>
          </a:prstGeom>
        </p:spPr>
      </p:pic>
    </p:spTree>
    <p:extLst>
      <p:ext uri="{BB962C8B-B14F-4D97-AF65-F5344CB8AC3E}">
        <p14:creationId xmlns:p14="http://schemas.microsoft.com/office/powerpoint/2010/main" val="194141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2762655" y="3241876"/>
                <a:ext cx="6780179" cy="7505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1" i="1" smtClean="0">
                              <a:latin typeface="Cambria Math" panose="02040503050406030204" pitchFamily="18" charset="0"/>
                            </a:rPr>
                          </m:ctrlPr>
                        </m:sSubSupPr>
                        <m:e>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1" i="1" smtClean="0">
                              <a:latin typeface="Cambria Math" panose="02040503050406030204" pitchFamily="18" charset="0"/>
                            </a:rPr>
                            <m:t>= </m:t>
                          </m:r>
                          <m:r>
                            <a:rPr lang="en-US" sz="4000" b="1" i="1" smtClean="0">
                              <a:latin typeface="Cambria Math" panose="02040503050406030204" pitchFamily="18" charset="0"/>
                            </a:rPr>
                            <m:t>𝒇</m:t>
                          </m:r>
                        </m:e>
                        <m:sub>
                          <m:r>
                            <a:rPr lang="en-US" sz="4000" b="1" i="1" smtClean="0">
                              <a:latin typeface="Cambria Math" panose="02040503050406030204" pitchFamily="18" charset="0"/>
                            </a:rPr>
                            <m:t>𝟎</m:t>
                          </m:r>
                        </m:sub>
                        <m:sup>
                          <m:r>
                            <a:rPr lang="en-US" sz="4000" b="1" i="1" smtClean="0">
                              <a:latin typeface="Cambria Math" panose="02040503050406030204" pitchFamily="18" charset="0"/>
                            </a:rPr>
                            <m:t>−</m:t>
                          </m:r>
                          <m:r>
                            <a:rPr lang="en-US" sz="4000" b="1" i="1" smtClean="0">
                              <a:latin typeface="Cambria Math" panose="02040503050406030204" pitchFamily="18" charset="0"/>
                            </a:rPr>
                            <m:t>𝟏</m:t>
                          </m:r>
                        </m:sup>
                      </m:sSubSup>
                      <m:r>
                        <a:rPr lang="en-US" sz="4000" b="1" i="1">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2762655" y="3241876"/>
                <a:ext cx="6780179" cy="7505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A83FFBC-547D-7ECF-CED8-DF3C98969D59}"/>
              </a:ext>
            </a:extLst>
          </p:cNvPr>
          <p:cNvPicPr>
            <a:picLocks noChangeAspect="1"/>
          </p:cNvPicPr>
          <p:nvPr/>
        </p:nvPicPr>
        <p:blipFill>
          <a:blip r:embed="rId7"/>
          <a:stretch>
            <a:fillRect/>
          </a:stretch>
        </p:blipFill>
        <p:spPr>
          <a:xfrm>
            <a:off x="3048000" y="1997964"/>
            <a:ext cx="1627561" cy="1176443"/>
          </a:xfrm>
          <a:prstGeom prst="rect">
            <a:avLst/>
          </a:prstGeom>
        </p:spPr>
      </p:pic>
    </p:spTree>
    <p:extLst>
      <p:ext uri="{BB962C8B-B14F-4D97-AF65-F5344CB8AC3E}">
        <p14:creationId xmlns:p14="http://schemas.microsoft.com/office/powerpoint/2010/main" val="521718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25DBA-1023-9714-9F7A-5265CE9F02A1}"/>
              </a:ext>
            </a:extLst>
          </p:cNvPr>
          <p:cNvSpPr>
            <a:spLocks noGrp="1"/>
          </p:cNvSpPr>
          <p:nvPr>
            <p:ph idx="1"/>
          </p:nvPr>
        </p:nvSpPr>
        <p:spPr/>
        <p:txBody>
          <a:bodyPr>
            <a:normAutofit/>
          </a:bodyPr>
          <a:lstStyle/>
          <a:p>
            <a:endParaRPr lang="en-US" b="1" dirty="0"/>
          </a:p>
          <a:p>
            <a:endParaRPr lang="en-US" dirty="0"/>
          </a:p>
        </p:txBody>
      </p:sp>
      <p:sp>
        <p:nvSpPr>
          <p:cNvPr id="2" name="Title 1">
            <a:extLst>
              <a:ext uri="{FF2B5EF4-FFF2-40B4-BE49-F238E27FC236}">
                <a16:creationId xmlns:a16="http://schemas.microsoft.com/office/drawing/2014/main" id="{97342DD0-0264-F150-C050-B7D960763289}"/>
              </a:ext>
            </a:extLst>
          </p:cNvPr>
          <p:cNvSpPr>
            <a:spLocks noGrp="1"/>
          </p:cNvSpPr>
          <p:nvPr>
            <p:ph type="title"/>
          </p:nvPr>
        </p:nvSpPr>
        <p:spPr/>
        <p:txBody>
          <a:bodyPr>
            <a:normAutofit/>
          </a:bodyPr>
          <a:lstStyle/>
          <a:p>
            <a:r>
              <a:rPr lang="en-US" dirty="0"/>
              <a:t>A Composition of Functions in a Flow allows it to become a Flexible Density Estimator</a:t>
            </a:r>
          </a:p>
        </p:txBody>
      </p:sp>
      <p:pic>
        <p:nvPicPr>
          <p:cNvPr id="8" name="Picture 7">
            <a:extLst>
              <a:ext uri="{FF2B5EF4-FFF2-40B4-BE49-F238E27FC236}">
                <a16:creationId xmlns:a16="http://schemas.microsoft.com/office/drawing/2014/main" id="{830503CC-C3AD-296F-6DA7-DED5151CB35E}"/>
              </a:ext>
            </a:extLst>
          </p:cNvPr>
          <p:cNvPicPr>
            <a:picLocks noChangeAspect="1"/>
          </p:cNvPicPr>
          <p:nvPr/>
        </p:nvPicPr>
        <p:blipFill>
          <a:blip r:embed="rId2"/>
          <a:stretch>
            <a:fillRect/>
          </a:stretch>
        </p:blipFill>
        <p:spPr>
          <a:xfrm>
            <a:off x="527738" y="2649134"/>
            <a:ext cx="2391374" cy="1773821"/>
          </a:xfrm>
          <a:prstGeom prst="rect">
            <a:avLst/>
          </a:prstGeom>
        </p:spPr>
      </p:pic>
      <p:pic>
        <p:nvPicPr>
          <p:cNvPr id="10" name="Picture 9">
            <a:extLst>
              <a:ext uri="{FF2B5EF4-FFF2-40B4-BE49-F238E27FC236}">
                <a16:creationId xmlns:a16="http://schemas.microsoft.com/office/drawing/2014/main" id="{89FC29BA-FA80-0D31-5D5F-0FDC5860660C}"/>
              </a:ext>
            </a:extLst>
          </p:cNvPr>
          <p:cNvPicPr>
            <a:picLocks noChangeAspect="1"/>
          </p:cNvPicPr>
          <p:nvPr/>
        </p:nvPicPr>
        <p:blipFill>
          <a:blip r:embed="rId3"/>
          <a:stretch>
            <a:fillRect/>
          </a:stretch>
        </p:blipFill>
        <p:spPr>
          <a:xfrm>
            <a:off x="9232004" y="2649134"/>
            <a:ext cx="2583912" cy="177382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06A33E-48D7-9D60-211A-11F1A7354FFA}"/>
                  </a:ext>
                </a:extLst>
              </p:cNvPr>
              <p:cNvSpPr txBox="1"/>
              <p:nvPr/>
            </p:nvSpPr>
            <p:spPr>
              <a:xfrm>
                <a:off x="3048000" y="3241876"/>
                <a:ext cx="6096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0</m:t>
                          </m:r>
                        </m:sub>
                      </m:sSub>
                      <m:d>
                        <m:dPr>
                          <m:ctrlPr>
                            <a:rPr lang="en-US" sz="400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0</m:t>
                              </m:r>
                            </m:sub>
                          </m:sSub>
                        </m:e>
                      </m:d>
                      <m:r>
                        <a:rPr lang="en-US" sz="4000" b="1" i="1">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sub>
                      </m:sSub>
                      <m:r>
                        <a:rPr lang="en-US" sz="4000" b="1"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2</m:t>
                          </m:r>
                        </m:sub>
                      </m:sSub>
                      <m:r>
                        <a:rPr lang="en-US" sz="4000" b="1" i="1">
                          <a:latin typeface="Cambria Math" panose="02040503050406030204" pitchFamily="18" charset="0"/>
                        </a:rPr>
                        <m:t>∘</m:t>
                      </m:r>
                      <m:sSub>
                        <m:sSubPr>
                          <m:ctrlPr>
                            <a:rPr lang="en-US" sz="4000" i="1" smtClean="0">
                              <a:latin typeface="Cambria Math" panose="02040503050406030204" pitchFamily="18" charset="0"/>
                            </a:rPr>
                          </m:ctrlPr>
                        </m:sSubPr>
                        <m:e>
                          <m:r>
                            <a:rPr lang="en-US" sz="4000" i="1">
                              <a:latin typeface="Cambria Math" panose="02040503050406030204" pitchFamily="18" charset="0"/>
                            </a:rPr>
                            <m:t>𝑓</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𝑍</m:t>
                          </m:r>
                        </m:e>
                        <m:sub>
                          <m:r>
                            <a:rPr lang="en-US" sz="4000" b="0" i="1" smtClean="0">
                              <a:latin typeface="Cambria Math" panose="02040503050406030204" pitchFamily="18" charset="0"/>
                            </a:rPr>
                            <m:t>𝐾</m:t>
                          </m:r>
                          <m:r>
                            <a:rPr lang="en-US" sz="4000" b="0" i="1" smtClean="0">
                              <a:latin typeface="Cambria Math" panose="02040503050406030204" pitchFamily="18" charset="0"/>
                            </a:rPr>
                            <m:t>=4</m:t>
                          </m:r>
                        </m:sub>
                      </m:sSub>
                    </m:oMath>
                  </m:oMathPara>
                </a14:m>
                <a:endParaRPr lang="en-US" sz="4000" dirty="0"/>
              </a:p>
            </p:txBody>
          </p:sp>
        </mc:Choice>
        <mc:Fallback xmlns="">
          <p:sp>
            <p:nvSpPr>
              <p:cNvPr id="12" name="TextBox 11">
                <a:extLst>
                  <a:ext uri="{FF2B5EF4-FFF2-40B4-BE49-F238E27FC236}">
                    <a16:creationId xmlns:a16="http://schemas.microsoft.com/office/drawing/2014/main" id="{7F06A33E-48D7-9D60-211A-11F1A7354FFA}"/>
                  </a:ext>
                </a:extLst>
              </p:cNvPr>
              <p:cNvSpPr txBox="1">
                <a:spLocks noRot="1" noChangeAspect="1" noMove="1" noResize="1" noEditPoints="1" noAdjustHandles="1" noChangeArrowheads="1" noChangeShapeType="1" noTextEdit="1"/>
              </p:cNvSpPr>
              <p:nvPr/>
            </p:nvSpPr>
            <p:spPr>
              <a:xfrm>
                <a:off x="3048000" y="3241876"/>
                <a:ext cx="6096000"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DABAAC-E551-DAAC-D6C5-F695E0A2F451}"/>
                  </a:ext>
                </a:extLst>
              </p:cNvPr>
              <p:cNvSpPr txBox="1"/>
              <p:nvPr/>
            </p:nvSpPr>
            <p:spPr>
              <a:xfrm>
                <a:off x="285135"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𝟎</m:t>
                          </m:r>
                        </m:sub>
                      </m:sSub>
                      <m:r>
                        <a:rPr lang="en-US" sz="4000" b="0" i="1" smtClean="0">
                          <a:latin typeface="Cambria Math" panose="02040503050406030204" pitchFamily="18" charset="0"/>
                        </a:rPr>
                        <m:t>∼</m:t>
                      </m:r>
                      <m:r>
                        <a:rPr lang="en-US" sz="4000" b="0" i="1" smtClean="0">
                          <a:latin typeface="Cambria Math" panose="02040503050406030204" pitchFamily="18" charset="0"/>
                        </a:rPr>
                        <m:t>𝑁</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0</m:t>
                          </m:r>
                        </m:e>
                      </m:acc>
                      <m:r>
                        <a:rPr lang="en-US" sz="4000" b="0" i="1" smtClean="0">
                          <a:latin typeface="Cambria Math" panose="02040503050406030204" pitchFamily="18" charset="0"/>
                        </a:rPr>
                        <m:t>,</m:t>
                      </m:r>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1</m:t>
                          </m:r>
                        </m:e>
                      </m:acc>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E7DABAAC-E551-DAAC-D6C5-F695E0A2F451}"/>
                  </a:ext>
                </a:extLst>
              </p:cNvPr>
              <p:cNvSpPr txBox="1">
                <a:spLocks noRot="1" noChangeAspect="1" noMove="1" noResize="1" noEditPoints="1" noAdjustHandles="1" noChangeArrowheads="1" noChangeShapeType="1" noTextEdit="1"/>
              </p:cNvSpPr>
              <p:nvPr/>
            </p:nvSpPr>
            <p:spPr>
              <a:xfrm>
                <a:off x="285135" y="4411562"/>
                <a:ext cx="3254477" cy="7092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66346A-7616-786B-0EEA-CB1660BEC731}"/>
                  </a:ext>
                </a:extLst>
              </p:cNvPr>
              <p:cNvSpPr txBox="1"/>
              <p:nvPr/>
            </p:nvSpPr>
            <p:spPr>
              <a:xfrm>
                <a:off x="9144000" y="4411562"/>
                <a:ext cx="3254477" cy="70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𝒁</m:t>
                          </m:r>
                        </m:e>
                        <m:sub>
                          <m:r>
                            <a:rPr lang="en-US" sz="4000" b="1" i="1" smtClean="0">
                              <a:latin typeface="Cambria Math" panose="02040503050406030204" pitchFamily="18" charset="0"/>
                            </a:rPr>
                            <m:t>𝟒</m:t>
                          </m:r>
                        </m:sub>
                      </m:sSub>
                    </m:oMath>
                  </m:oMathPara>
                </a14:m>
                <a:endParaRPr lang="en-US" sz="4000" dirty="0"/>
              </a:p>
            </p:txBody>
          </p:sp>
        </mc:Choice>
        <mc:Fallback xmlns="">
          <p:sp>
            <p:nvSpPr>
              <p:cNvPr id="16" name="TextBox 15">
                <a:extLst>
                  <a:ext uri="{FF2B5EF4-FFF2-40B4-BE49-F238E27FC236}">
                    <a16:creationId xmlns:a16="http://schemas.microsoft.com/office/drawing/2014/main" id="{D566346A-7616-786B-0EEA-CB1660BEC731}"/>
                  </a:ext>
                </a:extLst>
              </p:cNvPr>
              <p:cNvSpPr txBox="1">
                <a:spLocks noRot="1" noChangeAspect="1" noMove="1" noResize="1" noEditPoints="1" noAdjustHandles="1" noChangeArrowheads="1" noChangeShapeType="1" noTextEdit="1"/>
              </p:cNvSpPr>
              <p:nvPr/>
            </p:nvSpPr>
            <p:spPr>
              <a:xfrm>
                <a:off x="9144000" y="4411562"/>
                <a:ext cx="3254477" cy="709233"/>
              </a:xfrm>
              <a:prstGeom prst="rect">
                <a:avLst/>
              </a:prstGeom>
              <a:blipFill>
                <a:blip r:embed="rId6"/>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E06F402-F8C8-9C59-84F9-5190EF1074E4}"/>
              </a:ext>
            </a:extLst>
          </p:cNvPr>
          <p:cNvSpPr/>
          <p:nvPr/>
        </p:nvSpPr>
        <p:spPr>
          <a:xfrm>
            <a:off x="750197" y="2795465"/>
            <a:ext cx="2168916" cy="148115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4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02B2-6575-6DF1-8E6C-518C5E5E7A12}"/>
              </a:ext>
            </a:extLst>
          </p:cNvPr>
          <p:cNvSpPr>
            <a:spLocks noGrp="1"/>
          </p:cNvSpPr>
          <p:nvPr>
            <p:ph type="title"/>
          </p:nvPr>
        </p:nvSpPr>
        <p:spPr/>
        <p:txBody>
          <a:bodyPr/>
          <a:lstStyle/>
          <a:p>
            <a:r>
              <a:rPr lang="en-US" dirty="0"/>
              <a:t>What is the Point of a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C6B3A-98AF-4B42-C48F-2D122E3E0779}"/>
                  </a:ext>
                </a:extLst>
              </p:cNvPr>
              <p:cNvSpPr>
                <a:spLocks noGrp="1"/>
              </p:cNvSpPr>
              <p:nvPr>
                <p:ph idx="1"/>
              </p:nvPr>
            </p:nvSpPr>
            <p:spPr/>
            <p:txBody>
              <a:bodyPr>
                <a:normAutofit fontScale="92500" lnSpcReduction="20000"/>
              </a:bodyPr>
              <a:lstStyle/>
              <a:p>
                <a:r>
                  <a:rPr lang="en-US" dirty="0"/>
                  <a:t>Given points sampled from some unknown distribution, for example: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𝑲</m:t>
                        </m:r>
                      </m:sub>
                    </m:sSub>
                    <m:r>
                      <a:rPr lang="en-US" b="0" i="1" dirty="0" smtClean="0">
                        <a:latin typeface="Cambria Math" panose="02040503050406030204" pitchFamily="18" charset="0"/>
                      </a:rPr>
                      <m:t>∼</m:t>
                    </m:r>
                    <m:r>
                      <m:rPr>
                        <m:sty m:val="p"/>
                      </m:rPr>
                      <a:rPr lang="en-US" dirty="0" smtClean="0">
                        <a:latin typeface="Cambria Math" panose="02040503050406030204" pitchFamily="18" charset="0"/>
                      </a:rPr>
                      <m:t>p</m:t>
                    </m:r>
                    <m:r>
                      <a:rPr lang="en-US" b="0" i="0" dirty="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𝑲</m:t>
                        </m:r>
                      </m:sub>
                    </m:sSub>
                    <m:r>
                      <a:rPr lang="en-US" b="0" i="1" dirty="0" smtClean="0">
                        <a:latin typeface="Cambria Math" panose="02040503050406030204" pitchFamily="18" charset="0"/>
                      </a:rPr>
                      <m:t>)</m:t>
                    </m:r>
                  </m:oMath>
                </a14:m>
                <a:r>
                  <a:rPr lang="en-US" dirty="0"/>
                  <a:t>, the normalizing flow will learn a mapping from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𝟎</m:t>
                        </m:r>
                      </m:sub>
                    </m:sSub>
                  </m:oMath>
                </a14:m>
                <a:r>
                  <a:rPr lang="en-US" dirty="0"/>
                  <a:t>, the realizations of a known distribution, to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smtClean="0">
                            <a:latin typeface="Cambria Math" panose="02040503050406030204" pitchFamily="18" charset="0"/>
                          </a:rPr>
                          <m:t>𝑲</m:t>
                        </m:r>
                      </m:sub>
                    </m:sSub>
                  </m:oMath>
                </a14:m>
                <a:endParaRPr lang="en-US" dirty="0"/>
              </a:p>
              <a:p>
                <a:endParaRPr lang="en-US" dirty="0"/>
              </a:p>
              <a:p>
                <a:r>
                  <a:rPr lang="en-US" dirty="0"/>
                  <a:t>The flow will do this by optimizing the likelihood with respect to the yet to be discussed parameters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oMath>
                </a14:m>
                <a:r>
                  <a:rPr lang="en-US" dirty="0"/>
                  <a:t>’s</a:t>
                </a:r>
              </a:p>
              <a:p>
                <a:endParaRPr lang="en-US" dirty="0"/>
              </a:p>
              <a:p>
                <a:r>
                  <a:rPr lang="en-US" dirty="0"/>
                  <a:t>Thus, we need to figure out 2 things:</a:t>
                </a:r>
              </a:p>
              <a:p>
                <a:endParaRPr lang="en-US" dirty="0"/>
              </a:p>
              <a:p>
                <a:pPr lvl="1"/>
                <a:r>
                  <a:rPr lang="en-US" dirty="0"/>
                  <a:t>How to calculate the likelihood</a:t>
                </a:r>
              </a:p>
              <a:p>
                <a:pPr lvl="1"/>
                <a:endParaRPr lang="en-US" dirty="0"/>
              </a:p>
              <a:p>
                <a:pPr lvl="1"/>
                <a:r>
                  <a:rPr lang="en-US" dirty="0"/>
                  <a:t>What are the parameters of the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oMath>
                </a14:m>
                <a:r>
                  <a:rPr lang="en-US" dirty="0"/>
                  <a:t>’s</a:t>
                </a:r>
              </a:p>
              <a:p>
                <a:endParaRPr lang="en-US" dirty="0"/>
              </a:p>
            </p:txBody>
          </p:sp>
        </mc:Choice>
        <mc:Fallback xmlns="">
          <p:sp>
            <p:nvSpPr>
              <p:cNvPr id="3" name="Content Placeholder 2">
                <a:extLst>
                  <a:ext uri="{FF2B5EF4-FFF2-40B4-BE49-F238E27FC236}">
                    <a16:creationId xmlns:a16="http://schemas.microsoft.com/office/drawing/2014/main" id="{3D9C6B3A-98AF-4B42-C48F-2D122E3E0779}"/>
                  </a:ext>
                </a:extLst>
              </p:cNvPr>
              <p:cNvSpPr>
                <a:spLocks noGrp="1" noRot="1" noChangeAspect="1" noMove="1" noResize="1" noEditPoints="1" noAdjustHandles="1" noChangeArrowheads="1" noChangeShapeType="1" noTextEdit="1"/>
              </p:cNvSpPr>
              <p:nvPr>
                <p:ph idx="1"/>
              </p:nvPr>
            </p:nvSpPr>
            <p:spPr>
              <a:blipFill>
                <a:blip r:embed="rId2"/>
                <a:stretch>
                  <a:fillRect l="-928" t="-3501" r="-116"/>
                </a:stretch>
              </a:blipFill>
            </p:spPr>
            <p:txBody>
              <a:bodyPr/>
              <a:lstStyle/>
              <a:p>
                <a:r>
                  <a:rPr lang="en-US">
                    <a:noFill/>
                  </a:rPr>
                  <a:t> </a:t>
                </a:r>
              </a:p>
            </p:txBody>
          </p:sp>
        </mc:Fallback>
      </mc:AlternateContent>
    </p:spTree>
    <p:extLst>
      <p:ext uri="{BB962C8B-B14F-4D97-AF65-F5344CB8AC3E}">
        <p14:creationId xmlns:p14="http://schemas.microsoft.com/office/powerpoint/2010/main" val="4102391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401-A28B-160D-3FEF-1DCA4ED50F3A}"/>
              </a:ext>
            </a:extLst>
          </p:cNvPr>
          <p:cNvSpPr>
            <a:spLocks noGrp="1"/>
          </p:cNvSpPr>
          <p:nvPr>
            <p:ph type="title"/>
          </p:nvPr>
        </p:nvSpPr>
        <p:spPr/>
        <p:txBody>
          <a:bodyPr>
            <a:normAutofit fontScale="90000"/>
          </a:bodyPr>
          <a:lstStyle/>
          <a:p>
            <a:r>
              <a:rPr lang="en-US" dirty="0"/>
              <a:t>Fundamental Insight Regarding the Likelihood:</a:t>
            </a:r>
            <a:br>
              <a:rPr lang="en-US" dirty="0"/>
            </a:br>
            <a:r>
              <a:rPr lang="en-US" dirty="0"/>
              <a:t>A Change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09F0EE-7BA0-31E7-E76D-06E03D8EBEAB}"/>
                  </a:ext>
                </a:extLst>
              </p:cNvPr>
              <p:cNvSpPr>
                <a:spLocks noGrp="1"/>
              </p:cNvSpPr>
              <p:nvPr>
                <p:ph idx="1"/>
              </p:nvPr>
            </p:nvSpPr>
            <p:spPr/>
            <p:txBody>
              <a:bodyPr>
                <a:normAutofit fontScale="92500" lnSpcReduction="10000"/>
              </a:bodyPr>
              <a:lstStyle/>
              <a:p>
                <a:r>
                  <a:rPr lang="en-US" dirty="0"/>
                  <a:t>If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𝒁</m:t>
                        </m:r>
                      </m:e>
                      <m:sub>
                        <m:r>
                          <a:rPr lang="en-US" b="1" i="0" smtClean="0">
                            <a:latin typeface="Cambria Math" panose="02040503050406030204" pitchFamily="18" charset="0"/>
                          </a:rPr>
                          <m:t>𝟎</m:t>
                        </m:r>
                      </m:sub>
                    </m:sSub>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oMath>
                </a14:m>
                <a:r>
                  <a:rPr lang="en-US" dirty="0"/>
                  <a:t> is a known J-dimensional density, say </a:t>
                </a:r>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𝟎</m:t>
                            </m:r>
                          </m:e>
                        </m:acc>
                        <m:r>
                          <a:rPr lang="en-US"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𝟏</m:t>
                            </m:r>
                          </m:e>
                        </m:acc>
                        <m:r>
                          <a:rPr lang="en-US" i="1">
                            <a:latin typeface="Cambria Math" panose="02040503050406030204" pitchFamily="18" charset="0"/>
                          </a:rPr>
                          <m:t> </m:t>
                        </m:r>
                      </m:e>
                    </m:d>
                  </m:oMath>
                </a14:m>
                <a:r>
                  <a:rPr lang="en-US" dirty="0"/>
                  <a:t>,</a:t>
                </a:r>
              </a:p>
              <a:p>
                <a:pPr lvl="1"/>
                <a:r>
                  <a:rPr lang="en-US" dirty="0"/>
                  <a:t>Let f be a J-to-J dimensional function, then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oMath>
                </a14:m>
                <a:r>
                  <a:rPr lang="en-US" dirty="0"/>
                  <a:t> has the density:</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e>
                      </m:d>
                      <m:r>
                        <a:rPr lang="en-US" b="0" i="1" smtClean="0">
                          <a:latin typeface="Cambria Math" panose="02040503050406030204" pitchFamily="18" charset="0"/>
                        </a:rPr>
                        <m:t>=</m:t>
                      </m:r>
                      <m:r>
                        <m:rPr>
                          <m:sty m:val="p"/>
                        </m:rPr>
                        <a:rPr lang="en-US" b="0" i="0" smtClean="0">
                          <a:latin typeface="Cambria Math" panose="02040503050406030204" pitchFamily="18" charset="0"/>
                        </a:rPr>
                        <m:t>q</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det</m:t>
                              </m:r>
                              <m:f>
                                <m:fPr>
                                  <m:ctrlPr>
                                    <a:rPr lang="en-US" b="0" i="1" smtClean="0">
                                      <a:latin typeface="Cambria Math" panose="02040503050406030204" pitchFamily="18" charset="0"/>
                                    </a:rPr>
                                  </m:ctrlPr>
                                </m:fPr>
                                <m:num>
                                  <m:r>
                                    <a:rPr lang="en-US" b="0" i="1" smtClean="0">
                                      <a:latin typeface="Cambria Math" panose="02040503050406030204" pitchFamily="18" charset="0"/>
                                    </a:rPr>
                                    <m:t>𝛿</m:t>
                                  </m:r>
                                  <m:r>
                                    <a:rPr lang="en-US" b="0" i="1" smtClean="0">
                                      <a:latin typeface="Cambria Math" panose="02040503050406030204" pitchFamily="18" charset="0"/>
                                    </a:rPr>
                                    <m:t>𝑓</m:t>
                                  </m:r>
                                </m:num>
                                <m:den>
                                  <m:r>
                                    <a:rPr lang="en-US" b="0" i="1" smtClean="0">
                                      <a:latin typeface="Cambria Math" panose="02040503050406030204" pitchFamily="18" charset="0"/>
                                    </a:rPr>
                                    <m:t>𝛿</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den>
                              </m:f>
                            </m:e>
                          </m:d>
                        </m:e>
                        <m:sup>
                          <m:r>
                            <a:rPr lang="en-US" b="0" i="1" smtClean="0">
                              <a:latin typeface="Cambria Math" panose="02040503050406030204" pitchFamily="18" charset="0"/>
                            </a:rPr>
                            <m:t>−1</m:t>
                          </m:r>
                        </m:sup>
                      </m:sSup>
                    </m:oMath>
                  </m:oMathPara>
                </a14:m>
                <a:endParaRPr lang="en-US" dirty="0"/>
              </a:p>
              <a:p>
                <a:pPr marL="0" indent="0">
                  <a:buNone/>
                </a:pPr>
                <a:endParaRPr lang="en-US" dirty="0"/>
              </a:p>
              <a:p>
                <a:r>
                  <a:rPr lang="en-US" dirty="0"/>
                  <a:t>For a set of J-to-J dimensional f’s: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r>
                  <a:rPr lang="en-US" dirty="0"/>
                  <a:t>:</a:t>
                </a:r>
              </a:p>
              <a:p>
                <a:pPr lvl="1"/>
                <a:r>
                  <a:rPr lang="en-US" dirty="0"/>
                  <a:t>Even irregular distribution samples,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oMath>
                </a14:m>
                <a:r>
                  <a:rPr lang="en-US" dirty="0"/>
                  <a:t>, can be matched and have a log likelihood of:</a:t>
                </a:r>
              </a:p>
              <a:p>
                <a:pPr marL="0" indent="0" algn="ctr">
                  <a:buNone/>
                </a:pPr>
                <a14:m>
                  <m:oMath xmlns:m="http://schemas.openxmlformats.org/officeDocument/2006/math">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e>
                        </m:d>
                      </m:e>
                    </m:d>
                    <m:r>
                      <a:rPr lang="en-US" b="0" i="1" smtClean="0">
                        <a:latin typeface="Cambria Math" panose="02040503050406030204" pitchFamily="18" charset="0"/>
                      </a:rPr>
                      <m:t>=</m:t>
                    </m:r>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q</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−1</m:t>
                        </m:r>
                      </m:sup>
                      <m:e>
                        <m:r>
                          <m:rPr>
                            <m:sty m:val="p"/>
                          </m:rPr>
                          <a:rPr lang="en-US" b="0" i="0" smtClean="0">
                            <a:latin typeface="Cambria Math" panose="02040503050406030204" pitchFamily="18" charset="0"/>
                          </a:rPr>
                          <m:t>ln</m:t>
                        </m:r>
                        <m:r>
                          <a:rPr lang="en-US" b="0" i="0" smtClean="0">
                            <a:latin typeface="Cambria Math" panose="02040503050406030204" pitchFamily="18" charset="0"/>
                          </a:rPr>
                          <m:t>(|</m:t>
                        </m:r>
                        <m:r>
                          <m:rPr>
                            <m:sty m:val="p"/>
                          </m:rPr>
                          <a:rPr lang="en-US" b="0" i="0" smtClean="0">
                            <a:latin typeface="Cambria Math" panose="02040503050406030204" pitchFamily="18" charset="0"/>
                          </a:rPr>
                          <m:t>det</m:t>
                        </m:r>
                      </m:e>
                    </m:nary>
                  </m:oMath>
                </a14:m>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𝛿</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𝒌</m:t>
                            </m:r>
                          </m:sub>
                        </m:sSub>
                      </m:num>
                      <m:den>
                        <m:r>
                          <a:rPr lang="en-US" b="0" i="1" smtClean="0">
                            <a:latin typeface="Cambria Math" panose="02040503050406030204" pitchFamily="18" charset="0"/>
                          </a:rPr>
                          <m:t>𝛿</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𝒌</m:t>
                            </m:r>
                            <m:r>
                              <a:rPr lang="en-US" b="1" i="1" smtClean="0">
                                <a:latin typeface="Cambria Math" panose="02040503050406030204" pitchFamily="18" charset="0"/>
                              </a:rPr>
                              <m:t> </m:t>
                            </m:r>
                          </m:sub>
                        </m:sSub>
                      </m:den>
                    </m:f>
                    <m:r>
                      <a:rPr lang="en-US" b="0" i="0" smtClean="0">
                        <a:latin typeface="Cambria Math" panose="02040503050406030204" pitchFamily="18" charset="0"/>
                      </a:rPr>
                      <m:t>|)</m:t>
                    </m:r>
                  </m:oMath>
                </a14:m>
                <a:endParaRPr lang="en-US" b="1" dirty="0"/>
              </a:p>
              <a:p>
                <a:pPr marL="0" indent="0" algn="ctr">
                  <a:buNone/>
                </a:pPr>
                <a:endParaRPr lang="en-US" b="1" dirty="0"/>
              </a:p>
              <a:p>
                <a:r>
                  <a:rPr lang="en-US" dirty="0"/>
                  <a:t>Now we know how to evaluate a likelihood for a normalizing flow</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409F0EE-7BA0-31E7-E76D-06E03D8EBEAB}"/>
                  </a:ext>
                </a:extLst>
              </p:cNvPr>
              <p:cNvSpPr>
                <a:spLocks noGrp="1" noRot="1" noChangeAspect="1" noMove="1" noResize="1" noEditPoints="1" noAdjustHandles="1" noChangeArrowheads="1" noChangeShapeType="1" noTextEdit="1"/>
              </p:cNvSpPr>
              <p:nvPr>
                <p:ph idx="1"/>
              </p:nvPr>
            </p:nvSpPr>
            <p:spPr>
              <a:blipFill>
                <a:blip r:embed="rId3"/>
                <a:stretch>
                  <a:fillRect l="-928" t="-2801" b="-3782"/>
                </a:stretch>
              </a:blipFill>
            </p:spPr>
            <p:txBody>
              <a:bodyPr/>
              <a:lstStyle/>
              <a:p>
                <a:r>
                  <a:rPr lang="en-US">
                    <a:noFill/>
                  </a:rPr>
                  <a:t> </a:t>
                </a:r>
              </a:p>
            </p:txBody>
          </p:sp>
        </mc:Fallback>
      </mc:AlternateContent>
    </p:spTree>
    <p:extLst>
      <p:ext uri="{BB962C8B-B14F-4D97-AF65-F5344CB8AC3E}">
        <p14:creationId xmlns:p14="http://schemas.microsoft.com/office/powerpoint/2010/main" val="959859247"/>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86F5A3-FAF9-B1CA-204D-CA9EA99E7C5B}"/>
                  </a:ext>
                </a:extLst>
              </p:cNvPr>
              <p:cNvSpPr>
                <a:spLocks noGrp="1"/>
              </p:cNvSpPr>
              <p:nvPr>
                <p:ph type="title"/>
              </p:nvPr>
            </p:nvSpPr>
            <p:spPr/>
            <p:txBody>
              <a:bodyPr/>
              <a:lstStyle/>
              <a:p>
                <a:r>
                  <a:rPr lang="en-US" dirty="0"/>
                  <a:t>Constructing a Good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layer</a:t>
                </a:r>
              </a:p>
            </p:txBody>
          </p:sp>
        </mc:Choice>
        <mc:Fallback xmlns="">
          <p:sp>
            <p:nvSpPr>
              <p:cNvPr id="2" name="Title 1">
                <a:extLst>
                  <a:ext uri="{FF2B5EF4-FFF2-40B4-BE49-F238E27FC236}">
                    <a16:creationId xmlns:a16="http://schemas.microsoft.com/office/drawing/2014/main" id="{4586F5A3-FAF9-B1CA-204D-CA9EA99E7C5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7538B5-93C3-3D57-C841-1A2AAAFEB522}"/>
                  </a:ext>
                </a:extLst>
              </p:cNvPr>
              <p:cNvSpPr>
                <a:spLocks noGrp="1"/>
              </p:cNvSpPr>
              <p:nvPr>
                <p:ph idx="1"/>
              </p:nvPr>
            </p:nvSpPr>
            <p:spPr/>
            <p:txBody>
              <a:bodyPr/>
              <a:lstStyle/>
              <a:p>
                <a:r>
                  <a:rPr lang="en-US" dirty="0"/>
                  <a:t>Now to discuss the parameters of the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oMath>
                </a14:m>
                <a:r>
                  <a:rPr lang="en-US" dirty="0"/>
                  <a:t>’s</a:t>
                </a:r>
              </a:p>
              <a:p>
                <a:endParaRPr lang="en-US" dirty="0"/>
              </a:p>
              <a:p>
                <a:endParaRPr lang="en-US" dirty="0"/>
              </a:p>
              <a:p>
                <a:r>
                  <a:rPr lang="en-US" dirty="0"/>
                  <a:t>For example, I will talk about a specific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a:t>
                </a:r>
              </a:p>
              <a:p>
                <a:endParaRPr lang="en-US" dirty="0"/>
              </a:p>
              <a:p>
                <a:endParaRPr lang="en-US" dirty="0"/>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takes in a J dimensional vector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smtClean="0">
                            <a:latin typeface="Cambria Math" panose="02040503050406030204" pitchFamily="18" charset="0"/>
                          </a:rPr>
                          <m:t>𝒌</m:t>
                        </m:r>
                      </m:sub>
                    </m:sSub>
                    <m:r>
                      <a:rPr lang="en-US" b="1" i="1" smtClean="0">
                        <a:latin typeface="Cambria Math" panose="02040503050406030204" pitchFamily="18" charset="0"/>
                      </a:rPr>
                      <m:t> </m:t>
                    </m:r>
                  </m:oMath>
                </a14:m>
                <a:r>
                  <a:rPr lang="en-US" dirty="0"/>
                  <a:t>(lower case) and outputs a J dimensional vector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endParaRPr lang="en-US" dirty="0"/>
              </a:p>
              <a:p>
                <a:pPr marL="0" indent="0" algn="ctr">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F7538B5-93C3-3D57-C841-1A2AAAFEB522}"/>
                  </a:ext>
                </a:extLst>
              </p:cNvPr>
              <p:cNvSpPr>
                <a:spLocks noGrp="1" noRot="1" noChangeAspect="1" noMove="1" noResize="1" noEditPoints="1" noAdjustHandles="1" noChangeArrowheads="1" noChangeShapeType="1" noTextEdit="1"/>
              </p:cNvSpPr>
              <p:nvPr>
                <p:ph idx="1"/>
              </p:nvPr>
            </p:nvSpPr>
            <p:spPr>
              <a:blipFill>
                <a:blip r:embed="rId3"/>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2579810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4EBA-1378-F103-27CA-DDE214D4059E}"/>
              </a:ext>
            </a:extLst>
          </p:cNvPr>
          <p:cNvSpPr>
            <a:spLocks noGrp="1"/>
          </p:cNvSpPr>
          <p:nvPr>
            <p:ph type="title"/>
          </p:nvPr>
        </p:nvSpPr>
        <p:spPr/>
        <p:txBody>
          <a:bodyPr/>
          <a:lstStyle/>
          <a:p>
            <a:r>
              <a:rPr lang="en-US" dirty="0"/>
              <a:t>Transform 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9EA41-D3D0-877C-BFF9-96CAA1C73576}"/>
                  </a:ext>
                </a:extLst>
              </p:cNvPr>
              <p:cNvSpPr>
                <a:spLocks noGrp="1"/>
              </p:cNvSpPr>
              <p:nvPr>
                <p:ph idx="1"/>
              </p:nvPr>
            </p:nvSpPr>
            <p:spPr/>
            <p:txBody>
              <a:bodyPr>
                <a:normAutofit fontScale="85000" lnSpcReduction="20000"/>
              </a:bodyPr>
              <a:lstStyle/>
              <a:p>
                <a:r>
                  <a:rPr lang="en-US" dirty="0"/>
                  <a:t>Take J = 3, here is one parametrization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that is invertible and has conditional dependence across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Z</m:t>
                        </m:r>
                      </m:e>
                      <m:sup>
                        <m:r>
                          <a:rPr lang="en-US" b="0" i="1" smtClean="0">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3</m:t>
                        </m:r>
                      </m:sup>
                    </m:sSup>
                  </m:oMath>
                </a14:m>
                <a:r>
                  <a:rPr lang="en-US" dirty="0"/>
                  <a:t> for all k:</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a:t>
                </a:r>
              </a:p>
              <a:p>
                <a:pPr marL="0" indent="0" algn="ctr">
                  <a:buNone/>
                </a:pPr>
                <a:endParaRPr lang="en-US" dirty="0"/>
              </a:p>
              <a:p>
                <a:r>
                  <a:rPr lang="en-US" dirty="0"/>
                  <a:t>Couple things to talk about: </a:t>
                </a:r>
              </a:p>
              <a:p>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e>
                    </m:d>
                    <m:r>
                      <a:rPr lang="en-US" b="0" i="0" smtClean="0">
                        <a:latin typeface="Cambria Math" panose="02040503050406030204" pitchFamily="18" charset="0"/>
                      </a:rPr>
                      <m:t>,</m:t>
                    </m:r>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3</m:t>
                        </m:r>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e>
                    </m:d>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3</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 are all functions (as will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when performing conditional estimation) </a:t>
                </a:r>
                <a:r>
                  <a:rPr lang="en-US" dirty="0">
                    <a:sym typeface="Wingdings" panose="05000000000000000000" pitchFamily="2" charset="2"/>
                  </a:rPr>
                  <a:t> how to structure them</a:t>
                </a:r>
              </a:p>
              <a:p>
                <a:pPr lvl="1"/>
                <a:endParaRPr lang="en-US" dirty="0">
                  <a:sym typeface="Wingdings" panose="05000000000000000000" pitchFamily="2" charset="2"/>
                </a:endParaRP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sym typeface="Wingdings" panose="05000000000000000000" pitchFamily="2" charset="2"/>
                  </a:rPr>
                  <a:t> which is a function from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𝒁</m:t>
                        </m:r>
                      </m:e>
                      <m:sub>
                        <m:r>
                          <a:rPr lang="en-US" b="1" i="1">
                            <a:latin typeface="Cambria Math" panose="02040503050406030204" pitchFamily="18" charset="0"/>
                          </a:rPr>
                          <m:t>𝒌</m:t>
                        </m:r>
                      </m:sub>
                    </m:sSub>
                    <m:r>
                      <a:rPr lang="en-US" b="0" i="1" smtClean="0">
                        <a:latin typeface="Cambria Math" panose="02040503050406030204" pitchFamily="18" charset="0"/>
                      </a:rPr>
                      <m:t> </m:t>
                    </m:r>
                  </m:oMath>
                </a14:m>
                <a:r>
                  <a:rPr lang="en-US" dirty="0">
                    <a:sym typeface="Wingdings" panose="05000000000000000000" pitchFamily="2" charset="2"/>
                  </a:rPr>
                  <a:t>to</a:t>
                </a:r>
                <a:r>
                  <a:rPr lang="en-US" b="1" dirty="0">
                    <a:sym typeface="Wingdings" panose="05000000000000000000" pitchFamily="2" charset="2"/>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i="1">
                        <a:latin typeface="Cambria Math" panose="02040503050406030204" pitchFamily="18" charset="0"/>
                      </a:rPr>
                      <m:t> </m:t>
                    </m:r>
                  </m:oMath>
                </a14:m>
                <a:r>
                  <a:rPr lang="en-US" dirty="0">
                    <a:sym typeface="Wingdings" panose="05000000000000000000" pitchFamily="2" charset="2"/>
                  </a:rPr>
                  <a:t>is invertible</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2229EA41-D3D0-877C-BFF9-96CAA1C73576}"/>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1671020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4EBA-1378-F103-27CA-DDE214D4059E}"/>
              </a:ext>
            </a:extLst>
          </p:cNvPr>
          <p:cNvSpPr>
            <a:spLocks noGrp="1"/>
          </p:cNvSpPr>
          <p:nvPr>
            <p:ph type="title"/>
          </p:nvPr>
        </p:nvSpPr>
        <p:spPr/>
        <p:txBody>
          <a:bodyPr/>
          <a:lstStyle/>
          <a:p>
            <a:r>
              <a:rPr lang="en-US" dirty="0"/>
              <a:t>Transform 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9EA41-D3D0-877C-BFF9-96CAA1C73576}"/>
                  </a:ext>
                </a:extLst>
              </p:cNvPr>
              <p:cNvSpPr>
                <a:spLocks noGrp="1"/>
              </p:cNvSpPr>
              <p:nvPr>
                <p:ph idx="1"/>
              </p:nvPr>
            </p:nvSpPr>
            <p:spPr/>
            <p:txBody>
              <a:bodyPr>
                <a:normAutofit fontScale="85000" lnSpcReduction="20000"/>
              </a:bodyPr>
              <a:lstStyle/>
              <a:p>
                <a:r>
                  <a:rPr lang="en-US" dirty="0"/>
                  <a:t>Take j = 3, here is one parametrization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that is invertible and has conditional dependence across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Z</m:t>
                        </m:r>
                      </m:e>
                      <m:sup>
                        <m:r>
                          <a:rPr lang="en-US" b="0" i="1" smtClean="0">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3</m:t>
                        </m:r>
                      </m:sup>
                    </m:sSup>
                  </m:oMath>
                </a14:m>
                <a:r>
                  <a:rPr lang="en-US" dirty="0"/>
                  <a:t>  for all k:</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a:t>
                </a:r>
              </a:p>
              <a:p>
                <a:pPr marL="0" indent="0" algn="ctr">
                  <a:buNone/>
                </a:pPr>
                <a:endParaRPr lang="en-US" dirty="0"/>
              </a:p>
              <a:p>
                <a:r>
                  <a:rPr lang="en-US" dirty="0"/>
                  <a:t>Couple things to talk about: </a:t>
                </a:r>
              </a:p>
              <a:p>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e>
                    </m:d>
                    <m:r>
                      <a:rPr lang="en-US" b="0" i="0" smtClean="0">
                        <a:latin typeface="Cambria Math" panose="02040503050406030204" pitchFamily="18" charset="0"/>
                      </a:rPr>
                      <m:t>,</m:t>
                    </m:r>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3</m:t>
                        </m:r>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e>
                    </m:d>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3</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 are all functions (as will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when performing conditional estimation) </a:t>
                </a:r>
                <a:r>
                  <a:rPr lang="en-US" dirty="0">
                    <a:sym typeface="Wingdings" panose="05000000000000000000" pitchFamily="2" charset="2"/>
                  </a:rPr>
                  <a:t> how to structure them</a:t>
                </a:r>
              </a:p>
              <a:p>
                <a:pPr lvl="1"/>
                <a:endParaRPr lang="en-US" dirty="0">
                  <a:sym typeface="Wingdings" panose="05000000000000000000" pitchFamily="2" charset="2"/>
                </a:endParaRP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sym typeface="Wingdings" panose="05000000000000000000" pitchFamily="2" charset="2"/>
                  </a:rPr>
                  <a:t> which is a function from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𝒁</m:t>
                        </m:r>
                      </m:e>
                      <m:sub>
                        <m:r>
                          <a:rPr lang="en-US" b="1" i="1">
                            <a:latin typeface="Cambria Math" panose="02040503050406030204" pitchFamily="18" charset="0"/>
                          </a:rPr>
                          <m:t>𝒌</m:t>
                        </m:r>
                      </m:sub>
                    </m:sSub>
                    <m:r>
                      <a:rPr lang="en-US" b="0" i="1" smtClean="0">
                        <a:latin typeface="Cambria Math" panose="02040503050406030204" pitchFamily="18" charset="0"/>
                      </a:rPr>
                      <m:t> </m:t>
                    </m:r>
                  </m:oMath>
                </a14:m>
                <a:r>
                  <a:rPr lang="en-US" dirty="0">
                    <a:sym typeface="Wingdings" panose="05000000000000000000" pitchFamily="2" charset="2"/>
                  </a:rPr>
                  <a:t>to</a:t>
                </a:r>
                <a:r>
                  <a:rPr lang="en-US" b="1" dirty="0">
                    <a:sym typeface="Wingdings" panose="05000000000000000000" pitchFamily="2" charset="2"/>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i="1">
                        <a:latin typeface="Cambria Math" panose="02040503050406030204" pitchFamily="18" charset="0"/>
                      </a:rPr>
                      <m:t> </m:t>
                    </m:r>
                  </m:oMath>
                </a14:m>
                <a:r>
                  <a:rPr lang="en-US" dirty="0">
                    <a:sym typeface="Wingdings" panose="05000000000000000000" pitchFamily="2" charset="2"/>
                  </a:rPr>
                  <a:t>is invertible</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2229EA41-D3D0-877C-BFF9-96CAA1C73576}"/>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93B7BB-F95E-4FA7-08FE-00925D54B5B6}"/>
              </a:ext>
            </a:extLst>
          </p:cNvPr>
          <p:cNvSpPr/>
          <p:nvPr/>
        </p:nvSpPr>
        <p:spPr>
          <a:xfrm>
            <a:off x="1601239" y="4715551"/>
            <a:ext cx="8783731"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081C74-E446-CC22-452A-D433BB6701F9}"/>
              </a:ext>
            </a:extLst>
          </p:cNvPr>
          <p:cNvSpPr/>
          <p:nvPr/>
        </p:nvSpPr>
        <p:spPr>
          <a:xfrm>
            <a:off x="5204733" y="2749902"/>
            <a:ext cx="891267"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0E2E96-26D5-AF59-7702-AB73EC8D51B5}"/>
              </a:ext>
            </a:extLst>
          </p:cNvPr>
          <p:cNvSpPr/>
          <p:nvPr/>
        </p:nvSpPr>
        <p:spPr>
          <a:xfrm>
            <a:off x="7167272" y="2749902"/>
            <a:ext cx="891267"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B5BDE5-FC4B-3C8E-36A9-B6254D40528D}"/>
              </a:ext>
            </a:extLst>
          </p:cNvPr>
          <p:cNvSpPr/>
          <p:nvPr/>
        </p:nvSpPr>
        <p:spPr>
          <a:xfrm>
            <a:off x="4759099" y="3183834"/>
            <a:ext cx="1336901"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57BBD50-D9A6-D084-3F78-0C488C14EA4E}"/>
              </a:ext>
            </a:extLst>
          </p:cNvPr>
          <p:cNvSpPr/>
          <p:nvPr/>
        </p:nvSpPr>
        <p:spPr>
          <a:xfrm>
            <a:off x="7094863" y="3196678"/>
            <a:ext cx="1336901"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7E00ECA-1BEA-0C58-E10F-C092B9E13C1C}"/>
              </a:ext>
            </a:extLst>
          </p:cNvPr>
          <p:cNvSpPr/>
          <p:nvPr/>
        </p:nvSpPr>
        <p:spPr>
          <a:xfrm flipV="1">
            <a:off x="5757962" y="2382643"/>
            <a:ext cx="410447"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B45154-CE3B-FDC8-4699-500EA7B3F90F}"/>
              </a:ext>
            </a:extLst>
          </p:cNvPr>
          <p:cNvSpPr/>
          <p:nvPr/>
        </p:nvSpPr>
        <p:spPr>
          <a:xfrm flipV="1">
            <a:off x="7127960" y="2382643"/>
            <a:ext cx="410447"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63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05354-C33B-01CE-9A1B-061A7D1D3B9C}"/>
                  </a:ext>
                </a:extLst>
              </p:cNvPr>
              <p:cNvSpPr>
                <a:spLocks noGrp="1"/>
              </p:cNvSpPr>
              <p:nvPr>
                <p:ph type="title"/>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𝑘</m:t>
                        </m:r>
                      </m:sub>
                    </m:sSub>
                  </m:oMath>
                </a14:m>
                <a:r>
                  <a:rPr lang="en-US" dirty="0"/>
                  <a:t> Functions</a:t>
                </a:r>
              </a:p>
            </p:txBody>
          </p:sp>
        </mc:Choice>
        <mc:Fallback xmlns="">
          <p:sp>
            <p:nvSpPr>
              <p:cNvPr id="2" name="Title 1">
                <a:extLst>
                  <a:ext uri="{FF2B5EF4-FFF2-40B4-BE49-F238E27FC236}">
                    <a16:creationId xmlns:a16="http://schemas.microsoft.com/office/drawing/2014/main" id="{CC705354-C33B-01CE-9A1B-061A7D1D3B9C}"/>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4BC3B7-63FF-9659-961E-4B03535E86B0}"/>
                  </a:ext>
                </a:extLst>
              </p:cNvPr>
              <p:cNvSpPr>
                <a:spLocks noGrp="1"/>
              </p:cNvSpPr>
              <p:nvPr>
                <p:ph idx="1"/>
              </p:nvPr>
            </p:nvSpPr>
            <p:spPr/>
            <p:txBody>
              <a:bodyPr>
                <a:normAutofit fontScale="85000" lnSpcReduction="20000"/>
              </a:bodyPr>
              <a:lstStyle/>
              <a:p>
                <a:r>
                  <a:rPr lang="en-US" dirty="0"/>
                  <a:t>In theory,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𝑘</m:t>
                        </m:r>
                      </m:sub>
                    </m:sSub>
                  </m:oMath>
                </a14:m>
                <a:r>
                  <a:rPr lang="en-US" dirty="0"/>
                  <a:t> can be any function with optimizable parameters…</a:t>
                </a:r>
              </a:p>
              <a:p>
                <a:endParaRPr lang="en-US" dirty="0"/>
              </a:p>
              <a:p>
                <a:r>
                  <a:rPr lang="en-US" dirty="0"/>
                  <a:t>…however, in practice,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dirty="0"/>
                  <a:t>are outputs of a </a:t>
                </a:r>
                <a:r>
                  <a:rPr lang="en-US" dirty="0">
                    <a:hlinkClick r:id="rId3" action="ppaction://hlinksldjump"/>
                  </a:rPr>
                  <a:t>feed-forward neural network</a:t>
                </a:r>
                <a:endParaRPr lang="en-US" dirty="0"/>
              </a:p>
              <a:p>
                <a:endParaRPr lang="en-US" dirty="0"/>
              </a:p>
              <a:p>
                <a:r>
                  <a:rPr lang="en-US" dirty="0"/>
                  <a:t>If necessary, for intuition, replace feed-forward neural network with a high dimensional polynomial regression</a:t>
                </a:r>
              </a:p>
              <a:p>
                <a:endParaRPr lang="en-US" dirty="0"/>
              </a:p>
              <a:p>
                <a:r>
                  <a:rPr lang="en-US" dirty="0"/>
                  <a:t>Thus, the likelihood can be maximized by updating the parameters of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𝑘</m:t>
                        </m:r>
                      </m:sub>
                    </m:sSub>
                  </m:oMath>
                </a14:m>
                <a:r>
                  <a:rPr lang="en-US" dirty="0"/>
                  <a:t> functions in each transform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𝑘</m:t>
                        </m:r>
                      </m:sub>
                    </m:sSub>
                  </m:oMath>
                </a14:m>
                <a:endParaRPr lang="en-US" dirty="0"/>
              </a:p>
              <a:p>
                <a:endParaRPr lang="en-US" dirty="0"/>
              </a:p>
              <a:p>
                <a:pPr lvl="1"/>
                <a:r>
                  <a:rPr lang="en-US" dirty="0"/>
                  <a:t>This will learn the correct mapping between the realizations of a known</a:t>
                </a:r>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𝟎</m:t>
                        </m:r>
                      </m:sub>
                    </m:sSub>
                  </m:oMath>
                </a14:m>
                <a:r>
                  <a:rPr lang="en-US" dirty="0"/>
                  <a:t> distribution like samples from</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𝑁</m:t>
                    </m:r>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𝟎</m:t>
                            </m:r>
                          </m:e>
                        </m:acc>
                        <m:r>
                          <a:rPr lang="en-US"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𝟏</m:t>
                            </m:r>
                          </m:e>
                        </m:acc>
                        <m:r>
                          <a:rPr lang="en-US" i="1">
                            <a:latin typeface="Cambria Math" panose="02040503050406030204" pitchFamily="18" charset="0"/>
                          </a:rPr>
                          <m:t> </m:t>
                        </m:r>
                      </m:e>
                    </m:d>
                  </m:oMath>
                </a14:m>
                <a:r>
                  <a:rPr lang="en-US" dirty="0"/>
                  <a:t> and the target distribution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smtClean="0">
                            <a:latin typeface="Cambria Math" panose="02040503050406030204" pitchFamily="18" charset="0"/>
                          </a:rPr>
                          <m:t>𝑲</m:t>
                        </m:r>
                      </m:sub>
                    </m:sSub>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C4BC3B7-63FF-9659-961E-4B03535E86B0}"/>
                  </a:ext>
                </a:extLst>
              </p:cNvPr>
              <p:cNvSpPr>
                <a:spLocks noGrp="1" noRot="1" noChangeAspect="1" noMove="1" noResize="1" noEditPoints="1" noAdjustHandles="1" noChangeArrowheads="1" noChangeShapeType="1" noTextEdit="1"/>
              </p:cNvSpPr>
              <p:nvPr>
                <p:ph idx="1"/>
              </p:nvPr>
            </p:nvSpPr>
            <p:spPr>
              <a:blipFill>
                <a:blip r:embed="rId4"/>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40528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4FEB-02F2-1B6C-FF2D-5C488F934193}"/>
              </a:ext>
            </a:extLst>
          </p:cNvPr>
          <p:cNvSpPr>
            <a:spLocks noGrp="1"/>
          </p:cNvSpPr>
          <p:nvPr>
            <p:ph type="title"/>
          </p:nvPr>
        </p:nvSpPr>
        <p:spPr/>
        <p:txBody>
          <a:bodyPr/>
          <a:lstStyle/>
          <a:p>
            <a:r>
              <a:rPr lang="en-US" dirty="0"/>
              <a:t>Sequential Neural Posterior Estimation (SNPE): A Solution to Estimation Problems</a:t>
            </a:r>
          </a:p>
        </p:txBody>
      </p:sp>
      <p:sp>
        <p:nvSpPr>
          <p:cNvPr id="3" name="Content Placeholder 2">
            <a:extLst>
              <a:ext uri="{FF2B5EF4-FFF2-40B4-BE49-F238E27FC236}">
                <a16:creationId xmlns:a16="http://schemas.microsoft.com/office/drawing/2014/main" id="{0DEBE771-F9EE-760D-1855-C8CF4A3608D4}"/>
              </a:ext>
            </a:extLst>
          </p:cNvPr>
          <p:cNvSpPr>
            <a:spLocks noGrp="1"/>
          </p:cNvSpPr>
          <p:nvPr>
            <p:ph idx="1"/>
          </p:nvPr>
        </p:nvSpPr>
        <p:spPr/>
        <p:txBody>
          <a:bodyPr>
            <a:normAutofit fontScale="92500" lnSpcReduction="10000"/>
          </a:bodyPr>
          <a:lstStyle/>
          <a:p>
            <a:r>
              <a:rPr lang="en-US" dirty="0"/>
              <a:t>As a simulation-based method, SNPE combines the best of both worlds:</a:t>
            </a:r>
          </a:p>
          <a:p>
            <a:endParaRPr lang="en-US" dirty="0"/>
          </a:p>
          <a:p>
            <a:pPr lvl="1"/>
            <a:r>
              <a:rPr lang="en-US" dirty="0"/>
              <a:t>No likelihood function required, like MSM, but always efficient when model well specified</a:t>
            </a:r>
          </a:p>
          <a:p>
            <a:pPr lvl="1"/>
            <a:endParaRPr lang="en-US" dirty="0"/>
          </a:p>
          <a:p>
            <a:pPr lvl="1"/>
            <a:r>
              <a:rPr lang="en-US" dirty="0"/>
              <a:t>Can Bayesian estimate, but greater speed/accuracy vs likelihood-based MCMC</a:t>
            </a:r>
          </a:p>
          <a:p>
            <a:pPr lvl="2"/>
            <a:r>
              <a:rPr lang="en-US" dirty="0">
                <a:hlinkClick r:id="rId2" action="ppaction://hlinksldjump"/>
              </a:rPr>
              <a:t>Theoretical reasons</a:t>
            </a:r>
            <a:r>
              <a:rPr lang="en-US" dirty="0"/>
              <a:t> why SNPE is more accurate with multi-modal posteriors</a:t>
            </a:r>
          </a:p>
          <a:p>
            <a:pPr lvl="1"/>
            <a:endParaRPr lang="en-US" dirty="0"/>
          </a:p>
          <a:p>
            <a:pPr lvl="1"/>
            <a:r>
              <a:rPr lang="en-US" dirty="0"/>
              <a:t>Estimation is independent of and not affected by the model or solution method</a:t>
            </a:r>
          </a:p>
          <a:p>
            <a:pPr marL="457200" lvl="1" indent="0">
              <a:buNone/>
            </a:pPr>
            <a:endParaRPr lang="en-US" dirty="0">
              <a:sym typeface="Wingdings" panose="05000000000000000000" pitchFamily="2" charset="2"/>
            </a:endParaRPr>
          </a:p>
          <a:p>
            <a:r>
              <a:rPr lang="en-US" dirty="0">
                <a:sym typeface="Wingdings" panose="05000000000000000000" pitchFamily="2" charset="2"/>
              </a:rPr>
              <a:t>This is applied computational research so I’m going to walk you through using my method to estimate HA/non-HA models, few if any proofs</a:t>
            </a:r>
            <a:endParaRPr lang="en-US" dirty="0"/>
          </a:p>
          <a:p>
            <a:pPr marL="457200" lvl="1" indent="0">
              <a:buNone/>
            </a:pPr>
            <a:endParaRPr lang="en-US" dirty="0"/>
          </a:p>
        </p:txBody>
      </p:sp>
      <p:sp>
        <p:nvSpPr>
          <p:cNvPr id="6" name="TextBox 5">
            <a:extLst>
              <a:ext uri="{FF2B5EF4-FFF2-40B4-BE49-F238E27FC236}">
                <a16:creationId xmlns:a16="http://schemas.microsoft.com/office/drawing/2014/main" id="{C08EFA2D-7BAF-3A2E-228B-777280C88A98}"/>
              </a:ext>
            </a:extLst>
          </p:cNvPr>
          <p:cNvSpPr txBox="1"/>
          <p:nvPr/>
        </p:nvSpPr>
        <p:spPr>
          <a:xfrm>
            <a:off x="923925" y="6123543"/>
            <a:ext cx="6096000" cy="369332"/>
          </a:xfrm>
          <a:prstGeom prst="rect">
            <a:avLst/>
          </a:prstGeom>
          <a:noFill/>
        </p:spPr>
        <p:txBody>
          <a:bodyPr wrap="square">
            <a:spAutoFit/>
          </a:bodyPr>
          <a:lstStyle/>
          <a:p>
            <a:r>
              <a:rPr lang="en-US" dirty="0">
                <a:hlinkClick r:id="rId3" action="ppaction://hlinksldjump"/>
              </a:rPr>
              <a:t>Simulation-based Estimation Literature</a:t>
            </a:r>
            <a:endParaRPr lang="en-US" dirty="0"/>
          </a:p>
        </p:txBody>
      </p:sp>
    </p:spTree>
    <p:extLst>
      <p:ext uri="{BB962C8B-B14F-4D97-AF65-F5344CB8AC3E}">
        <p14:creationId xmlns:p14="http://schemas.microsoft.com/office/powerpoint/2010/main" val="159102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4EBA-1378-F103-27CA-DDE214D4059E}"/>
              </a:ext>
            </a:extLst>
          </p:cNvPr>
          <p:cNvSpPr>
            <a:spLocks noGrp="1"/>
          </p:cNvSpPr>
          <p:nvPr>
            <p:ph type="title"/>
          </p:nvPr>
        </p:nvSpPr>
        <p:spPr/>
        <p:txBody>
          <a:bodyPr/>
          <a:lstStyle/>
          <a:p>
            <a:r>
              <a:rPr lang="en-US" dirty="0"/>
              <a:t>Transform 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9EA41-D3D0-877C-BFF9-96CAA1C73576}"/>
                  </a:ext>
                </a:extLst>
              </p:cNvPr>
              <p:cNvSpPr>
                <a:spLocks noGrp="1"/>
              </p:cNvSpPr>
              <p:nvPr>
                <p:ph idx="1"/>
              </p:nvPr>
            </p:nvSpPr>
            <p:spPr/>
            <p:txBody>
              <a:bodyPr>
                <a:normAutofit fontScale="85000" lnSpcReduction="20000"/>
              </a:bodyPr>
              <a:lstStyle/>
              <a:p>
                <a:r>
                  <a:rPr lang="en-US" dirty="0"/>
                  <a:t>Take j = 3, here is one parametrization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that is invertible and has conditional dependence across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Z</m:t>
                        </m:r>
                      </m:e>
                      <m:sup>
                        <m:r>
                          <a:rPr lang="en-US" b="0" i="1" smtClean="0">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3</m:t>
                        </m:r>
                      </m:sup>
                    </m:sSup>
                  </m:oMath>
                </a14:m>
                <a:r>
                  <a:rPr lang="en-US" dirty="0"/>
                  <a:t>  for all k:</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a:t>
                </a:r>
              </a:p>
              <a:p>
                <a:pPr marL="0" indent="0" algn="ctr">
                  <a:buNone/>
                </a:pPr>
                <a:endParaRPr lang="en-US" dirty="0"/>
              </a:p>
              <a:p>
                <a:r>
                  <a:rPr lang="en-US" dirty="0"/>
                  <a:t>Couple things to talk about: </a:t>
                </a:r>
              </a:p>
              <a:p>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e>
                    </m:d>
                    <m:r>
                      <a:rPr lang="en-US" b="0" i="0" smtClean="0">
                        <a:latin typeface="Cambria Math" panose="02040503050406030204" pitchFamily="18" charset="0"/>
                      </a:rPr>
                      <m:t>,</m:t>
                    </m:r>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3</m:t>
                        </m:r>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e>
                    </m:d>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3</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 are all functions (as will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when performing conditional estimation) </a:t>
                </a:r>
                <a:r>
                  <a:rPr lang="en-US" dirty="0">
                    <a:sym typeface="Wingdings" panose="05000000000000000000" pitchFamily="2" charset="2"/>
                  </a:rPr>
                  <a:t> how to structure them</a:t>
                </a:r>
              </a:p>
              <a:p>
                <a:pPr lvl="1"/>
                <a:endParaRPr lang="en-US" dirty="0">
                  <a:sym typeface="Wingdings" panose="05000000000000000000" pitchFamily="2" charset="2"/>
                </a:endParaRP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sym typeface="Wingdings" panose="05000000000000000000" pitchFamily="2" charset="2"/>
                  </a:rPr>
                  <a:t> which is a function from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𝒁</m:t>
                        </m:r>
                      </m:e>
                      <m:sub>
                        <m:r>
                          <a:rPr lang="en-US" b="1" i="1">
                            <a:latin typeface="Cambria Math" panose="02040503050406030204" pitchFamily="18" charset="0"/>
                          </a:rPr>
                          <m:t>𝒌</m:t>
                        </m:r>
                      </m:sub>
                    </m:sSub>
                    <m:r>
                      <a:rPr lang="en-US" b="0" i="1" smtClean="0">
                        <a:latin typeface="Cambria Math" panose="02040503050406030204" pitchFamily="18" charset="0"/>
                      </a:rPr>
                      <m:t> </m:t>
                    </m:r>
                  </m:oMath>
                </a14:m>
                <a:r>
                  <a:rPr lang="en-US" dirty="0">
                    <a:sym typeface="Wingdings" panose="05000000000000000000" pitchFamily="2" charset="2"/>
                  </a:rPr>
                  <a:t>to</a:t>
                </a:r>
                <a:r>
                  <a:rPr lang="en-US" b="1" dirty="0">
                    <a:sym typeface="Wingdings" panose="05000000000000000000" pitchFamily="2" charset="2"/>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i="1">
                        <a:latin typeface="Cambria Math" panose="02040503050406030204" pitchFamily="18" charset="0"/>
                      </a:rPr>
                      <m:t> </m:t>
                    </m:r>
                  </m:oMath>
                </a14:m>
                <a:r>
                  <a:rPr lang="en-US" dirty="0">
                    <a:sym typeface="Wingdings" panose="05000000000000000000" pitchFamily="2" charset="2"/>
                  </a:rPr>
                  <a:t>is invertible</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2229EA41-D3D0-877C-BFF9-96CAA1C73576}"/>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93B7BB-F95E-4FA7-08FE-00925D54B5B6}"/>
              </a:ext>
            </a:extLst>
          </p:cNvPr>
          <p:cNvSpPr/>
          <p:nvPr/>
        </p:nvSpPr>
        <p:spPr>
          <a:xfrm>
            <a:off x="1590675" y="5471331"/>
            <a:ext cx="5285986"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5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FED4EBA-1378-F103-27CA-DDE214D4059E}"/>
                  </a:ext>
                </a:extLst>
              </p:cNvPr>
              <p:cNvSpPr>
                <a:spLocks noGrp="1"/>
              </p:cNvSpPr>
              <p:nvPr>
                <p:ph type="title"/>
              </p:nvPr>
            </p:nvSpPr>
            <p:spPr/>
            <p:txBody>
              <a:bodyPr/>
              <a:lstStyle/>
              <a:p>
                <a:r>
                  <a:rPr lang="en-US" dirty="0"/>
                  <a:t>Invertibility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𝑘</m:t>
                        </m:r>
                        <m:r>
                          <a:rPr lang="en-US" b="0" i="1" smtClean="0">
                            <a:latin typeface="Cambria Math" panose="02040503050406030204" pitchFamily="18" charset="0"/>
                          </a:rPr>
                          <m:t>+1</m:t>
                        </m:r>
                      </m:sub>
                    </m:sSub>
                  </m:oMath>
                </a14:m>
                <a:r>
                  <a:rPr lang="en-US" dirty="0"/>
                  <a:t> </a:t>
                </a:r>
              </a:p>
            </p:txBody>
          </p:sp>
        </mc:Choice>
        <mc:Fallback xmlns="">
          <p:sp>
            <p:nvSpPr>
              <p:cNvPr id="2" name="Title 1">
                <a:extLst>
                  <a:ext uri="{FF2B5EF4-FFF2-40B4-BE49-F238E27FC236}">
                    <a16:creationId xmlns:a16="http://schemas.microsoft.com/office/drawing/2014/main" id="{DFED4EBA-1378-F103-27CA-DDE214D4059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9EA41-D3D0-877C-BFF9-96CAA1C73576}"/>
                  </a:ext>
                </a:extLst>
              </p:cNvPr>
              <p:cNvSpPr>
                <a:spLocks noGrp="1"/>
              </p:cNvSpPr>
              <p:nvPr>
                <p:ph idx="1"/>
              </p:nvPr>
            </p:nvSpPr>
            <p:spPr/>
            <p:txBody>
              <a:bodyPr>
                <a:normAutofit/>
              </a:bodyPr>
              <a:lstStyle/>
              <a:p>
                <a:r>
                  <a:rPr lang="en-US" dirty="0"/>
                  <a:t>Take j = 3, here is one parametrization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r>
                  <a:rPr lang="en-US" dirty="0"/>
                  <a:t> that is invertible and has conditional dependence across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Z</m:t>
                        </m:r>
                      </m:e>
                      <m:sup>
                        <m:r>
                          <a:rPr lang="en-US" b="0" i="1" smtClean="0">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Z</m:t>
                        </m:r>
                      </m:e>
                      <m:sup>
                        <m:r>
                          <a:rPr lang="en-US" b="0" i="1" smtClean="0">
                            <a:latin typeface="Cambria Math" panose="02040503050406030204" pitchFamily="18" charset="0"/>
                          </a:rPr>
                          <m:t>3</m:t>
                        </m:r>
                      </m:sup>
                    </m:sSup>
                  </m:oMath>
                </a14:m>
                <a:r>
                  <a:rPr lang="en-US" dirty="0"/>
                  <a:t>  for all k:</a:t>
                </a:r>
              </a:p>
              <a:p>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229EA41-D3D0-877C-BFF9-96CAA1C7357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B9200C3-0063-3FDB-45A9-9F841717EB41}"/>
              </a:ext>
            </a:extLst>
          </p:cNvPr>
          <p:cNvSpPr/>
          <p:nvPr/>
        </p:nvSpPr>
        <p:spPr>
          <a:xfrm>
            <a:off x="6386268" y="3181287"/>
            <a:ext cx="530483" cy="154218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DB82F8-838A-88EF-C757-272731956AB5}"/>
              </a:ext>
            </a:extLst>
          </p:cNvPr>
          <p:cNvSpPr/>
          <p:nvPr/>
        </p:nvSpPr>
        <p:spPr>
          <a:xfrm>
            <a:off x="5482757" y="3754936"/>
            <a:ext cx="522026"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C79CB6-44A7-D5E4-AB46-55B5D71E1326}"/>
              </a:ext>
            </a:extLst>
          </p:cNvPr>
          <p:cNvSpPr/>
          <p:nvPr/>
        </p:nvSpPr>
        <p:spPr>
          <a:xfrm>
            <a:off x="7772212" y="3788096"/>
            <a:ext cx="522026"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554265-DBAD-90EC-413F-E6DDE6CE81EC}"/>
              </a:ext>
            </a:extLst>
          </p:cNvPr>
          <p:cNvSpPr/>
          <p:nvPr/>
        </p:nvSpPr>
        <p:spPr>
          <a:xfrm>
            <a:off x="4939344" y="4277410"/>
            <a:ext cx="1065439"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8380A2-9CCC-0202-4345-98878D65CBB3}"/>
              </a:ext>
            </a:extLst>
          </p:cNvPr>
          <p:cNvSpPr/>
          <p:nvPr/>
        </p:nvSpPr>
        <p:spPr>
          <a:xfrm>
            <a:off x="7695134" y="4264090"/>
            <a:ext cx="1065439"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A5FB92-8335-8FFE-C4A2-351CBE3955FC}"/>
              </a:ext>
            </a:extLst>
          </p:cNvPr>
          <p:cNvSpPr/>
          <p:nvPr/>
        </p:nvSpPr>
        <p:spPr>
          <a:xfrm>
            <a:off x="4523793" y="3207102"/>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6B675D-A4E8-F92F-69D7-A335B1E01D88}"/>
              </a:ext>
            </a:extLst>
          </p:cNvPr>
          <p:cNvSpPr/>
          <p:nvPr/>
        </p:nvSpPr>
        <p:spPr>
          <a:xfrm>
            <a:off x="3815196" y="3788096"/>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AC2933-D53E-BA83-6D72-CF1D501393C5}"/>
              </a:ext>
            </a:extLst>
          </p:cNvPr>
          <p:cNvSpPr/>
          <p:nvPr/>
        </p:nvSpPr>
        <p:spPr>
          <a:xfrm>
            <a:off x="3282871" y="4369090"/>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23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FED4EBA-1378-F103-27CA-DDE214D4059E}"/>
                  </a:ext>
                </a:extLst>
              </p:cNvPr>
              <p:cNvSpPr>
                <a:spLocks noGrp="1"/>
              </p:cNvSpPr>
              <p:nvPr>
                <p:ph type="title"/>
              </p:nvPr>
            </p:nvSpPr>
            <p:spPr/>
            <p:txBody>
              <a:bodyPr/>
              <a:lstStyle/>
              <a:p>
                <a:r>
                  <a:rPr lang="en-US" dirty="0"/>
                  <a:t>Invertibility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𝑘</m:t>
                        </m:r>
                      </m:sub>
                    </m:sSub>
                  </m:oMath>
                </a14:m>
                <a:r>
                  <a:rPr lang="en-US" dirty="0"/>
                  <a:t> </a:t>
                </a:r>
              </a:p>
            </p:txBody>
          </p:sp>
        </mc:Choice>
        <mc:Fallback xmlns="">
          <p:sp>
            <p:nvSpPr>
              <p:cNvPr id="2" name="Title 1">
                <a:extLst>
                  <a:ext uri="{FF2B5EF4-FFF2-40B4-BE49-F238E27FC236}">
                    <a16:creationId xmlns:a16="http://schemas.microsoft.com/office/drawing/2014/main" id="{DFED4EBA-1378-F103-27CA-DDE214D4059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29EA41-D3D0-877C-BFF9-96CAA1C73576}"/>
                  </a:ext>
                </a:extLst>
              </p:cNvPr>
              <p:cNvSpPr>
                <a:spLocks noGrp="1"/>
              </p:cNvSpPr>
              <p:nvPr>
                <p:ph idx="1"/>
              </p:nvPr>
            </p:nvSpPr>
            <p:spPr/>
            <p:txBody>
              <a:bodyPr>
                <a:normAutofit fontScale="77500" lnSpcReduction="20000"/>
              </a:bodyPr>
              <a:lstStyle/>
              <a:p>
                <a:r>
                  <a:rPr lang="en-US" dirty="0"/>
                  <a:t>Using the same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 as earlier slides:</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a:t>
                </a:r>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a:t>
                </a:r>
              </a:p>
              <a:p>
                <a:r>
                  <a:rPr lang="en-US" dirty="0"/>
                  <a:t>Knowing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1</m:t>
                        </m:r>
                      </m:sup>
                    </m:sSubSup>
                  </m:oMath>
                </a14:m>
                <a:r>
                  <a:rPr lang="en-US" dirty="0"/>
                  <a:t>, can invert the affine first equation to get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a:t>
                </a:r>
              </a:p>
              <a:p>
                <a:pPr marL="0"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1</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b="0" i="1" smtClean="0">
                                  <a:latin typeface="Cambria Math" panose="02040503050406030204" pitchFamily="18" charset="0"/>
                                </a:rPr>
                                <m:t>1</m:t>
                              </m:r>
                            </m:sup>
                          </m:sSubSup>
                        </m:den>
                      </m:f>
                    </m:oMath>
                  </m:oMathPara>
                </a14:m>
                <a:endParaRPr lang="en-US" dirty="0"/>
              </a:p>
              <a:p>
                <a:r>
                  <a:rPr lang="en-US" dirty="0"/>
                  <a:t>Then:</a:t>
                </a:r>
              </a:p>
              <a:p>
                <a:pPr marL="0"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b="0" i="1" smtClean="0">
                              <a:latin typeface="Cambria Math" panose="02040503050406030204" pitchFamily="18" charset="0"/>
                            </a:rPr>
                            <m:t>)</m:t>
                          </m:r>
                        </m:num>
                        <m:den>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b="0" i="1" smtClean="0">
                              <a:latin typeface="Cambria Math" panose="02040503050406030204" pitchFamily="18" charset="0"/>
                            </a:rPr>
                            <m:t>)</m:t>
                          </m:r>
                        </m:den>
                      </m:f>
                    </m:oMath>
                  </m:oMathPara>
                </a14:m>
                <a:endParaRPr lang="en-US" dirty="0"/>
              </a:p>
              <a:p>
                <a:r>
                  <a:rPr lang="en-US" dirty="0"/>
                  <a:t>Finally,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3</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i="1">
                        <a:latin typeface="Cambria Math" panose="02040503050406030204" pitchFamily="18" charset="0"/>
                      </a:rPr>
                      <m:t>)</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3</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 are functions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2</m:t>
                        </m:r>
                      </m:sup>
                    </m:sSubSup>
                  </m:oMath>
                </a14:m>
                <a:r>
                  <a:rPr lang="en-US" dirty="0"/>
                  <a:t>, so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oMath>
                </a14:m>
                <a:r>
                  <a:rPr lang="en-US" dirty="0"/>
                  <a:t> can be solved</a:t>
                </a:r>
              </a:p>
              <a:p>
                <a:pPr lvl="1"/>
                <a:r>
                  <a:rPr lang="en-US" dirty="0"/>
                  <a:t>Proof with J &gt; 3 is via induction </a:t>
                </a:r>
              </a:p>
              <a:p>
                <a:endParaRPr lang="en-US" dirty="0"/>
              </a:p>
            </p:txBody>
          </p:sp>
        </mc:Choice>
        <mc:Fallback xmlns="">
          <p:sp>
            <p:nvSpPr>
              <p:cNvPr id="3" name="Content Placeholder 2">
                <a:extLst>
                  <a:ext uri="{FF2B5EF4-FFF2-40B4-BE49-F238E27FC236}">
                    <a16:creationId xmlns:a16="http://schemas.microsoft.com/office/drawing/2014/main" id="{2229EA41-D3D0-877C-BFF9-96CAA1C73576}"/>
                  </a:ext>
                </a:extLst>
              </p:cNvPr>
              <p:cNvSpPr>
                <a:spLocks noGrp="1" noRot="1" noChangeAspect="1" noMove="1" noResize="1" noEditPoints="1" noAdjustHandles="1" noChangeArrowheads="1" noChangeShapeType="1" noTextEdit="1"/>
              </p:cNvSpPr>
              <p:nvPr>
                <p:ph idx="1"/>
              </p:nvPr>
            </p:nvSpPr>
            <p:spPr>
              <a:blipFill>
                <a:blip r:embed="rId3"/>
                <a:stretch>
                  <a:fillRect l="-696" t="-2801"/>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EAC2933-D53E-BA83-6D72-CF1D501393C5}"/>
              </a:ext>
            </a:extLst>
          </p:cNvPr>
          <p:cNvSpPr/>
          <p:nvPr/>
        </p:nvSpPr>
        <p:spPr>
          <a:xfrm>
            <a:off x="3689092" y="2865901"/>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A14B5C-7E57-1ACC-F47E-F949AF5F15DE}"/>
              </a:ext>
            </a:extLst>
          </p:cNvPr>
          <p:cNvSpPr/>
          <p:nvPr/>
        </p:nvSpPr>
        <p:spPr>
          <a:xfrm>
            <a:off x="4686252" y="2073624"/>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0D6D577-A461-4E42-A459-3D49AA874268}"/>
              </a:ext>
            </a:extLst>
          </p:cNvPr>
          <p:cNvSpPr/>
          <p:nvPr/>
        </p:nvSpPr>
        <p:spPr>
          <a:xfrm>
            <a:off x="4254663" y="2488364"/>
            <a:ext cx="831103"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A4CD00-1F4C-7AA9-539B-38D6ED4B7118}"/>
                  </a:ext>
                </a:extLst>
              </p:cNvPr>
              <p:cNvSpPr txBox="1"/>
              <p:nvPr/>
            </p:nvSpPr>
            <p:spPr>
              <a:xfrm>
                <a:off x="988219" y="2141297"/>
                <a:ext cx="3116425" cy="830997"/>
              </a:xfrm>
              <a:prstGeom prst="rect">
                <a:avLst/>
              </a:prstGeom>
              <a:noFill/>
            </p:spPr>
            <p:txBody>
              <a:bodyPr wrap="square" rtlCol="0">
                <a:spAutoFit/>
              </a:bodyPr>
              <a:lstStyle/>
              <a:p>
                <a:r>
                  <a:rPr lang="en-US" sz="2400" dirty="0"/>
                  <a:t>We know the elements of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𝑘</m:t>
                        </m:r>
                        <m:r>
                          <a:rPr lang="en-US" sz="2400" b="0" i="1" smtClean="0">
                            <a:latin typeface="Cambria Math" panose="02040503050406030204" pitchFamily="18" charset="0"/>
                          </a:rPr>
                          <m:t>+1</m:t>
                        </m:r>
                      </m:sub>
                    </m:sSub>
                  </m:oMath>
                </a14:m>
                <a:endParaRPr lang="en-US" sz="2400" dirty="0"/>
              </a:p>
            </p:txBody>
          </p:sp>
        </mc:Choice>
        <mc:Fallback xmlns="">
          <p:sp>
            <p:nvSpPr>
              <p:cNvPr id="7" name="TextBox 6">
                <a:extLst>
                  <a:ext uri="{FF2B5EF4-FFF2-40B4-BE49-F238E27FC236}">
                    <a16:creationId xmlns:a16="http://schemas.microsoft.com/office/drawing/2014/main" id="{DDA4CD00-1F4C-7AA9-539B-38D6ED4B7118}"/>
                  </a:ext>
                </a:extLst>
              </p:cNvPr>
              <p:cNvSpPr txBox="1">
                <a:spLocks noRot="1" noChangeAspect="1" noMove="1" noResize="1" noEditPoints="1" noAdjustHandles="1" noChangeArrowheads="1" noChangeShapeType="1" noTextEdit="1"/>
              </p:cNvSpPr>
              <p:nvPr/>
            </p:nvSpPr>
            <p:spPr>
              <a:xfrm>
                <a:off x="988219" y="2141297"/>
                <a:ext cx="3116425" cy="830997"/>
              </a:xfrm>
              <a:prstGeom prst="rect">
                <a:avLst/>
              </a:prstGeom>
              <a:blipFill>
                <a:blip r:embed="rId4"/>
                <a:stretch>
                  <a:fillRect l="-2935" t="-5839" r="-2935" b="-1532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15796165-4663-8E1F-9133-6DEF39AB6050}"/>
              </a:ext>
            </a:extLst>
          </p:cNvPr>
          <p:cNvSpPr/>
          <p:nvPr/>
        </p:nvSpPr>
        <p:spPr>
          <a:xfrm>
            <a:off x="4997272" y="3694894"/>
            <a:ext cx="442475"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29858A-7556-6844-6713-996C6F9B9D4B}"/>
              </a:ext>
            </a:extLst>
          </p:cNvPr>
          <p:cNvSpPr/>
          <p:nvPr/>
        </p:nvSpPr>
        <p:spPr>
          <a:xfrm>
            <a:off x="6791860" y="4537760"/>
            <a:ext cx="442475"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BD6E05-B3EB-239E-CA21-54DB463952F6}"/>
              </a:ext>
            </a:extLst>
          </p:cNvPr>
          <p:cNvSpPr/>
          <p:nvPr/>
        </p:nvSpPr>
        <p:spPr>
          <a:xfrm>
            <a:off x="6349385" y="4983817"/>
            <a:ext cx="442475" cy="4460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0C7D253-18C9-1F72-9E2D-3BF238A298E2}"/>
              </a:ext>
            </a:extLst>
          </p:cNvPr>
          <p:cNvSpPr/>
          <p:nvPr/>
        </p:nvSpPr>
        <p:spPr>
          <a:xfrm rot="2570645">
            <a:off x="5453543" y="4189982"/>
            <a:ext cx="1033495" cy="446057"/>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E55BB0-2DF4-9193-8F90-D05FD1A64810}"/>
              </a:ext>
            </a:extLst>
          </p:cNvPr>
          <p:cNvSpPr/>
          <p:nvPr/>
        </p:nvSpPr>
        <p:spPr>
          <a:xfrm>
            <a:off x="6349385" y="2064232"/>
            <a:ext cx="325262" cy="124772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B2DE46A-445E-C250-FD46-2BCB155FF663}"/>
                  </a:ext>
                </a:extLst>
              </p:cNvPr>
              <p:cNvSpPr txBox="1"/>
              <p:nvPr/>
            </p:nvSpPr>
            <p:spPr>
              <a:xfrm>
                <a:off x="8237375" y="2034904"/>
                <a:ext cx="3116425" cy="830997"/>
              </a:xfrm>
              <a:prstGeom prst="rect">
                <a:avLst/>
              </a:prstGeom>
              <a:noFill/>
            </p:spPr>
            <p:txBody>
              <a:bodyPr wrap="square" rtlCol="0">
                <a:spAutoFit/>
              </a:bodyPr>
              <a:lstStyle/>
              <a:p>
                <a:r>
                  <a:rPr lang="en-US" sz="2400" dirty="0"/>
                  <a:t>Attempting to solve for elements of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𝑘</m:t>
                        </m:r>
                      </m:sub>
                    </m:sSub>
                  </m:oMath>
                </a14:m>
                <a:endParaRPr lang="en-US" sz="2400" dirty="0"/>
              </a:p>
            </p:txBody>
          </p:sp>
        </mc:Choice>
        <mc:Fallback xmlns="">
          <p:sp>
            <p:nvSpPr>
              <p:cNvPr id="20" name="TextBox 19">
                <a:extLst>
                  <a:ext uri="{FF2B5EF4-FFF2-40B4-BE49-F238E27FC236}">
                    <a16:creationId xmlns:a16="http://schemas.microsoft.com/office/drawing/2014/main" id="{3B2DE46A-445E-C250-FD46-2BCB155FF663}"/>
                  </a:ext>
                </a:extLst>
              </p:cNvPr>
              <p:cNvSpPr txBox="1">
                <a:spLocks noRot="1" noChangeAspect="1" noMove="1" noResize="1" noEditPoints="1" noAdjustHandles="1" noChangeArrowheads="1" noChangeShapeType="1" noTextEdit="1"/>
              </p:cNvSpPr>
              <p:nvPr/>
            </p:nvSpPr>
            <p:spPr>
              <a:xfrm>
                <a:off x="8237375" y="2034904"/>
                <a:ext cx="3116425" cy="830997"/>
              </a:xfrm>
              <a:prstGeom prst="rect">
                <a:avLst/>
              </a:prstGeom>
              <a:blipFill>
                <a:blip r:embed="rId5"/>
                <a:stretch>
                  <a:fillRect l="-2930" t="-5882" r="-2344" b="-16176"/>
                </a:stretch>
              </a:blipFill>
            </p:spPr>
            <p:txBody>
              <a:bodyPr/>
              <a:lstStyle/>
              <a:p>
                <a:r>
                  <a:rPr lang="en-US">
                    <a:noFill/>
                  </a:rPr>
                  <a:t> </a:t>
                </a:r>
              </a:p>
            </p:txBody>
          </p:sp>
        </mc:Fallback>
      </mc:AlternateContent>
    </p:spTree>
    <p:extLst>
      <p:ext uri="{BB962C8B-B14F-4D97-AF65-F5344CB8AC3E}">
        <p14:creationId xmlns:p14="http://schemas.microsoft.com/office/powerpoint/2010/main" val="3751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4" grpId="0" animBg="1"/>
      <p:bldP spid="4" grpId="1" animBg="1"/>
      <p:bldP spid="5" grpId="0" animBg="1"/>
      <p:bldP spid="5" grpId="1" animBg="1"/>
      <p:bldP spid="7" grpId="0"/>
      <p:bldP spid="7" grpId="1"/>
      <p:bldP spid="8" grpId="0" animBg="1"/>
      <p:bldP spid="8" grpId="1" animBg="1"/>
      <p:bldP spid="9" grpId="0" animBg="1"/>
      <p:bldP spid="9" grpId="1" animBg="1"/>
      <p:bldP spid="10" grpId="0" animBg="1"/>
      <p:bldP spid="10" grpId="1" animBg="1"/>
      <p:bldP spid="18" grpId="0" animBg="1"/>
      <p:bldP spid="18" grpId="1" animBg="1"/>
      <p:bldP spid="19" grpId="0" animBg="1"/>
      <p:bldP spid="19" grpId="1" animBg="1"/>
      <p:bldP spid="20" grpId="0"/>
      <p:bldP spid="2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8309-188A-1AED-9C24-699D66E6F1F3}"/>
              </a:ext>
            </a:extLst>
          </p:cNvPr>
          <p:cNvSpPr>
            <a:spLocks noGrp="1"/>
          </p:cNvSpPr>
          <p:nvPr>
            <p:ph type="title"/>
          </p:nvPr>
        </p:nvSpPr>
        <p:spPr/>
        <p:txBody>
          <a:bodyPr/>
          <a:lstStyle/>
          <a:p>
            <a:r>
              <a:rPr lang="en-US" dirty="0"/>
              <a:t>Additional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461650-980E-96C7-B83F-E00D46A1324A}"/>
                  </a:ext>
                </a:extLst>
              </p:cNvPr>
              <p:cNvSpPr>
                <a:spLocks noGrp="1"/>
              </p:cNvSpPr>
              <p:nvPr>
                <p:ph idx="1"/>
              </p:nvPr>
            </p:nvSpPr>
            <p:spPr/>
            <p:txBody>
              <a:bodyPr>
                <a:normAutofit lnSpcReduction="10000"/>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1</m:t>
                        </m:r>
                      </m:sup>
                    </m:sSubSup>
                  </m:oMath>
                </a14:m>
                <a:r>
                  <a:rPr lang="en-US" dirty="0"/>
                  <a:t> is not conditioned on any variables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𝑘</m:t>
                        </m:r>
                      </m:sub>
                      <m:sup>
                        <m:r>
                          <a:rPr lang="en-US" b="0" i="1" smtClean="0">
                            <a:latin typeface="Cambria Math" panose="02040503050406030204" pitchFamily="18" charset="0"/>
                          </a:rPr>
                          <m:t>3</m:t>
                        </m:r>
                      </m:sup>
                    </m:sSubSup>
                  </m:oMath>
                </a14:m>
                <a:r>
                  <a:rPr lang="en-US" dirty="0"/>
                  <a:t> is conditioned on all the variables</a:t>
                </a:r>
              </a:p>
              <a:p>
                <a:endParaRPr lang="en-US" dirty="0"/>
              </a:p>
              <a:p>
                <a:pPr lvl="1"/>
                <a:r>
                  <a:rPr lang="en-US" dirty="0"/>
                  <a:t>To maintain as much conditionality as possible, for all k, the order of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oMath>
                </a14:m>
                <a:r>
                  <a:rPr lang="en-US" dirty="0"/>
                  <a:t> vectored should be randomly permuted in each layer </a:t>
                </a:r>
              </a:p>
              <a:p>
                <a:pPr lvl="1"/>
                <a:endParaRPr lang="en-US" dirty="0"/>
              </a:p>
              <a:p>
                <a:r>
                  <a:rPr lang="en-US" dirty="0"/>
                  <a:t>We now have a flow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r>
                  <a:rPr lang="en-US" dirty="0"/>
                  <a:t>, that can be density estimated by modifying the parameter of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 to maximize the likelihood:</a:t>
                </a:r>
              </a:p>
              <a:p>
                <a:pPr marL="0" indent="0" algn="ctr">
                  <a:buNone/>
                </a:pPr>
                <a14:m>
                  <m:oMath xmlns:m="http://schemas.openxmlformats.org/officeDocument/2006/math">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𝑲</m:t>
                                </m:r>
                              </m:sub>
                            </m:sSub>
                          </m:e>
                        </m:d>
                      </m:e>
                    </m:d>
                    <m:r>
                      <a:rPr lang="en-US" b="0" i="1" smtClean="0">
                        <a:latin typeface="Cambria Math" panose="02040503050406030204" pitchFamily="18" charset="0"/>
                      </a:rPr>
                      <m:t>=</m:t>
                    </m:r>
                    <m:r>
                      <m:rPr>
                        <m:sty m:val="p"/>
                      </m:rPr>
                      <a:rPr lang="en-US" b="0" i="0" smtClean="0">
                        <a:latin typeface="Cambria Math" panose="02040503050406030204" pitchFamily="18" charset="0"/>
                      </a:rPr>
                      <m:t>ln</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q</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m:t>
                                </m:r>
                              </m:sub>
                            </m:sSub>
                          </m:e>
                        </m:d>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−1</m:t>
                        </m:r>
                      </m:sup>
                      <m:e>
                        <m:r>
                          <m:rPr>
                            <m:sty m:val="p"/>
                          </m:rPr>
                          <a:rPr lang="en-US" b="0" i="0" smtClean="0">
                            <a:latin typeface="Cambria Math" panose="02040503050406030204" pitchFamily="18" charset="0"/>
                          </a:rPr>
                          <m:t>ln</m:t>
                        </m:r>
                        <m:r>
                          <a:rPr lang="en-US" b="0" i="0" smtClean="0">
                            <a:latin typeface="Cambria Math" panose="02040503050406030204" pitchFamily="18" charset="0"/>
                          </a:rPr>
                          <m:t>(|</m:t>
                        </m:r>
                        <m:r>
                          <m:rPr>
                            <m:sty m:val="p"/>
                          </m:rPr>
                          <a:rPr lang="en-US" b="0" i="0" smtClean="0">
                            <a:latin typeface="Cambria Math" panose="02040503050406030204" pitchFamily="18" charset="0"/>
                          </a:rPr>
                          <m:t>det</m:t>
                        </m:r>
                      </m:e>
                    </m:nary>
                  </m:oMath>
                </a14:m>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𝛿</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𝒌</m:t>
                            </m:r>
                          </m:sub>
                        </m:sSub>
                      </m:num>
                      <m:den>
                        <m:r>
                          <a:rPr lang="en-US" b="0" i="1" smtClean="0">
                            <a:latin typeface="Cambria Math" panose="02040503050406030204" pitchFamily="18" charset="0"/>
                          </a:rPr>
                          <m:t>𝛿</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𝒌</m:t>
                            </m:r>
                            <m:r>
                              <a:rPr lang="en-US" b="1" i="1" smtClean="0">
                                <a:latin typeface="Cambria Math" panose="02040503050406030204" pitchFamily="18" charset="0"/>
                              </a:rPr>
                              <m:t> </m:t>
                            </m:r>
                          </m:sub>
                        </m:sSub>
                      </m:den>
                    </m:f>
                    <m:r>
                      <a:rPr lang="en-US" b="0" i="0" smtClean="0">
                        <a:latin typeface="Cambria Math" panose="02040503050406030204" pitchFamily="18" charset="0"/>
                      </a:rPr>
                      <m:t>|)</m:t>
                    </m:r>
                  </m:oMath>
                </a14:m>
                <a:endParaRPr lang="en-US" b="1" dirty="0"/>
              </a:p>
              <a:p>
                <a:pPr marL="0" indent="0" algn="ctr">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D7461650-980E-96C7-B83F-E00D46A1324A}"/>
                  </a:ext>
                </a:extLst>
              </p:cNvPr>
              <p:cNvSpPr>
                <a:spLocks noGrp="1" noRot="1" noChangeAspect="1" noMove="1" noResize="1" noEditPoints="1" noAdjustHandles="1" noChangeArrowheads="1" noChangeShapeType="1" noTextEdit="1"/>
              </p:cNvSpPr>
              <p:nvPr>
                <p:ph idx="1"/>
              </p:nvPr>
            </p:nvSpPr>
            <p:spPr>
              <a:blipFill>
                <a:blip r:embed="rId2"/>
                <a:stretch>
                  <a:fillRect l="-1043" t="-2801" r="-1449"/>
                </a:stretch>
              </a:blipFill>
            </p:spPr>
            <p:txBody>
              <a:bodyPr/>
              <a:lstStyle/>
              <a:p>
                <a:r>
                  <a:rPr lang="en-US">
                    <a:noFill/>
                  </a:rPr>
                  <a:t> </a:t>
                </a:r>
              </a:p>
            </p:txBody>
          </p:sp>
        </mc:Fallback>
      </mc:AlternateContent>
    </p:spTree>
    <p:extLst>
      <p:ext uri="{BB962C8B-B14F-4D97-AF65-F5344CB8AC3E}">
        <p14:creationId xmlns:p14="http://schemas.microsoft.com/office/powerpoint/2010/main" val="2697635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3AF-D8B1-9A87-7430-3D8B1EE636CA}"/>
              </a:ext>
            </a:extLst>
          </p:cNvPr>
          <p:cNvSpPr>
            <a:spLocks noGrp="1"/>
          </p:cNvSpPr>
          <p:nvPr>
            <p:ph type="title"/>
          </p:nvPr>
        </p:nvSpPr>
        <p:spPr/>
        <p:txBody>
          <a:bodyPr/>
          <a:lstStyle/>
          <a:p>
            <a:r>
              <a:rPr lang="en-US" dirty="0"/>
              <a:t>Unconditional to Conditional Normalizing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E4645-B2EC-7842-69CB-BF33EF6A596D}"/>
                  </a:ext>
                </a:extLst>
              </p:cNvPr>
              <p:cNvSpPr>
                <a:spLocks noGrp="1"/>
              </p:cNvSpPr>
              <p:nvPr>
                <p:ph sz="half" idx="1"/>
              </p:nvPr>
            </p:nvSpPr>
            <p:spPr/>
            <p:txBody>
              <a:bodyPr>
                <a:normAutofit/>
              </a:bodyPr>
              <a:lstStyle/>
              <a:p>
                <a:r>
                  <a:rPr lang="en-US" dirty="0"/>
                  <a:t>To condition the flow on </a:t>
                </a:r>
                <a14:m>
                  <m:oMath xmlns:m="http://schemas.openxmlformats.org/officeDocument/2006/math">
                    <m:r>
                      <a:rPr lang="en-US" b="0" i="1" smtClean="0">
                        <a:latin typeface="Cambria Math" panose="02040503050406030204" pitchFamily="18" charset="0"/>
                      </a:rPr>
                      <m:t>𝑌</m:t>
                    </m:r>
                  </m:oMath>
                </a14:m>
                <a:r>
                  <a:rPr lang="en-US" dirty="0"/>
                  <a:t> take each:</a:t>
                </a:r>
              </a:p>
              <a:p>
                <a:pPr marL="0"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oMath>
                </a14:m>
                <a:r>
                  <a:rPr lang="en-US" dirty="0"/>
                  <a:t>…</a:t>
                </a:r>
              </a:p>
              <a:p>
                <a:pPr marL="0" indent="0" algn="ctr">
                  <a:buNone/>
                </a:pPr>
                <a:r>
                  <a:rPr lang="en-US" b="1" dirty="0"/>
                  <a:t>to</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i="1">
                        <a:latin typeface="Cambria Math" panose="02040503050406030204" pitchFamily="18" charset="0"/>
                      </a:rPr>
                      <m:t>)</m:t>
                    </m:r>
                  </m:oMath>
                </a14:m>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73E4645-B2EC-7842-69CB-BF33EF6A596D}"/>
                  </a:ext>
                </a:extLst>
              </p:cNvPr>
              <p:cNvSpPr>
                <a:spLocks noGrp="1" noRot="1" noChangeAspect="1" noMove="1" noResize="1" noEditPoints="1" noAdjustHandles="1" noChangeArrowheads="1" noChangeShapeType="1" noTextEdit="1"/>
              </p:cNvSpPr>
              <p:nvPr>
                <p:ph sz="half" idx="1"/>
              </p:nvPr>
            </p:nvSpPr>
            <p:spPr>
              <a:blipFill>
                <a:blip r:embed="rId3"/>
                <a:stretch>
                  <a:fillRect l="-2118" t="-2241"/>
                </a:stretch>
              </a:blipFill>
            </p:spPr>
            <p:txBody>
              <a:bodyPr/>
              <a:lstStyle/>
              <a:p>
                <a:r>
                  <a:rPr lang="en-US">
                    <a:noFill/>
                  </a:rPr>
                  <a:t> </a:t>
                </a:r>
              </a:p>
            </p:txBody>
          </p:sp>
        </mc:Fallback>
      </mc:AlternateContent>
      <p:pic>
        <p:nvPicPr>
          <p:cNvPr id="23" name="Content Placeholder 22" descr="A diagram of a rainbow colored spectrum&#10;&#10;Description automatically generated with medium confidence">
            <a:extLst>
              <a:ext uri="{FF2B5EF4-FFF2-40B4-BE49-F238E27FC236}">
                <a16:creationId xmlns:a16="http://schemas.microsoft.com/office/drawing/2014/main" id="{F63FE3EA-F013-7072-5BF8-BC226EC02FF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713106"/>
            <a:ext cx="5181600" cy="4294075"/>
          </a:xfrm>
        </p:spPr>
      </p:pic>
      <p:sp>
        <p:nvSpPr>
          <p:cNvPr id="92" name="Oval 91">
            <a:extLst>
              <a:ext uri="{FF2B5EF4-FFF2-40B4-BE49-F238E27FC236}">
                <a16:creationId xmlns:a16="http://schemas.microsoft.com/office/drawing/2014/main" id="{CFC08189-A4CB-3495-B5B5-05231CD05B55}"/>
              </a:ext>
            </a:extLst>
          </p:cNvPr>
          <p:cNvSpPr/>
          <p:nvPr/>
        </p:nvSpPr>
        <p:spPr>
          <a:xfrm>
            <a:off x="9452146" y="33697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914B6F86-6AF6-CEF1-1C26-AFBDAF73853A}"/>
              </a:ext>
            </a:extLst>
          </p:cNvPr>
          <p:cNvCxnSpPr>
            <a:cxnSpLocks/>
          </p:cNvCxnSpPr>
          <p:nvPr/>
        </p:nvCxnSpPr>
        <p:spPr>
          <a:xfrm flipH="1">
            <a:off x="8428643" y="192607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B91B3B9-85D4-448B-ACFD-989EDEF2229B}"/>
              </a:ext>
            </a:extLst>
          </p:cNvPr>
          <p:cNvCxnSpPr>
            <a:cxnSpLocks/>
          </p:cNvCxnSpPr>
          <p:nvPr/>
        </p:nvCxnSpPr>
        <p:spPr>
          <a:xfrm>
            <a:off x="9625165" y="1926077"/>
            <a:ext cx="11237" cy="3950994"/>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C43E3346-F6DD-8308-BA85-D023045034B8}"/>
                  </a:ext>
                </a:extLst>
              </p:cNvPr>
              <p:cNvSpPr txBox="1"/>
              <p:nvPr/>
            </p:nvSpPr>
            <p:spPr>
              <a:xfrm>
                <a:off x="7688184" y="6034702"/>
                <a:ext cx="353597" cy="374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𝟏</m:t>
                          </m:r>
                        </m:sub>
                        <m:sup>
                          <m:r>
                            <a:rPr lang="en-US" b="1" i="1" smtClean="0">
                              <a:latin typeface="Cambria Math" panose="02040503050406030204" pitchFamily="18" charset="0"/>
                            </a:rPr>
                            <m:t>∗</m:t>
                          </m:r>
                        </m:sup>
                      </m:sSubSup>
                    </m:oMath>
                  </m:oMathPara>
                </a14:m>
                <a:endParaRPr lang="en-US" b="1" dirty="0"/>
              </a:p>
            </p:txBody>
          </p:sp>
        </mc:Choice>
        <mc:Fallback xmlns="">
          <p:sp>
            <p:nvSpPr>
              <p:cNvPr id="113" name="TextBox 112">
                <a:extLst>
                  <a:ext uri="{FF2B5EF4-FFF2-40B4-BE49-F238E27FC236}">
                    <a16:creationId xmlns:a16="http://schemas.microsoft.com/office/drawing/2014/main" id="{C43E3346-F6DD-8308-BA85-D023045034B8}"/>
                  </a:ext>
                </a:extLst>
              </p:cNvPr>
              <p:cNvSpPr txBox="1">
                <a:spLocks noRot="1" noChangeAspect="1" noMove="1" noResize="1" noEditPoints="1" noAdjustHandles="1" noChangeArrowheads="1" noChangeShapeType="1" noTextEdit="1"/>
              </p:cNvSpPr>
              <p:nvPr/>
            </p:nvSpPr>
            <p:spPr>
              <a:xfrm>
                <a:off x="7688184" y="6034702"/>
                <a:ext cx="353597" cy="374582"/>
              </a:xfrm>
              <a:prstGeom prst="rect">
                <a:avLst/>
              </a:prstGeom>
              <a:blipFill>
                <a:blip r:embed="rId5"/>
                <a:stretch>
                  <a:fillRect r="-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20FB1B43-D766-568D-E345-39EF0B812298}"/>
                  </a:ext>
                </a:extLst>
              </p:cNvPr>
              <p:cNvSpPr txBox="1"/>
              <p:nvPr/>
            </p:nvSpPr>
            <p:spPr>
              <a:xfrm>
                <a:off x="5896947" y="6029369"/>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𝟐</m:t>
                          </m:r>
                        </m:sub>
                        <m:sup>
                          <m:r>
                            <a:rPr lang="en-US" b="1" i="1" smtClean="0">
                              <a:latin typeface="Cambria Math" panose="02040503050406030204" pitchFamily="18" charset="0"/>
                            </a:rPr>
                            <m:t>∗</m:t>
                          </m:r>
                        </m:sup>
                      </m:sSubSup>
                    </m:oMath>
                  </m:oMathPara>
                </a14:m>
                <a:endParaRPr lang="en-US" dirty="0"/>
              </a:p>
            </p:txBody>
          </p:sp>
        </mc:Choice>
        <mc:Fallback xmlns="">
          <p:sp>
            <p:nvSpPr>
              <p:cNvPr id="114" name="TextBox 113">
                <a:extLst>
                  <a:ext uri="{FF2B5EF4-FFF2-40B4-BE49-F238E27FC236}">
                    <a16:creationId xmlns:a16="http://schemas.microsoft.com/office/drawing/2014/main" id="{20FB1B43-D766-568D-E345-39EF0B812298}"/>
                  </a:ext>
                </a:extLst>
              </p:cNvPr>
              <p:cNvSpPr txBox="1">
                <a:spLocks noRot="1" noChangeAspect="1" noMove="1" noResize="1" noEditPoints="1" noAdjustHandles="1" noChangeArrowheads="1" noChangeShapeType="1" noTextEdit="1"/>
              </p:cNvSpPr>
              <p:nvPr/>
            </p:nvSpPr>
            <p:spPr>
              <a:xfrm>
                <a:off x="5896947" y="6029369"/>
                <a:ext cx="4982601" cy="38076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3EBD245-17CB-3567-39B3-DF859EA6F70B}"/>
                  </a:ext>
                </a:extLst>
              </p:cNvPr>
              <p:cNvSpPr txBox="1"/>
              <p:nvPr/>
            </p:nvSpPr>
            <p:spPr>
              <a:xfrm>
                <a:off x="6817251" y="6012513"/>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𝟑</m:t>
                          </m:r>
                        </m:sub>
                        <m:sup>
                          <m:r>
                            <a:rPr lang="en-US" b="1" i="1" smtClean="0">
                              <a:latin typeface="Cambria Math" panose="02040503050406030204" pitchFamily="18" charset="0"/>
                            </a:rPr>
                            <m:t>∗</m:t>
                          </m:r>
                        </m:sup>
                      </m:sSubSup>
                    </m:oMath>
                  </m:oMathPara>
                </a14:m>
                <a:endParaRPr lang="en-US" dirty="0"/>
              </a:p>
            </p:txBody>
          </p:sp>
        </mc:Choice>
        <mc:Fallback xmlns="">
          <p:sp>
            <p:nvSpPr>
              <p:cNvPr id="115" name="TextBox 114">
                <a:extLst>
                  <a:ext uri="{FF2B5EF4-FFF2-40B4-BE49-F238E27FC236}">
                    <a16:creationId xmlns:a16="http://schemas.microsoft.com/office/drawing/2014/main" id="{13EBD245-17CB-3567-39B3-DF859EA6F70B}"/>
                  </a:ext>
                </a:extLst>
              </p:cNvPr>
              <p:cNvSpPr txBox="1">
                <a:spLocks noRot="1" noChangeAspect="1" noMove="1" noResize="1" noEditPoints="1" noAdjustHandles="1" noChangeArrowheads="1" noChangeShapeType="1" noTextEdit="1"/>
              </p:cNvSpPr>
              <p:nvPr/>
            </p:nvSpPr>
            <p:spPr>
              <a:xfrm>
                <a:off x="6817251" y="6012513"/>
                <a:ext cx="4982601" cy="380761"/>
              </a:xfrm>
              <a:prstGeom prst="rect">
                <a:avLst/>
              </a:prstGeom>
              <a:blipFill>
                <a:blip r:embed="rId7"/>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6841D67-9CFC-AE53-1721-E58A1363E30E}"/>
              </a:ext>
            </a:extLst>
          </p:cNvPr>
          <p:cNvSpPr/>
          <p:nvPr/>
        </p:nvSpPr>
        <p:spPr>
          <a:xfrm>
            <a:off x="6116600" y="3369717"/>
            <a:ext cx="168787" cy="14368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8FD0A7-7D5C-2693-A573-A75782EC903E}"/>
              </a:ext>
            </a:extLst>
          </p:cNvPr>
          <p:cNvSpPr/>
          <p:nvPr/>
        </p:nvSpPr>
        <p:spPr>
          <a:xfrm flipH="1">
            <a:off x="7675641" y="6036180"/>
            <a:ext cx="1960761" cy="3894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1B50B3-BC08-6D32-053C-D7352D5A8532}"/>
              </a:ext>
            </a:extLst>
          </p:cNvPr>
          <p:cNvSpPr/>
          <p:nvPr/>
        </p:nvSpPr>
        <p:spPr>
          <a:xfrm>
            <a:off x="8937742" y="5741630"/>
            <a:ext cx="213236" cy="270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510CEC-555A-752B-9A52-D07CBF2F4083}"/>
                  </a:ext>
                </a:extLst>
              </p:cNvPr>
              <p:cNvSpPr txBox="1"/>
              <p:nvPr/>
            </p:nvSpPr>
            <p:spPr>
              <a:xfrm>
                <a:off x="7415917" y="5984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A1510CEC-555A-752B-9A52-D07CBF2F4083}"/>
                  </a:ext>
                </a:extLst>
              </p:cNvPr>
              <p:cNvSpPr txBox="1">
                <a:spLocks noRot="1" noChangeAspect="1" noMove="1" noResize="1" noEditPoints="1" noAdjustHandles="1" noChangeArrowheads="1" noChangeShapeType="1" noTextEdit="1"/>
              </p:cNvSpPr>
              <p:nvPr/>
            </p:nvSpPr>
            <p:spPr>
              <a:xfrm>
                <a:off x="7415917" y="5984124"/>
                <a:ext cx="9144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0A58E4-8961-2634-7FAC-3E4A337B972A}"/>
                  </a:ext>
                </a:extLst>
              </p:cNvPr>
              <p:cNvSpPr txBox="1"/>
              <p:nvPr/>
            </p:nvSpPr>
            <p:spPr>
              <a:xfrm>
                <a:off x="8017385" y="599481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240A58E4-8961-2634-7FAC-3E4A337B972A}"/>
                  </a:ext>
                </a:extLst>
              </p:cNvPr>
              <p:cNvSpPr txBox="1">
                <a:spLocks noRot="1" noChangeAspect="1" noMove="1" noResize="1" noEditPoints="1" noAdjustHandles="1" noChangeArrowheads="1" noChangeShapeType="1" noTextEdit="1"/>
              </p:cNvSpPr>
              <p:nvPr/>
            </p:nvSpPr>
            <p:spPr>
              <a:xfrm>
                <a:off x="8017385" y="5994811"/>
                <a:ext cx="9144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8256FA-2028-59AB-9624-F056BA6088B9}"/>
                  </a:ext>
                </a:extLst>
              </p:cNvPr>
              <p:cNvSpPr txBox="1"/>
              <p:nvPr/>
            </p:nvSpPr>
            <p:spPr>
              <a:xfrm>
                <a:off x="9248736" y="6007015"/>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678256FA-2028-59AB-9624-F056BA6088B9}"/>
                  </a:ext>
                </a:extLst>
              </p:cNvPr>
              <p:cNvSpPr txBox="1">
                <a:spLocks noRot="1" noChangeAspect="1" noMove="1" noResize="1" noEditPoints="1" noAdjustHandles="1" noChangeArrowheads="1" noChangeShapeType="1" noTextEdit="1"/>
              </p:cNvSpPr>
              <p:nvPr/>
            </p:nvSpPr>
            <p:spPr>
              <a:xfrm>
                <a:off x="9248736" y="6007015"/>
                <a:ext cx="9144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E577F9-735A-D47C-6662-15449C6E958E}"/>
                  </a:ext>
                </a:extLst>
              </p:cNvPr>
              <p:cNvSpPr txBox="1"/>
              <p:nvPr/>
            </p:nvSpPr>
            <p:spPr>
              <a:xfrm>
                <a:off x="5851806" y="3469147"/>
                <a:ext cx="6592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𝑲</m:t>
                          </m:r>
                        </m:sub>
                      </m:sSub>
                    </m:oMath>
                  </m:oMathPara>
                </a14:m>
                <a:endParaRPr lang="en-US" sz="2400" b="1" dirty="0"/>
              </a:p>
            </p:txBody>
          </p:sp>
        </mc:Choice>
        <mc:Fallback xmlns="">
          <p:sp>
            <p:nvSpPr>
              <p:cNvPr id="17" name="TextBox 16">
                <a:extLst>
                  <a:ext uri="{FF2B5EF4-FFF2-40B4-BE49-F238E27FC236}">
                    <a16:creationId xmlns:a16="http://schemas.microsoft.com/office/drawing/2014/main" id="{FBE577F9-735A-D47C-6662-15449C6E958E}"/>
                  </a:ext>
                </a:extLst>
              </p:cNvPr>
              <p:cNvSpPr txBox="1">
                <a:spLocks noRot="1" noChangeAspect="1" noMove="1" noResize="1" noEditPoints="1" noAdjustHandles="1" noChangeArrowheads="1" noChangeShapeType="1" noTextEdit="1"/>
              </p:cNvSpPr>
              <p:nvPr/>
            </p:nvSpPr>
            <p:spPr>
              <a:xfrm>
                <a:off x="5851806" y="3469147"/>
                <a:ext cx="659293" cy="461665"/>
              </a:xfrm>
              <a:prstGeom prst="rect">
                <a:avLst/>
              </a:prstGeom>
              <a:blipFill>
                <a:blip r:embed="rId11"/>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BF9AC70-D894-6CA5-3B25-1BABD4599667}"/>
                  </a:ext>
                </a:extLst>
              </p:cNvPr>
              <p:cNvSpPr txBox="1"/>
              <p:nvPr/>
            </p:nvSpPr>
            <p:spPr>
              <a:xfrm>
                <a:off x="8446236" y="5733296"/>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oMath>
                  </m:oMathPara>
                </a14:m>
                <a:endParaRPr lang="en-US" sz="2400" b="1" dirty="0"/>
              </a:p>
            </p:txBody>
          </p:sp>
        </mc:Choice>
        <mc:Fallback xmlns="">
          <p:sp>
            <p:nvSpPr>
              <p:cNvPr id="19" name="TextBox 18">
                <a:extLst>
                  <a:ext uri="{FF2B5EF4-FFF2-40B4-BE49-F238E27FC236}">
                    <a16:creationId xmlns:a16="http://schemas.microsoft.com/office/drawing/2014/main" id="{BBF9AC70-D894-6CA5-3B25-1BABD4599667}"/>
                  </a:ext>
                </a:extLst>
              </p:cNvPr>
              <p:cNvSpPr txBox="1">
                <a:spLocks noRot="1" noChangeAspect="1" noMove="1" noResize="1" noEditPoints="1" noAdjustHandles="1" noChangeArrowheads="1" noChangeShapeType="1" noTextEdit="1"/>
              </p:cNvSpPr>
              <p:nvPr/>
            </p:nvSpPr>
            <p:spPr>
              <a:xfrm>
                <a:off x="8446236" y="5733296"/>
                <a:ext cx="914400" cy="461665"/>
              </a:xfrm>
              <a:prstGeom prst="rect">
                <a:avLst/>
              </a:prstGeom>
              <a:blipFill>
                <a:blip r:embed="rId1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3858E54-F1DF-A213-AD22-DE43142028FB}"/>
              </a:ext>
            </a:extLst>
          </p:cNvPr>
          <p:cNvSpPr/>
          <p:nvPr/>
        </p:nvSpPr>
        <p:spPr>
          <a:xfrm>
            <a:off x="5971555" y="1732590"/>
            <a:ext cx="539542" cy="406919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F66920-430B-F995-9891-22926144527F}"/>
              </a:ext>
            </a:extLst>
          </p:cNvPr>
          <p:cNvSpPr/>
          <p:nvPr/>
        </p:nvSpPr>
        <p:spPr>
          <a:xfrm>
            <a:off x="6151791" y="5707535"/>
            <a:ext cx="4418580" cy="38362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471D30-798B-612F-50AB-84A2C237699D}"/>
                  </a:ext>
                </a:extLst>
              </p:cNvPr>
              <p:cNvSpPr txBox="1"/>
              <p:nvPr/>
            </p:nvSpPr>
            <p:spPr>
              <a:xfrm>
                <a:off x="4870832" y="1279449"/>
                <a:ext cx="3196706" cy="369332"/>
              </a:xfrm>
              <a:prstGeom prst="rect">
                <a:avLst/>
              </a:prstGeom>
              <a:noFill/>
            </p:spPr>
            <p:txBody>
              <a:bodyPr wrap="square" rtlCol="0">
                <a:spAutoFit/>
              </a:bodyPr>
              <a:lstStyle/>
              <a:p>
                <a:r>
                  <a:rPr lang="en-US" dirty="0"/>
                  <a:t>Previously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𝐾</m:t>
                        </m:r>
                      </m:sub>
                    </m:sSub>
                  </m:oMath>
                </a14:m>
                <a:r>
                  <a:rPr lang="en-US" dirty="0"/>
                  <a:t> was 2-D, now 1-D</a:t>
                </a:r>
              </a:p>
            </p:txBody>
          </p:sp>
        </mc:Choice>
        <mc:Fallback xmlns="">
          <p:sp>
            <p:nvSpPr>
              <p:cNvPr id="20" name="TextBox 19">
                <a:extLst>
                  <a:ext uri="{FF2B5EF4-FFF2-40B4-BE49-F238E27FC236}">
                    <a16:creationId xmlns:a16="http://schemas.microsoft.com/office/drawing/2014/main" id="{C9471D30-798B-612F-50AB-84A2C237699D}"/>
                  </a:ext>
                </a:extLst>
              </p:cNvPr>
              <p:cNvSpPr txBox="1">
                <a:spLocks noRot="1" noChangeAspect="1" noMove="1" noResize="1" noEditPoints="1" noAdjustHandles="1" noChangeArrowheads="1" noChangeShapeType="1" noTextEdit="1"/>
              </p:cNvSpPr>
              <p:nvPr/>
            </p:nvSpPr>
            <p:spPr>
              <a:xfrm>
                <a:off x="4870832" y="1279449"/>
                <a:ext cx="3196706" cy="369332"/>
              </a:xfrm>
              <a:prstGeom prst="rect">
                <a:avLst/>
              </a:prstGeom>
              <a:blipFill>
                <a:blip r:embed="rId13"/>
                <a:stretch>
                  <a:fillRect l="-152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B281EE31-84DB-70F3-E896-4B7167D0D619}"/>
              </a:ext>
            </a:extLst>
          </p:cNvPr>
          <p:cNvSpPr/>
          <p:nvPr/>
        </p:nvSpPr>
        <p:spPr>
          <a:xfrm>
            <a:off x="8728690" y="3522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3404090-0325-2CFB-C614-D8903DB4BF42}"/>
              </a:ext>
            </a:extLst>
          </p:cNvPr>
          <p:cNvSpPr/>
          <p:nvPr/>
        </p:nvSpPr>
        <p:spPr>
          <a:xfrm>
            <a:off x="9067567" y="2826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D1160CF-F7ED-3350-9ACC-FAF521ED9714}"/>
              </a:ext>
            </a:extLst>
          </p:cNvPr>
          <p:cNvSpPr/>
          <p:nvPr/>
        </p:nvSpPr>
        <p:spPr>
          <a:xfrm>
            <a:off x="9101877" y="364933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97D0AE-069B-CC16-DE71-30A7E4804879}"/>
              </a:ext>
            </a:extLst>
          </p:cNvPr>
          <p:cNvSpPr/>
          <p:nvPr/>
        </p:nvSpPr>
        <p:spPr>
          <a:xfrm>
            <a:off x="9102265" y="35044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852FE45-3B9B-BAD9-4179-E7616C4E0F73}"/>
              </a:ext>
            </a:extLst>
          </p:cNvPr>
          <p:cNvSpPr/>
          <p:nvPr/>
        </p:nvSpPr>
        <p:spPr>
          <a:xfrm>
            <a:off x="8621711" y="378924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F2DE564-8AE1-263D-3DAB-CFB7D449C415}"/>
              </a:ext>
            </a:extLst>
          </p:cNvPr>
          <p:cNvSpPr/>
          <p:nvPr/>
        </p:nvSpPr>
        <p:spPr>
          <a:xfrm>
            <a:off x="9170497" y="33891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414A2C4-EE96-3EB6-5AA6-DCDE156C71B3}"/>
              </a:ext>
            </a:extLst>
          </p:cNvPr>
          <p:cNvSpPr/>
          <p:nvPr/>
        </p:nvSpPr>
        <p:spPr>
          <a:xfrm>
            <a:off x="9417836" y="386361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955D4C0-050C-7114-9077-BC26649FA1A0}"/>
              </a:ext>
            </a:extLst>
          </p:cNvPr>
          <p:cNvSpPr/>
          <p:nvPr/>
        </p:nvSpPr>
        <p:spPr>
          <a:xfrm>
            <a:off x="8781678" y="408813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77AE231-8C77-7FFA-168A-6498E8247525}"/>
              </a:ext>
            </a:extLst>
          </p:cNvPr>
          <p:cNvSpPr/>
          <p:nvPr/>
        </p:nvSpPr>
        <p:spPr>
          <a:xfrm>
            <a:off x="9159451" y="31800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7E162B6A-DF92-7E1A-3868-6740841D46CB}"/>
              </a:ext>
            </a:extLst>
          </p:cNvPr>
          <p:cNvSpPr/>
          <p:nvPr/>
        </p:nvSpPr>
        <p:spPr>
          <a:xfrm>
            <a:off x="9151081" y="423014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B1774E1-CC25-87B1-D49C-83BFE60720CA}"/>
              </a:ext>
            </a:extLst>
          </p:cNvPr>
          <p:cNvSpPr/>
          <p:nvPr/>
        </p:nvSpPr>
        <p:spPr>
          <a:xfrm flipH="1">
            <a:off x="8383981" y="2974017"/>
            <a:ext cx="45720" cy="1096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BCF89BE-BFF3-E739-31C6-4F158103CD8E}"/>
              </a:ext>
            </a:extLst>
          </p:cNvPr>
          <p:cNvSpPr/>
          <p:nvPr/>
        </p:nvSpPr>
        <p:spPr>
          <a:xfrm>
            <a:off x="9015565" y="31447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36A31E1-F2CB-95EB-7984-EF111BA36291}"/>
              </a:ext>
            </a:extLst>
          </p:cNvPr>
          <p:cNvSpPr/>
          <p:nvPr/>
        </p:nvSpPr>
        <p:spPr>
          <a:xfrm>
            <a:off x="9167965" y="32971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0C1F9E49-5902-9932-77F2-F4C06FEBC508}"/>
              </a:ext>
            </a:extLst>
          </p:cNvPr>
          <p:cNvSpPr/>
          <p:nvPr/>
        </p:nvSpPr>
        <p:spPr>
          <a:xfrm>
            <a:off x="9320365" y="34495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3634F9B5-90CC-BFFA-1E60-D623A0AE8114}"/>
              </a:ext>
            </a:extLst>
          </p:cNvPr>
          <p:cNvSpPr/>
          <p:nvPr/>
        </p:nvSpPr>
        <p:spPr>
          <a:xfrm>
            <a:off x="9472765" y="36019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274677E-58F9-E3CC-EE63-499D755C3DF3}"/>
              </a:ext>
            </a:extLst>
          </p:cNvPr>
          <p:cNvSpPr/>
          <p:nvPr/>
        </p:nvSpPr>
        <p:spPr>
          <a:xfrm>
            <a:off x="8887185" y="387038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2D36FF-BA5F-EE40-2C56-26CF17C9A9DB}"/>
              </a:ext>
            </a:extLst>
          </p:cNvPr>
          <p:cNvSpPr/>
          <p:nvPr/>
        </p:nvSpPr>
        <p:spPr>
          <a:xfrm>
            <a:off x="8680613" y="266952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528A348-A08F-7F92-85EB-7324167E0BA1}"/>
              </a:ext>
            </a:extLst>
          </p:cNvPr>
          <p:cNvSpPr/>
          <p:nvPr/>
        </p:nvSpPr>
        <p:spPr>
          <a:xfrm>
            <a:off x="9053241" y="450917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EFFEF0C9-50FE-8D28-1A30-629DF531A247}"/>
              </a:ext>
            </a:extLst>
          </p:cNvPr>
          <p:cNvSpPr/>
          <p:nvPr/>
        </p:nvSpPr>
        <p:spPr>
          <a:xfrm>
            <a:off x="9261382" y="2871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AF673D41-9009-52C0-D049-30DAFA324D0C}"/>
              </a:ext>
            </a:extLst>
          </p:cNvPr>
          <p:cNvSpPr/>
          <p:nvPr/>
        </p:nvSpPr>
        <p:spPr>
          <a:xfrm>
            <a:off x="9625165" y="37543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2D897D0-2595-9BFB-0C65-2B639631FA5F}"/>
              </a:ext>
            </a:extLst>
          </p:cNvPr>
          <p:cNvSpPr/>
          <p:nvPr/>
        </p:nvSpPr>
        <p:spPr>
          <a:xfrm>
            <a:off x="9636402" y="487005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5953C551-B4D4-CA8F-E0B7-2BB8AB1B4A6E}"/>
              </a:ext>
            </a:extLst>
          </p:cNvPr>
          <p:cNvSpPr/>
          <p:nvPr/>
        </p:nvSpPr>
        <p:spPr>
          <a:xfrm>
            <a:off x="8077561" y="3472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1A8E826-7C54-E3ED-B723-E4D4B1E194E3}"/>
              </a:ext>
            </a:extLst>
          </p:cNvPr>
          <p:cNvSpPr/>
          <p:nvPr/>
        </p:nvSpPr>
        <p:spPr>
          <a:xfrm>
            <a:off x="8789327" y="44843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72FF6A2-C459-7BF8-02E2-49E76D29233F}"/>
              </a:ext>
            </a:extLst>
          </p:cNvPr>
          <p:cNvSpPr/>
          <p:nvPr/>
        </p:nvSpPr>
        <p:spPr>
          <a:xfrm>
            <a:off x="8941727" y="46367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6930F40-D216-C09B-E109-FF0BB0FEF6F8}"/>
              </a:ext>
            </a:extLst>
          </p:cNvPr>
          <p:cNvSpPr/>
          <p:nvPr/>
        </p:nvSpPr>
        <p:spPr>
          <a:xfrm>
            <a:off x="9239931" y="35856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4F92223-E94C-0301-B7BD-1197C966A11D}"/>
              </a:ext>
            </a:extLst>
          </p:cNvPr>
          <p:cNvSpPr/>
          <p:nvPr/>
        </p:nvSpPr>
        <p:spPr>
          <a:xfrm>
            <a:off x="9316414" y="32010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1D75A1F-0FE3-873B-7F6B-947C21332AE2}"/>
              </a:ext>
            </a:extLst>
          </p:cNvPr>
          <p:cNvSpPr/>
          <p:nvPr/>
        </p:nvSpPr>
        <p:spPr>
          <a:xfrm>
            <a:off x="9154884" y="36935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39C0B4A-6600-1345-2E91-8414D1699CC1}"/>
              </a:ext>
            </a:extLst>
          </p:cNvPr>
          <p:cNvSpPr/>
          <p:nvPr/>
        </p:nvSpPr>
        <p:spPr>
          <a:xfrm>
            <a:off x="9075320" y="335836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970CB28F-A740-5962-5084-139882AC7DD4}"/>
              </a:ext>
            </a:extLst>
          </p:cNvPr>
          <p:cNvSpPr/>
          <p:nvPr/>
        </p:nvSpPr>
        <p:spPr>
          <a:xfrm>
            <a:off x="9392331" y="37380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4DA83BD8-0C71-C616-678B-A68812B3EDEB}"/>
              </a:ext>
            </a:extLst>
          </p:cNvPr>
          <p:cNvSpPr/>
          <p:nvPr/>
        </p:nvSpPr>
        <p:spPr>
          <a:xfrm>
            <a:off x="9544731" y="38904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71213DA-B739-E1CD-CB4E-069085DC9621}"/>
              </a:ext>
            </a:extLst>
          </p:cNvPr>
          <p:cNvSpPr/>
          <p:nvPr/>
        </p:nvSpPr>
        <p:spPr>
          <a:xfrm>
            <a:off x="9358021" y="403434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01F57C5-4860-A409-80B2-AFC097333067}"/>
              </a:ext>
            </a:extLst>
          </p:cNvPr>
          <p:cNvSpPr/>
          <p:nvPr/>
        </p:nvSpPr>
        <p:spPr>
          <a:xfrm>
            <a:off x="8972649" y="33204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DF60018-CDDF-EB74-4099-6DF55CE2C99B}"/>
              </a:ext>
            </a:extLst>
          </p:cNvPr>
          <p:cNvSpPr/>
          <p:nvPr/>
        </p:nvSpPr>
        <p:spPr>
          <a:xfrm>
            <a:off x="8747368" y="31999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0F6D32B-C57B-E8D3-9670-516E220D726E}"/>
              </a:ext>
            </a:extLst>
          </p:cNvPr>
          <p:cNvSpPr/>
          <p:nvPr/>
        </p:nvSpPr>
        <p:spPr>
          <a:xfrm>
            <a:off x="8899768" y="335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E26289A-28C3-A1AC-7837-BD5D20361DCB}"/>
              </a:ext>
            </a:extLst>
          </p:cNvPr>
          <p:cNvSpPr/>
          <p:nvPr/>
        </p:nvSpPr>
        <p:spPr>
          <a:xfrm>
            <a:off x="9052168" y="35047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DFB469D-5627-2ADC-7989-D70B6A014639}"/>
              </a:ext>
            </a:extLst>
          </p:cNvPr>
          <p:cNvSpPr/>
          <p:nvPr/>
        </p:nvSpPr>
        <p:spPr>
          <a:xfrm>
            <a:off x="9204568" y="36571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B16E8B1B-24DC-6DDD-1FA4-59719A3E8C84}"/>
              </a:ext>
            </a:extLst>
          </p:cNvPr>
          <p:cNvSpPr/>
          <p:nvPr/>
        </p:nvSpPr>
        <p:spPr>
          <a:xfrm>
            <a:off x="9035539" y="406229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6827CB3F-2EDA-750A-5E3A-D3E9155AE52A}"/>
              </a:ext>
            </a:extLst>
          </p:cNvPr>
          <p:cNvSpPr/>
          <p:nvPr/>
        </p:nvSpPr>
        <p:spPr>
          <a:xfrm>
            <a:off x="9218252" y="508092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FD0D7AB-0590-DFD7-E808-F9C715113264}"/>
              </a:ext>
            </a:extLst>
          </p:cNvPr>
          <p:cNvSpPr/>
          <p:nvPr/>
        </p:nvSpPr>
        <p:spPr>
          <a:xfrm>
            <a:off x="8708366" y="492210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A0749966-9D3B-EA45-0AEC-C6E8CD3DB1EC}"/>
              </a:ext>
            </a:extLst>
          </p:cNvPr>
          <p:cNvSpPr/>
          <p:nvPr/>
        </p:nvSpPr>
        <p:spPr>
          <a:xfrm>
            <a:off x="9468814" y="33534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A342384-DB5E-4673-0331-C34003FC8CCA}"/>
              </a:ext>
            </a:extLst>
          </p:cNvPr>
          <p:cNvSpPr/>
          <p:nvPr/>
        </p:nvSpPr>
        <p:spPr>
          <a:xfrm>
            <a:off x="8829518" y="29622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0702D85-4638-9D39-E831-A3BC5D23329A}"/>
              </a:ext>
            </a:extLst>
          </p:cNvPr>
          <p:cNvSpPr/>
          <p:nvPr/>
        </p:nvSpPr>
        <p:spPr>
          <a:xfrm>
            <a:off x="9773614" y="36582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1E922B0A-8866-64C0-1E9F-9DAD5B164D53}"/>
              </a:ext>
            </a:extLst>
          </p:cNvPr>
          <p:cNvSpPr/>
          <p:nvPr/>
        </p:nvSpPr>
        <p:spPr>
          <a:xfrm>
            <a:off x="8039439" y="433423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B12C2E6-813A-CD91-4470-D9509512284E}"/>
              </a:ext>
            </a:extLst>
          </p:cNvPr>
          <p:cNvSpPr/>
          <p:nvPr/>
        </p:nvSpPr>
        <p:spPr>
          <a:xfrm>
            <a:off x="8941727" y="523706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E011A498-9163-DB9E-D1CF-9B4852C72F64}"/>
              </a:ext>
            </a:extLst>
          </p:cNvPr>
          <p:cNvSpPr/>
          <p:nvPr/>
        </p:nvSpPr>
        <p:spPr>
          <a:xfrm>
            <a:off x="7927124" y="30871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7397B0C-429B-F718-0711-6BAD34E17278}"/>
              </a:ext>
            </a:extLst>
          </p:cNvPr>
          <p:cNvSpPr/>
          <p:nvPr/>
        </p:nvSpPr>
        <p:spPr>
          <a:xfrm>
            <a:off x="8214109" y="530247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0452CA20-98F7-EC25-D905-9298FE5A789C}"/>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177AA0B2-9B4A-7161-FF5F-7F78C2A9898A}"/>
              </a:ext>
            </a:extLst>
          </p:cNvPr>
          <p:cNvSpPr/>
          <p:nvPr/>
        </p:nvSpPr>
        <p:spPr>
          <a:xfrm>
            <a:off x="9727205" y="5309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E099847C-F024-B891-BF23-254326176D43}"/>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26762E9-6565-8FF1-2B07-666D5DCD1172}"/>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EDBA260-2924-E7D4-7A47-B2D9DE2FD202}"/>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E812DC8-7258-D4CB-AB5F-0CE5B6EC56AE}"/>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6212A360-F2F6-718D-5917-D7A2E60EFEC7}"/>
              </a:ext>
            </a:extLst>
          </p:cNvPr>
          <p:cNvSpPr/>
          <p:nvPr/>
        </p:nvSpPr>
        <p:spPr>
          <a:xfrm>
            <a:off x="8433825"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1DA2837C-D781-2451-15C8-4D1723861B46}"/>
              </a:ext>
            </a:extLst>
          </p:cNvPr>
          <p:cNvSpPr/>
          <p:nvPr/>
        </p:nvSpPr>
        <p:spPr>
          <a:xfrm>
            <a:off x="9716061" y="44767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7AAEA92-87A2-C75A-CCFF-9ADFF479D100}"/>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F14D799-A190-8259-1368-7DC23CF58767}"/>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D2D2258C-73F9-DC99-BF36-F0D82C5E1F73}"/>
              </a:ext>
            </a:extLst>
          </p:cNvPr>
          <p:cNvSpPr/>
          <p:nvPr/>
        </p:nvSpPr>
        <p:spPr>
          <a:xfrm>
            <a:off x="7139602"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E09EF1D3-47FB-8540-8DC7-111EC807C962}"/>
              </a:ext>
            </a:extLst>
          </p:cNvPr>
          <p:cNvSpPr/>
          <p:nvPr/>
        </p:nvSpPr>
        <p:spPr>
          <a:xfrm>
            <a:off x="7983075" y="50028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E900999D-FF9C-676B-1754-483AC7B20C21}"/>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510F2C75-830A-41EE-E8C9-6E15DB8AD636}"/>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27593C2F-C472-EDB2-7F08-AEC57089E338}"/>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FBCC520C-27D3-866D-3C5D-48E10E62FFE0}"/>
              </a:ext>
            </a:extLst>
          </p:cNvPr>
          <p:cNvSpPr/>
          <p:nvPr/>
        </p:nvSpPr>
        <p:spPr>
          <a:xfrm>
            <a:off x="8103819" y="38870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137F8F7B-CA55-E6C9-26E0-6FA6EC8D1FE1}"/>
              </a:ext>
            </a:extLst>
          </p:cNvPr>
          <p:cNvSpPr/>
          <p:nvPr/>
        </p:nvSpPr>
        <p:spPr>
          <a:xfrm>
            <a:off x="8382361" y="3776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42E3F90D-F541-E43C-9BBA-99FAB7EADEA9}"/>
              </a:ext>
            </a:extLst>
          </p:cNvPr>
          <p:cNvSpPr/>
          <p:nvPr/>
        </p:nvSpPr>
        <p:spPr>
          <a:xfrm>
            <a:off x="9438108" y="42544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1F2CBBF-A086-FD8C-32A9-DDBF29A5F6A2}"/>
              </a:ext>
            </a:extLst>
          </p:cNvPr>
          <p:cNvSpPr/>
          <p:nvPr/>
        </p:nvSpPr>
        <p:spPr>
          <a:xfrm>
            <a:off x="9308912" y="442001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D39179B-CADA-2506-7B17-2B6252A3A487}"/>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BE77B8D1-DAED-6877-5C8C-19AEF900A6DD}"/>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Oval 1023">
            <a:extLst>
              <a:ext uri="{FF2B5EF4-FFF2-40B4-BE49-F238E27FC236}">
                <a16:creationId xmlns:a16="http://schemas.microsoft.com/office/drawing/2014/main" id="{4EE58342-235E-3C3B-606F-616595154427}"/>
              </a:ext>
            </a:extLst>
          </p:cNvPr>
          <p:cNvSpPr/>
          <p:nvPr/>
        </p:nvSpPr>
        <p:spPr>
          <a:xfrm>
            <a:off x="9144361" y="4538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Oval 1024">
            <a:extLst>
              <a:ext uri="{FF2B5EF4-FFF2-40B4-BE49-F238E27FC236}">
                <a16:creationId xmlns:a16="http://schemas.microsoft.com/office/drawing/2014/main" id="{BC22051E-4166-5FCD-C451-9F56F534ABBC}"/>
              </a:ext>
            </a:extLst>
          </p:cNvPr>
          <p:cNvSpPr/>
          <p:nvPr/>
        </p:nvSpPr>
        <p:spPr>
          <a:xfrm>
            <a:off x="9388435" y="230721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a:extLst>
              <a:ext uri="{FF2B5EF4-FFF2-40B4-BE49-F238E27FC236}">
                <a16:creationId xmlns:a16="http://schemas.microsoft.com/office/drawing/2014/main" id="{1AA52608-49A3-8938-186E-B312F1337715}"/>
              </a:ext>
            </a:extLst>
          </p:cNvPr>
          <p:cNvSpPr/>
          <p:nvPr/>
        </p:nvSpPr>
        <p:spPr>
          <a:xfrm>
            <a:off x="7174864" y="29219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a:extLst>
              <a:ext uri="{FF2B5EF4-FFF2-40B4-BE49-F238E27FC236}">
                <a16:creationId xmlns:a16="http://schemas.microsoft.com/office/drawing/2014/main" id="{6B439001-139D-F81C-E173-8726FBAA6CA5}"/>
              </a:ext>
            </a:extLst>
          </p:cNvPr>
          <p:cNvSpPr/>
          <p:nvPr/>
        </p:nvSpPr>
        <p:spPr>
          <a:xfrm>
            <a:off x="8361081" y="232149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F8FB4A31-2549-D4AF-52C9-2FCAA9A1E61D}"/>
              </a:ext>
            </a:extLst>
          </p:cNvPr>
          <p:cNvSpPr/>
          <p:nvPr/>
        </p:nvSpPr>
        <p:spPr>
          <a:xfrm>
            <a:off x="8384324" y="35443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Oval 1033">
            <a:extLst>
              <a:ext uri="{FF2B5EF4-FFF2-40B4-BE49-F238E27FC236}">
                <a16:creationId xmlns:a16="http://schemas.microsoft.com/office/drawing/2014/main" id="{6A595794-8BA3-102D-CCA5-4E870DBB7179}"/>
              </a:ext>
            </a:extLst>
          </p:cNvPr>
          <p:cNvSpPr/>
          <p:nvPr/>
        </p:nvSpPr>
        <p:spPr>
          <a:xfrm>
            <a:off x="10218130" y="414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Oval 1034">
            <a:extLst>
              <a:ext uri="{FF2B5EF4-FFF2-40B4-BE49-F238E27FC236}">
                <a16:creationId xmlns:a16="http://schemas.microsoft.com/office/drawing/2014/main" id="{12017D09-D495-6EC1-E007-4AD2C61E36A6}"/>
              </a:ext>
            </a:extLst>
          </p:cNvPr>
          <p:cNvSpPr/>
          <p:nvPr/>
        </p:nvSpPr>
        <p:spPr>
          <a:xfrm>
            <a:off x="7752823" y="542506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a:extLst>
              <a:ext uri="{FF2B5EF4-FFF2-40B4-BE49-F238E27FC236}">
                <a16:creationId xmlns:a16="http://schemas.microsoft.com/office/drawing/2014/main" id="{AD7587C5-E382-5A24-ADE6-C188F1B4CCA3}"/>
              </a:ext>
            </a:extLst>
          </p:cNvPr>
          <p:cNvSpPr/>
          <p:nvPr/>
        </p:nvSpPr>
        <p:spPr>
          <a:xfrm>
            <a:off x="10336220" y="52563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9" name="Straight Connector 1038">
            <a:extLst>
              <a:ext uri="{FF2B5EF4-FFF2-40B4-BE49-F238E27FC236}">
                <a16:creationId xmlns:a16="http://schemas.microsoft.com/office/drawing/2014/main" id="{FC58C21B-DAF3-6AFA-C0A5-438174831167}"/>
              </a:ext>
            </a:extLst>
          </p:cNvPr>
          <p:cNvCxnSpPr>
            <a:cxnSpLocks/>
          </p:cNvCxnSpPr>
          <p:nvPr/>
        </p:nvCxnSpPr>
        <p:spPr>
          <a:xfrm flipH="1">
            <a:off x="7832239" y="191172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1040" name="Ink 1039">
                <a:extLst>
                  <a:ext uri="{FF2B5EF4-FFF2-40B4-BE49-F238E27FC236}">
                    <a16:creationId xmlns:a16="http://schemas.microsoft.com/office/drawing/2014/main" id="{B4E38E08-A077-3735-4C5A-FCC218FB7FE7}"/>
                  </a:ext>
                </a:extLst>
              </p14:cNvPr>
              <p14:cNvContentPartPr/>
              <p14:nvPr/>
            </p14:nvContentPartPr>
            <p14:xfrm>
              <a:off x="2023054" y="340323"/>
              <a:ext cx="360" cy="360"/>
            </p14:xfrm>
          </p:contentPart>
        </mc:Choice>
        <mc:Fallback xmlns="">
          <p:pic>
            <p:nvPicPr>
              <p:cNvPr id="1040" name="Ink 1039">
                <a:extLst>
                  <a:ext uri="{FF2B5EF4-FFF2-40B4-BE49-F238E27FC236}">
                    <a16:creationId xmlns:a16="http://schemas.microsoft.com/office/drawing/2014/main" id="{B4E38E08-A077-3735-4C5A-FCC218FB7FE7}"/>
                  </a:ext>
                </a:extLst>
              </p:cNvPr>
              <p:cNvPicPr/>
              <p:nvPr/>
            </p:nvPicPr>
            <p:blipFill>
              <a:blip r:embed="rId15"/>
              <a:stretch>
                <a:fillRect/>
              </a:stretch>
            </p:blipFill>
            <p:spPr>
              <a:xfrm>
                <a:off x="2005054" y="32268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0" name="Ink 1049">
                <a:extLst>
                  <a:ext uri="{FF2B5EF4-FFF2-40B4-BE49-F238E27FC236}">
                    <a16:creationId xmlns:a16="http://schemas.microsoft.com/office/drawing/2014/main" id="{86D78492-95F9-2062-8B1D-E43013C3FD89}"/>
                  </a:ext>
                </a:extLst>
              </p14:cNvPr>
              <p14:cNvContentPartPr/>
              <p14:nvPr/>
            </p14:nvContentPartPr>
            <p14:xfrm>
              <a:off x="9302254" y="2102163"/>
              <a:ext cx="416520" cy="3740400"/>
            </p14:xfrm>
          </p:contentPart>
        </mc:Choice>
        <mc:Fallback xmlns="">
          <p:pic>
            <p:nvPicPr>
              <p:cNvPr id="1050" name="Ink 1049">
                <a:extLst>
                  <a:ext uri="{FF2B5EF4-FFF2-40B4-BE49-F238E27FC236}">
                    <a16:creationId xmlns:a16="http://schemas.microsoft.com/office/drawing/2014/main" id="{86D78492-95F9-2062-8B1D-E43013C3FD89}"/>
                  </a:ext>
                </a:extLst>
              </p:cNvPr>
              <p:cNvPicPr/>
              <p:nvPr/>
            </p:nvPicPr>
            <p:blipFill>
              <a:blip r:embed="rId17"/>
              <a:stretch>
                <a:fillRect/>
              </a:stretch>
            </p:blipFill>
            <p:spPr>
              <a:xfrm>
                <a:off x="9284254" y="2084163"/>
                <a:ext cx="452160" cy="3776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1" name="Ink 1050">
                <a:extLst>
                  <a:ext uri="{FF2B5EF4-FFF2-40B4-BE49-F238E27FC236}">
                    <a16:creationId xmlns:a16="http://schemas.microsoft.com/office/drawing/2014/main" id="{6E1CD3CF-103A-064C-AF06-19D202E6348F}"/>
                  </a:ext>
                </a:extLst>
              </p14:cNvPr>
              <p14:cNvContentPartPr/>
              <p14:nvPr/>
            </p14:nvContentPartPr>
            <p14:xfrm>
              <a:off x="8264014" y="1597803"/>
              <a:ext cx="268200" cy="4243680"/>
            </p14:xfrm>
          </p:contentPart>
        </mc:Choice>
        <mc:Fallback xmlns="">
          <p:pic>
            <p:nvPicPr>
              <p:cNvPr id="1051" name="Ink 1050">
                <a:extLst>
                  <a:ext uri="{FF2B5EF4-FFF2-40B4-BE49-F238E27FC236}">
                    <a16:creationId xmlns:a16="http://schemas.microsoft.com/office/drawing/2014/main" id="{6E1CD3CF-103A-064C-AF06-19D202E6348F}"/>
                  </a:ext>
                </a:extLst>
              </p:cNvPr>
              <p:cNvPicPr/>
              <p:nvPr/>
            </p:nvPicPr>
            <p:blipFill>
              <a:blip r:embed="rId19"/>
              <a:stretch>
                <a:fillRect/>
              </a:stretch>
            </p:blipFill>
            <p:spPr>
              <a:xfrm>
                <a:off x="8246374" y="1579803"/>
                <a:ext cx="303840" cy="4279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2" name="Ink 1051">
                <a:extLst>
                  <a:ext uri="{FF2B5EF4-FFF2-40B4-BE49-F238E27FC236}">
                    <a16:creationId xmlns:a16="http://schemas.microsoft.com/office/drawing/2014/main" id="{7A357995-3AB9-14A0-ACCC-2C520A354DF0}"/>
                  </a:ext>
                </a:extLst>
              </p14:cNvPr>
              <p14:cNvContentPartPr/>
              <p14:nvPr/>
            </p14:nvContentPartPr>
            <p14:xfrm>
              <a:off x="7769374" y="1859163"/>
              <a:ext cx="393480" cy="3853800"/>
            </p14:xfrm>
          </p:contentPart>
        </mc:Choice>
        <mc:Fallback xmlns="">
          <p:pic>
            <p:nvPicPr>
              <p:cNvPr id="1052" name="Ink 1051">
                <a:extLst>
                  <a:ext uri="{FF2B5EF4-FFF2-40B4-BE49-F238E27FC236}">
                    <a16:creationId xmlns:a16="http://schemas.microsoft.com/office/drawing/2014/main" id="{7A357995-3AB9-14A0-ACCC-2C520A354DF0}"/>
                  </a:ext>
                </a:extLst>
              </p:cNvPr>
              <p:cNvPicPr/>
              <p:nvPr/>
            </p:nvPicPr>
            <p:blipFill>
              <a:blip r:embed="rId21"/>
              <a:stretch>
                <a:fillRect/>
              </a:stretch>
            </p:blipFill>
            <p:spPr>
              <a:xfrm>
                <a:off x="7751734" y="1841163"/>
                <a:ext cx="429120" cy="3889440"/>
              </a:xfrm>
              <a:prstGeom prst="rect">
                <a:avLst/>
              </a:prstGeom>
            </p:spPr>
          </p:pic>
        </mc:Fallback>
      </mc:AlternateContent>
    </p:spTree>
    <p:extLst>
      <p:ext uri="{BB962C8B-B14F-4D97-AF65-F5344CB8AC3E}">
        <p14:creationId xmlns:p14="http://schemas.microsoft.com/office/powerpoint/2010/main" val="29971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8" grpId="0" animBg="1"/>
      <p:bldP spid="20" grpId="0"/>
    </p:bldLst>
  </p:timing>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3AF-D8B1-9A87-7430-3D8B1EE636CA}"/>
              </a:ext>
            </a:extLst>
          </p:cNvPr>
          <p:cNvSpPr>
            <a:spLocks noGrp="1"/>
          </p:cNvSpPr>
          <p:nvPr>
            <p:ph type="title"/>
          </p:nvPr>
        </p:nvSpPr>
        <p:spPr/>
        <p:txBody>
          <a:bodyPr/>
          <a:lstStyle/>
          <a:p>
            <a:r>
              <a:rPr lang="en-US" dirty="0"/>
              <a:t>Unconditional to Conditional Normalizing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E4645-B2EC-7842-69CB-BF33EF6A596D}"/>
                  </a:ext>
                </a:extLst>
              </p:cNvPr>
              <p:cNvSpPr>
                <a:spLocks noGrp="1"/>
              </p:cNvSpPr>
              <p:nvPr>
                <p:ph sz="half" idx="1"/>
              </p:nvPr>
            </p:nvSpPr>
            <p:spPr/>
            <p:txBody>
              <a:bodyPr>
                <a:normAutofit/>
              </a:bodyPr>
              <a:lstStyle/>
              <a:p>
                <a:r>
                  <a:rPr lang="en-US" dirty="0"/>
                  <a:t>To condition the flow on </a:t>
                </a:r>
                <a14:m>
                  <m:oMath xmlns:m="http://schemas.openxmlformats.org/officeDocument/2006/math">
                    <m:r>
                      <a:rPr lang="en-US" b="0" i="1" smtClean="0">
                        <a:latin typeface="Cambria Math" panose="02040503050406030204" pitchFamily="18" charset="0"/>
                      </a:rPr>
                      <m:t>𝑌</m:t>
                    </m:r>
                  </m:oMath>
                </a14:m>
                <a:r>
                  <a:rPr lang="en-US" dirty="0"/>
                  <a:t> take each:</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oMath>
                </a14:m>
                <a:r>
                  <a:rPr lang="en-US" dirty="0"/>
                  <a:t>…</a:t>
                </a:r>
              </a:p>
              <a:p>
                <a:pPr marL="0" indent="0" algn="ctr">
                  <a:buNone/>
                </a:pPr>
                <a:r>
                  <a:rPr lang="en-US" b="1" dirty="0"/>
                  <a:t>to</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i="1">
                        <a:latin typeface="Cambria Math" panose="02040503050406030204" pitchFamily="18" charset="0"/>
                      </a:rPr>
                      <m:t>)</m:t>
                    </m:r>
                  </m:oMath>
                </a14:m>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73E4645-B2EC-7842-69CB-BF33EF6A596D}"/>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23" name="Content Placeholder 22" descr="A diagram of a rainbow colored spectrum&#10;&#10;Description automatically generated with medium confidence">
            <a:extLst>
              <a:ext uri="{FF2B5EF4-FFF2-40B4-BE49-F238E27FC236}">
                <a16:creationId xmlns:a16="http://schemas.microsoft.com/office/drawing/2014/main" id="{F63FE3EA-F013-7072-5BF8-BC226EC02F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03274"/>
            <a:ext cx="5181600" cy="4294075"/>
          </a:xfrm>
        </p:spPr>
      </p:pic>
      <p:sp>
        <p:nvSpPr>
          <p:cNvPr id="92" name="Oval 91">
            <a:extLst>
              <a:ext uri="{FF2B5EF4-FFF2-40B4-BE49-F238E27FC236}">
                <a16:creationId xmlns:a16="http://schemas.microsoft.com/office/drawing/2014/main" id="{CFC08189-A4CB-3495-B5B5-05231CD05B55}"/>
              </a:ext>
            </a:extLst>
          </p:cNvPr>
          <p:cNvSpPr/>
          <p:nvPr/>
        </p:nvSpPr>
        <p:spPr>
          <a:xfrm>
            <a:off x="9452146" y="33697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914B6F86-6AF6-CEF1-1C26-AFBDAF73853A}"/>
              </a:ext>
            </a:extLst>
          </p:cNvPr>
          <p:cNvCxnSpPr>
            <a:cxnSpLocks/>
          </p:cNvCxnSpPr>
          <p:nvPr/>
        </p:nvCxnSpPr>
        <p:spPr>
          <a:xfrm flipH="1">
            <a:off x="8428643" y="192607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B91B3B9-85D4-448B-ACFD-989EDEF2229B}"/>
              </a:ext>
            </a:extLst>
          </p:cNvPr>
          <p:cNvCxnSpPr>
            <a:cxnSpLocks/>
          </p:cNvCxnSpPr>
          <p:nvPr/>
        </p:nvCxnSpPr>
        <p:spPr>
          <a:xfrm>
            <a:off x="9625165" y="1926077"/>
            <a:ext cx="11237" cy="3950994"/>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C43E3346-F6DD-8308-BA85-D023045034B8}"/>
                  </a:ext>
                </a:extLst>
              </p:cNvPr>
              <p:cNvSpPr txBox="1"/>
              <p:nvPr/>
            </p:nvSpPr>
            <p:spPr>
              <a:xfrm>
                <a:off x="7688184" y="6034702"/>
                <a:ext cx="353597" cy="374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𝟏</m:t>
                          </m:r>
                        </m:sub>
                        <m:sup>
                          <m:r>
                            <a:rPr lang="en-US" b="1" i="1" smtClean="0">
                              <a:latin typeface="Cambria Math" panose="02040503050406030204" pitchFamily="18" charset="0"/>
                            </a:rPr>
                            <m:t>∗</m:t>
                          </m:r>
                        </m:sup>
                      </m:sSubSup>
                    </m:oMath>
                  </m:oMathPara>
                </a14:m>
                <a:endParaRPr lang="en-US" b="1" dirty="0"/>
              </a:p>
            </p:txBody>
          </p:sp>
        </mc:Choice>
        <mc:Fallback xmlns="">
          <p:sp>
            <p:nvSpPr>
              <p:cNvPr id="113" name="TextBox 112">
                <a:extLst>
                  <a:ext uri="{FF2B5EF4-FFF2-40B4-BE49-F238E27FC236}">
                    <a16:creationId xmlns:a16="http://schemas.microsoft.com/office/drawing/2014/main" id="{C43E3346-F6DD-8308-BA85-D023045034B8}"/>
                  </a:ext>
                </a:extLst>
              </p:cNvPr>
              <p:cNvSpPr txBox="1">
                <a:spLocks noRot="1" noChangeAspect="1" noMove="1" noResize="1" noEditPoints="1" noAdjustHandles="1" noChangeArrowheads="1" noChangeShapeType="1" noTextEdit="1"/>
              </p:cNvSpPr>
              <p:nvPr/>
            </p:nvSpPr>
            <p:spPr>
              <a:xfrm>
                <a:off x="7688184" y="6034702"/>
                <a:ext cx="353597" cy="374582"/>
              </a:xfrm>
              <a:prstGeom prst="rect">
                <a:avLst/>
              </a:prstGeom>
              <a:blipFill>
                <a:blip r:embed="rId4"/>
                <a:stretch>
                  <a:fillRect r="-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20FB1B43-D766-568D-E345-39EF0B812298}"/>
                  </a:ext>
                </a:extLst>
              </p:cNvPr>
              <p:cNvSpPr txBox="1"/>
              <p:nvPr/>
            </p:nvSpPr>
            <p:spPr>
              <a:xfrm>
                <a:off x="5896947" y="6029369"/>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𝟐</m:t>
                          </m:r>
                        </m:sub>
                        <m:sup>
                          <m:r>
                            <a:rPr lang="en-US" b="1" i="1" smtClean="0">
                              <a:latin typeface="Cambria Math" panose="02040503050406030204" pitchFamily="18" charset="0"/>
                            </a:rPr>
                            <m:t>∗</m:t>
                          </m:r>
                        </m:sup>
                      </m:sSubSup>
                    </m:oMath>
                  </m:oMathPara>
                </a14:m>
                <a:endParaRPr lang="en-US" dirty="0"/>
              </a:p>
            </p:txBody>
          </p:sp>
        </mc:Choice>
        <mc:Fallback xmlns="">
          <p:sp>
            <p:nvSpPr>
              <p:cNvPr id="114" name="TextBox 113">
                <a:extLst>
                  <a:ext uri="{FF2B5EF4-FFF2-40B4-BE49-F238E27FC236}">
                    <a16:creationId xmlns:a16="http://schemas.microsoft.com/office/drawing/2014/main" id="{20FB1B43-D766-568D-E345-39EF0B812298}"/>
                  </a:ext>
                </a:extLst>
              </p:cNvPr>
              <p:cNvSpPr txBox="1">
                <a:spLocks noRot="1" noChangeAspect="1" noMove="1" noResize="1" noEditPoints="1" noAdjustHandles="1" noChangeArrowheads="1" noChangeShapeType="1" noTextEdit="1"/>
              </p:cNvSpPr>
              <p:nvPr/>
            </p:nvSpPr>
            <p:spPr>
              <a:xfrm>
                <a:off x="5896947" y="6029369"/>
                <a:ext cx="4982601" cy="380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3EBD245-17CB-3567-39B3-DF859EA6F70B}"/>
                  </a:ext>
                </a:extLst>
              </p:cNvPr>
              <p:cNvSpPr txBox="1"/>
              <p:nvPr/>
            </p:nvSpPr>
            <p:spPr>
              <a:xfrm>
                <a:off x="6817251" y="6012513"/>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𝟑</m:t>
                          </m:r>
                        </m:sub>
                        <m:sup>
                          <m:r>
                            <a:rPr lang="en-US" b="1" i="1" smtClean="0">
                              <a:latin typeface="Cambria Math" panose="02040503050406030204" pitchFamily="18" charset="0"/>
                            </a:rPr>
                            <m:t>∗</m:t>
                          </m:r>
                        </m:sup>
                      </m:sSubSup>
                    </m:oMath>
                  </m:oMathPara>
                </a14:m>
                <a:endParaRPr lang="en-US" dirty="0"/>
              </a:p>
            </p:txBody>
          </p:sp>
        </mc:Choice>
        <mc:Fallback xmlns="">
          <p:sp>
            <p:nvSpPr>
              <p:cNvPr id="115" name="TextBox 114">
                <a:extLst>
                  <a:ext uri="{FF2B5EF4-FFF2-40B4-BE49-F238E27FC236}">
                    <a16:creationId xmlns:a16="http://schemas.microsoft.com/office/drawing/2014/main" id="{13EBD245-17CB-3567-39B3-DF859EA6F70B}"/>
                  </a:ext>
                </a:extLst>
              </p:cNvPr>
              <p:cNvSpPr txBox="1">
                <a:spLocks noRot="1" noChangeAspect="1" noMove="1" noResize="1" noEditPoints="1" noAdjustHandles="1" noChangeArrowheads="1" noChangeShapeType="1" noTextEdit="1"/>
              </p:cNvSpPr>
              <p:nvPr/>
            </p:nvSpPr>
            <p:spPr>
              <a:xfrm>
                <a:off x="6817251" y="6012513"/>
                <a:ext cx="4982601" cy="38076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FF1782-678B-0F20-5063-E1FC36BAC3EE}"/>
                  </a:ext>
                </a:extLst>
              </p:cNvPr>
              <p:cNvSpPr txBox="1"/>
              <p:nvPr/>
            </p:nvSpPr>
            <p:spPr>
              <a:xfrm>
                <a:off x="6671145" y="2131623"/>
                <a:ext cx="1327037" cy="400110"/>
              </a:xfrm>
              <a:prstGeom prst="rect">
                <a:avLst/>
              </a:prstGeom>
              <a:noFill/>
            </p:spPr>
            <p:txBody>
              <a:bodyPr wrap="square" rtlCol="0">
                <a:spAutoFit/>
              </a:bodyPr>
              <a:lstStyle/>
              <a:p>
                <a:r>
                  <a:rPr lang="en-US" sz="2000" b="1" dirty="0">
                    <a:solidFill>
                      <a:srgbClr val="00B0F0"/>
                    </a:solidFill>
                  </a:rPr>
                  <a:t>P</a:t>
                </a:r>
                <a14:m>
                  <m:oMath xmlns:m="http://schemas.openxmlformats.org/officeDocument/2006/math">
                    <m:d>
                      <m:dPr>
                        <m:ctrlPr>
                          <a:rPr lang="en-US" sz="2000" b="1" i="1" smtClean="0">
                            <a:solidFill>
                              <a:srgbClr val="00B0F0"/>
                            </a:solidFill>
                            <a:latin typeface="Cambria Math" panose="02040503050406030204" pitchFamily="18" charset="0"/>
                          </a:rPr>
                        </m:ctrlPr>
                      </m:dPr>
                      <m:e>
                        <m:sSub>
                          <m:sSubPr>
                            <m:ctrlPr>
                              <a:rPr lang="en-US" sz="2000" b="1" i="1" smtClean="0">
                                <a:solidFill>
                                  <a:srgbClr val="00B0F0"/>
                                </a:solidFill>
                                <a:latin typeface="Cambria Math" panose="02040503050406030204" pitchFamily="18" charset="0"/>
                              </a:rPr>
                            </m:ctrlPr>
                          </m:sSubPr>
                          <m:e>
                            <m:r>
                              <a:rPr lang="en-US" sz="2000" b="1" i="0" smtClean="0">
                                <a:solidFill>
                                  <a:srgbClr val="00B0F0"/>
                                </a:solidFill>
                                <a:latin typeface="Cambria Math" panose="02040503050406030204" pitchFamily="18" charset="0"/>
                              </a:rPr>
                              <m:t>𝐙</m:t>
                            </m:r>
                          </m:e>
                          <m:sub>
                            <m:r>
                              <a:rPr lang="en-US" sz="2000" b="1" i="0" smtClean="0">
                                <a:solidFill>
                                  <a:srgbClr val="00B0F0"/>
                                </a:solidFill>
                                <a:latin typeface="Cambria Math" panose="02040503050406030204" pitchFamily="18" charset="0"/>
                              </a:rPr>
                              <m:t>𝐊</m:t>
                            </m:r>
                          </m:sub>
                        </m:sSub>
                        <m:r>
                          <a:rPr lang="en-US" sz="2000" b="1" i="0" smtClean="0">
                            <a:solidFill>
                              <a:srgbClr val="00B0F0"/>
                            </a:solidFill>
                            <a:latin typeface="Cambria Math" panose="02040503050406030204" pitchFamily="18" charset="0"/>
                          </a:rPr>
                          <m:t>|</m:t>
                        </m:r>
                        <m:sSub>
                          <m:sSubPr>
                            <m:ctrlPr>
                              <a:rPr lang="en-US" sz="2000" b="1" i="1" smtClean="0">
                                <a:solidFill>
                                  <a:srgbClr val="00B0F0"/>
                                </a:solidFill>
                                <a:latin typeface="Cambria Math" panose="02040503050406030204" pitchFamily="18" charset="0"/>
                              </a:rPr>
                            </m:ctrlPr>
                          </m:sSubPr>
                          <m:e>
                            <m:r>
                              <a:rPr lang="en-US" sz="2000" b="1" i="0" smtClean="0">
                                <a:solidFill>
                                  <a:srgbClr val="00B0F0"/>
                                </a:solidFill>
                                <a:latin typeface="Cambria Math" panose="02040503050406030204" pitchFamily="18" charset="0"/>
                              </a:rPr>
                              <m:t>𝐕</m:t>
                            </m:r>
                          </m:e>
                          <m:sub>
                            <m:r>
                              <a:rPr lang="en-US" sz="2000" b="1" i="0" smtClean="0">
                                <a:solidFill>
                                  <a:srgbClr val="00B0F0"/>
                                </a:solidFill>
                                <a:latin typeface="Cambria Math" panose="02040503050406030204" pitchFamily="18" charset="0"/>
                              </a:rPr>
                              <m:t>𝟏</m:t>
                            </m:r>
                          </m:sub>
                        </m:sSub>
                      </m:e>
                    </m:d>
                  </m:oMath>
                </a14:m>
                <a:endParaRPr lang="en-US" sz="2000" b="1" dirty="0">
                  <a:solidFill>
                    <a:srgbClr val="00B0F0"/>
                  </a:solidFill>
                </a:endParaRPr>
              </a:p>
            </p:txBody>
          </p:sp>
        </mc:Choice>
        <mc:Fallback xmlns="">
          <p:sp>
            <p:nvSpPr>
              <p:cNvPr id="14" name="TextBox 13">
                <a:extLst>
                  <a:ext uri="{FF2B5EF4-FFF2-40B4-BE49-F238E27FC236}">
                    <a16:creationId xmlns:a16="http://schemas.microsoft.com/office/drawing/2014/main" id="{01FF1782-678B-0F20-5063-E1FC36BAC3EE}"/>
                  </a:ext>
                </a:extLst>
              </p:cNvPr>
              <p:cNvSpPr txBox="1">
                <a:spLocks noRot="1" noChangeAspect="1" noMove="1" noResize="1" noEditPoints="1" noAdjustHandles="1" noChangeArrowheads="1" noChangeShapeType="1" noTextEdit="1"/>
              </p:cNvSpPr>
              <p:nvPr/>
            </p:nvSpPr>
            <p:spPr>
              <a:xfrm>
                <a:off x="6671145" y="2131623"/>
                <a:ext cx="1327037" cy="400110"/>
              </a:xfrm>
              <a:prstGeom prst="rect">
                <a:avLst/>
              </a:prstGeom>
              <a:blipFill>
                <a:blip r:embed="rId7"/>
                <a:stretch>
                  <a:fillRect l="-4587" t="-9231" b="-27692"/>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BE7E9CA-411A-9C6E-E64D-65B9F8EFCB23}"/>
              </a:ext>
            </a:extLst>
          </p:cNvPr>
          <p:cNvSpPr/>
          <p:nvPr/>
        </p:nvSpPr>
        <p:spPr>
          <a:xfrm>
            <a:off x="4278604" y="4825001"/>
            <a:ext cx="352395" cy="45138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E470558-84CA-534D-053D-4EE269ECBC48}"/>
              </a:ext>
            </a:extLst>
          </p:cNvPr>
          <p:cNvSpPr/>
          <p:nvPr/>
        </p:nvSpPr>
        <p:spPr>
          <a:xfrm>
            <a:off x="4315554" y="4438332"/>
            <a:ext cx="332040" cy="34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41D67-9CFC-AE53-1721-E58A1363E30E}"/>
              </a:ext>
            </a:extLst>
          </p:cNvPr>
          <p:cNvSpPr/>
          <p:nvPr/>
        </p:nvSpPr>
        <p:spPr>
          <a:xfrm>
            <a:off x="6116600" y="3369717"/>
            <a:ext cx="168787" cy="14368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8FD0A7-7D5C-2693-A573-A75782EC903E}"/>
              </a:ext>
            </a:extLst>
          </p:cNvPr>
          <p:cNvSpPr/>
          <p:nvPr/>
        </p:nvSpPr>
        <p:spPr>
          <a:xfrm flipH="1">
            <a:off x="7675641" y="6036180"/>
            <a:ext cx="1960761" cy="3894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1B50B3-BC08-6D32-053C-D7352D5A8532}"/>
              </a:ext>
            </a:extLst>
          </p:cNvPr>
          <p:cNvSpPr/>
          <p:nvPr/>
        </p:nvSpPr>
        <p:spPr>
          <a:xfrm>
            <a:off x="8937742" y="5741630"/>
            <a:ext cx="213236" cy="270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510CEC-555A-752B-9A52-D07CBF2F4083}"/>
                  </a:ext>
                </a:extLst>
              </p:cNvPr>
              <p:cNvSpPr txBox="1"/>
              <p:nvPr/>
            </p:nvSpPr>
            <p:spPr>
              <a:xfrm>
                <a:off x="7415917" y="5984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A1510CEC-555A-752B-9A52-D07CBF2F4083}"/>
                  </a:ext>
                </a:extLst>
              </p:cNvPr>
              <p:cNvSpPr txBox="1">
                <a:spLocks noRot="1" noChangeAspect="1" noMove="1" noResize="1" noEditPoints="1" noAdjustHandles="1" noChangeArrowheads="1" noChangeShapeType="1" noTextEdit="1"/>
              </p:cNvSpPr>
              <p:nvPr/>
            </p:nvSpPr>
            <p:spPr>
              <a:xfrm>
                <a:off x="7415917" y="5984124"/>
                <a:ext cx="9144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0A58E4-8961-2634-7FAC-3E4A337B972A}"/>
                  </a:ext>
                </a:extLst>
              </p:cNvPr>
              <p:cNvSpPr txBox="1"/>
              <p:nvPr/>
            </p:nvSpPr>
            <p:spPr>
              <a:xfrm>
                <a:off x="8017385" y="599481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240A58E4-8961-2634-7FAC-3E4A337B972A}"/>
                  </a:ext>
                </a:extLst>
              </p:cNvPr>
              <p:cNvSpPr txBox="1">
                <a:spLocks noRot="1" noChangeAspect="1" noMove="1" noResize="1" noEditPoints="1" noAdjustHandles="1" noChangeArrowheads="1" noChangeShapeType="1" noTextEdit="1"/>
              </p:cNvSpPr>
              <p:nvPr/>
            </p:nvSpPr>
            <p:spPr>
              <a:xfrm>
                <a:off x="8017385" y="5994811"/>
                <a:ext cx="9144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8256FA-2028-59AB-9624-F056BA6088B9}"/>
                  </a:ext>
                </a:extLst>
              </p:cNvPr>
              <p:cNvSpPr txBox="1"/>
              <p:nvPr/>
            </p:nvSpPr>
            <p:spPr>
              <a:xfrm>
                <a:off x="9248736" y="6007015"/>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678256FA-2028-59AB-9624-F056BA6088B9}"/>
                  </a:ext>
                </a:extLst>
              </p:cNvPr>
              <p:cNvSpPr txBox="1">
                <a:spLocks noRot="1" noChangeAspect="1" noMove="1" noResize="1" noEditPoints="1" noAdjustHandles="1" noChangeArrowheads="1" noChangeShapeType="1" noTextEdit="1"/>
              </p:cNvSpPr>
              <p:nvPr/>
            </p:nvSpPr>
            <p:spPr>
              <a:xfrm>
                <a:off x="9248736" y="6007015"/>
                <a:ext cx="914400" cy="369332"/>
              </a:xfrm>
              <a:prstGeom prst="rect">
                <a:avLst/>
              </a:prstGeom>
              <a:blipFill>
                <a:blip r:embed="rId10"/>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92F7F0-2646-5076-5674-B7F3990BB3B0}"/>
              </a:ext>
            </a:extLst>
          </p:cNvPr>
          <p:cNvSpPr/>
          <p:nvPr/>
        </p:nvSpPr>
        <p:spPr>
          <a:xfrm>
            <a:off x="7740830" y="5997326"/>
            <a:ext cx="245254" cy="30161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E577F9-735A-D47C-6662-15449C6E958E}"/>
                  </a:ext>
                </a:extLst>
              </p:cNvPr>
              <p:cNvSpPr txBox="1"/>
              <p:nvPr/>
            </p:nvSpPr>
            <p:spPr>
              <a:xfrm>
                <a:off x="5851806" y="3469147"/>
                <a:ext cx="6592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𝑲</m:t>
                          </m:r>
                        </m:sub>
                      </m:sSub>
                    </m:oMath>
                  </m:oMathPara>
                </a14:m>
                <a:endParaRPr lang="en-US" sz="2400" b="1" dirty="0"/>
              </a:p>
            </p:txBody>
          </p:sp>
        </mc:Choice>
        <mc:Fallback xmlns="">
          <p:sp>
            <p:nvSpPr>
              <p:cNvPr id="17" name="TextBox 16">
                <a:extLst>
                  <a:ext uri="{FF2B5EF4-FFF2-40B4-BE49-F238E27FC236}">
                    <a16:creationId xmlns:a16="http://schemas.microsoft.com/office/drawing/2014/main" id="{FBE577F9-735A-D47C-6662-15449C6E958E}"/>
                  </a:ext>
                </a:extLst>
              </p:cNvPr>
              <p:cNvSpPr txBox="1">
                <a:spLocks noRot="1" noChangeAspect="1" noMove="1" noResize="1" noEditPoints="1" noAdjustHandles="1" noChangeArrowheads="1" noChangeShapeType="1" noTextEdit="1"/>
              </p:cNvSpPr>
              <p:nvPr/>
            </p:nvSpPr>
            <p:spPr>
              <a:xfrm>
                <a:off x="5851806" y="3469147"/>
                <a:ext cx="659293" cy="461665"/>
              </a:xfrm>
              <a:prstGeom prst="rect">
                <a:avLst/>
              </a:prstGeom>
              <a:blipFill>
                <a:blip r:embed="rId11"/>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BF9AC70-D894-6CA5-3B25-1BABD4599667}"/>
                  </a:ext>
                </a:extLst>
              </p:cNvPr>
              <p:cNvSpPr txBox="1"/>
              <p:nvPr/>
            </p:nvSpPr>
            <p:spPr>
              <a:xfrm>
                <a:off x="8446236" y="5733296"/>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oMath>
                  </m:oMathPara>
                </a14:m>
                <a:endParaRPr lang="en-US" sz="2400" b="1" dirty="0"/>
              </a:p>
            </p:txBody>
          </p:sp>
        </mc:Choice>
        <mc:Fallback xmlns="">
          <p:sp>
            <p:nvSpPr>
              <p:cNvPr id="19" name="TextBox 18">
                <a:extLst>
                  <a:ext uri="{FF2B5EF4-FFF2-40B4-BE49-F238E27FC236}">
                    <a16:creationId xmlns:a16="http://schemas.microsoft.com/office/drawing/2014/main" id="{BBF9AC70-D894-6CA5-3B25-1BABD4599667}"/>
                  </a:ext>
                </a:extLst>
              </p:cNvPr>
              <p:cNvSpPr txBox="1">
                <a:spLocks noRot="1" noChangeAspect="1" noMove="1" noResize="1" noEditPoints="1" noAdjustHandles="1" noChangeArrowheads="1" noChangeShapeType="1" noTextEdit="1"/>
              </p:cNvSpPr>
              <p:nvPr/>
            </p:nvSpPr>
            <p:spPr>
              <a:xfrm>
                <a:off x="8446236" y="5733296"/>
                <a:ext cx="914400" cy="461665"/>
              </a:xfrm>
              <a:prstGeom prst="rect">
                <a:avLst/>
              </a:prstGeom>
              <a:blipFill>
                <a:blip r:embed="rId12"/>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B281EE31-84DB-70F3-E896-4B7167D0D619}"/>
              </a:ext>
            </a:extLst>
          </p:cNvPr>
          <p:cNvSpPr/>
          <p:nvPr/>
        </p:nvSpPr>
        <p:spPr>
          <a:xfrm>
            <a:off x="8728690" y="3522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3404090-0325-2CFB-C614-D8903DB4BF42}"/>
              </a:ext>
            </a:extLst>
          </p:cNvPr>
          <p:cNvSpPr/>
          <p:nvPr/>
        </p:nvSpPr>
        <p:spPr>
          <a:xfrm>
            <a:off x="9067567" y="2826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D1160CF-F7ED-3350-9ACC-FAF521ED9714}"/>
              </a:ext>
            </a:extLst>
          </p:cNvPr>
          <p:cNvSpPr/>
          <p:nvPr/>
        </p:nvSpPr>
        <p:spPr>
          <a:xfrm>
            <a:off x="9101877" y="364933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97D0AE-069B-CC16-DE71-30A7E4804879}"/>
              </a:ext>
            </a:extLst>
          </p:cNvPr>
          <p:cNvSpPr/>
          <p:nvPr/>
        </p:nvSpPr>
        <p:spPr>
          <a:xfrm>
            <a:off x="9102265" y="35044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852FE45-3B9B-BAD9-4179-E7616C4E0F73}"/>
              </a:ext>
            </a:extLst>
          </p:cNvPr>
          <p:cNvSpPr/>
          <p:nvPr/>
        </p:nvSpPr>
        <p:spPr>
          <a:xfrm>
            <a:off x="8621711" y="378924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F2DE564-8AE1-263D-3DAB-CFB7D449C415}"/>
              </a:ext>
            </a:extLst>
          </p:cNvPr>
          <p:cNvSpPr/>
          <p:nvPr/>
        </p:nvSpPr>
        <p:spPr>
          <a:xfrm>
            <a:off x="9170497" y="33891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414A2C4-EE96-3EB6-5AA6-DCDE156C71B3}"/>
              </a:ext>
            </a:extLst>
          </p:cNvPr>
          <p:cNvSpPr/>
          <p:nvPr/>
        </p:nvSpPr>
        <p:spPr>
          <a:xfrm>
            <a:off x="9417836" y="386361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955D4C0-050C-7114-9077-BC26649FA1A0}"/>
              </a:ext>
            </a:extLst>
          </p:cNvPr>
          <p:cNvSpPr/>
          <p:nvPr/>
        </p:nvSpPr>
        <p:spPr>
          <a:xfrm>
            <a:off x="8781678" y="408813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77AE231-8C77-7FFA-168A-6498E8247525}"/>
              </a:ext>
            </a:extLst>
          </p:cNvPr>
          <p:cNvSpPr/>
          <p:nvPr/>
        </p:nvSpPr>
        <p:spPr>
          <a:xfrm>
            <a:off x="9159451" y="31800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7E162B6A-DF92-7E1A-3868-6740841D46CB}"/>
              </a:ext>
            </a:extLst>
          </p:cNvPr>
          <p:cNvSpPr/>
          <p:nvPr/>
        </p:nvSpPr>
        <p:spPr>
          <a:xfrm>
            <a:off x="9151081" y="423014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B1774E1-CC25-87B1-D49C-83BFE60720CA}"/>
              </a:ext>
            </a:extLst>
          </p:cNvPr>
          <p:cNvSpPr/>
          <p:nvPr/>
        </p:nvSpPr>
        <p:spPr>
          <a:xfrm flipH="1">
            <a:off x="8383981" y="2974017"/>
            <a:ext cx="45720" cy="1096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BCF89BE-BFF3-E739-31C6-4F158103CD8E}"/>
              </a:ext>
            </a:extLst>
          </p:cNvPr>
          <p:cNvSpPr/>
          <p:nvPr/>
        </p:nvSpPr>
        <p:spPr>
          <a:xfrm>
            <a:off x="9015565" y="31447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36A31E1-F2CB-95EB-7984-EF111BA36291}"/>
              </a:ext>
            </a:extLst>
          </p:cNvPr>
          <p:cNvSpPr/>
          <p:nvPr/>
        </p:nvSpPr>
        <p:spPr>
          <a:xfrm>
            <a:off x="9167965" y="32971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0C1F9E49-5902-9932-77F2-F4C06FEBC508}"/>
              </a:ext>
            </a:extLst>
          </p:cNvPr>
          <p:cNvSpPr/>
          <p:nvPr/>
        </p:nvSpPr>
        <p:spPr>
          <a:xfrm>
            <a:off x="9320365" y="34495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3634F9B5-90CC-BFFA-1E60-D623A0AE8114}"/>
              </a:ext>
            </a:extLst>
          </p:cNvPr>
          <p:cNvSpPr/>
          <p:nvPr/>
        </p:nvSpPr>
        <p:spPr>
          <a:xfrm>
            <a:off x="9472765" y="36019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274677E-58F9-E3CC-EE63-499D755C3DF3}"/>
              </a:ext>
            </a:extLst>
          </p:cNvPr>
          <p:cNvSpPr/>
          <p:nvPr/>
        </p:nvSpPr>
        <p:spPr>
          <a:xfrm>
            <a:off x="8887185" y="387038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2D36FF-BA5F-EE40-2C56-26CF17C9A9DB}"/>
              </a:ext>
            </a:extLst>
          </p:cNvPr>
          <p:cNvSpPr/>
          <p:nvPr/>
        </p:nvSpPr>
        <p:spPr>
          <a:xfrm>
            <a:off x="8680613" y="266952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528A348-A08F-7F92-85EB-7324167E0BA1}"/>
              </a:ext>
            </a:extLst>
          </p:cNvPr>
          <p:cNvSpPr/>
          <p:nvPr/>
        </p:nvSpPr>
        <p:spPr>
          <a:xfrm>
            <a:off x="9053241" y="450917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EFFEF0C9-50FE-8D28-1A30-629DF531A247}"/>
              </a:ext>
            </a:extLst>
          </p:cNvPr>
          <p:cNvSpPr/>
          <p:nvPr/>
        </p:nvSpPr>
        <p:spPr>
          <a:xfrm>
            <a:off x="9261382" y="2871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AF673D41-9009-52C0-D049-30DAFA324D0C}"/>
              </a:ext>
            </a:extLst>
          </p:cNvPr>
          <p:cNvSpPr/>
          <p:nvPr/>
        </p:nvSpPr>
        <p:spPr>
          <a:xfrm>
            <a:off x="9625165" y="37543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2D897D0-2595-9BFB-0C65-2B639631FA5F}"/>
              </a:ext>
            </a:extLst>
          </p:cNvPr>
          <p:cNvSpPr/>
          <p:nvPr/>
        </p:nvSpPr>
        <p:spPr>
          <a:xfrm>
            <a:off x="9636402" y="487005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5953C551-B4D4-CA8F-E0B7-2BB8AB1B4A6E}"/>
              </a:ext>
            </a:extLst>
          </p:cNvPr>
          <p:cNvSpPr/>
          <p:nvPr/>
        </p:nvSpPr>
        <p:spPr>
          <a:xfrm>
            <a:off x="8077561" y="3472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1A8E826-7C54-E3ED-B723-E4D4B1E194E3}"/>
              </a:ext>
            </a:extLst>
          </p:cNvPr>
          <p:cNvSpPr/>
          <p:nvPr/>
        </p:nvSpPr>
        <p:spPr>
          <a:xfrm>
            <a:off x="8789327" y="44843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72FF6A2-C459-7BF8-02E2-49E76D29233F}"/>
              </a:ext>
            </a:extLst>
          </p:cNvPr>
          <p:cNvSpPr/>
          <p:nvPr/>
        </p:nvSpPr>
        <p:spPr>
          <a:xfrm>
            <a:off x="8941727" y="46367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6930F40-D216-C09B-E109-FF0BB0FEF6F8}"/>
              </a:ext>
            </a:extLst>
          </p:cNvPr>
          <p:cNvSpPr/>
          <p:nvPr/>
        </p:nvSpPr>
        <p:spPr>
          <a:xfrm>
            <a:off x="9239931" y="35856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4F92223-E94C-0301-B7BD-1197C966A11D}"/>
              </a:ext>
            </a:extLst>
          </p:cNvPr>
          <p:cNvSpPr/>
          <p:nvPr/>
        </p:nvSpPr>
        <p:spPr>
          <a:xfrm>
            <a:off x="9316414" y="32010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1D75A1F-0FE3-873B-7F6B-947C21332AE2}"/>
              </a:ext>
            </a:extLst>
          </p:cNvPr>
          <p:cNvSpPr/>
          <p:nvPr/>
        </p:nvSpPr>
        <p:spPr>
          <a:xfrm>
            <a:off x="9154884" y="36935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39C0B4A-6600-1345-2E91-8414D1699CC1}"/>
              </a:ext>
            </a:extLst>
          </p:cNvPr>
          <p:cNvSpPr/>
          <p:nvPr/>
        </p:nvSpPr>
        <p:spPr>
          <a:xfrm>
            <a:off x="9075320" y="335836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970CB28F-A740-5962-5084-139882AC7DD4}"/>
              </a:ext>
            </a:extLst>
          </p:cNvPr>
          <p:cNvSpPr/>
          <p:nvPr/>
        </p:nvSpPr>
        <p:spPr>
          <a:xfrm>
            <a:off x="9392331" y="37380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4DA83BD8-0C71-C616-678B-A68812B3EDEB}"/>
              </a:ext>
            </a:extLst>
          </p:cNvPr>
          <p:cNvSpPr/>
          <p:nvPr/>
        </p:nvSpPr>
        <p:spPr>
          <a:xfrm>
            <a:off x="9544731" y="38904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71213DA-B739-E1CD-CB4E-069085DC9621}"/>
              </a:ext>
            </a:extLst>
          </p:cNvPr>
          <p:cNvSpPr/>
          <p:nvPr/>
        </p:nvSpPr>
        <p:spPr>
          <a:xfrm>
            <a:off x="9358021" y="403434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01F57C5-4860-A409-80B2-AFC097333067}"/>
              </a:ext>
            </a:extLst>
          </p:cNvPr>
          <p:cNvSpPr/>
          <p:nvPr/>
        </p:nvSpPr>
        <p:spPr>
          <a:xfrm>
            <a:off x="8972649" y="33204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DF60018-CDDF-EB74-4099-6DF55CE2C99B}"/>
              </a:ext>
            </a:extLst>
          </p:cNvPr>
          <p:cNvSpPr/>
          <p:nvPr/>
        </p:nvSpPr>
        <p:spPr>
          <a:xfrm>
            <a:off x="8747368" y="31999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0F6D32B-C57B-E8D3-9670-516E220D726E}"/>
              </a:ext>
            </a:extLst>
          </p:cNvPr>
          <p:cNvSpPr/>
          <p:nvPr/>
        </p:nvSpPr>
        <p:spPr>
          <a:xfrm>
            <a:off x="8899768" y="335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E26289A-28C3-A1AC-7837-BD5D20361DCB}"/>
              </a:ext>
            </a:extLst>
          </p:cNvPr>
          <p:cNvSpPr/>
          <p:nvPr/>
        </p:nvSpPr>
        <p:spPr>
          <a:xfrm>
            <a:off x="9052168" y="35047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DFB469D-5627-2ADC-7989-D70B6A014639}"/>
              </a:ext>
            </a:extLst>
          </p:cNvPr>
          <p:cNvSpPr/>
          <p:nvPr/>
        </p:nvSpPr>
        <p:spPr>
          <a:xfrm>
            <a:off x="9204568" y="36571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B16E8B1B-24DC-6DDD-1FA4-59719A3E8C84}"/>
              </a:ext>
            </a:extLst>
          </p:cNvPr>
          <p:cNvSpPr/>
          <p:nvPr/>
        </p:nvSpPr>
        <p:spPr>
          <a:xfrm>
            <a:off x="9035539" y="406229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6827CB3F-2EDA-750A-5E3A-D3E9155AE52A}"/>
              </a:ext>
            </a:extLst>
          </p:cNvPr>
          <p:cNvSpPr/>
          <p:nvPr/>
        </p:nvSpPr>
        <p:spPr>
          <a:xfrm>
            <a:off x="9218252" y="508092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FD0D7AB-0590-DFD7-E808-F9C715113264}"/>
              </a:ext>
            </a:extLst>
          </p:cNvPr>
          <p:cNvSpPr/>
          <p:nvPr/>
        </p:nvSpPr>
        <p:spPr>
          <a:xfrm>
            <a:off x="8708366" y="492210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A0749966-9D3B-EA45-0AEC-C6E8CD3DB1EC}"/>
              </a:ext>
            </a:extLst>
          </p:cNvPr>
          <p:cNvSpPr/>
          <p:nvPr/>
        </p:nvSpPr>
        <p:spPr>
          <a:xfrm>
            <a:off x="9468814" y="33534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A342384-DB5E-4673-0331-C34003FC8CCA}"/>
              </a:ext>
            </a:extLst>
          </p:cNvPr>
          <p:cNvSpPr/>
          <p:nvPr/>
        </p:nvSpPr>
        <p:spPr>
          <a:xfrm>
            <a:off x="8829518" y="29622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0702D85-4638-9D39-E831-A3BC5D23329A}"/>
              </a:ext>
            </a:extLst>
          </p:cNvPr>
          <p:cNvSpPr/>
          <p:nvPr/>
        </p:nvSpPr>
        <p:spPr>
          <a:xfrm>
            <a:off x="9773614" y="36582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1E922B0A-8866-64C0-1E9F-9DAD5B164D53}"/>
              </a:ext>
            </a:extLst>
          </p:cNvPr>
          <p:cNvSpPr/>
          <p:nvPr/>
        </p:nvSpPr>
        <p:spPr>
          <a:xfrm>
            <a:off x="8039439" y="433423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B12C2E6-813A-CD91-4470-D9509512284E}"/>
              </a:ext>
            </a:extLst>
          </p:cNvPr>
          <p:cNvSpPr/>
          <p:nvPr/>
        </p:nvSpPr>
        <p:spPr>
          <a:xfrm>
            <a:off x="8941727" y="523706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E011A498-9163-DB9E-D1CF-9B4852C72F64}"/>
              </a:ext>
            </a:extLst>
          </p:cNvPr>
          <p:cNvSpPr/>
          <p:nvPr/>
        </p:nvSpPr>
        <p:spPr>
          <a:xfrm>
            <a:off x="7927124" y="30871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7397B0C-429B-F718-0711-6BAD34E17278}"/>
              </a:ext>
            </a:extLst>
          </p:cNvPr>
          <p:cNvSpPr/>
          <p:nvPr/>
        </p:nvSpPr>
        <p:spPr>
          <a:xfrm>
            <a:off x="8214109" y="530247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0452CA20-98F7-EC25-D905-9298FE5A789C}"/>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177AA0B2-9B4A-7161-FF5F-7F78C2A9898A}"/>
              </a:ext>
            </a:extLst>
          </p:cNvPr>
          <p:cNvSpPr/>
          <p:nvPr/>
        </p:nvSpPr>
        <p:spPr>
          <a:xfrm>
            <a:off x="9727205" y="5309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E099847C-F024-B891-BF23-254326176D43}"/>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26762E9-6565-8FF1-2B07-666D5DCD1172}"/>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EDBA260-2924-E7D4-7A47-B2D9DE2FD202}"/>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E812DC8-7258-D4CB-AB5F-0CE5B6EC56AE}"/>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6212A360-F2F6-718D-5917-D7A2E60EFEC7}"/>
              </a:ext>
            </a:extLst>
          </p:cNvPr>
          <p:cNvSpPr/>
          <p:nvPr/>
        </p:nvSpPr>
        <p:spPr>
          <a:xfrm>
            <a:off x="8433825"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1DA2837C-D781-2451-15C8-4D1723861B46}"/>
              </a:ext>
            </a:extLst>
          </p:cNvPr>
          <p:cNvSpPr/>
          <p:nvPr/>
        </p:nvSpPr>
        <p:spPr>
          <a:xfrm>
            <a:off x="9716061" y="44767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7AAEA92-87A2-C75A-CCFF-9ADFF479D100}"/>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F14D799-A190-8259-1368-7DC23CF58767}"/>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D2D2258C-73F9-DC99-BF36-F0D82C5E1F73}"/>
              </a:ext>
            </a:extLst>
          </p:cNvPr>
          <p:cNvSpPr/>
          <p:nvPr/>
        </p:nvSpPr>
        <p:spPr>
          <a:xfrm>
            <a:off x="7139602"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E09EF1D3-47FB-8540-8DC7-111EC807C962}"/>
              </a:ext>
            </a:extLst>
          </p:cNvPr>
          <p:cNvSpPr/>
          <p:nvPr/>
        </p:nvSpPr>
        <p:spPr>
          <a:xfrm>
            <a:off x="7983075" y="50028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E900999D-FF9C-676B-1754-483AC7B20C21}"/>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510F2C75-830A-41EE-E8C9-6E15DB8AD636}"/>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27593C2F-C472-EDB2-7F08-AEC57089E338}"/>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FBCC520C-27D3-866D-3C5D-48E10E62FFE0}"/>
              </a:ext>
            </a:extLst>
          </p:cNvPr>
          <p:cNvSpPr/>
          <p:nvPr/>
        </p:nvSpPr>
        <p:spPr>
          <a:xfrm>
            <a:off x="8103819" y="38870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137F8F7B-CA55-E6C9-26E0-6FA6EC8D1FE1}"/>
              </a:ext>
            </a:extLst>
          </p:cNvPr>
          <p:cNvSpPr/>
          <p:nvPr/>
        </p:nvSpPr>
        <p:spPr>
          <a:xfrm>
            <a:off x="8382361" y="3776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42E3F90D-F541-E43C-9BBA-99FAB7EADEA9}"/>
              </a:ext>
            </a:extLst>
          </p:cNvPr>
          <p:cNvSpPr/>
          <p:nvPr/>
        </p:nvSpPr>
        <p:spPr>
          <a:xfrm>
            <a:off x="9438108" y="42544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1F2CBBF-A086-FD8C-32A9-DDBF29A5F6A2}"/>
              </a:ext>
            </a:extLst>
          </p:cNvPr>
          <p:cNvSpPr/>
          <p:nvPr/>
        </p:nvSpPr>
        <p:spPr>
          <a:xfrm>
            <a:off x="9308912" y="442001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D39179B-CADA-2506-7B17-2B6252A3A487}"/>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BE77B8D1-DAED-6877-5C8C-19AEF900A6DD}"/>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Oval 1023">
            <a:extLst>
              <a:ext uri="{FF2B5EF4-FFF2-40B4-BE49-F238E27FC236}">
                <a16:creationId xmlns:a16="http://schemas.microsoft.com/office/drawing/2014/main" id="{4EE58342-235E-3C3B-606F-616595154427}"/>
              </a:ext>
            </a:extLst>
          </p:cNvPr>
          <p:cNvSpPr/>
          <p:nvPr/>
        </p:nvSpPr>
        <p:spPr>
          <a:xfrm>
            <a:off x="9144361" y="4538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Oval 1024">
            <a:extLst>
              <a:ext uri="{FF2B5EF4-FFF2-40B4-BE49-F238E27FC236}">
                <a16:creationId xmlns:a16="http://schemas.microsoft.com/office/drawing/2014/main" id="{BC22051E-4166-5FCD-C451-9F56F534ABBC}"/>
              </a:ext>
            </a:extLst>
          </p:cNvPr>
          <p:cNvSpPr/>
          <p:nvPr/>
        </p:nvSpPr>
        <p:spPr>
          <a:xfrm>
            <a:off x="9388435" y="230721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a:extLst>
              <a:ext uri="{FF2B5EF4-FFF2-40B4-BE49-F238E27FC236}">
                <a16:creationId xmlns:a16="http://schemas.microsoft.com/office/drawing/2014/main" id="{1AA52608-49A3-8938-186E-B312F1337715}"/>
              </a:ext>
            </a:extLst>
          </p:cNvPr>
          <p:cNvSpPr/>
          <p:nvPr/>
        </p:nvSpPr>
        <p:spPr>
          <a:xfrm>
            <a:off x="7174864" y="29219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a:extLst>
              <a:ext uri="{FF2B5EF4-FFF2-40B4-BE49-F238E27FC236}">
                <a16:creationId xmlns:a16="http://schemas.microsoft.com/office/drawing/2014/main" id="{6B439001-139D-F81C-E173-8726FBAA6CA5}"/>
              </a:ext>
            </a:extLst>
          </p:cNvPr>
          <p:cNvSpPr/>
          <p:nvPr/>
        </p:nvSpPr>
        <p:spPr>
          <a:xfrm>
            <a:off x="8361081" y="232149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F8FB4A31-2549-D4AF-52C9-2FCAA9A1E61D}"/>
              </a:ext>
            </a:extLst>
          </p:cNvPr>
          <p:cNvSpPr/>
          <p:nvPr/>
        </p:nvSpPr>
        <p:spPr>
          <a:xfrm>
            <a:off x="8384324" y="35443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Oval 1033">
            <a:extLst>
              <a:ext uri="{FF2B5EF4-FFF2-40B4-BE49-F238E27FC236}">
                <a16:creationId xmlns:a16="http://schemas.microsoft.com/office/drawing/2014/main" id="{6A595794-8BA3-102D-CCA5-4E870DBB7179}"/>
              </a:ext>
            </a:extLst>
          </p:cNvPr>
          <p:cNvSpPr/>
          <p:nvPr/>
        </p:nvSpPr>
        <p:spPr>
          <a:xfrm>
            <a:off x="10218130" y="414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Oval 1034">
            <a:extLst>
              <a:ext uri="{FF2B5EF4-FFF2-40B4-BE49-F238E27FC236}">
                <a16:creationId xmlns:a16="http://schemas.microsoft.com/office/drawing/2014/main" id="{12017D09-D495-6EC1-E007-4AD2C61E36A6}"/>
              </a:ext>
            </a:extLst>
          </p:cNvPr>
          <p:cNvSpPr/>
          <p:nvPr/>
        </p:nvSpPr>
        <p:spPr>
          <a:xfrm>
            <a:off x="7752823" y="542506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a:extLst>
              <a:ext uri="{FF2B5EF4-FFF2-40B4-BE49-F238E27FC236}">
                <a16:creationId xmlns:a16="http://schemas.microsoft.com/office/drawing/2014/main" id="{AD7587C5-E382-5A24-ADE6-C188F1B4CCA3}"/>
              </a:ext>
            </a:extLst>
          </p:cNvPr>
          <p:cNvSpPr/>
          <p:nvPr/>
        </p:nvSpPr>
        <p:spPr>
          <a:xfrm>
            <a:off x="10336220" y="52563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9" name="Straight Connector 1038">
            <a:extLst>
              <a:ext uri="{FF2B5EF4-FFF2-40B4-BE49-F238E27FC236}">
                <a16:creationId xmlns:a16="http://schemas.microsoft.com/office/drawing/2014/main" id="{FC58C21B-DAF3-6AFA-C0A5-438174831167}"/>
              </a:ext>
            </a:extLst>
          </p:cNvPr>
          <p:cNvCxnSpPr>
            <a:cxnSpLocks/>
          </p:cNvCxnSpPr>
          <p:nvPr/>
        </p:nvCxnSpPr>
        <p:spPr>
          <a:xfrm flipH="1">
            <a:off x="7832239" y="191172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040" name="Ink 1039">
                <a:extLst>
                  <a:ext uri="{FF2B5EF4-FFF2-40B4-BE49-F238E27FC236}">
                    <a16:creationId xmlns:a16="http://schemas.microsoft.com/office/drawing/2014/main" id="{B4E38E08-A077-3735-4C5A-FCC218FB7FE7}"/>
                  </a:ext>
                </a:extLst>
              </p14:cNvPr>
              <p14:cNvContentPartPr/>
              <p14:nvPr/>
            </p14:nvContentPartPr>
            <p14:xfrm>
              <a:off x="2023054" y="340323"/>
              <a:ext cx="360" cy="360"/>
            </p14:xfrm>
          </p:contentPart>
        </mc:Choice>
        <mc:Fallback xmlns="">
          <p:pic>
            <p:nvPicPr>
              <p:cNvPr id="1040" name="Ink 1039">
                <a:extLst>
                  <a:ext uri="{FF2B5EF4-FFF2-40B4-BE49-F238E27FC236}">
                    <a16:creationId xmlns:a16="http://schemas.microsoft.com/office/drawing/2014/main" id="{B4E38E08-A077-3735-4C5A-FCC218FB7FE7}"/>
                  </a:ext>
                </a:extLst>
              </p:cNvPr>
              <p:cNvPicPr/>
              <p:nvPr/>
            </p:nvPicPr>
            <p:blipFill>
              <a:blip r:embed="rId14"/>
              <a:stretch>
                <a:fillRect/>
              </a:stretch>
            </p:blipFill>
            <p:spPr>
              <a:xfrm>
                <a:off x="2005054" y="32232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50" name="Ink 1049">
                <a:extLst>
                  <a:ext uri="{FF2B5EF4-FFF2-40B4-BE49-F238E27FC236}">
                    <a16:creationId xmlns:a16="http://schemas.microsoft.com/office/drawing/2014/main" id="{86D78492-95F9-2062-8B1D-E43013C3FD89}"/>
                  </a:ext>
                </a:extLst>
              </p14:cNvPr>
              <p14:cNvContentPartPr/>
              <p14:nvPr/>
            </p14:nvContentPartPr>
            <p14:xfrm>
              <a:off x="9302254" y="2102163"/>
              <a:ext cx="416520" cy="3740400"/>
            </p14:xfrm>
          </p:contentPart>
        </mc:Choice>
        <mc:Fallback xmlns="">
          <p:pic>
            <p:nvPicPr>
              <p:cNvPr id="1050" name="Ink 1049">
                <a:extLst>
                  <a:ext uri="{FF2B5EF4-FFF2-40B4-BE49-F238E27FC236}">
                    <a16:creationId xmlns:a16="http://schemas.microsoft.com/office/drawing/2014/main" id="{86D78492-95F9-2062-8B1D-E43013C3FD89}"/>
                  </a:ext>
                </a:extLst>
              </p:cNvPr>
              <p:cNvPicPr/>
              <p:nvPr/>
            </p:nvPicPr>
            <p:blipFill>
              <a:blip r:embed="rId16"/>
              <a:stretch>
                <a:fillRect/>
              </a:stretch>
            </p:blipFill>
            <p:spPr>
              <a:xfrm>
                <a:off x="9284254" y="2084163"/>
                <a:ext cx="452160" cy="377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51" name="Ink 1050">
                <a:extLst>
                  <a:ext uri="{FF2B5EF4-FFF2-40B4-BE49-F238E27FC236}">
                    <a16:creationId xmlns:a16="http://schemas.microsoft.com/office/drawing/2014/main" id="{6E1CD3CF-103A-064C-AF06-19D202E6348F}"/>
                  </a:ext>
                </a:extLst>
              </p14:cNvPr>
              <p14:cNvContentPartPr/>
              <p14:nvPr/>
            </p14:nvContentPartPr>
            <p14:xfrm>
              <a:off x="8264014" y="1597803"/>
              <a:ext cx="268200" cy="4243680"/>
            </p14:xfrm>
          </p:contentPart>
        </mc:Choice>
        <mc:Fallback xmlns="">
          <p:pic>
            <p:nvPicPr>
              <p:cNvPr id="1051" name="Ink 1050">
                <a:extLst>
                  <a:ext uri="{FF2B5EF4-FFF2-40B4-BE49-F238E27FC236}">
                    <a16:creationId xmlns:a16="http://schemas.microsoft.com/office/drawing/2014/main" id="{6E1CD3CF-103A-064C-AF06-19D202E6348F}"/>
                  </a:ext>
                </a:extLst>
              </p:cNvPr>
              <p:cNvPicPr/>
              <p:nvPr/>
            </p:nvPicPr>
            <p:blipFill>
              <a:blip r:embed="rId18"/>
              <a:stretch>
                <a:fillRect/>
              </a:stretch>
            </p:blipFill>
            <p:spPr>
              <a:xfrm>
                <a:off x="8246014" y="1579803"/>
                <a:ext cx="303840" cy="4279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52" name="Ink 1051">
                <a:extLst>
                  <a:ext uri="{FF2B5EF4-FFF2-40B4-BE49-F238E27FC236}">
                    <a16:creationId xmlns:a16="http://schemas.microsoft.com/office/drawing/2014/main" id="{7A357995-3AB9-14A0-ACCC-2C520A354DF0}"/>
                  </a:ext>
                </a:extLst>
              </p14:cNvPr>
              <p14:cNvContentPartPr/>
              <p14:nvPr/>
            </p14:nvContentPartPr>
            <p14:xfrm>
              <a:off x="7769374" y="1859163"/>
              <a:ext cx="393480" cy="3853800"/>
            </p14:xfrm>
          </p:contentPart>
        </mc:Choice>
        <mc:Fallback xmlns="">
          <p:pic>
            <p:nvPicPr>
              <p:cNvPr id="1052" name="Ink 1051">
                <a:extLst>
                  <a:ext uri="{FF2B5EF4-FFF2-40B4-BE49-F238E27FC236}">
                    <a16:creationId xmlns:a16="http://schemas.microsoft.com/office/drawing/2014/main" id="{7A357995-3AB9-14A0-ACCC-2C520A354DF0}"/>
                  </a:ext>
                </a:extLst>
              </p:cNvPr>
              <p:cNvPicPr/>
              <p:nvPr/>
            </p:nvPicPr>
            <p:blipFill>
              <a:blip r:embed="rId20"/>
              <a:stretch>
                <a:fillRect/>
              </a:stretch>
            </p:blipFill>
            <p:spPr>
              <a:xfrm>
                <a:off x="7751374" y="1841163"/>
                <a:ext cx="429120" cy="3889440"/>
              </a:xfrm>
              <a:prstGeom prst="rect">
                <a:avLst/>
              </a:prstGeom>
            </p:spPr>
          </p:pic>
        </mc:Fallback>
      </mc:AlternateContent>
      <p:sp>
        <p:nvSpPr>
          <p:cNvPr id="5" name="Arrow: Right 4">
            <a:extLst>
              <a:ext uri="{FF2B5EF4-FFF2-40B4-BE49-F238E27FC236}">
                <a16:creationId xmlns:a16="http://schemas.microsoft.com/office/drawing/2014/main" id="{BD4E7759-04A8-4DDF-0FB1-AB0F05F1E3F4}"/>
              </a:ext>
            </a:extLst>
          </p:cNvPr>
          <p:cNvSpPr/>
          <p:nvPr/>
        </p:nvSpPr>
        <p:spPr>
          <a:xfrm rot="20980897">
            <a:off x="7424462" y="1879212"/>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DDC7CEB2-85E7-3443-7846-C6B003F5CD52}"/>
              </a:ext>
            </a:extLst>
          </p:cNvPr>
          <p:cNvSpPr/>
          <p:nvPr/>
        </p:nvSpPr>
        <p:spPr>
          <a:xfrm rot="1791691">
            <a:off x="7436545" y="2562214"/>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86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3AF-D8B1-9A87-7430-3D8B1EE636CA}"/>
              </a:ext>
            </a:extLst>
          </p:cNvPr>
          <p:cNvSpPr>
            <a:spLocks noGrp="1"/>
          </p:cNvSpPr>
          <p:nvPr>
            <p:ph type="title"/>
          </p:nvPr>
        </p:nvSpPr>
        <p:spPr/>
        <p:txBody>
          <a:bodyPr/>
          <a:lstStyle/>
          <a:p>
            <a:r>
              <a:rPr lang="en-US" dirty="0"/>
              <a:t>Unconditional to Conditional Normalizing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E4645-B2EC-7842-69CB-BF33EF6A596D}"/>
                  </a:ext>
                </a:extLst>
              </p:cNvPr>
              <p:cNvSpPr>
                <a:spLocks noGrp="1"/>
              </p:cNvSpPr>
              <p:nvPr>
                <p:ph sz="half" idx="1"/>
              </p:nvPr>
            </p:nvSpPr>
            <p:spPr/>
            <p:txBody>
              <a:bodyPr>
                <a:normAutofit/>
              </a:bodyPr>
              <a:lstStyle/>
              <a:p>
                <a:r>
                  <a:rPr lang="en-US" dirty="0"/>
                  <a:t>To condition the flow on </a:t>
                </a:r>
                <a14:m>
                  <m:oMath xmlns:m="http://schemas.openxmlformats.org/officeDocument/2006/math">
                    <m:r>
                      <a:rPr lang="en-US" b="0" i="1" smtClean="0">
                        <a:latin typeface="Cambria Math" panose="02040503050406030204" pitchFamily="18" charset="0"/>
                      </a:rPr>
                      <m:t>𝑌</m:t>
                    </m:r>
                  </m:oMath>
                </a14:m>
                <a:r>
                  <a:rPr lang="en-US" dirty="0"/>
                  <a:t> take each:</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oMath>
                </a14:m>
                <a:r>
                  <a:rPr lang="en-US" dirty="0"/>
                  <a:t>…</a:t>
                </a:r>
              </a:p>
              <a:p>
                <a:pPr marL="0" indent="0" algn="ctr">
                  <a:buNone/>
                </a:pPr>
                <a:r>
                  <a:rPr lang="en-US" b="1" dirty="0"/>
                  <a:t>to</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i="1">
                        <a:latin typeface="Cambria Math" panose="02040503050406030204" pitchFamily="18" charset="0"/>
                      </a:rPr>
                      <m:t>)</m:t>
                    </m:r>
                  </m:oMath>
                </a14:m>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73E4645-B2EC-7842-69CB-BF33EF6A596D}"/>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23" name="Content Placeholder 22" descr="A diagram of a rainbow colored spectrum&#10;&#10;Description automatically generated with medium confidence">
            <a:extLst>
              <a:ext uri="{FF2B5EF4-FFF2-40B4-BE49-F238E27FC236}">
                <a16:creationId xmlns:a16="http://schemas.microsoft.com/office/drawing/2014/main" id="{F63FE3EA-F013-7072-5BF8-BC226EC02F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13106"/>
            <a:ext cx="5181600" cy="4294075"/>
          </a:xfrm>
        </p:spPr>
      </p:pic>
      <p:sp>
        <p:nvSpPr>
          <p:cNvPr id="92" name="Oval 91">
            <a:extLst>
              <a:ext uri="{FF2B5EF4-FFF2-40B4-BE49-F238E27FC236}">
                <a16:creationId xmlns:a16="http://schemas.microsoft.com/office/drawing/2014/main" id="{CFC08189-A4CB-3495-B5B5-05231CD05B55}"/>
              </a:ext>
            </a:extLst>
          </p:cNvPr>
          <p:cNvSpPr/>
          <p:nvPr/>
        </p:nvSpPr>
        <p:spPr>
          <a:xfrm>
            <a:off x="9452146" y="33697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914B6F86-6AF6-CEF1-1C26-AFBDAF73853A}"/>
              </a:ext>
            </a:extLst>
          </p:cNvPr>
          <p:cNvCxnSpPr>
            <a:cxnSpLocks/>
          </p:cNvCxnSpPr>
          <p:nvPr/>
        </p:nvCxnSpPr>
        <p:spPr>
          <a:xfrm flipH="1">
            <a:off x="8428643" y="192607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B91B3B9-85D4-448B-ACFD-989EDEF2229B}"/>
              </a:ext>
            </a:extLst>
          </p:cNvPr>
          <p:cNvCxnSpPr>
            <a:cxnSpLocks/>
          </p:cNvCxnSpPr>
          <p:nvPr/>
        </p:nvCxnSpPr>
        <p:spPr>
          <a:xfrm>
            <a:off x="9625165" y="1926077"/>
            <a:ext cx="11237" cy="3950994"/>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C43E3346-F6DD-8308-BA85-D023045034B8}"/>
                  </a:ext>
                </a:extLst>
              </p:cNvPr>
              <p:cNvSpPr txBox="1"/>
              <p:nvPr/>
            </p:nvSpPr>
            <p:spPr>
              <a:xfrm>
                <a:off x="7688184" y="6034702"/>
                <a:ext cx="353597" cy="374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𝟏</m:t>
                          </m:r>
                        </m:sub>
                        <m:sup>
                          <m:r>
                            <a:rPr lang="en-US" b="1" i="1" smtClean="0">
                              <a:latin typeface="Cambria Math" panose="02040503050406030204" pitchFamily="18" charset="0"/>
                            </a:rPr>
                            <m:t>∗</m:t>
                          </m:r>
                        </m:sup>
                      </m:sSubSup>
                    </m:oMath>
                  </m:oMathPara>
                </a14:m>
                <a:endParaRPr lang="en-US" b="1" dirty="0"/>
              </a:p>
            </p:txBody>
          </p:sp>
        </mc:Choice>
        <mc:Fallback xmlns="">
          <p:sp>
            <p:nvSpPr>
              <p:cNvPr id="113" name="TextBox 112">
                <a:extLst>
                  <a:ext uri="{FF2B5EF4-FFF2-40B4-BE49-F238E27FC236}">
                    <a16:creationId xmlns:a16="http://schemas.microsoft.com/office/drawing/2014/main" id="{C43E3346-F6DD-8308-BA85-D023045034B8}"/>
                  </a:ext>
                </a:extLst>
              </p:cNvPr>
              <p:cNvSpPr txBox="1">
                <a:spLocks noRot="1" noChangeAspect="1" noMove="1" noResize="1" noEditPoints="1" noAdjustHandles="1" noChangeArrowheads="1" noChangeShapeType="1" noTextEdit="1"/>
              </p:cNvSpPr>
              <p:nvPr/>
            </p:nvSpPr>
            <p:spPr>
              <a:xfrm>
                <a:off x="7688184" y="6034702"/>
                <a:ext cx="353597" cy="374582"/>
              </a:xfrm>
              <a:prstGeom prst="rect">
                <a:avLst/>
              </a:prstGeom>
              <a:blipFill>
                <a:blip r:embed="rId4"/>
                <a:stretch>
                  <a:fillRect r="-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20FB1B43-D766-568D-E345-39EF0B812298}"/>
                  </a:ext>
                </a:extLst>
              </p:cNvPr>
              <p:cNvSpPr txBox="1"/>
              <p:nvPr/>
            </p:nvSpPr>
            <p:spPr>
              <a:xfrm>
                <a:off x="5896947" y="6029369"/>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𝟐</m:t>
                          </m:r>
                        </m:sub>
                        <m:sup>
                          <m:r>
                            <a:rPr lang="en-US" b="1" i="1" smtClean="0">
                              <a:latin typeface="Cambria Math" panose="02040503050406030204" pitchFamily="18" charset="0"/>
                            </a:rPr>
                            <m:t>∗</m:t>
                          </m:r>
                        </m:sup>
                      </m:sSubSup>
                    </m:oMath>
                  </m:oMathPara>
                </a14:m>
                <a:endParaRPr lang="en-US" dirty="0"/>
              </a:p>
            </p:txBody>
          </p:sp>
        </mc:Choice>
        <mc:Fallback xmlns="">
          <p:sp>
            <p:nvSpPr>
              <p:cNvPr id="114" name="TextBox 113">
                <a:extLst>
                  <a:ext uri="{FF2B5EF4-FFF2-40B4-BE49-F238E27FC236}">
                    <a16:creationId xmlns:a16="http://schemas.microsoft.com/office/drawing/2014/main" id="{20FB1B43-D766-568D-E345-39EF0B812298}"/>
                  </a:ext>
                </a:extLst>
              </p:cNvPr>
              <p:cNvSpPr txBox="1">
                <a:spLocks noRot="1" noChangeAspect="1" noMove="1" noResize="1" noEditPoints="1" noAdjustHandles="1" noChangeArrowheads="1" noChangeShapeType="1" noTextEdit="1"/>
              </p:cNvSpPr>
              <p:nvPr/>
            </p:nvSpPr>
            <p:spPr>
              <a:xfrm>
                <a:off x="5896947" y="6029369"/>
                <a:ext cx="4982601" cy="380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3EBD245-17CB-3567-39B3-DF859EA6F70B}"/>
                  </a:ext>
                </a:extLst>
              </p:cNvPr>
              <p:cNvSpPr txBox="1"/>
              <p:nvPr/>
            </p:nvSpPr>
            <p:spPr>
              <a:xfrm>
                <a:off x="6817251" y="6012513"/>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𝟑</m:t>
                          </m:r>
                        </m:sub>
                        <m:sup>
                          <m:r>
                            <a:rPr lang="en-US" b="1" i="1" smtClean="0">
                              <a:latin typeface="Cambria Math" panose="02040503050406030204" pitchFamily="18" charset="0"/>
                            </a:rPr>
                            <m:t>∗</m:t>
                          </m:r>
                        </m:sup>
                      </m:sSubSup>
                    </m:oMath>
                  </m:oMathPara>
                </a14:m>
                <a:endParaRPr lang="en-US" dirty="0"/>
              </a:p>
            </p:txBody>
          </p:sp>
        </mc:Choice>
        <mc:Fallback xmlns="">
          <p:sp>
            <p:nvSpPr>
              <p:cNvPr id="115" name="TextBox 114">
                <a:extLst>
                  <a:ext uri="{FF2B5EF4-FFF2-40B4-BE49-F238E27FC236}">
                    <a16:creationId xmlns:a16="http://schemas.microsoft.com/office/drawing/2014/main" id="{13EBD245-17CB-3567-39B3-DF859EA6F70B}"/>
                  </a:ext>
                </a:extLst>
              </p:cNvPr>
              <p:cNvSpPr txBox="1">
                <a:spLocks noRot="1" noChangeAspect="1" noMove="1" noResize="1" noEditPoints="1" noAdjustHandles="1" noChangeArrowheads="1" noChangeShapeType="1" noTextEdit="1"/>
              </p:cNvSpPr>
              <p:nvPr/>
            </p:nvSpPr>
            <p:spPr>
              <a:xfrm>
                <a:off x="6817251" y="6012513"/>
                <a:ext cx="4982601" cy="380761"/>
              </a:xfrm>
              <a:prstGeom prst="rect">
                <a:avLst/>
              </a:prstGeom>
              <a:blipFill>
                <a:blip r:embed="rId6"/>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BE7E9CA-411A-9C6E-E64D-65B9F8EFCB23}"/>
              </a:ext>
            </a:extLst>
          </p:cNvPr>
          <p:cNvSpPr/>
          <p:nvPr/>
        </p:nvSpPr>
        <p:spPr>
          <a:xfrm>
            <a:off x="4278604" y="4829246"/>
            <a:ext cx="352395" cy="45138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E470558-84CA-534D-053D-4EE269ECBC48}"/>
              </a:ext>
            </a:extLst>
          </p:cNvPr>
          <p:cNvSpPr/>
          <p:nvPr/>
        </p:nvSpPr>
        <p:spPr>
          <a:xfrm>
            <a:off x="4306442" y="4408489"/>
            <a:ext cx="332040" cy="34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41D67-9CFC-AE53-1721-E58A1363E30E}"/>
              </a:ext>
            </a:extLst>
          </p:cNvPr>
          <p:cNvSpPr/>
          <p:nvPr/>
        </p:nvSpPr>
        <p:spPr>
          <a:xfrm>
            <a:off x="6116600" y="3369717"/>
            <a:ext cx="168787" cy="14368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8FD0A7-7D5C-2693-A573-A75782EC903E}"/>
              </a:ext>
            </a:extLst>
          </p:cNvPr>
          <p:cNvSpPr/>
          <p:nvPr/>
        </p:nvSpPr>
        <p:spPr>
          <a:xfrm flipH="1">
            <a:off x="7675641" y="6036180"/>
            <a:ext cx="1960761" cy="3894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1B50B3-BC08-6D32-053C-D7352D5A8532}"/>
              </a:ext>
            </a:extLst>
          </p:cNvPr>
          <p:cNvSpPr/>
          <p:nvPr/>
        </p:nvSpPr>
        <p:spPr>
          <a:xfrm>
            <a:off x="8937742" y="5741630"/>
            <a:ext cx="213236" cy="270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510CEC-555A-752B-9A52-D07CBF2F4083}"/>
                  </a:ext>
                </a:extLst>
              </p:cNvPr>
              <p:cNvSpPr txBox="1"/>
              <p:nvPr/>
            </p:nvSpPr>
            <p:spPr>
              <a:xfrm>
                <a:off x="7415917" y="5984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A1510CEC-555A-752B-9A52-D07CBF2F4083}"/>
                  </a:ext>
                </a:extLst>
              </p:cNvPr>
              <p:cNvSpPr txBox="1">
                <a:spLocks noRot="1" noChangeAspect="1" noMove="1" noResize="1" noEditPoints="1" noAdjustHandles="1" noChangeArrowheads="1" noChangeShapeType="1" noTextEdit="1"/>
              </p:cNvSpPr>
              <p:nvPr/>
            </p:nvSpPr>
            <p:spPr>
              <a:xfrm>
                <a:off x="7415917" y="5984124"/>
                <a:ext cx="9144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0A58E4-8961-2634-7FAC-3E4A337B972A}"/>
                  </a:ext>
                </a:extLst>
              </p:cNvPr>
              <p:cNvSpPr txBox="1"/>
              <p:nvPr/>
            </p:nvSpPr>
            <p:spPr>
              <a:xfrm>
                <a:off x="8017385" y="599481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240A58E4-8961-2634-7FAC-3E4A337B972A}"/>
                  </a:ext>
                </a:extLst>
              </p:cNvPr>
              <p:cNvSpPr txBox="1">
                <a:spLocks noRot="1" noChangeAspect="1" noMove="1" noResize="1" noEditPoints="1" noAdjustHandles="1" noChangeArrowheads="1" noChangeShapeType="1" noTextEdit="1"/>
              </p:cNvSpPr>
              <p:nvPr/>
            </p:nvSpPr>
            <p:spPr>
              <a:xfrm>
                <a:off x="8017385" y="5994811"/>
                <a:ext cx="9144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8256FA-2028-59AB-9624-F056BA6088B9}"/>
                  </a:ext>
                </a:extLst>
              </p:cNvPr>
              <p:cNvSpPr txBox="1"/>
              <p:nvPr/>
            </p:nvSpPr>
            <p:spPr>
              <a:xfrm>
                <a:off x="9248736" y="6007015"/>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678256FA-2028-59AB-9624-F056BA6088B9}"/>
                  </a:ext>
                </a:extLst>
              </p:cNvPr>
              <p:cNvSpPr txBox="1">
                <a:spLocks noRot="1" noChangeAspect="1" noMove="1" noResize="1" noEditPoints="1" noAdjustHandles="1" noChangeArrowheads="1" noChangeShapeType="1" noTextEdit="1"/>
              </p:cNvSpPr>
              <p:nvPr/>
            </p:nvSpPr>
            <p:spPr>
              <a:xfrm>
                <a:off x="9248736" y="6007015"/>
                <a:ext cx="914400" cy="369332"/>
              </a:xfrm>
              <a:prstGeom prst="rect">
                <a:avLst/>
              </a:prstGeom>
              <a:blipFill>
                <a:blip r:embed="rId9"/>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92F7F0-2646-5076-5674-B7F3990BB3B0}"/>
              </a:ext>
            </a:extLst>
          </p:cNvPr>
          <p:cNvSpPr/>
          <p:nvPr/>
        </p:nvSpPr>
        <p:spPr>
          <a:xfrm>
            <a:off x="8342860" y="6077095"/>
            <a:ext cx="245254" cy="30161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E577F9-735A-D47C-6662-15449C6E958E}"/>
                  </a:ext>
                </a:extLst>
              </p:cNvPr>
              <p:cNvSpPr txBox="1"/>
              <p:nvPr/>
            </p:nvSpPr>
            <p:spPr>
              <a:xfrm>
                <a:off x="5851806" y="3469147"/>
                <a:ext cx="6592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𝑲</m:t>
                          </m:r>
                        </m:sub>
                      </m:sSub>
                    </m:oMath>
                  </m:oMathPara>
                </a14:m>
                <a:endParaRPr lang="en-US" sz="2400" b="1" dirty="0"/>
              </a:p>
            </p:txBody>
          </p:sp>
        </mc:Choice>
        <mc:Fallback xmlns="">
          <p:sp>
            <p:nvSpPr>
              <p:cNvPr id="17" name="TextBox 16">
                <a:extLst>
                  <a:ext uri="{FF2B5EF4-FFF2-40B4-BE49-F238E27FC236}">
                    <a16:creationId xmlns:a16="http://schemas.microsoft.com/office/drawing/2014/main" id="{FBE577F9-735A-D47C-6662-15449C6E958E}"/>
                  </a:ext>
                </a:extLst>
              </p:cNvPr>
              <p:cNvSpPr txBox="1">
                <a:spLocks noRot="1" noChangeAspect="1" noMove="1" noResize="1" noEditPoints="1" noAdjustHandles="1" noChangeArrowheads="1" noChangeShapeType="1" noTextEdit="1"/>
              </p:cNvSpPr>
              <p:nvPr/>
            </p:nvSpPr>
            <p:spPr>
              <a:xfrm>
                <a:off x="5851806" y="3469147"/>
                <a:ext cx="659293" cy="461665"/>
              </a:xfrm>
              <a:prstGeom prst="rect">
                <a:avLst/>
              </a:prstGeom>
              <a:blipFill>
                <a:blip r:embed="rId10"/>
                <a:stretch>
                  <a:fillRect b="-2632"/>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B281EE31-84DB-70F3-E896-4B7167D0D619}"/>
              </a:ext>
            </a:extLst>
          </p:cNvPr>
          <p:cNvSpPr/>
          <p:nvPr/>
        </p:nvSpPr>
        <p:spPr>
          <a:xfrm>
            <a:off x="8728690" y="3522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3404090-0325-2CFB-C614-D8903DB4BF42}"/>
              </a:ext>
            </a:extLst>
          </p:cNvPr>
          <p:cNvSpPr/>
          <p:nvPr/>
        </p:nvSpPr>
        <p:spPr>
          <a:xfrm>
            <a:off x="9067567" y="2826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D1160CF-F7ED-3350-9ACC-FAF521ED9714}"/>
              </a:ext>
            </a:extLst>
          </p:cNvPr>
          <p:cNvSpPr/>
          <p:nvPr/>
        </p:nvSpPr>
        <p:spPr>
          <a:xfrm>
            <a:off x="9101877" y="364933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97D0AE-069B-CC16-DE71-30A7E4804879}"/>
              </a:ext>
            </a:extLst>
          </p:cNvPr>
          <p:cNvSpPr/>
          <p:nvPr/>
        </p:nvSpPr>
        <p:spPr>
          <a:xfrm>
            <a:off x="9102265" y="35044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852FE45-3B9B-BAD9-4179-E7616C4E0F73}"/>
              </a:ext>
            </a:extLst>
          </p:cNvPr>
          <p:cNvSpPr/>
          <p:nvPr/>
        </p:nvSpPr>
        <p:spPr>
          <a:xfrm>
            <a:off x="8621711" y="378924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F2DE564-8AE1-263D-3DAB-CFB7D449C415}"/>
              </a:ext>
            </a:extLst>
          </p:cNvPr>
          <p:cNvSpPr/>
          <p:nvPr/>
        </p:nvSpPr>
        <p:spPr>
          <a:xfrm>
            <a:off x="9170497" y="33891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414A2C4-EE96-3EB6-5AA6-DCDE156C71B3}"/>
              </a:ext>
            </a:extLst>
          </p:cNvPr>
          <p:cNvSpPr/>
          <p:nvPr/>
        </p:nvSpPr>
        <p:spPr>
          <a:xfrm>
            <a:off x="9417836" y="386361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955D4C0-050C-7114-9077-BC26649FA1A0}"/>
              </a:ext>
            </a:extLst>
          </p:cNvPr>
          <p:cNvSpPr/>
          <p:nvPr/>
        </p:nvSpPr>
        <p:spPr>
          <a:xfrm>
            <a:off x="8781678" y="408813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77AE231-8C77-7FFA-168A-6498E8247525}"/>
              </a:ext>
            </a:extLst>
          </p:cNvPr>
          <p:cNvSpPr/>
          <p:nvPr/>
        </p:nvSpPr>
        <p:spPr>
          <a:xfrm>
            <a:off x="9159451" y="31800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7E162B6A-DF92-7E1A-3868-6740841D46CB}"/>
              </a:ext>
            </a:extLst>
          </p:cNvPr>
          <p:cNvSpPr/>
          <p:nvPr/>
        </p:nvSpPr>
        <p:spPr>
          <a:xfrm>
            <a:off x="9151081" y="423014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B1774E1-CC25-87B1-D49C-83BFE60720CA}"/>
              </a:ext>
            </a:extLst>
          </p:cNvPr>
          <p:cNvSpPr/>
          <p:nvPr/>
        </p:nvSpPr>
        <p:spPr>
          <a:xfrm flipH="1">
            <a:off x="8383981" y="2974017"/>
            <a:ext cx="45720" cy="1096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BCF89BE-BFF3-E739-31C6-4F158103CD8E}"/>
              </a:ext>
            </a:extLst>
          </p:cNvPr>
          <p:cNvSpPr/>
          <p:nvPr/>
        </p:nvSpPr>
        <p:spPr>
          <a:xfrm>
            <a:off x="9015565" y="31447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36A31E1-F2CB-95EB-7984-EF111BA36291}"/>
              </a:ext>
            </a:extLst>
          </p:cNvPr>
          <p:cNvSpPr/>
          <p:nvPr/>
        </p:nvSpPr>
        <p:spPr>
          <a:xfrm>
            <a:off x="9167965" y="32971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0C1F9E49-5902-9932-77F2-F4C06FEBC508}"/>
              </a:ext>
            </a:extLst>
          </p:cNvPr>
          <p:cNvSpPr/>
          <p:nvPr/>
        </p:nvSpPr>
        <p:spPr>
          <a:xfrm>
            <a:off x="9320365" y="34495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3634F9B5-90CC-BFFA-1E60-D623A0AE8114}"/>
              </a:ext>
            </a:extLst>
          </p:cNvPr>
          <p:cNvSpPr/>
          <p:nvPr/>
        </p:nvSpPr>
        <p:spPr>
          <a:xfrm>
            <a:off x="9472765" y="36019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274677E-58F9-E3CC-EE63-499D755C3DF3}"/>
              </a:ext>
            </a:extLst>
          </p:cNvPr>
          <p:cNvSpPr/>
          <p:nvPr/>
        </p:nvSpPr>
        <p:spPr>
          <a:xfrm>
            <a:off x="8887185" y="387038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2D36FF-BA5F-EE40-2C56-26CF17C9A9DB}"/>
              </a:ext>
            </a:extLst>
          </p:cNvPr>
          <p:cNvSpPr/>
          <p:nvPr/>
        </p:nvSpPr>
        <p:spPr>
          <a:xfrm>
            <a:off x="8680613" y="266952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528A348-A08F-7F92-85EB-7324167E0BA1}"/>
              </a:ext>
            </a:extLst>
          </p:cNvPr>
          <p:cNvSpPr/>
          <p:nvPr/>
        </p:nvSpPr>
        <p:spPr>
          <a:xfrm>
            <a:off x="9053241" y="450917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EFFEF0C9-50FE-8D28-1A30-629DF531A247}"/>
              </a:ext>
            </a:extLst>
          </p:cNvPr>
          <p:cNvSpPr/>
          <p:nvPr/>
        </p:nvSpPr>
        <p:spPr>
          <a:xfrm>
            <a:off x="9261382" y="2871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AF673D41-9009-52C0-D049-30DAFA324D0C}"/>
              </a:ext>
            </a:extLst>
          </p:cNvPr>
          <p:cNvSpPr/>
          <p:nvPr/>
        </p:nvSpPr>
        <p:spPr>
          <a:xfrm>
            <a:off x="9625165" y="37543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2D897D0-2595-9BFB-0C65-2B639631FA5F}"/>
              </a:ext>
            </a:extLst>
          </p:cNvPr>
          <p:cNvSpPr/>
          <p:nvPr/>
        </p:nvSpPr>
        <p:spPr>
          <a:xfrm>
            <a:off x="9636402" y="487005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5953C551-B4D4-CA8F-E0B7-2BB8AB1B4A6E}"/>
              </a:ext>
            </a:extLst>
          </p:cNvPr>
          <p:cNvSpPr/>
          <p:nvPr/>
        </p:nvSpPr>
        <p:spPr>
          <a:xfrm>
            <a:off x="8077561" y="3472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1A8E826-7C54-E3ED-B723-E4D4B1E194E3}"/>
              </a:ext>
            </a:extLst>
          </p:cNvPr>
          <p:cNvSpPr/>
          <p:nvPr/>
        </p:nvSpPr>
        <p:spPr>
          <a:xfrm>
            <a:off x="8789327" y="44843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72FF6A2-C459-7BF8-02E2-49E76D29233F}"/>
              </a:ext>
            </a:extLst>
          </p:cNvPr>
          <p:cNvSpPr/>
          <p:nvPr/>
        </p:nvSpPr>
        <p:spPr>
          <a:xfrm>
            <a:off x="8941727" y="46367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6930F40-D216-C09B-E109-FF0BB0FEF6F8}"/>
              </a:ext>
            </a:extLst>
          </p:cNvPr>
          <p:cNvSpPr/>
          <p:nvPr/>
        </p:nvSpPr>
        <p:spPr>
          <a:xfrm>
            <a:off x="9239931" y="35856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4F92223-E94C-0301-B7BD-1197C966A11D}"/>
              </a:ext>
            </a:extLst>
          </p:cNvPr>
          <p:cNvSpPr/>
          <p:nvPr/>
        </p:nvSpPr>
        <p:spPr>
          <a:xfrm>
            <a:off x="9316414" y="32010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1D75A1F-0FE3-873B-7F6B-947C21332AE2}"/>
              </a:ext>
            </a:extLst>
          </p:cNvPr>
          <p:cNvSpPr/>
          <p:nvPr/>
        </p:nvSpPr>
        <p:spPr>
          <a:xfrm>
            <a:off x="9154884" y="36935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39C0B4A-6600-1345-2E91-8414D1699CC1}"/>
              </a:ext>
            </a:extLst>
          </p:cNvPr>
          <p:cNvSpPr/>
          <p:nvPr/>
        </p:nvSpPr>
        <p:spPr>
          <a:xfrm>
            <a:off x="9075320" y="335836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970CB28F-A740-5962-5084-139882AC7DD4}"/>
              </a:ext>
            </a:extLst>
          </p:cNvPr>
          <p:cNvSpPr/>
          <p:nvPr/>
        </p:nvSpPr>
        <p:spPr>
          <a:xfrm>
            <a:off x="9392331" y="37380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4DA83BD8-0C71-C616-678B-A68812B3EDEB}"/>
              </a:ext>
            </a:extLst>
          </p:cNvPr>
          <p:cNvSpPr/>
          <p:nvPr/>
        </p:nvSpPr>
        <p:spPr>
          <a:xfrm>
            <a:off x="9544731" y="38904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71213DA-B739-E1CD-CB4E-069085DC9621}"/>
              </a:ext>
            </a:extLst>
          </p:cNvPr>
          <p:cNvSpPr/>
          <p:nvPr/>
        </p:nvSpPr>
        <p:spPr>
          <a:xfrm>
            <a:off x="9358021" y="403434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01F57C5-4860-A409-80B2-AFC097333067}"/>
              </a:ext>
            </a:extLst>
          </p:cNvPr>
          <p:cNvSpPr/>
          <p:nvPr/>
        </p:nvSpPr>
        <p:spPr>
          <a:xfrm>
            <a:off x="8972649" y="33204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DF60018-CDDF-EB74-4099-6DF55CE2C99B}"/>
              </a:ext>
            </a:extLst>
          </p:cNvPr>
          <p:cNvSpPr/>
          <p:nvPr/>
        </p:nvSpPr>
        <p:spPr>
          <a:xfrm>
            <a:off x="8747368" y="31999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0F6D32B-C57B-E8D3-9670-516E220D726E}"/>
              </a:ext>
            </a:extLst>
          </p:cNvPr>
          <p:cNvSpPr/>
          <p:nvPr/>
        </p:nvSpPr>
        <p:spPr>
          <a:xfrm>
            <a:off x="8899768" y="335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E26289A-28C3-A1AC-7837-BD5D20361DCB}"/>
              </a:ext>
            </a:extLst>
          </p:cNvPr>
          <p:cNvSpPr/>
          <p:nvPr/>
        </p:nvSpPr>
        <p:spPr>
          <a:xfrm>
            <a:off x="9052168" y="35047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DFB469D-5627-2ADC-7989-D70B6A014639}"/>
              </a:ext>
            </a:extLst>
          </p:cNvPr>
          <p:cNvSpPr/>
          <p:nvPr/>
        </p:nvSpPr>
        <p:spPr>
          <a:xfrm>
            <a:off x="9204568" y="36571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B16E8B1B-24DC-6DDD-1FA4-59719A3E8C84}"/>
              </a:ext>
            </a:extLst>
          </p:cNvPr>
          <p:cNvSpPr/>
          <p:nvPr/>
        </p:nvSpPr>
        <p:spPr>
          <a:xfrm>
            <a:off x="9035539" y="406229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6827CB3F-2EDA-750A-5E3A-D3E9155AE52A}"/>
              </a:ext>
            </a:extLst>
          </p:cNvPr>
          <p:cNvSpPr/>
          <p:nvPr/>
        </p:nvSpPr>
        <p:spPr>
          <a:xfrm>
            <a:off x="9218252" y="508092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FD0D7AB-0590-DFD7-E808-F9C715113264}"/>
              </a:ext>
            </a:extLst>
          </p:cNvPr>
          <p:cNvSpPr/>
          <p:nvPr/>
        </p:nvSpPr>
        <p:spPr>
          <a:xfrm>
            <a:off x="8708366" y="492210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A0749966-9D3B-EA45-0AEC-C6E8CD3DB1EC}"/>
              </a:ext>
            </a:extLst>
          </p:cNvPr>
          <p:cNvSpPr/>
          <p:nvPr/>
        </p:nvSpPr>
        <p:spPr>
          <a:xfrm>
            <a:off x="9468814" y="33534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A342384-DB5E-4673-0331-C34003FC8CCA}"/>
              </a:ext>
            </a:extLst>
          </p:cNvPr>
          <p:cNvSpPr/>
          <p:nvPr/>
        </p:nvSpPr>
        <p:spPr>
          <a:xfrm>
            <a:off x="8829518" y="29622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0702D85-4638-9D39-E831-A3BC5D23329A}"/>
              </a:ext>
            </a:extLst>
          </p:cNvPr>
          <p:cNvSpPr/>
          <p:nvPr/>
        </p:nvSpPr>
        <p:spPr>
          <a:xfrm>
            <a:off x="9773614" y="36582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1E922B0A-8866-64C0-1E9F-9DAD5B164D53}"/>
              </a:ext>
            </a:extLst>
          </p:cNvPr>
          <p:cNvSpPr/>
          <p:nvPr/>
        </p:nvSpPr>
        <p:spPr>
          <a:xfrm>
            <a:off x="8039439" y="433423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B12C2E6-813A-CD91-4470-D9509512284E}"/>
              </a:ext>
            </a:extLst>
          </p:cNvPr>
          <p:cNvSpPr/>
          <p:nvPr/>
        </p:nvSpPr>
        <p:spPr>
          <a:xfrm>
            <a:off x="8941727" y="523706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E011A498-9163-DB9E-D1CF-9B4852C72F64}"/>
              </a:ext>
            </a:extLst>
          </p:cNvPr>
          <p:cNvSpPr/>
          <p:nvPr/>
        </p:nvSpPr>
        <p:spPr>
          <a:xfrm>
            <a:off x="7927124" y="30871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7397B0C-429B-F718-0711-6BAD34E17278}"/>
              </a:ext>
            </a:extLst>
          </p:cNvPr>
          <p:cNvSpPr/>
          <p:nvPr/>
        </p:nvSpPr>
        <p:spPr>
          <a:xfrm>
            <a:off x="8214109" y="530247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0452CA20-98F7-EC25-D905-9298FE5A789C}"/>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177AA0B2-9B4A-7161-FF5F-7F78C2A9898A}"/>
              </a:ext>
            </a:extLst>
          </p:cNvPr>
          <p:cNvSpPr/>
          <p:nvPr/>
        </p:nvSpPr>
        <p:spPr>
          <a:xfrm>
            <a:off x="9727205" y="5309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E099847C-F024-B891-BF23-254326176D43}"/>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26762E9-6565-8FF1-2B07-666D5DCD1172}"/>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EDBA260-2924-E7D4-7A47-B2D9DE2FD202}"/>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E812DC8-7258-D4CB-AB5F-0CE5B6EC56AE}"/>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6212A360-F2F6-718D-5917-D7A2E60EFEC7}"/>
              </a:ext>
            </a:extLst>
          </p:cNvPr>
          <p:cNvSpPr/>
          <p:nvPr/>
        </p:nvSpPr>
        <p:spPr>
          <a:xfrm>
            <a:off x="8433825"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1DA2837C-D781-2451-15C8-4D1723861B46}"/>
              </a:ext>
            </a:extLst>
          </p:cNvPr>
          <p:cNvSpPr/>
          <p:nvPr/>
        </p:nvSpPr>
        <p:spPr>
          <a:xfrm>
            <a:off x="9716061" y="44767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7AAEA92-87A2-C75A-CCFF-9ADFF479D100}"/>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F14D799-A190-8259-1368-7DC23CF58767}"/>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D2D2258C-73F9-DC99-BF36-F0D82C5E1F73}"/>
              </a:ext>
            </a:extLst>
          </p:cNvPr>
          <p:cNvSpPr/>
          <p:nvPr/>
        </p:nvSpPr>
        <p:spPr>
          <a:xfrm>
            <a:off x="7139602"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E09EF1D3-47FB-8540-8DC7-111EC807C962}"/>
              </a:ext>
            </a:extLst>
          </p:cNvPr>
          <p:cNvSpPr/>
          <p:nvPr/>
        </p:nvSpPr>
        <p:spPr>
          <a:xfrm>
            <a:off x="7983075" y="50028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E900999D-FF9C-676B-1754-483AC7B20C21}"/>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510F2C75-830A-41EE-E8C9-6E15DB8AD636}"/>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27593C2F-C472-EDB2-7F08-AEC57089E338}"/>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FBCC520C-27D3-866D-3C5D-48E10E62FFE0}"/>
              </a:ext>
            </a:extLst>
          </p:cNvPr>
          <p:cNvSpPr/>
          <p:nvPr/>
        </p:nvSpPr>
        <p:spPr>
          <a:xfrm>
            <a:off x="8103819" y="38870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137F8F7B-CA55-E6C9-26E0-6FA6EC8D1FE1}"/>
              </a:ext>
            </a:extLst>
          </p:cNvPr>
          <p:cNvSpPr/>
          <p:nvPr/>
        </p:nvSpPr>
        <p:spPr>
          <a:xfrm>
            <a:off x="8382361" y="3776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42E3F90D-F541-E43C-9BBA-99FAB7EADEA9}"/>
              </a:ext>
            </a:extLst>
          </p:cNvPr>
          <p:cNvSpPr/>
          <p:nvPr/>
        </p:nvSpPr>
        <p:spPr>
          <a:xfrm>
            <a:off x="9438108" y="42544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1F2CBBF-A086-FD8C-32A9-DDBF29A5F6A2}"/>
              </a:ext>
            </a:extLst>
          </p:cNvPr>
          <p:cNvSpPr/>
          <p:nvPr/>
        </p:nvSpPr>
        <p:spPr>
          <a:xfrm>
            <a:off x="9308912" y="442001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D39179B-CADA-2506-7B17-2B6252A3A487}"/>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BE77B8D1-DAED-6877-5C8C-19AEF900A6DD}"/>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Oval 1023">
            <a:extLst>
              <a:ext uri="{FF2B5EF4-FFF2-40B4-BE49-F238E27FC236}">
                <a16:creationId xmlns:a16="http://schemas.microsoft.com/office/drawing/2014/main" id="{4EE58342-235E-3C3B-606F-616595154427}"/>
              </a:ext>
            </a:extLst>
          </p:cNvPr>
          <p:cNvSpPr/>
          <p:nvPr/>
        </p:nvSpPr>
        <p:spPr>
          <a:xfrm>
            <a:off x="9144361" y="4538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Oval 1024">
            <a:extLst>
              <a:ext uri="{FF2B5EF4-FFF2-40B4-BE49-F238E27FC236}">
                <a16:creationId xmlns:a16="http://schemas.microsoft.com/office/drawing/2014/main" id="{BC22051E-4166-5FCD-C451-9F56F534ABBC}"/>
              </a:ext>
            </a:extLst>
          </p:cNvPr>
          <p:cNvSpPr/>
          <p:nvPr/>
        </p:nvSpPr>
        <p:spPr>
          <a:xfrm>
            <a:off x="9388435" y="230721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a:extLst>
              <a:ext uri="{FF2B5EF4-FFF2-40B4-BE49-F238E27FC236}">
                <a16:creationId xmlns:a16="http://schemas.microsoft.com/office/drawing/2014/main" id="{1AA52608-49A3-8938-186E-B312F1337715}"/>
              </a:ext>
            </a:extLst>
          </p:cNvPr>
          <p:cNvSpPr/>
          <p:nvPr/>
        </p:nvSpPr>
        <p:spPr>
          <a:xfrm>
            <a:off x="7174864" y="29219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a:extLst>
              <a:ext uri="{FF2B5EF4-FFF2-40B4-BE49-F238E27FC236}">
                <a16:creationId xmlns:a16="http://schemas.microsoft.com/office/drawing/2014/main" id="{6B439001-139D-F81C-E173-8726FBAA6CA5}"/>
              </a:ext>
            </a:extLst>
          </p:cNvPr>
          <p:cNvSpPr/>
          <p:nvPr/>
        </p:nvSpPr>
        <p:spPr>
          <a:xfrm>
            <a:off x="8361081" y="232149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F8FB4A31-2549-D4AF-52C9-2FCAA9A1E61D}"/>
              </a:ext>
            </a:extLst>
          </p:cNvPr>
          <p:cNvSpPr/>
          <p:nvPr/>
        </p:nvSpPr>
        <p:spPr>
          <a:xfrm>
            <a:off x="8384324" y="35443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Oval 1033">
            <a:extLst>
              <a:ext uri="{FF2B5EF4-FFF2-40B4-BE49-F238E27FC236}">
                <a16:creationId xmlns:a16="http://schemas.microsoft.com/office/drawing/2014/main" id="{6A595794-8BA3-102D-CCA5-4E870DBB7179}"/>
              </a:ext>
            </a:extLst>
          </p:cNvPr>
          <p:cNvSpPr/>
          <p:nvPr/>
        </p:nvSpPr>
        <p:spPr>
          <a:xfrm>
            <a:off x="10218130" y="414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Oval 1034">
            <a:extLst>
              <a:ext uri="{FF2B5EF4-FFF2-40B4-BE49-F238E27FC236}">
                <a16:creationId xmlns:a16="http://schemas.microsoft.com/office/drawing/2014/main" id="{12017D09-D495-6EC1-E007-4AD2C61E36A6}"/>
              </a:ext>
            </a:extLst>
          </p:cNvPr>
          <p:cNvSpPr/>
          <p:nvPr/>
        </p:nvSpPr>
        <p:spPr>
          <a:xfrm>
            <a:off x="7752823" y="542506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a:extLst>
              <a:ext uri="{FF2B5EF4-FFF2-40B4-BE49-F238E27FC236}">
                <a16:creationId xmlns:a16="http://schemas.microsoft.com/office/drawing/2014/main" id="{AD7587C5-E382-5A24-ADE6-C188F1B4CCA3}"/>
              </a:ext>
            </a:extLst>
          </p:cNvPr>
          <p:cNvSpPr/>
          <p:nvPr/>
        </p:nvSpPr>
        <p:spPr>
          <a:xfrm>
            <a:off x="10336220" y="52563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9" name="Straight Connector 1038">
            <a:extLst>
              <a:ext uri="{FF2B5EF4-FFF2-40B4-BE49-F238E27FC236}">
                <a16:creationId xmlns:a16="http://schemas.microsoft.com/office/drawing/2014/main" id="{FC58C21B-DAF3-6AFA-C0A5-438174831167}"/>
              </a:ext>
            </a:extLst>
          </p:cNvPr>
          <p:cNvCxnSpPr>
            <a:cxnSpLocks/>
          </p:cNvCxnSpPr>
          <p:nvPr/>
        </p:nvCxnSpPr>
        <p:spPr>
          <a:xfrm flipH="1">
            <a:off x="7832239" y="191172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1040" name="Ink 1039">
                <a:extLst>
                  <a:ext uri="{FF2B5EF4-FFF2-40B4-BE49-F238E27FC236}">
                    <a16:creationId xmlns:a16="http://schemas.microsoft.com/office/drawing/2014/main" id="{B4E38E08-A077-3735-4C5A-FCC218FB7FE7}"/>
                  </a:ext>
                </a:extLst>
              </p14:cNvPr>
              <p14:cNvContentPartPr/>
              <p14:nvPr/>
            </p14:nvContentPartPr>
            <p14:xfrm>
              <a:off x="2023054" y="340323"/>
              <a:ext cx="360" cy="360"/>
            </p14:xfrm>
          </p:contentPart>
        </mc:Choice>
        <mc:Fallback xmlns="">
          <p:pic>
            <p:nvPicPr>
              <p:cNvPr id="1040" name="Ink 1039">
                <a:extLst>
                  <a:ext uri="{FF2B5EF4-FFF2-40B4-BE49-F238E27FC236}">
                    <a16:creationId xmlns:a16="http://schemas.microsoft.com/office/drawing/2014/main" id="{B4E38E08-A077-3735-4C5A-FCC218FB7FE7}"/>
                  </a:ext>
                </a:extLst>
              </p:cNvPr>
              <p:cNvPicPr/>
              <p:nvPr/>
            </p:nvPicPr>
            <p:blipFill>
              <a:blip r:embed="rId12"/>
              <a:stretch>
                <a:fillRect/>
              </a:stretch>
            </p:blipFill>
            <p:spPr>
              <a:xfrm>
                <a:off x="2005054" y="32232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50" name="Ink 1049">
                <a:extLst>
                  <a:ext uri="{FF2B5EF4-FFF2-40B4-BE49-F238E27FC236}">
                    <a16:creationId xmlns:a16="http://schemas.microsoft.com/office/drawing/2014/main" id="{86D78492-95F9-2062-8B1D-E43013C3FD89}"/>
                  </a:ext>
                </a:extLst>
              </p14:cNvPr>
              <p14:cNvContentPartPr/>
              <p14:nvPr/>
            </p14:nvContentPartPr>
            <p14:xfrm>
              <a:off x="9302254" y="2102163"/>
              <a:ext cx="416520" cy="3740400"/>
            </p14:xfrm>
          </p:contentPart>
        </mc:Choice>
        <mc:Fallback xmlns="">
          <p:pic>
            <p:nvPicPr>
              <p:cNvPr id="1050" name="Ink 1049">
                <a:extLst>
                  <a:ext uri="{FF2B5EF4-FFF2-40B4-BE49-F238E27FC236}">
                    <a16:creationId xmlns:a16="http://schemas.microsoft.com/office/drawing/2014/main" id="{86D78492-95F9-2062-8B1D-E43013C3FD89}"/>
                  </a:ext>
                </a:extLst>
              </p:cNvPr>
              <p:cNvPicPr/>
              <p:nvPr/>
            </p:nvPicPr>
            <p:blipFill>
              <a:blip r:embed="rId14"/>
              <a:stretch>
                <a:fillRect/>
              </a:stretch>
            </p:blipFill>
            <p:spPr>
              <a:xfrm>
                <a:off x="9284254" y="2084163"/>
                <a:ext cx="452160" cy="3776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51" name="Ink 1050">
                <a:extLst>
                  <a:ext uri="{FF2B5EF4-FFF2-40B4-BE49-F238E27FC236}">
                    <a16:creationId xmlns:a16="http://schemas.microsoft.com/office/drawing/2014/main" id="{6E1CD3CF-103A-064C-AF06-19D202E6348F}"/>
                  </a:ext>
                </a:extLst>
              </p14:cNvPr>
              <p14:cNvContentPartPr/>
              <p14:nvPr/>
            </p14:nvContentPartPr>
            <p14:xfrm>
              <a:off x="8264014" y="1597803"/>
              <a:ext cx="268200" cy="4243680"/>
            </p14:xfrm>
          </p:contentPart>
        </mc:Choice>
        <mc:Fallback xmlns="">
          <p:pic>
            <p:nvPicPr>
              <p:cNvPr id="1051" name="Ink 1050">
                <a:extLst>
                  <a:ext uri="{FF2B5EF4-FFF2-40B4-BE49-F238E27FC236}">
                    <a16:creationId xmlns:a16="http://schemas.microsoft.com/office/drawing/2014/main" id="{6E1CD3CF-103A-064C-AF06-19D202E6348F}"/>
                  </a:ext>
                </a:extLst>
              </p:cNvPr>
              <p:cNvPicPr/>
              <p:nvPr/>
            </p:nvPicPr>
            <p:blipFill>
              <a:blip r:embed="rId16"/>
              <a:stretch>
                <a:fillRect/>
              </a:stretch>
            </p:blipFill>
            <p:spPr>
              <a:xfrm>
                <a:off x="8246014" y="1579803"/>
                <a:ext cx="303840" cy="4279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52" name="Ink 1051">
                <a:extLst>
                  <a:ext uri="{FF2B5EF4-FFF2-40B4-BE49-F238E27FC236}">
                    <a16:creationId xmlns:a16="http://schemas.microsoft.com/office/drawing/2014/main" id="{7A357995-3AB9-14A0-ACCC-2C520A354DF0}"/>
                  </a:ext>
                </a:extLst>
              </p14:cNvPr>
              <p14:cNvContentPartPr/>
              <p14:nvPr/>
            </p14:nvContentPartPr>
            <p14:xfrm>
              <a:off x="7769374" y="1859163"/>
              <a:ext cx="393480" cy="3853800"/>
            </p14:xfrm>
          </p:contentPart>
        </mc:Choice>
        <mc:Fallback xmlns="">
          <p:pic>
            <p:nvPicPr>
              <p:cNvPr id="1052" name="Ink 1051">
                <a:extLst>
                  <a:ext uri="{FF2B5EF4-FFF2-40B4-BE49-F238E27FC236}">
                    <a16:creationId xmlns:a16="http://schemas.microsoft.com/office/drawing/2014/main" id="{7A357995-3AB9-14A0-ACCC-2C520A354DF0}"/>
                  </a:ext>
                </a:extLst>
              </p:cNvPr>
              <p:cNvPicPr/>
              <p:nvPr/>
            </p:nvPicPr>
            <p:blipFill>
              <a:blip r:embed="rId18"/>
              <a:stretch>
                <a:fillRect/>
              </a:stretch>
            </p:blipFill>
            <p:spPr>
              <a:xfrm>
                <a:off x="7751374" y="1841163"/>
                <a:ext cx="429120" cy="3889440"/>
              </a:xfrm>
              <a:prstGeom prst="rect">
                <a:avLst/>
              </a:prstGeom>
            </p:spPr>
          </p:pic>
        </mc:Fallback>
      </mc:AlternateContent>
      <p:sp>
        <p:nvSpPr>
          <p:cNvPr id="5" name="Arrow: Right 4">
            <a:extLst>
              <a:ext uri="{FF2B5EF4-FFF2-40B4-BE49-F238E27FC236}">
                <a16:creationId xmlns:a16="http://schemas.microsoft.com/office/drawing/2014/main" id="{BD4E7759-04A8-4DDF-0FB1-AB0F05F1E3F4}"/>
              </a:ext>
            </a:extLst>
          </p:cNvPr>
          <p:cNvSpPr/>
          <p:nvPr/>
        </p:nvSpPr>
        <p:spPr>
          <a:xfrm rot="19418981">
            <a:off x="7551902" y="3366398"/>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DDC7CEB2-85E7-3443-7846-C6B003F5CD52}"/>
              </a:ext>
            </a:extLst>
          </p:cNvPr>
          <p:cNvSpPr/>
          <p:nvPr/>
        </p:nvSpPr>
        <p:spPr>
          <a:xfrm rot="1791691">
            <a:off x="7710124" y="4167023"/>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FF1782-678B-0F20-5063-E1FC36BAC3EE}"/>
                  </a:ext>
                </a:extLst>
              </p:cNvPr>
              <p:cNvSpPr txBox="1"/>
              <p:nvPr/>
            </p:nvSpPr>
            <p:spPr>
              <a:xfrm>
                <a:off x="7024548" y="3723945"/>
                <a:ext cx="1327037" cy="400110"/>
              </a:xfrm>
              <a:prstGeom prst="rect">
                <a:avLst/>
              </a:prstGeom>
              <a:noFill/>
            </p:spPr>
            <p:txBody>
              <a:bodyPr wrap="square" rtlCol="0">
                <a:spAutoFit/>
              </a:bodyPr>
              <a:lstStyle/>
              <a:p>
                <a:r>
                  <a:rPr lang="en-US" sz="2000" b="1" dirty="0">
                    <a:solidFill>
                      <a:srgbClr val="00B0F0"/>
                    </a:solidFill>
                  </a:rPr>
                  <a:t>P</a:t>
                </a:r>
                <a14:m>
                  <m:oMath xmlns:m="http://schemas.openxmlformats.org/officeDocument/2006/math">
                    <m:d>
                      <m:dPr>
                        <m:ctrlPr>
                          <a:rPr lang="en-US" sz="2000" b="1" i="1" smtClean="0">
                            <a:solidFill>
                              <a:srgbClr val="00B0F0"/>
                            </a:solidFill>
                            <a:latin typeface="Cambria Math" panose="02040503050406030204" pitchFamily="18" charset="0"/>
                          </a:rPr>
                        </m:ctrlPr>
                      </m:dPr>
                      <m:e>
                        <m:sSub>
                          <m:sSubPr>
                            <m:ctrlPr>
                              <a:rPr lang="en-US" sz="2000" b="1" i="1" smtClean="0">
                                <a:solidFill>
                                  <a:srgbClr val="00B0F0"/>
                                </a:solidFill>
                                <a:latin typeface="Cambria Math" panose="02040503050406030204" pitchFamily="18" charset="0"/>
                              </a:rPr>
                            </m:ctrlPr>
                          </m:sSubPr>
                          <m:e>
                            <m:r>
                              <a:rPr lang="en-US" sz="2000" b="1" i="1" smtClean="0">
                                <a:solidFill>
                                  <a:srgbClr val="00B0F0"/>
                                </a:solidFill>
                                <a:latin typeface="Cambria Math" panose="02040503050406030204" pitchFamily="18" charset="0"/>
                              </a:rPr>
                              <m:t>𝒁</m:t>
                            </m:r>
                          </m:e>
                          <m:sub>
                            <m:r>
                              <a:rPr lang="en-US" sz="2000" b="1" i="1" smtClean="0">
                                <a:solidFill>
                                  <a:srgbClr val="00B0F0"/>
                                </a:solidFill>
                                <a:latin typeface="Cambria Math" panose="02040503050406030204" pitchFamily="18" charset="0"/>
                              </a:rPr>
                              <m:t>𝑲</m:t>
                            </m:r>
                          </m:sub>
                        </m:sSub>
                        <m:r>
                          <a:rPr lang="en-US" sz="2000" b="1" i="1" smtClean="0">
                            <a:solidFill>
                              <a:srgbClr val="00B0F0"/>
                            </a:solidFill>
                            <a:latin typeface="Cambria Math" panose="02040503050406030204" pitchFamily="18" charset="0"/>
                          </a:rPr>
                          <m:t>|</m:t>
                        </m:r>
                        <m:sSub>
                          <m:sSubPr>
                            <m:ctrlPr>
                              <a:rPr lang="en-US" sz="2000" b="1" i="1" smtClean="0">
                                <a:solidFill>
                                  <a:srgbClr val="00B0F0"/>
                                </a:solidFill>
                                <a:latin typeface="Cambria Math" panose="02040503050406030204" pitchFamily="18" charset="0"/>
                              </a:rPr>
                            </m:ctrlPr>
                          </m:sSubPr>
                          <m:e>
                            <m:r>
                              <a:rPr lang="en-US" sz="2000" b="1" i="1" smtClean="0">
                                <a:solidFill>
                                  <a:srgbClr val="00B0F0"/>
                                </a:solidFill>
                                <a:latin typeface="Cambria Math" panose="02040503050406030204" pitchFamily="18" charset="0"/>
                              </a:rPr>
                              <m:t>𝑽</m:t>
                            </m:r>
                          </m:e>
                          <m:sub>
                            <m:r>
                              <a:rPr lang="en-US" sz="2000" b="1" i="1" smtClean="0">
                                <a:solidFill>
                                  <a:srgbClr val="00B0F0"/>
                                </a:solidFill>
                                <a:latin typeface="Cambria Math" panose="02040503050406030204" pitchFamily="18" charset="0"/>
                              </a:rPr>
                              <m:t>𝟐</m:t>
                            </m:r>
                          </m:sub>
                        </m:sSub>
                      </m:e>
                    </m:d>
                  </m:oMath>
                </a14:m>
                <a:endParaRPr lang="en-US" sz="2000" b="1" dirty="0">
                  <a:solidFill>
                    <a:srgbClr val="00B0F0"/>
                  </a:solidFill>
                </a:endParaRPr>
              </a:p>
            </p:txBody>
          </p:sp>
        </mc:Choice>
        <mc:Fallback xmlns="">
          <p:sp>
            <p:nvSpPr>
              <p:cNvPr id="14" name="TextBox 13">
                <a:extLst>
                  <a:ext uri="{FF2B5EF4-FFF2-40B4-BE49-F238E27FC236}">
                    <a16:creationId xmlns:a16="http://schemas.microsoft.com/office/drawing/2014/main" id="{01FF1782-678B-0F20-5063-E1FC36BAC3EE}"/>
                  </a:ext>
                </a:extLst>
              </p:cNvPr>
              <p:cNvSpPr txBox="1">
                <a:spLocks noRot="1" noChangeAspect="1" noMove="1" noResize="1" noEditPoints="1" noAdjustHandles="1" noChangeArrowheads="1" noChangeShapeType="1" noTextEdit="1"/>
              </p:cNvSpPr>
              <p:nvPr/>
            </p:nvSpPr>
            <p:spPr>
              <a:xfrm>
                <a:off x="7024548" y="3723945"/>
                <a:ext cx="1327037" cy="400110"/>
              </a:xfrm>
              <a:prstGeom prst="rect">
                <a:avLst/>
              </a:prstGeom>
              <a:blipFill>
                <a:blip r:embed="rId19"/>
                <a:stretch>
                  <a:fillRect l="-4587"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1C16E8-0CD1-5FB3-8AF4-89C478131ACE}"/>
                  </a:ext>
                </a:extLst>
              </p:cNvPr>
              <p:cNvSpPr txBox="1"/>
              <p:nvPr/>
            </p:nvSpPr>
            <p:spPr>
              <a:xfrm>
                <a:off x="8446236" y="5733296"/>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oMath>
                  </m:oMathPara>
                </a14:m>
                <a:endParaRPr lang="en-US" sz="2400" b="1" dirty="0"/>
              </a:p>
            </p:txBody>
          </p:sp>
        </mc:Choice>
        <mc:Fallback xmlns="">
          <p:sp>
            <p:nvSpPr>
              <p:cNvPr id="21" name="TextBox 20">
                <a:extLst>
                  <a:ext uri="{FF2B5EF4-FFF2-40B4-BE49-F238E27FC236}">
                    <a16:creationId xmlns:a16="http://schemas.microsoft.com/office/drawing/2014/main" id="{A81C16E8-0CD1-5FB3-8AF4-89C478131ACE}"/>
                  </a:ext>
                </a:extLst>
              </p:cNvPr>
              <p:cNvSpPr txBox="1">
                <a:spLocks noRot="1" noChangeAspect="1" noMove="1" noResize="1" noEditPoints="1" noAdjustHandles="1" noChangeArrowheads="1" noChangeShapeType="1" noTextEdit="1"/>
              </p:cNvSpPr>
              <p:nvPr/>
            </p:nvSpPr>
            <p:spPr>
              <a:xfrm>
                <a:off x="8446236" y="5733296"/>
                <a:ext cx="914400" cy="461665"/>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109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3AF-D8B1-9A87-7430-3D8B1EE636CA}"/>
              </a:ext>
            </a:extLst>
          </p:cNvPr>
          <p:cNvSpPr>
            <a:spLocks noGrp="1"/>
          </p:cNvSpPr>
          <p:nvPr>
            <p:ph type="title"/>
          </p:nvPr>
        </p:nvSpPr>
        <p:spPr/>
        <p:txBody>
          <a:bodyPr/>
          <a:lstStyle/>
          <a:p>
            <a:r>
              <a:rPr lang="en-US" dirty="0"/>
              <a:t>Unconditional to Conditional Normalizing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E4645-B2EC-7842-69CB-BF33EF6A596D}"/>
                  </a:ext>
                </a:extLst>
              </p:cNvPr>
              <p:cNvSpPr>
                <a:spLocks noGrp="1"/>
              </p:cNvSpPr>
              <p:nvPr>
                <p:ph sz="half" idx="1"/>
              </p:nvPr>
            </p:nvSpPr>
            <p:spPr/>
            <p:txBody>
              <a:bodyPr>
                <a:normAutofit/>
              </a:bodyPr>
              <a:lstStyle/>
              <a:p>
                <a:r>
                  <a:rPr lang="en-US" dirty="0"/>
                  <a:t>To condition the flow on </a:t>
                </a:r>
                <a14:m>
                  <m:oMath xmlns:m="http://schemas.openxmlformats.org/officeDocument/2006/math">
                    <m:r>
                      <a:rPr lang="en-US" b="0" i="1" smtClean="0">
                        <a:latin typeface="Cambria Math" panose="02040503050406030204" pitchFamily="18" charset="0"/>
                      </a:rPr>
                      <m:t>𝑌</m:t>
                    </m:r>
                  </m:oMath>
                </a14:m>
                <a:r>
                  <a:rPr lang="en-US" dirty="0"/>
                  <a:t> take each:</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oMath>
                </a14:m>
                <a:r>
                  <a:rPr lang="en-US" dirty="0"/>
                  <a:t>…</a:t>
                </a:r>
              </a:p>
              <a:p>
                <a:pPr marL="0" indent="0" algn="ctr">
                  <a:buNone/>
                </a:pPr>
                <a:r>
                  <a:rPr lang="en-US" b="1" dirty="0"/>
                  <a:t>to</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t>
                </a:r>
                <a14:m>
                  <m:oMath xmlns:m="http://schemas.openxmlformats.org/officeDocument/2006/math">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b="0" i="1" smtClean="0">
                            <a:latin typeface="Cambria Math" panose="02040503050406030204" pitchFamily="18" charset="0"/>
                          </a:rPr>
                          <m:t>𝑍</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r>
                      <a:rPr lang="en-US" i="1">
                        <a:latin typeface="Cambria Math" panose="02040503050406030204" pitchFamily="18" charset="0"/>
                      </a:rPr>
                      <m:t>)</m:t>
                    </m:r>
                  </m:oMath>
                </a14:m>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73E4645-B2EC-7842-69CB-BF33EF6A596D}"/>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23" name="Content Placeholder 22" descr="A diagram of a rainbow colored spectrum&#10;&#10;Description automatically generated with medium confidence">
            <a:extLst>
              <a:ext uri="{FF2B5EF4-FFF2-40B4-BE49-F238E27FC236}">
                <a16:creationId xmlns:a16="http://schemas.microsoft.com/office/drawing/2014/main" id="{F63FE3EA-F013-7072-5BF8-BC226EC02F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13106"/>
            <a:ext cx="5181600" cy="4294075"/>
          </a:xfrm>
        </p:spPr>
      </p:pic>
      <p:sp>
        <p:nvSpPr>
          <p:cNvPr id="92" name="Oval 91">
            <a:extLst>
              <a:ext uri="{FF2B5EF4-FFF2-40B4-BE49-F238E27FC236}">
                <a16:creationId xmlns:a16="http://schemas.microsoft.com/office/drawing/2014/main" id="{CFC08189-A4CB-3495-B5B5-05231CD05B55}"/>
              </a:ext>
            </a:extLst>
          </p:cNvPr>
          <p:cNvSpPr/>
          <p:nvPr/>
        </p:nvSpPr>
        <p:spPr>
          <a:xfrm>
            <a:off x="9452146" y="33697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a16="http://schemas.microsoft.com/office/drawing/2014/main" id="{914B6F86-6AF6-CEF1-1C26-AFBDAF73853A}"/>
              </a:ext>
            </a:extLst>
          </p:cNvPr>
          <p:cNvCxnSpPr>
            <a:cxnSpLocks/>
          </p:cNvCxnSpPr>
          <p:nvPr/>
        </p:nvCxnSpPr>
        <p:spPr>
          <a:xfrm flipH="1">
            <a:off x="8428643" y="192607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B91B3B9-85D4-448B-ACFD-989EDEF2229B}"/>
              </a:ext>
            </a:extLst>
          </p:cNvPr>
          <p:cNvCxnSpPr>
            <a:cxnSpLocks/>
          </p:cNvCxnSpPr>
          <p:nvPr/>
        </p:nvCxnSpPr>
        <p:spPr>
          <a:xfrm>
            <a:off x="9625165" y="1926077"/>
            <a:ext cx="11237" cy="3950994"/>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C43E3346-F6DD-8308-BA85-D023045034B8}"/>
                  </a:ext>
                </a:extLst>
              </p:cNvPr>
              <p:cNvSpPr txBox="1"/>
              <p:nvPr/>
            </p:nvSpPr>
            <p:spPr>
              <a:xfrm>
                <a:off x="7688184" y="6034702"/>
                <a:ext cx="353597" cy="374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𝟏</m:t>
                          </m:r>
                        </m:sub>
                        <m:sup>
                          <m:r>
                            <a:rPr lang="en-US" b="1" i="1" smtClean="0">
                              <a:latin typeface="Cambria Math" panose="02040503050406030204" pitchFamily="18" charset="0"/>
                            </a:rPr>
                            <m:t>∗</m:t>
                          </m:r>
                        </m:sup>
                      </m:sSubSup>
                    </m:oMath>
                  </m:oMathPara>
                </a14:m>
                <a:endParaRPr lang="en-US" b="1" dirty="0"/>
              </a:p>
            </p:txBody>
          </p:sp>
        </mc:Choice>
        <mc:Fallback xmlns="">
          <p:sp>
            <p:nvSpPr>
              <p:cNvPr id="113" name="TextBox 112">
                <a:extLst>
                  <a:ext uri="{FF2B5EF4-FFF2-40B4-BE49-F238E27FC236}">
                    <a16:creationId xmlns:a16="http://schemas.microsoft.com/office/drawing/2014/main" id="{C43E3346-F6DD-8308-BA85-D023045034B8}"/>
                  </a:ext>
                </a:extLst>
              </p:cNvPr>
              <p:cNvSpPr txBox="1">
                <a:spLocks noRot="1" noChangeAspect="1" noMove="1" noResize="1" noEditPoints="1" noAdjustHandles="1" noChangeArrowheads="1" noChangeShapeType="1" noTextEdit="1"/>
              </p:cNvSpPr>
              <p:nvPr/>
            </p:nvSpPr>
            <p:spPr>
              <a:xfrm>
                <a:off x="7688184" y="6034702"/>
                <a:ext cx="353597" cy="374582"/>
              </a:xfrm>
              <a:prstGeom prst="rect">
                <a:avLst/>
              </a:prstGeom>
              <a:blipFill>
                <a:blip r:embed="rId4"/>
                <a:stretch>
                  <a:fillRect r="-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20FB1B43-D766-568D-E345-39EF0B812298}"/>
                  </a:ext>
                </a:extLst>
              </p:cNvPr>
              <p:cNvSpPr txBox="1"/>
              <p:nvPr/>
            </p:nvSpPr>
            <p:spPr>
              <a:xfrm>
                <a:off x="5896947" y="6029369"/>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𝟐</m:t>
                          </m:r>
                        </m:sub>
                        <m:sup>
                          <m:r>
                            <a:rPr lang="en-US" b="1" i="1" smtClean="0">
                              <a:latin typeface="Cambria Math" panose="02040503050406030204" pitchFamily="18" charset="0"/>
                            </a:rPr>
                            <m:t>∗</m:t>
                          </m:r>
                        </m:sup>
                      </m:sSubSup>
                    </m:oMath>
                  </m:oMathPara>
                </a14:m>
                <a:endParaRPr lang="en-US" dirty="0"/>
              </a:p>
            </p:txBody>
          </p:sp>
        </mc:Choice>
        <mc:Fallback xmlns="">
          <p:sp>
            <p:nvSpPr>
              <p:cNvPr id="114" name="TextBox 113">
                <a:extLst>
                  <a:ext uri="{FF2B5EF4-FFF2-40B4-BE49-F238E27FC236}">
                    <a16:creationId xmlns:a16="http://schemas.microsoft.com/office/drawing/2014/main" id="{20FB1B43-D766-568D-E345-39EF0B812298}"/>
                  </a:ext>
                </a:extLst>
              </p:cNvPr>
              <p:cNvSpPr txBox="1">
                <a:spLocks noRot="1" noChangeAspect="1" noMove="1" noResize="1" noEditPoints="1" noAdjustHandles="1" noChangeArrowheads="1" noChangeShapeType="1" noTextEdit="1"/>
              </p:cNvSpPr>
              <p:nvPr/>
            </p:nvSpPr>
            <p:spPr>
              <a:xfrm>
                <a:off x="5896947" y="6029369"/>
                <a:ext cx="4982601" cy="380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3EBD245-17CB-3567-39B3-DF859EA6F70B}"/>
                  </a:ext>
                </a:extLst>
              </p:cNvPr>
              <p:cNvSpPr txBox="1"/>
              <p:nvPr/>
            </p:nvSpPr>
            <p:spPr>
              <a:xfrm>
                <a:off x="6817251" y="6012513"/>
                <a:ext cx="4982601" cy="380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𝒙</m:t>
                          </m:r>
                        </m:e>
                        <m:sub>
                          <m:r>
                            <a:rPr lang="en-US" b="1" i="1" smtClean="0">
                              <a:latin typeface="Cambria Math" panose="02040503050406030204" pitchFamily="18" charset="0"/>
                            </a:rPr>
                            <m:t>𝟑</m:t>
                          </m:r>
                        </m:sub>
                        <m:sup>
                          <m:r>
                            <a:rPr lang="en-US" b="1" i="1" smtClean="0">
                              <a:latin typeface="Cambria Math" panose="02040503050406030204" pitchFamily="18" charset="0"/>
                            </a:rPr>
                            <m:t>∗</m:t>
                          </m:r>
                        </m:sup>
                      </m:sSubSup>
                    </m:oMath>
                  </m:oMathPara>
                </a14:m>
                <a:endParaRPr lang="en-US" dirty="0"/>
              </a:p>
            </p:txBody>
          </p:sp>
        </mc:Choice>
        <mc:Fallback xmlns="">
          <p:sp>
            <p:nvSpPr>
              <p:cNvPr id="115" name="TextBox 114">
                <a:extLst>
                  <a:ext uri="{FF2B5EF4-FFF2-40B4-BE49-F238E27FC236}">
                    <a16:creationId xmlns:a16="http://schemas.microsoft.com/office/drawing/2014/main" id="{13EBD245-17CB-3567-39B3-DF859EA6F70B}"/>
                  </a:ext>
                </a:extLst>
              </p:cNvPr>
              <p:cNvSpPr txBox="1">
                <a:spLocks noRot="1" noChangeAspect="1" noMove="1" noResize="1" noEditPoints="1" noAdjustHandles="1" noChangeArrowheads="1" noChangeShapeType="1" noTextEdit="1"/>
              </p:cNvSpPr>
              <p:nvPr/>
            </p:nvSpPr>
            <p:spPr>
              <a:xfrm>
                <a:off x="6817251" y="6012513"/>
                <a:ext cx="4982601" cy="380761"/>
              </a:xfrm>
              <a:prstGeom prst="rect">
                <a:avLst/>
              </a:prstGeom>
              <a:blipFill>
                <a:blip r:embed="rId6"/>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BE7E9CA-411A-9C6E-E64D-65B9F8EFCB23}"/>
              </a:ext>
            </a:extLst>
          </p:cNvPr>
          <p:cNvSpPr/>
          <p:nvPr/>
        </p:nvSpPr>
        <p:spPr>
          <a:xfrm>
            <a:off x="4278604" y="4829246"/>
            <a:ext cx="352395" cy="45138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E470558-84CA-534D-053D-4EE269ECBC48}"/>
              </a:ext>
            </a:extLst>
          </p:cNvPr>
          <p:cNvSpPr/>
          <p:nvPr/>
        </p:nvSpPr>
        <p:spPr>
          <a:xfrm>
            <a:off x="4278604" y="4440949"/>
            <a:ext cx="332040" cy="34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41D67-9CFC-AE53-1721-E58A1363E30E}"/>
              </a:ext>
            </a:extLst>
          </p:cNvPr>
          <p:cNvSpPr/>
          <p:nvPr/>
        </p:nvSpPr>
        <p:spPr>
          <a:xfrm>
            <a:off x="6116600" y="3369717"/>
            <a:ext cx="168787" cy="14368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8FD0A7-7D5C-2693-A573-A75782EC903E}"/>
              </a:ext>
            </a:extLst>
          </p:cNvPr>
          <p:cNvSpPr/>
          <p:nvPr/>
        </p:nvSpPr>
        <p:spPr>
          <a:xfrm flipH="1">
            <a:off x="7675641" y="6036180"/>
            <a:ext cx="1960761" cy="3894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1B50B3-BC08-6D32-053C-D7352D5A8532}"/>
              </a:ext>
            </a:extLst>
          </p:cNvPr>
          <p:cNvSpPr/>
          <p:nvPr/>
        </p:nvSpPr>
        <p:spPr>
          <a:xfrm>
            <a:off x="8937742" y="5741630"/>
            <a:ext cx="213236" cy="270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510CEC-555A-752B-9A52-D07CBF2F4083}"/>
                  </a:ext>
                </a:extLst>
              </p:cNvPr>
              <p:cNvSpPr txBox="1"/>
              <p:nvPr/>
            </p:nvSpPr>
            <p:spPr>
              <a:xfrm>
                <a:off x="7415917" y="5984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A1510CEC-555A-752B-9A52-D07CBF2F4083}"/>
                  </a:ext>
                </a:extLst>
              </p:cNvPr>
              <p:cNvSpPr txBox="1">
                <a:spLocks noRot="1" noChangeAspect="1" noMove="1" noResize="1" noEditPoints="1" noAdjustHandles="1" noChangeArrowheads="1" noChangeShapeType="1" noTextEdit="1"/>
              </p:cNvSpPr>
              <p:nvPr/>
            </p:nvSpPr>
            <p:spPr>
              <a:xfrm>
                <a:off x="7415917" y="5984124"/>
                <a:ext cx="9144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0A58E4-8961-2634-7FAC-3E4A337B972A}"/>
                  </a:ext>
                </a:extLst>
              </p:cNvPr>
              <p:cNvSpPr txBox="1"/>
              <p:nvPr/>
            </p:nvSpPr>
            <p:spPr>
              <a:xfrm>
                <a:off x="8017385" y="599481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240A58E4-8961-2634-7FAC-3E4A337B972A}"/>
                  </a:ext>
                </a:extLst>
              </p:cNvPr>
              <p:cNvSpPr txBox="1">
                <a:spLocks noRot="1" noChangeAspect="1" noMove="1" noResize="1" noEditPoints="1" noAdjustHandles="1" noChangeArrowheads="1" noChangeShapeType="1" noTextEdit="1"/>
              </p:cNvSpPr>
              <p:nvPr/>
            </p:nvSpPr>
            <p:spPr>
              <a:xfrm>
                <a:off x="8017385" y="5994811"/>
                <a:ext cx="9144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8256FA-2028-59AB-9624-F056BA6088B9}"/>
                  </a:ext>
                </a:extLst>
              </p:cNvPr>
              <p:cNvSpPr txBox="1"/>
              <p:nvPr/>
            </p:nvSpPr>
            <p:spPr>
              <a:xfrm>
                <a:off x="9248736" y="6007015"/>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678256FA-2028-59AB-9624-F056BA6088B9}"/>
                  </a:ext>
                </a:extLst>
              </p:cNvPr>
              <p:cNvSpPr txBox="1">
                <a:spLocks noRot="1" noChangeAspect="1" noMove="1" noResize="1" noEditPoints="1" noAdjustHandles="1" noChangeArrowheads="1" noChangeShapeType="1" noTextEdit="1"/>
              </p:cNvSpPr>
              <p:nvPr/>
            </p:nvSpPr>
            <p:spPr>
              <a:xfrm>
                <a:off x="9248736" y="6007015"/>
                <a:ext cx="914400" cy="369332"/>
              </a:xfrm>
              <a:prstGeom prst="rect">
                <a:avLst/>
              </a:prstGeom>
              <a:blipFill>
                <a:blip r:embed="rId9"/>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992F7F0-2646-5076-5674-B7F3990BB3B0}"/>
              </a:ext>
            </a:extLst>
          </p:cNvPr>
          <p:cNvSpPr/>
          <p:nvPr/>
        </p:nvSpPr>
        <p:spPr>
          <a:xfrm>
            <a:off x="9558557" y="6026156"/>
            <a:ext cx="245254" cy="30161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E577F9-735A-D47C-6662-15449C6E958E}"/>
                  </a:ext>
                </a:extLst>
              </p:cNvPr>
              <p:cNvSpPr txBox="1"/>
              <p:nvPr/>
            </p:nvSpPr>
            <p:spPr>
              <a:xfrm>
                <a:off x="5851806" y="3469147"/>
                <a:ext cx="6592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𝑲</m:t>
                          </m:r>
                        </m:sub>
                      </m:sSub>
                    </m:oMath>
                  </m:oMathPara>
                </a14:m>
                <a:endParaRPr lang="en-US" sz="2400" b="1" dirty="0"/>
              </a:p>
            </p:txBody>
          </p:sp>
        </mc:Choice>
        <mc:Fallback xmlns="">
          <p:sp>
            <p:nvSpPr>
              <p:cNvPr id="17" name="TextBox 16">
                <a:extLst>
                  <a:ext uri="{FF2B5EF4-FFF2-40B4-BE49-F238E27FC236}">
                    <a16:creationId xmlns:a16="http://schemas.microsoft.com/office/drawing/2014/main" id="{FBE577F9-735A-D47C-6662-15449C6E958E}"/>
                  </a:ext>
                </a:extLst>
              </p:cNvPr>
              <p:cNvSpPr txBox="1">
                <a:spLocks noRot="1" noChangeAspect="1" noMove="1" noResize="1" noEditPoints="1" noAdjustHandles="1" noChangeArrowheads="1" noChangeShapeType="1" noTextEdit="1"/>
              </p:cNvSpPr>
              <p:nvPr/>
            </p:nvSpPr>
            <p:spPr>
              <a:xfrm>
                <a:off x="5851806" y="3469147"/>
                <a:ext cx="659293" cy="461665"/>
              </a:xfrm>
              <a:prstGeom prst="rect">
                <a:avLst/>
              </a:prstGeom>
              <a:blipFill>
                <a:blip r:embed="rId10"/>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BF9AC70-D894-6CA5-3B25-1BABD4599667}"/>
                  </a:ext>
                </a:extLst>
              </p:cNvPr>
              <p:cNvSpPr txBox="1"/>
              <p:nvPr/>
            </p:nvSpPr>
            <p:spPr>
              <a:xfrm>
                <a:off x="8446236" y="5733296"/>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𝑽</m:t>
                      </m:r>
                    </m:oMath>
                  </m:oMathPara>
                </a14:m>
                <a:endParaRPr lang="en-US" sz="2400" b="1" dirty="0"/>
              </a:p>
            </p:txBody>
          </p:sp>
        </mc:Choice>
        <mc:Fallback xmlns="">
          <p:sp>
            <p:nvSpPr>
              <p:cNvPr id="19" name="TextBox 18">
                <a:extLst>
                  <a:ext uri="{FF2B5EF4-FFF2-40B4-BE49-F238E27FC236}">
                    <a16:creationId xmlns:a16="http://schemas.microsoft.com/office/drawing/2014/main" id="{BBF9AC70-D894-6CA5-3B25-1BABD4599667}"/>
                  </a:ext>
                </a:extLst>
              </p:cNvPr>
              <p:cNvSpPr txBox="1">
                <a:spLocks noRot="1" noChangeAspect="1" noMove="1" noResize="1" noEditPoints="1" noAdjustHandles="1" noChangeArrowheads="1" noChangeShapeType="1" noTextEdit="1"/>
              </p:cNvSpPr>
              <p:nvPr/>
            </p:nvSpPr>
            <p:spPr>
              <a:xfrm>
                <a:off x="8446236" y="5733296"/>
                <a:ext cx="914400" cy="461665"/>
              </a:xfrm>
              <a:prstGeom prst="rect">
                <a:avLst/>
              </a:prstGeom>
              <a:blipFill>
                <a:blip r:embed="rId11"/>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B281EE31-84DB-70F3-E896-4B7167D0D619}"/>
              </a:ext>
            </a:extLst>
          </p:cNvPr>
          <p:cNvSpPr/>
          <p:nvPr/>
        </p:nvSpPr>
        <p:spPr>
          <a:xfrm>
            <a:off x="8728690" y="3522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3404090-0325-2CFB-C614-D8903DB4BF42}"/>
              </a:ext>
            </a:extLst>
          </p:cNvPr>
          <p:cNvSpPr/>
          <p:nvPr/>
        </p:nvSpPr>
        <p:spPr>
          <a:xfrm>
            <a:off x="9067567" y="2826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D1160CF-F7ED-3350-9ACC-FAF521ED9714}"/>
              </a:ext>
            </a:extLst>
          </p:cNvPr>
          <p:cNvSpPr/>
          <p:nvPr/>
        </p:nvSpPr>
        <p:spPr>
          <a:xfrm>
            <a:off x="9101877" y="364933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97D0AE-069B-CC16-DE71-30A7E4804879}"/>
              </a:ext>
            </a:extLst>
          </p:cNvPr>
          <p:cNvSpPr/>
          <p:nvPr/>
        </p:nvSpPr>
        <p:spPr>
          <a:xfrm>
            <a:off x="9102265" y="35044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852FE45-3B9B-BAD9-4179-E7616C4E0F73}"/>
              </a:ext>
            </a:extLst>
          </p:cNvPr>
          <p:cNvSpPr/>
          <p:nvPr/>
        </p:nvSpPr>
        <p:spPr>
          <a:xfrm>
            <a:off x="8621711" y="378924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F2DE564-8AE1-263D-3DAB-CFB7D449C415}"/>
              </a:ext>
            </a:extLst>
          </p:cNvPr>
          <p:cNvSpPr/>
          <p:nvPr/>
        </p:nvSpPr>
        <p:spPr>
          <a:xfrm>
            <a:off x="9170497" y="33891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414A2C4-EE96-3EB6-5AA6-DCDE156C71B3}"/>
              </a:ext>
            </a:extLst>
          </p:cNvPr>
          <p:cNvSpPr/>
          <p:nvPr/>
        </p:nvSpPr>
        <p:spPr>
          <a:xfrm>
            <a:off x="9417836" y="386361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955D4C0-050C-7114-9077-BC26649FA1A0}"/>
              </a:ext>
            </a:extLst>
          </p:cNvPr>
          <p:cNvSpPr/>
          <p:nvPr/>
        </p:nvSpPr>
        <p:spPr>
          <a:xfrm>
            <a:off x="8781678" y="408813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77AE231-8C77-7FFA-168A-6498E8247525}"/>
              </a:ext>
            </a:extLst>
          </p:cNvPr>
          <p:cNvSpPr/>
          <p:nvPr/>
        </p:nvSpPr>
        <p:spPr>
          <a:xfrm>
            <a:off x="9159451" y="31800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7E162B6A-DF92-7E1A-3868-6740841D46CB}"/>
              </a:ext>
            </a:extLst>
          </p:cNvPr>
          <p:cNvSpPr/>
          <p:nvPr/>
        </p:nvSpPr>
        <p:spPr>
          <a:xfrm>
            <a:off x="9151081" y="423014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B1774E1-CC25-87B1-D49C-83BFE60720CA}"/>
              </a:ext>
            </a:extLst>
          </p:cNvPr>
          <p:cNvSpPr/>
          <p:nvPr/>
        </p:nvSpPr>
        <p:spPr>
          <a:xfrm flipH="1">
            <a:off x="8383981" y="2974017"/>
            <a:ext cx="45720" cy="1096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BCF89BE-BFF3-E739-31C6-4F158103CD8E}"/>
              </a:ext>
            </a:extLst>
          </p:cNvPr>
          <p:cNvSpPr/>
          <p:nvPr/>
        </p:nvSpPr>
        <p:spPr>
          <a:xfrm>
            <a:off x="9015565" y="31447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36A31E1-F2CB-95EB-7984-EF111BA36291}"/>
              </a:ext>
            </a:extLst>
          </p:cNvPr>
          <p:cNvSpPr/>
          <p:nvPr/>
        </p:nvSpPr>
        <p:spPr>
          <a:xfrm>
            <a:off x="9167965" y="32971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0C1F9E49-5902-9932-77F2-F4C06FEBC508}"/>
              </a:ext>
            </a:extLst>
          </p:cNvPr>
          <p:cNvSpPr/>
          <p:nvPr/>
        </p:nvSpPr>
        <p:spPr>
          <a:xfrm>
            <a:off x="9320365" y="34495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3634F9B5-90CC-BFFA-1E60-D623A0AE8114}"/>
              </a:ext>
            </a:extLst>
          </p:cNvPr>
          <p:cNvSpPr/>
          <p:nvPr/>
        </p:nvSpPr>
        <p:spPr>
          <a:xfrm>
            <a:off x="9472765" y="36019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274677E-58F9-E3CC-EE63-499D755C3DF3}"/>
              </a:ext>
            </a:extLst>
          </p:cNvPr>
          <p:cNvSpPr/>
          <p:nvPr/>
        </p:nvSpPr>
        <p:spPr>
          <a:xfrm>
            <a:off x="8887185" y="387038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2D36FF-BA5F-EE40-2C56-26CF17C9A9DB}"/>
              </a:ext>
            </a:extLst>
          </p:cNvPr>
          <p:cNvSpPr/>
          <p:nvPr/>
        </p:nvSpPr>
        <p:spPr>
          <a:xfrm>
            <a:off x="8680613" y="266952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528A348-A08F-7F92-85EB-7324167E0BA1}"/>
              </a:ext>
            </a:extLst>
          </p:cNvPr>
          <p:cNvSpPr/>
          <p:nvPr/>
        </p:nvSpPr>
        <p:spPr>
          <a:xfrm>
            <a:off x="9053241" y="450917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EFFEF0C9-50FE-8D28-1A30-629DF531A247}"/>
              </a:ext>
            </a:extLst>
          </p:cNvPr>
          <p:cNvSpPr/>
          <p:nvPr/>
        </p:nvSpPr>
        <p:spPr>
          <a:xfrm>
            <a:off x="9261382" y="2871751"/>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AF673D41-9009-52C0-D049-30DAFA324D0C}"/>
              </a:ext>
            </a:extLst>
          </p:cNvPr>
          <p:cNvSpPr/>
          <p:nvPr/>
        </p:nvSpPr>
        <p:spPr>
          <a:xfrm>
            <a:off x="9625165" y="37543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2D897D0-2595-9BFB-0C65-2B639631FA5F}"/>
              </a:ext>
            </a:extLst>
          </p:cNvPr>
          <p:cNvSpPr/>
          <p:nvPr/>
        </p:nvSpPr>
        <p:spPr>
          <a:xfrm>
            <a:off x="9636402" y="487005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5953C551-B4D4-CA8F-E0B7-2BB8AB1B4A6E}"/>
              </a:ext>
            </a:extLst>
          </p:cNvPr>
          <p:cNvSpPr/>
          <p:nvPr/>
        </p:nvSpPr>
        <p:spPr>
          <a:xfrm>
            <a:off x="8077561" y="3472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1A8E826-7C54-E3ED-B723-E4D4B1E194E3}"/>
              </a:ext>
            </a:extLst>
          </p:cNvPr>
          <p:cNvSpPr/>
          <p:nvPr/>
        </p:nvSpPr>
        <p:spPr>
          <a:xfrm>
            <a:off x="8789327" y="44843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72FF6A2-C459-7BF8-02E2-49E76D29233F}"/>
              </a:ext>
            </a:extLst>
          </p:cNvPr>
          <p:cNvSpPr/>
          <p:nvPr/>
        </p:nvSpPr>
        <p:spPr>
          <a:xfrm>
            <a:off x="8941727" y="463674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6930F40-D216-C09B-E109-FF0BB0FEF6F8}"/>
              </a:ext>
            </a:extLst>
          </p:cNvPr>
          <p:cNvSpPr/>
          <p:nvPr/>
        </p:nvSpPr>
        <p:spPr>
          <a:xfrm>
            <a:off x="9239931" y="35856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4F92223-E94C-0301-B7BD-1197C966A11D}"/>
              </a:ext>
            </a:extLst>
          </p:cNvPr>
          <p:cNvSpPr/>
          <p:nvPr/>
        </p:nvSpPr>
        <p:spPr>
          <a:xfrm>
            <a:off x="9316414" y="32010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1D75A1F-0FE3-873B-7F6B-947C21332AE2}"/>
              </a:ext>
            </a:extLst>
          </p:cNvPr>
          <p:cNvSpPr/>
          <p:nvPr/>
        </p:nvSpPr>
        <p:spPr>
          <a:xfrm>
            <a:off x="9154884" y="36935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39C0B4A-6600-1345-2E91-8414D1699CC1}"/>
              </a:ext>
            </a:extLst>
          </p:cNvPr>
          <p:cNvSpPr/>
          <p:nvPr/>
        </p:nvSpPr>
        <p:spPr>
          <a:xfrm>
            <a:off x="9075320" y="335836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970CB28F-A740-5962-5084-139882AC7DD4}"/>
              </a:ext>
            </a:extLst>
          </p:cNvPr>
          <p:cNvSpPr/>
          <p:nvPr/>
        </p:nvSpPr>
        <p:spPr>
          <a:xfrm>
            <a:off x="9392331" y="37380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4DA83BD8-0C71-C616-678B-A68812B3EDEB}"/>
              </a:ext>
            </a:extLst>
          </p:cNvPr>
          <p:cNvSpPr/>
          <p:nvPr/>
        </p:nvSpPr>
        <p:spPr>
          <a:xfrm>
            <a:off x="9544731" y="389049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71213DA-B739-E1CD-CB4E-069085DC9621}"/>
              </a:ext>
            </a:extLst>
          </p:cNvPr>
          <p:cNvSpPr/>
          <p:nvPr/>
        </p:nvSpPr>
        <p:spPr>
          <a:xfrm>
            <a:off x="9358021" y="403434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01F57C5-4860-A409-80B2-AFC097333067}"/>
              </a:ext>
            </a:extLst>
          </p:cNvPr>
          <p:cNvSpPr/>
          <p:nvPr/>
        </p:nvSpPr>
        <p:spPr>
          <a:xfrm>
            <a:off x="8972649" y="33204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DF60018-CDDF-EB74-4099-6DF55CE2C99B}"/>
              </a:ext>
            </a:extLst>
          </p:cNvPr>
          <p:cNvSpPr/>
          <p:nvPr/>
        </p:nvSpPr>
        <p:spPr>
          <a:xfrm>
            <a:off x="8747368" y="31999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0F6D32B-C57B-E8D3-9670-516E220D726E}"/>
              </a:ext>
            </a:extLst>
          </p:cNvPr>
          <p:cNvSpPr/>
          <p:nvPr/>
        </p:nvSpPr>
        <p:spPr>
          <a:xfrm>
            <a:off x="8899768" y="335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E26289A-28C3-A1AC-7837-BD5D20361DCB}"/>
              </a:ext>
            </a:extLst>
          </p:cNvPr>
          <p:cNvSpPr/>
          <p:nvPr/>
        </p:nvSpPr>
        <p:spPr>
          <a:xfrm>
            <a:off x="9052168" y="35047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DFB469D-5627-2ADC-7989-D70B6A014639}"/>
              </a:ext>
            </a:extLst>
          </p:cNvPr>
          <p:cNvSpPr/>
          <p:nvPr/>
        </p:nvSpPr>
        <p:spPr>
          <a:xfrm>
            <a:off x="9204568" y="36571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B16E8B1B-24DC-6DDD-1FA4-59719A3E8C84}"/>
              </a:ext>
            </a:extLst>
          </p:cNvPr>
          <p:cNvSpPr/>
          <p:nvPr/>
        </p:nvSpPr>
        <p:spPr>
          <a:xfrm>
            <a:off x="9035539" y="406229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6827CB3F-2EDA-750A-5E3A-D3E9155AE52A}"/>
              </a:ext>
            </a:extLst>
          </p:cNvPr>
          <p:cNvSpPr/>
          <p:nvPr/>
        </p:nvSpPr>
        <p:spPr>
          <a:xfrm>
            <a:off x="9218252" y="508092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FD0D7AB-0590-DFD7-E808-F9C715113264}"/>
              </a:ext>
            </a:extLst>
          </p:cNvPr>
          <p:cNvSpPr/>
          <p:nvPr/>
        </p:nvSpPr>
        <p:spPr>
          <a:xfrm>
            <a:off x="8708366" y="492210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A0749966-9D3B-EA45-0AEC-C6E8CD3DB1EC}"/>
              </a:ext>
            </a:extLst>
          </p:cNvPr>
          <p:cNvSpPr/>
          <p:nvPr/>
        </p:nvSpPr>
        <p:spPr>
          <a:xfrm>
            <a:off x="9468814" y="33534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A342384-DB5E-4673-0331-C34003FC8CCA}"/>
              </a:ext>
            </a:extLst>
          </p:cNvPr>
          <p:cNvSpPr/>
          <p:nvPr/>
        </p:nvSpPr>
        <p:spPr>
          <a:xfrm>
            <a:off x="8829518" y="296220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80702D85-4638-9D39-E831-A3BC5D23329A}"/>
              </a:ext>
            </a:extLst>
          </p:cNvPr>
          <p:cNvSpPr/>
          <p:nvPr/>
        </p:nvSpPr>
        <p:spPr>
          <a:xfrm>
            <a:off x="9773614" y="365825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1E922B0A-8866-64C0-1E9F-9DAD5B164D53}"/>
              </a:ext>
            </a:extLst>
          </p:cNvPr>
          <p:cNvSpPr/>
          <p:nvPr/>
        </p:nvSpPr>
        <p:spPr>
          <a:xfrm>
            <a:off x="8039439" y="433423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B12C2E6-813A-CD91-4470-D9509512284E}"/>
              </a:ext>
            </a:extLst>
          </p:cNvPr>
          <p:cNvSpPr/>
          <p:nvPr/>
        </p:nvSpPr>
        <p:spPr>
          <a:xfrm>
            <a:off x="8941727" y="523706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E011A498-9163-DB9E-D1CF-9B4852C72F64}"/>
              </a:ext>
            </a:extLst>
          </p:cNvPr>
          <p:cNvSpPr/>
          <p:nvPr/>
        </p:nvSpPr>
        <p:spPr>
          <a:xfrm>
            <a:off x="7927124" y="30871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7397B0C-429B-F718-0711-6BAD34E17278}"/>
              </a:ext>
            </a:extLst>
          </p:cNvPr>
          <p:cNvSpPr/>
          <p:nvPr/>
        </p:nvSpPr>
        <p:spPr>
          <a:xfrm>
            <a:off x="8214109" y="530247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0452CA20-98F7-EC25-D905-9298FE5A789C}"/>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177AA0B2-9B4A-7161-FF5F-7F78C2A9898A}"/>
              </a:ext>
            </a:extLst>
          </p:cNvPr>
          <p:cNvSpPr/>
          <p:nvPr/>
        </p:nvSpPr>
        <p:spPr>
          <a:xfrm>
            <a:off x="9727205" y="530911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E099847C-F024-B891-BF23-254326176D43}"/>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26762E9-6565-8FF1-2B07-666D5DCD1172}"/>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9EDBA260-2924-E7D4-7A47-B2D9DE2FD202}"/>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E812DC8-7258-D4CB-AB5F-0CE5B6EC56AE}"/>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6212A360-F2F6-718D-5917-D7A2E60EFEC7}"/>
              </a:ext>
            </a:extLst>
          </p:cNvPr>
          <p:cNvSpPr/>
          <p:nvPr/>
        </p:nvSpPr>
        <p:spPr>
          <a:xfrm>
            <a:off x="8433825"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1DA2837C-D781-2451-15C8-4D1723861B46}"/>
              </a:ext>
            </a:extLst>
          </p:cNvPr>
          <p:cNvSpPr/>
          <p:nvPr/>
        </p:nvSpPr>
        <p:spPr>
          <a:xfrm>
            <a:off x="9716061" y="447671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27AAEA92-87A2-C75A-CCFF-9ADFF479D100}"/>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F14D799-A190-8259-1368-7DC23CF58767}"/>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D2D2258C-73F9-DC99-BF36-F0D82C5E1F73}"/>
              </a:ext>
            </a:extLst>
          </p:cNvPr>
          <p:cNvSpPr/>
          <p:nvPr/>
        </p:nvSpPr>
        <p:spPr>
          <a:xfrm>
            <a:off x="7139602" y="449964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E09EF1D3-47FB-8540-8DC7-111EC807C962}"/>
              </a:ext>
            </a:extLst>
          </p:cNvPr>
          <p:cNvSpPr/>
          <p:nvPr/>
        </p:nvSpPr>
        <p:spPr>
          <a:xfrm>
            <a:off x="7983075" y="50028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E900999D-FF9C-676B-1754-483AC7B20C21}"/>
              </a:ext>
            </a:extLst>
          </p:cNvPr>
          <p:cNvSpPr/>
          <p:nvPr/>
        </p:nvSpPr>
        <p:spPr>
          <a:xfrm>
            <a:off x="8534761" y="39293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510F2C75-830A-41EE-E8C9-6E15DB8AD636}"/>
              </a:ext>
            </a:extLst>
          </p:cNvPr>
          <p:cNvSpPr/>
          <p:nvPr/>
        </p:nvSpPr>
        <p:spPr>
          <a:xfrm>
            <a:off x="8687161" y="40817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27593C2F-C472-EDB2-7F08-AEC57089E338}"/>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FBCC520C-27D3-866D-3C5D-48E10E62FFE0}"/>
              </a:ext>
            </a:extLst>
          </p:cNvPr>
          <p:cNvSpPr/>
          <p:nvPr/>
        </p:nvSpPr>
        <p:spPr>
          <a:xfrm>
            <a:off x="8103819" y="388706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137F8F7B-CA55-E6C9-26E0-6FA6EC8D1FE1}"/>
              </a:ext>
            </a:extLst>
          </p:cNvPr>
          <p:cNvSpPr/>
          <p:nvPr/>
        </p:nvSpPr>
        <p:spPr>
          <a:xfrm>
            <a:off x="8382361" y="3776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42E3F90D-F541-E43C-9BBA-99FAB7EADEA9}"/>
              </a:ext>
            </a:extLst>
          </p:cNvPr>
          <p:cNvSpPr/>
          <p:nvPr/>
        </p:nvSpPr>
        <p:spPr>
          <a:xfrm>
            <a:off x="9438108" y="4254492"/>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A1F2CBBF-A086-FD8C-32A9-DDBF29A5F6A2}"/>
              </a:ext>
            </a:extLst>
          </p:cNvPr>
          <p:cNvSpPr/>
          <p:nvPr/>
        </p:nvSpPr>
        <p:spPr>
          <a:xfrm>
            <a:off x="9308912" y="4420013"/>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D39179B-CADA-2506-7B17-2B6252A3A487}"/>
              </a:ext>
            </a:extLst>
          </p:cNvPr>
          <p:cNvSpPr/>
          <p:nvPr/>
        </p:nvSpPr>
        <p:spPr>
          <a:xfrm>
            <a:off x="8839561" y="42341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BE77B8D1-DAED-6877-5C8C-19AEF900A6DD}"/>
              </a:ext>
            </a:extLst>
          </p:cNvPr>
          <p:cNvSpPr/>
          <p:nvPr/>
        </p:nvSpPr>
        <p:spPr>
          <a:xfrm>
            <a:off x="8991961" y="43865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Oval 1023">
            <a:extLst>
              <a:ext uri="{FF2B5EF4-FFF2-40B4-BE49-F238E27FC236}">
                <a16:creationId xmlns:a16="http://schemas.microsoft.com/office/drawing/2014/main" id="{4EE58342-235E-3C3B-606F-616595154427}"/>
              </a:ext>
            </a:extLst>
          </p:cNvPr>
          <p:cNvSpPr/>
          <p:nvPr/>
        </p:nvSpPr>
        <p:spPr>
          <a:xfrm>
            <a:off x="9144361" y="453892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Oval 1024">
            <a:extLst>
              <a:ext uri="{FF2B5EF4-FFF2-40B4-BE49-F238E27FC236}">
                <a16:creationId xmlns:a16="http://schemas.microsoft.com/office/drawing/2014/main" id="{BC22051E-4166-5FCD-C451-9F56F534ABBC}"/>
              </a:ext>
            </a:extLst>
          </p:cNvPr>
          <p:cNvSpPr/>
          <p:nvPr/>
        </p:nvSpPr>
        <p:spPr>
          <a:xfrm>
            <a:off x="9388435" y="2307210"/>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a:extLst>
              <a:ext uri="{FF2B5EF4-FFF2-40B4-BE49-F238E27FC236}">
                <a16:creationId xmlns:a16="http://schemas.microsoft.com/office/drawing/2014/main" id="{1AA52608-49A3-8938-186E-B312F1337715}"/>
              </a:ext>
            </a:extLst>
          </p:cNvPr>
          <p:cNvSpPr/>
          <p:nvPr/>
        </p:nvSpPr>
        <p:spPr>
          <a:xfrm>
            <a:off x="7174864" y="2921969"/>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a:extLst>
              <a:ext uri="{FF2B5EF4-FFF2-40B4-BE49-F238E27FC236}">
                <a16:creationId xmlns:a16="http://schemas.microsoft.com/office/drawing/2014/main" id="{6B439001-139D-F81C-E173-8726FBAA6CA5}"/>
              </a:ext>
            </a:extLst>
          </p:cNvPr>
          <p:cNvSpPr/>
          <p:nvPr/>
        </p:nvSpPr>
        <p:spPr>
          <a:xfrm>
            <a:off x="8361081" y="2321495"/>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F8FB4A31-2549-D4AF-52C9-2FCAA9A1E61D}"/>
              </a:ext>
            </a:extLst>
          </p:cNvPr>
          <p:cNvSpPr/>
          <p:nvPr/>
        </p:nvSpPr>
        <p:spPr>
          <a:xfrm>
            <a:off x="8384324" y="3544367"/>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Oval 1033">
            <a:extLst>
              <a:ext uri="{FF2B5EF4-FFF2-40B4-BE49-F238E27FC236}">
                <a16:creationId xmlns:a16="http://schemas.microsoft.com/office/drawing/2014/main" id="{6A595794-8BA3-102D-CCA5-4E870DBB7179}"/>
              </a:ext>
            </a:extLst>
          </p:cNvPr>
          <p:cNvSpPr/>
          <p:nvPr/>
        </p:nvSpPr>
        <p:spPr>
          <a:xfrm>
            <a:off x="10218130" y="4142338"/>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Oval 1034">
            <a:extLst>
              <a:ext uri="{FF2B5EF4-FFF2-40B4-BE49-F238E27FC236}">
                <a16:creationId xmlns:a16="http://schemas.microsoft.com/office/drawing/2014/main" id="{12017D09-D495-6EC1-E007-4AD2C61E36A6}"/>
              </a:ext>
            </a:extLst>
          </p:cNvPr>
          <p:cNvSpPr/>
          <p:nvPr/>
        </p:nvSpPr>
        <p:spPr>
          <a:xfrm>
            <a:off x="7752823" y="5425064"/>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a:extLst>
              <a:ext uri="{FF2B5EF4-FFF2-40B4-BE49-F238E27FC236}">
                <a16:creationId xmlns:a16="http://schemas.microsoft.com/office/drawing/2014/main" id="{AD7587C5-E382-5A24-ADE6-C188F1B4CCA3}"/>
              </a:ext>
            </a:extLst>
          </p:cNvPr>
          <p:cNvSpPr/>
          <p:nvPr/>
        </p:nvSpPr>
        <p:spPr>
          <a:xfrm>
            <a:off x="10336220" y="5256356"/>
            <a:ext cx="68620" cy="104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9" name="Straight Connector 1038">
            <a:extLst>
              <a:ext uri="{FF2B5EF4-FFF2-40B4-BE49-F238E27FC236}">
                <a16:creationId xmlns:a16="http://schemas.microsoft.com/office/drawing/2014/main" id="{FC58C21B-DAF3-6AFA-C0A5-438174831167}"/>
              </a:ext>
            </a:extLst>
          </p:cNvPr>
          <p:cNvCxnSpPr>
            <a:cxnSpLocks/>
          </p:cNvCxnSpPr>
          <p:nvPr/>
        </p:nvCxnSpPr>
        <p:spPr>
          <a:xfrm flipH="1">
            <a:off x="7832239" y="1911727"/>
            <a:ext cx="1058" cy="405554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1040" name="Ink 1039">
                <a:extLst>
                  <a:ext uri="{FF2B5EF4-FFF2-40B4-BE49-F238E27FC236}">
                    <a16:creationId xmlns:a16="http://schemas.microsoft.com/office/drawing/2014/main" id="{B4E38E08-A077-3735-4C5A-FCC218FB7FE7}"/>
                  </a:ext>
                </a:extLst>
              </p14:cNvPr>
              <p14:cNvContentPartPr/>
              <p14:nvPr/>
            </p14:nvContentPartPr>
            <p14:xfrm>
              <a:off x="2023054" y="340323"/>
              <a:ext cx="360" cy="360"/>
            </p14:xfrm>
          </p:contentPart>
        </mc:Choice>
        <mc:Fallback xmlns="">
          <p:pic>
            <p:nvPicPr>
              <p:cNvPr id="1040" name="Ink 1039">
                <a:extLst>
                  <a:ext uri="{FF2B5EF4-FFF2-40B4-BE49-F238E27FC236}">
                    <a16:creationId xmlns:a16="http://schemas.microsoft.com/office/drawing/2014/main" id="{B4E38E08-A077-3735-4C5A-FCC218FB7FE7}"/>
                  </a:ext>
                </a:extLst>
              </p:cNvPr>
              <p:cNvPicPr/>
              <p:nvPr/>
            </p:nvPicPr>
            <p:blipFill>
              <a:blip r:embed="rId13"/>
              <a:stretch>
                <a:fillRect/>
              </a:stretch>
            </p:blipFill>
            <p:spPr>
              <a:xfrm>
                <a:off x="2005054" y="32232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0" name="Ink 1049">
                <a:extLst>
                  <a:ext uri="{FF2B5EF4-FFF2-40B4-BE49-F238E27FC236}">
                    <a16:creationId xmlns:a16="http://schemas.microsoft.com/office/drawing/2014/main" id="{86D78492-95F9-2062-8B1D-E43013C3FD89}"/>
                  </a:ext>
                </a:extLst>
              </p14:cNvPr>
              <p14:cNvContentPartPr/>
              <p14:nvPr/>
            </p14:nvContentPartPr>
            <p14:xfrm>
              <a:off x="9302254" y="2102163"/>
              <a:ext cx="416520" cy="3740400"/>
            </p14:xfrm>
          </p:contentPart>
        </mc:Choice>
        <mc:Fallback xmlns="">
          <p:pic>
            <p:nvPicPr>
              <p:cNvPr id="1050" name="Ink 1049">
                <a:extLst>
                  <a:ext uri="{FF2B5EF4-FFF2-40B4-BE49-F238E27FC236}">
                    <a16:creationId xmlns:a16="http://schemas.microsoft.com/office/drawing/2014/main" id="{86D78492-95F9-2062-8B1D-E43013C3FD89}"/>
                  </a:ext>
                </a:extLst>
              </p:cNvPr>
              <p:cNvPicPr/>
              <p:nvPr/>
            </p:nvPicPr>
            <p:blipFill>
              <a:blip r:embed="rId15"/>
              <a:stretch>
                <a:fillRect/>
              </a:stretch>
            </p:blipFill>
            <p:spPr>
              <a:xfrm>
                <a:off x="9284254" y="2084163"/>
                <a:ext cx="452160" cy="3776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Ink 1050">
                <a:extLst>
                  <a:ext uri="{FF2B5EF4-FFF2-40B4-BE49-F238E27FC236}">
                    <a16:creationId xmlns:a16="http://schemas.microsoft.com/office/drawing/2014/main" id="{6E1CD3CF-103A-064C-AF06-19D202E6348F}"/>
                  </a:ext>
                </a:extLst>
              </p14:cNvPr>
              <p14:cNvContentPartPr/>
              <p14:nvPr/>
            </p14:nvContentPartPr>
            <p14:xfrm>
              <a:off x="8264014" y="1597803"/>
              <a:ext cx="268200" cy="4243680"/>
            </p14:xfrm>
          </p:contentPart>
        </mc:Choice>
        <mc:Fallback xmlns="">
          <p:pic>
            <p:nvPicPr>
              <p:cNvPr id="1051" name="Ink 1050">
                <a:extLst>
                  <a:ext uri="{FF2B5EF4-FFF2-40B4-BE49-F238E27FC236}">
                    <a16:creationId xmlns:a16="http://schemas.microsoft.com/office/drawing/2014/main" id="{6E1CD3CF-103A-064C-AF06-19D202E6348F}"/>
                  </a:ext>
                </a:extLst>
              </p:cNvPr>
              <p:cNvPicPr/>
              <p:nvPr/>
            </p:nvPicPr>
            <p:blipFill>
              <a:blip r:embed="rId17"/>
              <a:stretch>
                <a:fillRect/>
              </a:stretch>
            </p:blipFill>
            <p:spPr>
              <a:xfrm>
                <a:off x="8246014" y="1579803"/>
                <a:ext cx="303840" cy="4279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Ink 1051">
                <a:extLst>
                  <a:ext uri="{FF2B5EF4-FFF2-40B4-BE49-F238E27FC236}">
                    <a16:creationId xmlns:a16="http://schemas.microsoft.com/office/drawing/2014/main" id="{7A357995-3AB9-14A0-ACCC-2C520A354DF0}"/>
                  </a:ext>
                </a:extLst>
              </p14:cNvPr>
              <p14:cNvContentPartPr/>
              <p14:nvPr/>
            </p14:nvContentPartPr>
            <p14:xfrm>
              <a:off x="7769374" y="1859163"/>
              <a:ext cx="393480" cy="3853800"/>
            </p14:xfrm>
          </p:contentPart>
        </mc:Choice>
        <mc:Fallback xmlns="">
          <p:pic>
            <p:nvPicPr>
              <p:cNvPr id="1052" name="Ink 1051">
                <a:extLst>
                  <a:ext uri="{FF2B5EF4-FFF2-40B4-BE49-F238E27FC236}">
                    <a16:creationId xmlns:a16="http://schemas.microsoft.com/office/drawing/2014/main" id="{7A357995-3AB9-14A0-ACCC-2C520A354DF0}"/>
                  </a:ext>
                </a:extLst>
              </p:cNvPr>
              <p:cNvPicPr/>
              <p:nvPr/>
            </p:nvPicPr>
            <p:blipFill>
              <a:blip r:embed="rId19"/>
              <a:stretch>
                <a:fillRect/>
              </a:stretch>
            </p:blipFill>
            <p:spPr>
              <a:xfrm>
                <a:off x="7751374" y="1841163"/>
                <a:ext cx="429120" cy="3889440"/>
              </a:xfrm>
              <a:prstGeom prst="rect">
                <a:avLst/>
              </a:prstGeom>
            </p:spPr>
          </p:pic>
        </mc:Fallback>
      </mc:AlternateContent>
      <p:sp>
        <p:nvSpPr>
          <p:cNvPr id="5" name="Arrow: Right 4">
            <a:extLst>
              <a:ext uri="{FF2B5EF4-FFF2-40B4-BE49-F238E27FC236}">
                <a16:creationId xmlns:a16="http://schemas.microsoft.com/office/drawing/2014/main" id="{BD4E7759-04A8-4DDF-0FB1-AB0F05F1E3F4}"/>
              </a:ext>
            </a:extLst>
          </p:cNvPr>
          <p:cNvSpPr/>
          <p:nvPr/>
        </p:nvSpPr>
        <p:spPr>
          <a:xfrm rot="20980897">
            <a:off x="9068002" y="1948562"/>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DDC7CEB2-85E7-3443-7846-C6B003F5CD52}"/>
              </a:ext>
            </a:extLst>
          </p:cNvPr>
          <p:cNvSpPr/>
          <p:nvPr/>
        </p:nvSpPr>
        <p:spPr>
          <a:xfrm rot="1791691">
            <a:off x="8831593" y="2425462"/>
            <a:ext cx="576688" cy="30530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FF1782-678B-0F20-5063-E1FC36BAC3EE}"/>
                  </a:ext>
                </a:extLst>
              </p:cNvPr>
              <p:cNvSpPr txBox="1"/>
              <p:nvPr/>
            </p:nvSpPr>
            <p:spPr>
              <a:xfrm>
                <a:off x="7930580" y="1996061"/>
                <a:ext cx="1327037" cy="400110"/>
              </a:xfrm>
              <a:prstGeom prst="rect">
                <a:avLst/>
              </a:prstGeom>
              <a:noFill/>
            </p:spPr>
            <p:txBody>
              <a:bodyPr wrap="square" rtlCol="0">
                <a:spAutoFit/>
              </a:bodyPr>
              <a:lstStyle/>
              <a:p>
                <a:r>
                  <a:rPr lang="en-US" sz="2000" b="1" dirty="0">
                    <a:solidFill>
                      <a:srgbClr val="00B0F0"/>
                    </a:solidFill>
                  </a:rPr>
                  <a:t>P</a:t>
                </a:r>
                <a14:m>
                  <m:oMath xmlns:m="http://schemas.openxmlformats.org/officeDocument/2006/math">
                    <m:d>
                      <m:dPr>
                        <m:ctrlPr>
                          <a:rPr lang="en-US" sz="2000" b="1" i="1" smtClean="0">
                            <a:solidFill>
                              <a:srgbClr val="00B0F0"/>
                            </a:solidFill>
                            <a:latin typeface="Cambria Math" panose="02040503050406030204" pitchFamily="18" charset="0"/>
                          </a:rPr>
                        </m:ctrlPr>
                      </m:dPr>
                      <m:e>
                        <m:sSub>
                          <m:sSubPr>
                            <m:ctrlPr>
                              <a:rPr lang="en-US" sz="2000" b="1" i="1" smtClean="0">
                                <a:solidFill>
                                  <a:srgbClr val="00B0F0"/>
                                </a:solidFill>
                                <a:latin typeface="Cambria Math" panose="02040503050406030204" pitchFamily="18" charset="0"/>
                              </a:rPr>
                            </m:ctrlPr>
                          </m:sSubPr>
                          <m:e>
                            <m:r>
                              <a:rPr lang="en-US" sz="2000" b="1" i="1" smtClean="0">
                                <a:solidFill>
                                  <a:srgbClr val="00B0F0"/>
                                </a:solidFill>
                                <a:latin typeface="Cambria Math" panose="02040503050406030204" pitchFamily="18" charset="0"/>
                              </a:rPr>
                              <m:t>𝒁</m:t>
                            </m:r>
                          </m:e>
                          <m:sub>
                            <m:r>
                              <a:rPr lang="en-US" sz="2000" b="1" i="1" smtClean="0">
                                <a:solidFill>
                                  <a:srgbClr val="00B0F0"/>
                                </a:solidFill>
                                <a:latin typeface="Cambria Math" panose="02040503050406030204" pitchFamily="18" charset="0"/>
                              </a:rPr>
                              <m:t>𝑲</m:t>
                            </m:r>
                          </m:sub>
                        </m:sSub>
                        <m:r>
                          <a:rPr lang="en-US" sz="2000" b="1" i="1" smtClean="0">
                            <a:solidFill>
                              <a:srgbClr val="00B0F0"/>
                            </a:solidFill>
                            <a:latin typeface="Cambria Math" panose="02040503050406030204" pitchFamily="18" charset="0"/>
                          </a:rPr>
                          <m:t>|</m:t>
                        </m:r>
                        <m:sSub>
                          <m:sSubPr>
                            <m:ctrlPr>
                              <a:rPr lang="en-US" sz="2000" b="1" i="1" smtClean="0">
                                <a:solidFill>
                                  <a:srgbClr val="00B0F0"/>
                                </a:solidFill>
                                <a:latin typeface="Cambria Math" panose="02040503050406030204" pitchFamily="18" charset="0"/>
                              </a:rPr>
                            </m:ctrlPr>
                          </m:sSubPr>
                          <m:e>
                            <m:r>
                              <a:rPr lang="en-US" sz="2000" b="1" i="1" smtClean="0">
                                <a:solidFill>
                                  <a:srgbClr val="00B0F0"/>
                                </a:solidFill>
                                <a:latin typeface="Cambria Math" panose="02040503050406030204" pitchFamily="18" charset="0"/>
                              </a:rPr>
                              <m:t>𝑽</m:t>
                            </m:r>
                          </m:e>
                          <m:sub>
                            <m:r>
                              <a:rPr lang="en-US" sz="2000" b="1" i="1" smtClean="0">
                                <a:solidFill>
                                  <a:srgbClr val="00B0F0"/>
                                </a:solidFill>
                                <a:latin typeface="Cambria Math" panose="02040503050406030204" pitchFamily="18" charset="0"/>
                              </a:rPr>
                              <m:t>𝟏</m:t>
                            </m:r>
                          </m:sub>
                        </m:sSub>
                      </m:e>
                    </m:d>
                  </m:oMath>
                </a14:m>
                <a:endParaRPr lang="en-US" sz="2000" b="1" dirty="0">
                  <a:solidFill>
                    <a:srgbClr val="00B0F0"/>
                  </a:solidFill>
                </a:endParaRPr>
              </a:p>
            </p:txBody>
          </p:sp>
        </mc:Choice>
        <mc:Fallback xmlns="">
          <p:sp>
            <p:nvSpPr>
              <p:cNvPr id="14" name="TextBox 13">
                <a:extLst>
                  <a:ext uri="{FF2B5EF4-FFF2-40B4-BE49-F238E27FC236}">
                    <a16:creationId xmlns:a16="http://schemas.microsoft.com/office/drawing/2014/main" id="{01FF1782-678B-0F20-5063-E1FC36BAC3EE}"/>
                  </a:ext>
                </a:extLst>
              </p:cNvPr>
              <p:cNvSpPr txBox="1">
                <a:spLocks noRot="1" noChangeAspect="1" noMove="1" noResize="1" noEditPoints="1" noAdjustHandles="1" noChangeArrowheads="1" noChangeShapeType="1" noTextEdit="1"/>
              </p:cNvSpPr>
              <p:nvPr/>
            </p:nvSpPr>
            <p:spPr>
              <a:xfrm>
                <a:off x="7930580" y="1996061"/>
                <a:ext cx="1327037" cy="400110"/>
              </a:xfrm>
              <a:prstGeom prst="rect">
                <a:avLst/>
              </a:prstGeom>
              <a:blipFill>
                <a:blip r:embed="rId20"/>
                <a:stretch>
                  <a:fillRect l="-5046"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1554617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B60F67-FB92-3706-B36A-8052F4F15792}"/>
              </a:ext>
            </a:extLst>
          </p:cNvPr>
          <p:cNvSpPr>
            <a:spLocks noGrp="1"/>
          </p:cNvSpPr>
          <p:nvPr>
            <p:ph type="title"/>
          </p:nvPr>
        </p:nvSpPr>
        <p:spPr/>
        <p:txBody>
          <a:bodyPr/>
          <a:lstStyle/>
          <a:p>
            <a:r>
              <a:rPr lang="en-US" dirty="0"/>
              <a:t>Maximum Likelihood Estimation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D070C84-9074-C52A-497D-C0C5140CCDE8}"/>
                  </a:ext>
                </a:extLst>
              </p:cNvPr>
              <p:cNvSpPr>
                <a:spLocks noGrp="1"/>
              </p:cNvSpPr>
              <p:nvPr>
                <p:ph idx="1"/>
              </p:nvPr>
            </p:nvSpPr>
            <p:spPr/>
            <p:txBody>
              <a:bodyPr>
                <a:normAutofit fontScale="85000" lnSpcReduction="20000"/>
              </a:bodyPr>
              <a:lstStyle/>
              <a:p>
                <a:r>
                  <a:rPr lang="en-US" b="0" i="0" dirty="0">
                    <a:latin typeface="Cambria Math" panose="02040503050406030204" pitchFamily="18" charset="0"/>
                  </a:rPr>
                  <a:t>When estimating the distribution of </a:t>
                </a:r>
                <a14:m>
                  <m:oMath xmlns:m="http://schemas.openxmlformats.org/officeDocument/2006/math">
                    <m:r>
                      <a:rPr lang="en-US" sz="2800" b="1" i="1" smtClean="0">
                        <a:latin typeface="Cambria Math" panose="02040503050406030204" pitchFamily="18" charset="0"/>
                      </a:rPr>
                      <m:t>𝜽</m:t>
                    </m:r>
                  </m:oMath>
                </a14:m>
                <a:r>
                  <a:rPr lang="en-US" b="0" i="0" dirty="0">
                    <a:latin typeface="Cambria Math" panose="02040503050406030204" pitchFamily="18" charset="0"/>
                  </a:rPr>
                  <a:t> from </a:t>
                </a:r>
                <a14:m>
                  <m:oMath xmlns:m="http://schemas.openxmlformats.org/officeDocument/2006/math">
                    <m:r>
                      <a:rPr lang="en-US" b="1" i="1" smtClean="0">
                        <a:latin typeface="Cambria Math" panose="02040503050406030204" pitchFamily="18" charset="0"/>
                      </a:rPr>
                      <m:t>𝑿</m:t>
                    </m:r>
                  </m:oMath>
                </a14:m>
                <a:r>
                  <a:rPr lang="en-US" b="0" i="0" dirty="0">
                    <a:latin typeface="Cambria Math" panose="02040503050406030204" pitchFamily="18" charset="0"/>
                  </a:rPr>
                  <a:t>, set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𝑲</m:t>
                        </m:r>
                      </m:sub>
                    </m:sSub>
                    <m:r>
                      <a:rPr lang="en-US" b="1" i="1">
                        <a:latin typeface="Cambria Math" panose="02040503050406030204" pitchFamily="18" charset="0"/>
                      </a:rPr>
                      <m:t>=</m:t>
                    </m:r>
                    <m:r>
                      <a:rPr lang="en-US" b="1" i="1">
                        <a:latin typeface="Cambria Math" panose="02040503050406030204" pitchFamily="18" charset="0"/>
                      </a:rPr>
                      <m:t>𝜽</m:t>
                    </m:r>
                  </m:oMath>
                </a14:m>
                <a:r>
                  <a:rPr lang="en-US" b="0" i="0" dirty="0">
                    <a:latin typeface="Cambria Math" panose="02040503050406030204" pitchFamily="18" charset="0"/>
                  </a:rPr>
                  <a:t> and </a:t>
                </a:r>
                <a14:m>
                  <m:oMath xmlns:m="http://schemas.openxmlformats.org/officeDocument/2006/math">
                    <m:r>
                      <a:rPr lang="en-US" b="1" i="1" smtClean="0">
                        <a:latin typeface="Cambria Math" panose="02040503050406030204" pitchFamily="18" charset="0"/>
                      </a:rPr>
                      <m:t>𝒀</m:t>
                    </m:r>
                    <m:r>
                      <a:rPr lang="en-US" b="1" i="1">
                        <a:latin typeface="Cambria Math" panose="02040503050406030204" pitchFamily="18" charset="0"/>
                      </a:rPr>
                      <m:t>=</m:t>
                    </m:r>
                    <m:r>
                      <a:rPr lang="en-US" b="1" i="1" smtClean="0">
                        <a:latin typeface="Cambria Math" panose="02040503050406030204" pitchFamily="18" charset="0"/>
                      </a:rPr>
                      <m:t>𝑿</m:t>
                    </m:r>
                  </m:oMath>
                </a14:m>
                <a:r>
                  <a:rPr lang="en-US" dirty="0">
                    <a:latin typeface="Cambria Math" panose="02040503050406030204" pitchFamily="18" charset="0"/>
                  </a:rPr>
                  <a:t>, and learn a mapping from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smtClean="0">
                            <a:latin typeface="Cambria Math" panose="02040503050406030204" pitchFamily="18" charset="0"/>
                          </a:rPr>
                          <m:t>𝟎</m:t>
                        </m:r>
                      </m:sub>
                    </m:sSub>
                    <m:r>
                      <a:rPr lang="en-US" b="1" i="1">
                        <a:latin typeface="Cambria Math" panose="02040503050406030204" pitchFamily="18" charset="0"/>
                      </a:rPr>
                      <m:t> </m:t>
                    </m:r>
                  </m:oMath>
                </a14:m>
                <a:r>
                  <a:rPr lang="en-US" dirty="0">
                    <a:latin typeface="Cambria Math" panose="02040503050406030204" pitchFamily="18" charset="0"/>
                  </a:rPr>
                  <a:t>to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𝑲</m:t>
                        </m:r>
                      </m:sub>
                    </m:sSub>
                    <m:r>
                      <a:rPr lang="en-US" b="1" i="1">
                        <a:latin typeface="Cambria Math" panose="02040503050406030204" pitchFamily="18" charset="0"/>
                      </a:rPr>
                      <m:t>=</m:t>
                    </m:r>
                    <m:r>
                      <a:rPr lang="en-US" b="1" i="1">
                        <a:latin typeface="Cambria Math" panose="02040503050406030204" pitchFamily="18" charset="0"/>
                      </a:rPr>
                      <m:t>𝜽</m:t>
                    </m:r>
                  </m:oMath>
                </a14:m>
                <a:r>
                  <a:rPr lang="en-US" dirty="0">
                    <a:latin typeface="Cambria Math" panose="02040503050406030204" pitchFamily="18" charset="0"/>
                  </a:rPr>
                  <a:t> conditional on </a:t>
                </a:r>
                <a14:m>
                  <m:oMath xmlns:m="http://schemas.openxmlformats.org/officeDocument/2006/math">
                    <m:r>
                      <a:rPr lang="en-US" b="1" i="1">
                        <a:latin typeface="Cambria Math" panose="02040503050406030204" pitchFamily="18" charset="0"/>
                      </a:rPr>
                      <m:t>𝑿</m:t>
                    </m:r>
                  </m:oMath>
                </a14:m>
                <a:r>
                  <a:rPr lang="en-US" dirty="0">
                    <a:latin typeface="Cambria Math" panose="02040503050406030204" pitchFamily="18" charset="0"/>
                  </a:rPr>
                  <a:t>, via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r>
                  <a:rPr lang="en-US" dirty="0">
                    <a:latin typeface="Cambria Math" panose="02040503050406030204" pitchFamily="18" charset="0"/>
                  </a:rPr>
                  <a:t> samples:</a:t>
                </a:r>
              </a:p>
              <a:p>
                <a:endParaRPr lang="en-US" b="0" i="0" dirty="0">
                  <a:latin typeface="Cambria Math" panose="02040503050406030204" pitchFamily="18" charset="0"/>
                </a:endParaRPr>
              </a:p>
              <a:p>
                <a:pPr marL="0" indent="0" algn="ctr">
                  <a:buNone/>
                </a:pPr>
                <a14:m>
                  <m:oMath xmlns:m="http://schemas.openxmlformats.org/officeDocument/2006/math">
                    <m:r>
                      <m:rPr>
                        <m:sty m:val="p"/>
                      </m:rPr>
                      <a:rPr lang="en-US" sz="3600" b="0" i="0" smtClean="0">
                        <a:latin typeface="Cambria Math" panose="02040503050406030204" pitchFamily="18" charset="0"/>
                      </a:rPr>
                      <m:t>ln</m:t>
                    </m:r>
                    <m:d>
                      <m:dPr>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p</m:t>
                        </m:r>
                        <m:d>
                          <m:dPr>
                            <m:ctrlPr>
                              <a:rPr lang="en-US" sz="3600" b="0" i="1" smtClean="0">
                                <a:latin typeface="Cambria Math" panose="02040503050406030204" pitchFamily="18" charset="0"/>
                              </a:rPr>
                            </m:ctrlPr>
                          </m:dPr>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𝒁</m:t>
                                </m:r>
                              </m:e>
                              <m:sub>
                                <m:r>
                                  <a:rPr lang="en-US" sz="3600" b="1" i="1" smtClean="0">
                                    <a:latin typeface="Cambria Math" panose="02040503050406030204" pitchFamily="18" charset="0"/>
                                  </a:rPr>
                                  <m:t>𝑲</m:t>
                                </m:r>
                              </m:sub>
                            </m:sSub>
                            <m:r>
                              <a:rPr lang="en-US" sz="3600" b="1" i="1" smtClean="0">
                                <a:latin typeface="Cambria Math" panose="02040503050406030204" pitchFamily="18" charset="0"/>
                              </a:rPr>
                              <m:t>=</m:t>
                            </m:r>
                            <m:r>
                              <a:rPr lang="en-US" sz="3600" b="1" i="1" smtClean="0">
                                <a:latin typeface="Cambria Math" panose="02040503050406030204" pitchFamily="18" charset="0"/>
                              </a:rPr>
                              <m:t>𝜽</m:t>
                            </m:r>
                            <m:r>
                              <a:rPr lang="en-US" sz="3600" b="0" i="1" smtClean="0">
                                <a:latin typeface="Cambria Math" panose="02040503050406030204" pitchFamily="18" charset="0"/>
                              </a:rPr>
                              <m:t>|</m:t>
                            </m:r>
                            <m:r>
                              <a:rPr lang="en-US" sz="3600" b="1" i="1" smtClean="0">
                                <a:latin typeface="Cambria Math" panose="02040503050406030204" pitchFamily="18" charset="0"/>
                              </a:rPr>
                              <m:t>𝑽</m:t>
                            </m:r>
                            <m:r>
                              <a:rPr lang="en-US" sz="3600" b="1" i="1" smtClean="0">
                                <a:latin typeface="Cambria Math" panose="02040503050406030204" pitchFamily="18" charset="0"/>
                              </a:rPr>
                              <m:t>=</m:t>
                            </m:r>
                            <m:r>
                              <a:rPr lang="en-US" sz="3600" b="1" i="1" smtClean="0">
                                <a:latin typeface="Cambria Math" panose="02040503050406030204" pitchFamily="18" charset="0"/>
                              </a:rPr>
                              <m:t>𝑿</m:t>
                            </m:r>
                          </m:e>
                        </m:d>
                      </m:e>
                    </m:d>
                    <m:r>
                      <a:rPr lang="en-US" sz="3600" b="0" i="1" smtClean="0">
                        <a:latin typeface="Cambria Math" panose="02040503050406030204" pitchFamily="18" charset="0"/>
                      </a:rPr>
                      <m:t>=</m:t>
                    </m:r>
                    <m:r>
                      <m:rPr>
                        <m:sty m:val="p"/>
                      </m:rPr>
                      <a:rPr lang="en-US" sz="3600" b="0" i="0" smtClean="0">
                        <a:latin typeface="Cambria Math" panose="02040503050406030204" pitchFamily="18" charset="0"/>
                      </a:rPr>
                      <m:t>ln</m:t>
                    </m:r>
                    <m:d>
                      <m:dPr>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q</m:t>
                        </m:r>
                        <m:d>
                          <m:dPr>
                            <m:ctrlPr>
                              <a:rPr lang="en-US" sz="3600" b="0" i="1" smtClean="0">
                                <a:latin typeface="Cambria Math" panose="02040503050406030204" pitchFamily="18" charset="0"/>
                              </a:rPr>
                            </m:ctrlPr>
                          </m:dPr>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𝒁</m:t>
                                </m:r>
                              </m:e>
                              <m:sub>
                                <m:r>
                                  <a:rPr lang="en-US" sz="3600" b="1" i="1" smtClean="0">
                                    <a:latin typeface="Cambria Math" panose="02040503050406030204" pitchFamily="18" charset="0"/>
                                  </a:rPr>
                                  <m:t>𝟎</m:t>
                                </m:r>
                              </m:sub>
                            </m:sSub>
                          </m:e>
                        </m:d>
                      </m:e>
                    </m:d>
                    <m:r>
                      <a:rPr lang="en-US" sz="3600" b="0" i="1" smtClean="0">
                        <a:latin typeface="Cambria Math" panose="02040503050406030204" pitchFamily="18" charset="0"/>
                      </a:rPr>
                      <m:t>−</m:t>
                    </m:r>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𝑘</m:t>
                        </m:r>
                        <m:r>
                          <a:rPr lang="en-US" sz="3600" b="0" i="1" smtClean="0">
                            <a:latin typeface="Cambria Math" panose="02040503050406030204" pitchFamily="18" charset="0"/>
                          </a:rPr>
                          <m:t>=0</m:t>
                        </m:r>
                      </m:sub>
                      <m:sup>
                        <m:r>
                          <a:rPr lang="en-US" sz="3600" b="0" i="1" smtClean="0">
                            <a:latin typeface="Cambria Math" panose="02040503050406030204" pitchFamily="18" charset="0"/>
                          </a:rPr>
                          <m:t>𝐾</m:t>
                        </m:r>
                        <m:r>
                          <a:rPr lang="en-US" sz="3600" b="0" i="1" smtClean="0">
                            <a:latin typeface="Cambria Math" panose="02040503050406030204" pitchFamily="18" charset="0"/>
                          </a:rPr>
                          <m:t>−1</m:t>
                        </m:r>
                      </m:sup>
                      <m:e>
                        <m:r>
                          <m:rPr>
                            <m:sty m:val="p"/>
                          </m:rPr>
                          <a:rPr lang="en-US" sz="3600" b="0" i="0" smtClean="0">
                            <a:latin typeface="Cambria Math" panose="02040503050406030204" pitchFamily="18" charset="0"/>
                          </a:rPr>
                          <m:t>ln</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det</m:t>
                        </m:r>
                      </m:e>
                    </m:nary>
                  </m:oMath>
                </a14:m>
                <a:r>
                  <a:rPr lang="en-US" sz="3600" b="0" dirty="0"/>
                  <a:t>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𝛿</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𝒌</m:t>
                            </m:r>
                          </m:sub>
                        </m:sSub>
                        <m:r>
                          <a:rPr lang="en-US" sz="3600" b="0" i="1" smtClean="0">
                            <a:latin typeface="Cambria Math" panose="02040503050406030204" pitchFamily="18" charset="0"/>
                          </a:rPr>
                          <m:t>|</m:t>
                        </m:r>
                        <m:r>
                          <a:rPr lang="en-US" sz="3600" b="1" i="1" smtClean="0">
                            <a:latin typeface="Cambria Math" panose="02040503050406030204" pitchFamily="18" charset="0"/>
                          </a:rPr>
                          <m:t>𝑿</m:t>
                        </m:r>
                      </m:num>
                      <m:den>
                        <m:r>
                          <a:rPr lang="en-US" sz="3600" b="0" i="1" smtClean="0">
                            <a:latin typeface="Cambria Math" panose="02040503050406030204" pitchFamily="18" charset="0"/>
                          </a:rPr>
                          <m:t>𝛿</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𝒁</m:t>
                            </m:r>
                          </m:e>
                          <m:sub>
                            <m:r>
                              <a:rPr lang="en-US" sz="3600" b="1" i="1" smtClean="0">
                                <a:latin typeface="Cambria Math" panose="02040503050406030204" pitchFamily="18" charset="0"/>
                              </a:rPr>
                              <m:t>𝒌</m:t>
                            </m:r>
                            <m:r>
                              <a:rPr lang="en-US" sz="3600" b="1" i="1" smtClean="0">
                                <a:latin typeface="Cambria Math" panose="02040503050406030204" pitchFamily="18" charset="0"/>
                              </a:rPr>
                              <m:t> </m:t>
                            </m:r>
                          </m:sub>
                        </m:sSub>
                      </m:den>
                    </m:f>
                    <m:r>
                      <a:rPr lang="en-US" sz="3600" b="0" i="0" smtClean="0">
                        <a:latin typeface="Cambria Math" panose="02040503050406030204" pitchFamily="18" charset="0"/>
                      </a:rPr>
                      <m:t>|)</m:t>
                    </m:r>
                  </m:oMath>
                </a14:m>
                <a:endParaRPr lang="en-US" sz="3600" b="1" dirty="0"/>
              </a:p>
              <a:p>
                <a:pPr marL="0" indent="0">
                  <a:buNone/>
                </a:pPr>
                <a:endParaRPr lang="en-US" dirty="0"/>
              </a:p>
              <a:p>
                <a:r>
                  <a:rPr lang="en-US" dirty="0"/>
                  <a:t>Can perform maximum likelihood via:</a:t>
                </a:r>
              </a:p>
              <a:p>
                <a:endParaRPr lang="en-US" dirty="0"/>
              </a:p>
              <a:p>
                <a:pPr marL="0"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a:latin typeface="Cambria Math" panose="02040503050406030204" pitchFamily="18" charset="0"/>
                            </a:rPr>
                            <m:t>w</m:t>
                          </m:r>
                          <m:r>
                            <m:rPr>
                              <m:sty m:val="p"/>
                            </m:rPr>
                            <a:rPr lang="en-US" b="0" i="0" smtClean="0">
                              <a:latin typeface="Cambria Math" panose="02040503050406030204" pitchFamily="18" charset="0"/>
                            </a:rPr>
                            <m:t>rt</m:t>
                          </m:r>
                          <m:r>
                            <a:rPr lang="en-US" b="0" i="0" smtClean="0">
                              <a:latin typeface="Cambria Math" panose="02040503050406030204" pitchFamily="18" charset="0"/>
                            </a:rPr>
                            <m:t> </m:t>
                          </m:r>
                          <m:r>
                            <m:rPr>
                              <m:sty m:val="p"/>
                            </m:rPr>
                            <a:rPr lang="en-US">
                              <a:latin typeface="Cambria Math" panose="02040503050406030204" pitchFamily="18" charset="0"/>
                            </a:rPr>
                            <m:t>params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lim>
                      </m:limLow>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𝐼</m:t>
                          </m:r>
                        </m:sup>
                        <m:e>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d>
                                <m:dPr>
                                  <m:endChr m:val="}"/>
                                  <m:ctrlPr>
                                    <a:rPr lang="en-US" b="0" i="1" smtClean="0">
                                      <a:latin typeface="Cambria Math" panose="02040503050406030204" pitchFamily="18" charset="0"/>
                                    </a:rPr>
                                  </m:ctrlPr>
                                </m:dPr>
                                <m:e>
                                  <m:r>
                                    <a:rPr lang="en-US" b="1" i="1" smtClean="0">
                                      <a:latin typeface="Cambria Math" panose="02040503050406030204" pitchFamily="18" charset="0"/>
                                    </a:rPr>
                                    <m:t>{</m:t>
                                  </m:r>
                                  <m:r>
                                    <a:rPr lang="en-US" b="1" i="1" smtClean="0">
                                      <a:latin typeface="Cambria Math" panose="02040503050406030204" pitchFamily="18" charset="0"/>
                                    </a:rPr>
                                    <m:t>𝜽</m:t>
                                  </m:r>
                                </m:e>
                                <m:e>
                                  <m:r>
                                    <a:rPr lang="en-US" b="1" i="1" smtClean="0">
                                      <a:latin typeface="Cambria Math" panose="02040503050406030204" pitchFamily="18" charset="0"/>
                                    </a:rPr>
                                    <m:t>𝑿</m:t>
                                  </m:r>
                                </m:e>
                              </m:d>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a:p>
                <a:pPr lvl="1"/>
                <a:endParaRPr lang="en-US" b="0" i="1" dirty="0">
                  <a:latin typeface="Cambria Math" panose="02040503050406030204" pitchFamily="18" charset="0"/>
                </a:endParaRPr>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functions with parameters</a:t>
                </a:r>
              </a:p>
              <a:p>
                <a:pPr lvl="1"/>
                <a:endParaRPr lang="en-US" dirty="0"/>
              </a:p>
              <a:p>
                <a:pPr lvl="1"/>
                <a:endParaRPr lang="en-US" dirty="0"/>
              </a:p>
            </p:txBody>
          </p:sp>
        </mc:Choice>
        <mc:Fallback xmlns="">
          <p:sp>
            <p:nvSpPr>
              <p:cNvPr id="7" name="Content Placeholder 6">
                <a:extLst>
                  <a:ext uri="{FF2B5EF4-FFF2-40B4-BE49-F238E27FC236}">
                    <a16:creationId xmlns:a16="http://schemas.microsoft.com/office/drawing/2014/main" id="{FD070C84-9074-C52A-497D-C0C5140CCDE8}"/>
                  </a:ext>
                </a:extLst>
              </p:cNvPr>
              <p:cNvSpPr>
                <a:spLocks noGrp="1" noRot="1" noChangeAspect="1" noMove="1" noResize="1" noEditPoints="1" noAdjustHandles="1" noChangeArrowheads="1" noChangeShapeType="1" noTextEdit="1"/>
              </p:cNvSpPr>
              <p:nvPr>
                <p:ph idx="1"/>
              </p:nvPr>
            </p:nvSpPr>
            <p:spPr>
              <a:blipFill>
                <a:blip r:embed="rId3"/>
                <a:stretch>
                  <a:fillRect l="-812" t="-350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98EEBD-96AD-26BE-FAFC-5484E39424F8}"/>
                  </a:ext>
                </a:extLst>
              </p:cNvPr>
              <p:cNvSpPr txBox="1"/>
              <p:nvPr/>
            </p:nvSpPr>
            <p:spPr>
              <a:xfrm>
                <a:off x="6788731" y="5414198"/>
                <a:ext cx="5019040" cy="938462"/>
              </a:xfrm>
              <a:prstGeom prst="rect">
                <a:avLst/>
              </a:prstGeom>
              <a:noFill/>
            </p:spPr>
            <p:txBody>
              <a:bodyPr wrap="square" rtlCol="0">
                <a:spAutoFit/>
              </a:bodyPr>
              <a:lstStyle/>
              <a:p>
                <a:r>
                  <a:rPr lang="en-US" b="1" dirty="0"/>
                  <a:t>Step 1: </a:t>
                </a:r>
                <a:r>
                  <a:rPr lang="en-US" dirty="0"/>
                  <a:t>Simulate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oMath>
                </a14:m>
                <a:r>
                  <a:rPr lang="en-US" b="0" dirty="0"/>
                  <a:t>from joint distribution </a:t>
                </a:r>
                <a14:m>
                  <m:oMath xmlns:m="http://schemas.openxmlformats.org/officeDocument/2006/math">
                    <m:r>
                      <m:rPr>
                        <m:sty m:val="p"/>
                      </m:rPr>
                      <a:rPr lang="en-US">
                        <a:latin typeface="Cambria Math" panose="02040503050406030204" pitchFamily="18" charset="0"/>
                      </a:rPr>
                      <m:t>p</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endParaRPr lang="en-US" dirty="0"/>
              </a:p>
              <a:p>
                <a:endParaRPr lang="en-US" dirty="0"/>
              </a:p>
            </p:txBody>
          </p:sp>
        </mc:Choice>
        <mc:Fallback xmlns="">
          <p:sp>
            <p:nvSpPr>
              <p:cNvPr id="6" name="TextBox 5">
                <a:extLst>
                  <a:ext uri="{FF2B5EF4-FFF2-40B4-BE49-F238E27FC236}">
                    <a16:creationId xmlns:a16="http://schemas.microsoft.com/office/drawing/2014/main" id="{7598EEBD-96AD-26BE-FAFC-5484E39424F8}"/>
                  </a:ext>
                </a:extLst>
              </p:cNvPr>
              <p:cNvSpPr txBox="1">
                <a:spLocks noRot="1" noChangeAspect="1" noMove="1" noResize="1" noEditPoints="1" noAdjustHandles="1" noChangeArrowheads="1" noChangeShapeType="1" noTextEdit="1"/>
              </p:cNvSpPr>
              <p:nvPr/>
            </p:nvSpPr>
            <p:spPr>
              <a:xfrm>
                <a:off x="6788731" y="5414198"/>
                <a:ext cx="5019040" cy="938462"/>
              </a:xfrm>
              <a:prstGeom prst="rect">
                <a:avLst/>
              </a:prstGeom>
              <a:blipFill>
                <a:blip r:embed="rId4"/>
                <a:stretch>
                  <a:fillRect l="-1094" t="-129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3FA6037-C0B9-602F-70F9-3FB8EF33B93B}"/>
              </a:ext>
            </a:extLst>
          </p:cNvPr>
          <p:cNvSpPr/>
          <p:nvPr/>
        </p:nvSpPr>
        <p:spPr>
          <a:xfrm>
            <a:off x="8365425" y="5414198"/>
            <a:ext cx="1065751" cy="37700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448BDCC-B7F1-DC80-CEB9-6B704101C9F1}"/>
              </a:ext>
            </a:extLst>
          </p:cNvPr>
          <p:cNvSpPr/>
          <p:nvPr/>
        </p:nvSpPr>
        <p:spPr>
          <a:xfrm>
            <a:off x="7107347" y="4902259"/>
            <a:ext cx="1065751" cy="37700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8" grpId="1" animBg="1"/>
      <p:bldP spid="2" grpId="0" animBg="1"/>
      <p:bldP spid="2" grpId="1" animBg="1"/>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771D2F-6EFB-33F4-1247-E802979F451F}"/>
                  </a:ext>
                </a:extLst>
              </p:cNvPr>
              <p:cNvSpPr txBox="1"/>
              <p:nvPr/>
            </p:nvSpPr>
            <p:spPr>
              <a:xfrm>
                <a:off x="4775003" y="592069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oMath>
                  </m:oMathPara>
                </a14:m>
                <a:endParaRPr lang="en-US" sz="1800" b="1" dirty="0"/>
              </a:p>
            </p:txBody>
          </p:sp>
        </mc:Choice>
        <mc:Fallback xmlns="">
          <p:sp>
            <p:nvSpPr>
              <p:cNvPr id="40" name="TextBox 39">
                <a:extLst>
                  <a:ext uri="{FF2B5EF4-FFF2-40B4-BE49-F238E27FC236}">
                    <a16:creationId xmlns:a16="http://schemas.microsoft.com/office/drawing/2014/main" id="{A1771D2F-6EFB-33F4-1247-E802979F451F}"/>
                  </a:ext>
                </a:extLst>
              </p:cNvPr>
              <p:cNvSpPr txBox="1">
                <a:spLocks noRot="1" noChangeAspect="1" noMove="1" noResize="1" noEditPoints="1" noAdjustHandles="1" noChangeArrowheads="1" noChangeShapeType="1" noTextEdit="1"/>
              </p:cNvSpPr>
              <p:nvPr/>
            </p:nvSpPr>
            <p:spPr>
              <a:xfrm>
                <a:off x="4775003" y="5920695"/>
                <a:ext cx="6096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0BD1C62C-3A54-E4F5-01AD-E49E0F1EC0F5}"/>
                  </a:ext>
                </a:extLst>
              </p:cNvPr>
              <p:cNvSpPr>
                <a:spLocks noGrp="1"/>
              </p:cNvSpPr>
              <p:nvPr>
                <p:ph type="title"/>
              </p:nvPr>
            </p:nvSpPr>
            <p:spPr/>
            <p:txBody>
              <a:bodyPr>
                <a:normAutofit/>
              </a:bodyPr>
              <a:lstStyle/>
              <a:p>
                <a:r>
                  <a:rPr lang="en-US" b="1" dirty="0"/>
                  <a:t>Step 3: </a:t>
                </a:r>
                <a:r>
                  <a:rPr lang="en-US" dirty="0"/>
                  <a:t>Condition </a:t>
                </a:r>
                <a14:m>
                  <m:oMath xmlns:m="http://schemas.openxmlformats.org/officeDocument/2006/math">
                    <m:r>
                      <a:rPr lang="en-US" b="0" i="1" smtClean="0">
                        <a:latin typeface="Cambria Math" panose="02040503050406030204" pitchFamily="18" charset="0"/>
                      </a:rPr>
                      <m:t>𝑋</m:t>
                    </m:r>
                  </m:oMath>
                </a14:m>
                <a:r>
                  <a:rPr lang="en-US" b="1" dirty="0"/>
                  <a:t> </a:t>
                </a:r>
                <a:r>
                  <a:rPr lang="en-US" dirty="0"/>
                  <a:t>on the real data,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Forming the Posterior: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p:txBody>
          </p:sp>
        </mc:Choice>
        <mc:Fallback xmlns="">
          <p:sp>
            <p:nvSpPr>
              <p:cNvPr id="5" name="Title 4">
                <a:extLst>
                  <a:ext uri="{FF2B5EF4-FFF2-40B4-BE49-F238E27FC236}">
                    <a16:creationId xmlns:a16="http://schemas.microsoft.com/office/drawing/2014/main" id="{0BD1C62C-3A54-E4F5-01AD-E49E0F1EC0F5}"/>
                  </a:ext>
                </a:extLst>
              </p:cNvPr>
              <p:cNvSpPr>
                <a:spLocks noGrp="1" noRot="1" noChangeAspect="1" noMove="1" noResize="1" noEditPoints="1" noAdjustHandles="1" noChangeArrowheads="1" noChangeShapeType="1" noTextEdit="1"/>
              </p:cNvSpPr>
              <p:nvPr>
                <p:ph type="title"/>
              </p:nvPr>
            </p:nvSpPr>
            <p:spPr>
              <a:blipFill>
                <a:blip r:embed="rId4"/>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EA0458-B0C6-D51B-7105-92BCAE1DD5E7}"/>
                  </a:ext>
                </a:extLst>
              </p:cNvPr>
              <p:cNvSpPr>
                <a:spLocks noGrp="1"/>
              </p:cNvSpPr>
              <p:nvPr>
                <p:ph sz="half" idx="1"/>
              </p:nvPr>
            </p:nvSpPr>
            <p:spPr>
              <a:xfrm>
                <a:off x="838200" y="1835785"/>
                <a:ext cx="5181600" cy="4351338"/>
              </a:xfrm>
            </p:spPr>
            <p:txBody>
              <a:bodyPr/>
              <a:lstStyle/>
              <a:p>
                <a:r>
                  <a:rPr lang="en-US" dirty="0"/>
                  <a:t>Now that you have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endParaRPr lang="en-US" dirty="0"/>
              </a:p>
              <a:p>
                <a:pPr lvl="1"/>
                <a:r>
                  <a:rPr lang="en-US" dirty="0"/>
                  <a:t>Random variable conditioned on generic </a:t>
                </a:r>
                <a14:m>
                  <m:oMath xmlns:m="http://schemas.openxmlformats.org/officeDocument/2006/math">
                    <m:r>
                      <a:rPr lang="en-US" b="0" i="1" smtClean="0">
                        <a:latin typeface="Cambria Math" panose="02040503050406030204" pitchFamily="18" charset="0"/>
                      </a:rPr>
                      <m:t>𝑋</m:t>
                    </m:r>
                  </m:oMath>
                </a14:m>
                <a:endParaRPr lang="en-US" dirty="0"/>
              </a:p>
              <a:p>
                <a:endParaRPr lang="en-US" dirty="0"/>
              </a:p>
              <a:p>
                <a:r>
                  <a:rPr lang="en-US" dirty="0"/>
                  <a:t>The posterior is:</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pPr lvl="1"/>
                <a:endParaRPr lang="en-US" dirty="0"/>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oMath>
                </a14:m>
                <a:r>
                  <a:rPr lang="en-US" dirty="0"/>
                  <a:t> is conditioned on the real-world particular data,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oMath>
                </a14:m>
                <a:endParaRPr lang="en-US" b="0" dirty="0"/>
              </a:p>
              <a:p>
                <a:pPr lvl="1"/>
                <a:endParaRPr lang="en-US" dirty="0"/>
              </a:p>
            </p:txBody>
          </p:sp>
        </mc:Choice>
        <mc:Fallback xmlns="">
          <p:sp>
            <p:nvSpPr>
              <p:cNvPr id="6" name="Content Placeholder 5">
                <a:extLst>
                  <a:ext uri="{FF2B5EF4-FFF2-40B4-BE49-F238E27FC236}">
                    <a16:creationId xmlns:a16="http://schemas.microsoft.com/office/drawing/2014/main" id="{53EA0458-B0C6-D51B-7105-92BCAE1DD5E7}"/>
                  </a:ext>
                </a:extLst>
              </p:cNvPr>
              <p:cNvSpPr>
                <a:spLocks noGrp="1" noRot="1" noChangeAspect="1" noMove="1" noResize="1" noEditPoints="1" noAdjustHandles="1" noChangeArrowheads="1" noChangeShapeType="1" noTextEdit="1"/>
              </p:cNvSpPr>
              <p:nvPr>
                <p:ph sz="half" idx="1"/>
              </p:nvPr>
            </p:nvSpPr>
            <p:spPr>
              <a:xfrm>
                <a:off x="838200" y="1835785"/>
                <a:ext cx="5181600" cy="4351338"/>
              </a:xfrm>
              <a:blipFill>
                <a:blip r:embed="rId5"/>
                <a:stretch>
                  <a:fillRect l="-2118" t="-2241"/>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C0D68692-0E34-456C-D68C-4DC6EFA7AC53}"/>
              </a:ext>
            </a:extLst>
          </p:cNvPr>
          <p:cNvSpPr>
            <a:spLocks noGrp="1"/>
          </p:cNvSpPr>
          <p:nvPr>
            <p:ph sz="half" idx="2"/>
          </p:nvPr>
        </p:nvSpPr>
        <p:spPr/>
        <p:txBody>
          <a:bodyPr/>
          <a:lstStyle/>
          <a:p>
            <a:endParaRPr lang="en-US" dirty="0"/>
          </a:p>
        </p:txBody>
      </p:sp>
      <p:grpSp>
        <p:nvGrpSpPr>
          <p:cNvPr id="8" name="Group 7">
            <a:extLst>
              <a:ext uri="{FF2B5EF4-FFF2-40B4-BE49-F238E27FC236}">
                <a16:creationId xmlns:a16="http://schemas.microsoft.com/office/drawing/2014/main" id="{5BB205E5-C9B3-FD25-C748-373D1AF7DE4A}"/>
              </a:ext>
            </a:extLst>
          </p:cNvPr>
          <p:cNvGrpSpPr/>
          <p:nvPr/>
        </p:nvGrpSpPr>
        <p:grpSpPr>
          <a:xfrm>
            <a:off x="6124952" y="1544204"/>
            <a:ext cx="5793504" cy="4859832"/>
            <a:chOff x="5102087" y="1690688"/>
            <a:chExt cx="7089913" cy="4791719"/>
          </a:xfrm>
        </p:grpSpPr>
        <p:sp>
          <p:nvSpPr>
            <p:cNvPr id="42" name="TextBox 41">
              <a:extLst>
                <a:ext uri="{FF2B5EF4-FFF2-40B4-BE49-F238E27FC236}">
                  <a16:creationId xmlns:a16="http://schemas.microsoft.com/office/drawing/2014/main" id="{BBE8B8F3-BED3-5404-0C7D-0C53A9EB0D32}"/>
                </a:ext>
              </a:extLst>
            </p:cNvPr>
            <p:cNvSpPr txBox="1"/>
            <p:nvPr/>
          </p:nvSpPr>
          <p:spPr>
            <a:xfrm>
              <a:off x="7011609" y="6118251"/>
              <a:ext cx="699195" cy="364156"/>
            </a:xfrm>
            <a:prstGeom prst="rect">
              <a:avLst/>
            </a:prstGeom>
            <a:noFill/>
          </p:spPr>
          <p:txBody>
            <a:bodyPr wrap="square" rtlCol="0">
              <a:spAutoFit/>
            </a:bodyPr>
            <a:lstStyle/>
            <a:p>
              <a:endParaRPr lang="en-US" dirty="0"/>
            </a:p>
          </p:txBody>
        </p:sp>
        <p:pic>
          <p:nvPicPr>
            <p:cNvPr id="9" name="Content Placeholder 4">
              <a:extLst>
                <a:ext uri="{FF2B5EF4-FFF2-40B4-BE49-F238E27FC236}">
                  <a16:creationId xmlns:a16="http://schemas.microsoft.com/office/drawing/2014/main" id="{B81BF7E7-1EEF-8F27-9195-A8413E929331}"/>
                </a:ext>
              </a:extLst>
            </p:cNvPr>
            <p:cNvPicPr>
              <a:picLocks noChangeAspect="1"/>
            </p:cNvPicPr>
            <p:nvPr/>
          </p:nvPicPr>
          <p:blipFill>
            <a:blip r:embed="rId6"/>
            <a:stretch>
              <a:fillRect/>
            </a:stretch>
          </p:blipFill>
          <p:spPr>
            <a:xfrm>
              <a:off x="5102087" y="1690688"/>
              <a:ext cx="7089913" cy="4351338"/>
            </a:xfrm>
            <a:prstGeom prst="rect">
              <a:avLst/>
            </a:prstGeom>
          </p:spPr>
        </p:pic>
        <p:sp>
          <p:nvSpPr>
            <p:cNvPr id="10" name="Oval 9">
              <a:extLst>
                <a:ext uri="{FF2B5EF4-FFF2-40B4-BE49-F238E27FC236}">
                  <a16:creationId xmlns:a16="http://schemas.microsoft.com/office/drawing/2014/main" id="{AFAA138C-A797-2FFC-DC5E-53633EE07A86}"/>
                </a:ext>
              </a:extLst>
            </p:cNvPr>
            <p:cNvSpPr/>
            <p:nvPr/>
          </p:nvSpPr>
          <p:spPr>
            <a:xfrm>
              <a:off x="9208369" y="296343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CF42B1F-F839-9C79-1CD7-5358BDC0E8E4}"/>
                </a:ext>
              </a:extLst>
            </p:cNvPr>
            <p:cNvSpPr/>
            <p:nvPr/>
          </p:nvSpPr>
          <p:spPr>
            <a:xfrm>
              <a:off x="7224059" y="44407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FD5CE28-6A26-3C18-0B36-837FA5485EFB}"/>
                </a:ext>
              </a:extLst>
            </p:cNvPr>
            <p:cNvSpPr/>
            <p:nvPr/>
          </p:nvSpPr>
          <p:spPr>
            <a:xfrm>
              <a:off x="9307895" y="320136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9FEAA40-998D-9D39-07B9-68A78A96D5C6}"/>
                </a:ext>
              </a:extLst>
            </p:cNvPr>
            <p:cNvSpPr/>
            <p:nvPr/>
          </p:nvSpPr>
          <p:spPr>
            <a:xfrm>
              <a:off x="6997015" y="423239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49337A74-F7DF-5C9F-A0FA-0D31363AB7D1}"/>
                </a:ext>
              </a:extLst>
            </p:cNvPr>
            <p:cNvSpPr/>
            <p:nvPr/>
          </p:nvSpPr>
          <p:spPr>
            <a:xfrm>
              <a:off x="7255160" y="428371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E27E718-B0AD-8C84-38DE-013CB2400E4E}"/>
                </a:ext>
              </a:extLst>
            </p:cNvPr>
            <p:cNvSpPr/>
            <p:nvPr/>
          </p:nvSpPr>
          <p:spPr>
            <a:xfrm>
              <a:off x="7376459" y="45931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23CA5A8-342E-34EF-595D-A070405E6AF6}"/>
                </a:ext>
              </a:extLst>
            </p:cNvPr>
            <p:cNvSpPr/>
            <p:nvPr/>
          </p:nvSpPr>
          <p:spPr>
            <a:xfrm>
              <a:off x="7724802" y="46958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074BF83-3D64-37D5-ADC2-A55F14FB8445}"/>
                </a:ext>
              </a:extLst>
            </p:cNvPr>
            <p:cNvSpPr/>
            <p:nvPr/>
          </p:nvSpPr>
          <p:spPr>
            <a:xfrm>
              <a:off x="7881868" y="438946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8CB6F9A-D8A6-2D63-A4C0-DB3D030111A1}"/>
                </a:ext>
              </a:extLst>
            </p:cNvPr>
            <p:cNvSpPr/>
            <p:nvPr/>
          </p:nvSpPr>
          <p:spPr>
            <a:xfrm>
              <a:off x="8906679" y="467530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CE0DF97-DCC4-1E3D-BA10-4A4D1406A188}"/>
                </a:ext>
              </a:extLst>
            </p:cNvPr>
            <p:cNvSpPr/>
            <p:nvPr/>
          </p:nvSpPr>
          <p:spPr>
            <a:xfrm>
              <a:off x="6992350" y="400476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E1F447E-3B6B-82DF-731A-1E566EF417EB}"/>
                </a:ext>
              </a:extLst>
            </p:cNvPr>
            <p:cNvSpPr/>
            <p:nvPr/>
          </p:nvSpPr>
          <p:spPr>
            <a:xfrm>
              <a:off x="9009315" y="330400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117EA35-C457-F3E6-057D-B3DD6BEDF465}"/>
                </a:ext>
              </a:extLst>
            </p:cNvPr>
            <p:cNvSpPr/>
            <p:nvPr/>
          </p:nvSpPr>
          <p:spPr>
            <a:xfrm>
              <a:off x="9166381" y="34906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036B2F4-07FB-BCCD-D25B-173188BE08A1}"/>
                </a:ext>
              </a:extLst>
            </p:cNvPr>
            <p:cNvSpPr/>
            <p:nvPr/>
          </p:nvSpPr>
          <p:spPr>
            <a:xfrm>
              <a:off x="7210061" y="397365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77603F0-0914-413E-9AB2-CD46EE8AED98}"/>
                </a:ext>
              </a:extLst>
            </p:cNvPr>
            <p:cNvSpPr/>
            <p:nvPr/>
          </p:nvSpPr>
          <p:spPr>
            <a:xfrm>
              <a:off x="7710806" y="37777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7A06FC3-9E0A-FB28-D6BE-73A0732A46EC}"/>
                </a:ext>
              </a:extLst>
            </p:cNvPr>
            <p:cNvSpPr/>
            <p:nvPr/>
          </p:nvSpPr>
          <p:spPr>
            <a:xfrm>
              <a:off x="7528859" y="47455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D159D2A-9F43-F5F2-E4F3-AF5419C40002}"/>
                </a:ext>
              </a:extLst>
            </p:cNvPr>
            <p:cNvSpPr/>
            <p:nvPr/>
          </p:nvSpPr>
          <p:spPr>
            <a:xfrm>
              <a:off x="6853946" y="464449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3D72FDB-CBBA-F6E7-E5A4-4B28BDD116A9}"/>
                </a:ext>
              </a:extLst>
            </p:cNvPr>
            <p:cNvSpPr/>
            <p:nvPr/>
          </p:nvSpPr>
          <p:spPr>
            <a:xfrm>
              <a:off x="7096135" y="287168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47CCFD3-4E93-FA7B-88DA-F4E63E10B0DD}"/>
                </a:ext>
              </a:extLst>
            </p:cNvPr>
            <p:cNvSpPr/>
            <p:nvPr/>
          </p:nvSpPr>
          <p:spPr>
            <a:xfrm>
              <a:off x="8237986" y="392233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AE93A60-FA02-55CD-3483-08E0E2F90062}"/>
                </a:ext>
              </a:extLst>
            </p:cNvPr>
            <p:cNvSpPr/>
            <p:nvPr/>
          </p:nvSpPr>
          <p:spPr>
            <a:xfrm>
              <a:off x="8247317" y="30691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4465FC9C-D01D-E1AA-9249-1AB2C0FC6F9C}"/>
                </a:ext>
              </a:extLst>
            </p:cNvPr>
            <p:cNvSpPr/>
            <p:nvPr/>
          </p:nvSpPr>
          <p:spPr>
            <a:xfrm>
              <a:off x="7012566" y="363368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E7DAFDC-437A-F6AC-F77A-BF79D96368DE}"/>
                </a:ext>
              </a:extLst>
            </p:cNvPr>
            <p:cNvSpPr/>
            <p:nvPr/>
          </p:nvSpPr>
          <p:spPr>
            <a:xfrm>
              <a:off x="8154011" y="452135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ED871A6-FF33-40CB-0791-EB3FD06A4BA7}"/>
                </a:ext>
              </a:extLst>
            </p:cNvPr>
            <p:cNvSpPr/>
            <p:nvPr/>
          </p:nvSpPr>
          <p:spPr>
            <a:xfrm>
              <a:off x="8563068" y="457267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CD8A763-0461-EB47-6E23-71FC1F04D57E}"/>
                </a:ext>
              </a:extLst>
            </p:cNvPr>
            <p:cNvSpPr/>
            <p:nvPr/>
          </p:nvSpPr>
          <p:spPr>
            <a:xfrm>
              <a:off x="7224059" y="480467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9D82284-4AF5-5869-1FEE-E40DA78AFEB7}"/>
                </a:ext>
              </a:extLst>
            </p:cNvPr>
            <p:cNvSpPr/>
            <p:nvPr/>
          </p:nvSpPr>
          <p:spPr>
            <a:xfrm>
              <a:off x="7881867" y="402497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D676C911-DDD3-E893-4FBE-16212C755BFE}"/>
                </a:ext>
              </a:extLst>
            </p:cNvPr>
            <p:cNvSpPr/>
            <p:nvPr/>
          </p:nvSpPr>
          <p:spPr>
            <a:xfrm>
              <a:off x="7537413" y="433814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E5A3A54-BB3D-065A-26D7-F67D5B61CD14}"/>
                </a:ext>
              </a:extLst>
            </p:cNvPr>
            <p:cNvSpPr/>
            <p:nvPr/>
          </p:nvSpPr>
          <p:spPr>
            <a:xfrm>
              <a:off x="8605055" y="287323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78C51501-8EBA-65BB-1E54-0935C2B41D65}"/>
                </a:ext>
              </a:extLst>
            </p:cNvPr>
            <p:cNvCxnSpPr/>
            <p:nvPr/>
          </p:nvCxnSpPr>
          <p:spPr>
            <a:xfrm>
              <a:off x="7210061" y="1690688"/>
              <a:ext cx="0" cy="435133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FA276-FEBF-EB06-CBC1-FDD28850F01E}"/>
                </a:ext>
              </a:extLst>
            </p:cNvPr>
            <p:cNvCxnSpPr/>
            <p:nvPr/>
          </p:nvCxnSpPr>
          <p:spPr>
            <a:xfrm>
              <a:off x="9009315" y="1690688"/>
              <a:ext cx="0" cy="435133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AB2E0C5E-138C-32E1-DFDE-CA647B8EF90E}"/>
                </a:ext>
              </a:extLst>
            </p:cNvPr>
            <p:cNvSpPr/>
            <p:nvPr/>
          </p:nvSpPr>
          <p:spPr>
            <a:xfrm>
              <a:off x="6848535" y="1822952"/>
              <a:ext cx="363861" cy="4012163"/>
            </a:xfrm>
            <a:custGeom>
              <a:avLst/>
              <a:gdLst>
                <a:gd name="connsiteX0" fmla="*/ 354530 w 363861"/>
                <a:gd name="connsiteY0" fmla="*/ 0 h 4012163"/>
                <a:gd name="connsiteX1" fmla="*/ 335869 w 363861"/>
                <a:gd name="connsiteY1" fmla="*/ 438538 h 4012163"/>
                <a:gd name="connsiteX2" fmla="*/ 317208 w 363861"/>
                <a:gd name="connsiteY2" fmla="*/ 485191 h 4012163"/>
                <a:gd name="connsiteX3" fmla="*/ 279886 w 363861"/>
                <a:gd name="connsiteY3" fmla="*/ 615820 h 4012163"/>
                <a:gd name="connsiteX4" fmla="*/ 195910 w 363861"/>
                <a:gd name="connsiteY4" fmla="*/ 774440 h 4012163"/>
                <a:gd name="connsiteX5" fmla="*/ 177249 w 363861"/>
                <a:gd name="connsiteY5" fmla="*/ 811763 h 4012163"/>
                <a:gd name="connsiteX6" fmla="*/ 167918 w 363861"/>
                <a:gd name="connsiteY6" fmla="*/ 839755 h 4012163"/>
                <a:gd name="connsiteX7" fmla="*/ 149257 w 363861"/>
                <a:gd name="connsiteY7" fmla="*/ 886408 h 4012163"/>
                <a:gd name="connsiteX8" fmla="*/ 167918 w 363861"/>
                <a:gd name="connsiteY8" fmla="*/ 1156995 h 4012163"/>
                <a:gd name="connsiteX9" fmla="*/ 261224 w 363861"/>
                <a:gd name="connsiteY9" fmla="*/ 1231640 h 4012163"/>
                <a:gd name="connsiteX10" fmla="*/ 270555 w 363861"/>
                <a:gd name="connsiteY10" fmla="*/ 1259632 h 4012163"/>
                <a:gd name="connsiteX11" fmla="*/ 307877 w 363861"/>
                <a:gd name="connsiteY11" fmla="*/ 1380930 h 4012163"/>
                <a:gd name="connsiteX12" fmla="*/ 326539 w 363861"/>
                <a:gd name="connsiteY12" fmla="*/ 1427583 h 4012163"/>
                <a:gd name="connsiteX13" fmla="*/ 363861 w 363861"/>
                <a:gd name="connsiteY13" fmla="*/ 1548881 h 4012163"/>
                <a:gd name="connsiteX14" fmla="*/ 326539 w 363861"/>
                <a:gd name="connsiteY14" fmla="*/ 1735493 h 4012163"/>
                <a:gd name="connsiteX15" fmla="*/ 111935 w 363861"/>
                <a:gd name="connsiteY15" fmla="*/ 1968759 h 4012163"/>
                <a:gd name="connsiteX16" fmla="*/ 37290 w 363861"/>
                <a:gd name="connsiteY16" fmla="*/ 2099387 h 4012163"/>
                <a:gd name="connsiteX17" fmla="*/ 18628 w 363861"/>
                <a:gd name="connsiteY17" fmla="*/ 2612571 h 4012163"/>
                <a:gd name="connsiteX18" fmla="*/ 37290 w 363861"/>
                <a:gd name="connsiteY18" fmla="*/ 2649893 h 4012163"/>
                <a:gd name="connsiteX19" fmla="*/ 27959 w 363861"/>
                <a:gd name="connsiteY19" fmla="*/ 2799183 h 4012163"/>
                <a:gd name="connsiteX20" fmla="*/ 37290 w 363861"/>
                <a:gd name="connsiteY20" fmla="*/ 3069771 h 4012163"/>
                <a:gd name="connsiteX21" fmla="*/ 111935 w 363861"/>
                <a:gd name="connsiteY21" fmla="*/ 3275044 h 4012163"/>
                <a:gd name="connsiteX22" fmla="*/ 130596 w 363861"/>
                <a:gd name="connsiteY22" fmla="*/ 3312367 h 4012163"/>
                <a:gd name="connsiteX23" fmla="*/ 205241 w 363861"/>
                <a:gd name="connsiteY23" fmla="*/ 3536302 h 4012163"/>
                <a:gd name="connsiteX24" fmla="*/ 261224 w 363861"/>
                <a:gd name="connsiteY24" fmla="*/ 3676261 h 4012163"/>
                <a:gd name="connsiteX25" fmla="*/ 289216 w 363861"/>
                <a:gd name="connsiteY25" fmla="*/ 3760236 h 4012163"/>
                <a:gd name="connsiteX26" fmla="*/ 307877 w 363861"/>
                <a:gd name="connsiteY26" fmla="*/ 3788228 h 4012163"/>
                <a:gd name="connsiteX27" fmla="*/ 317208 w 363861"/>
                <a:gd name="connsiteY27" fmla="*/ 3956179 h 4012163"/>
                <a:gd name="connsiteX28" fmla="*/ 326539 w 363861"/>
                <a:gd name="connsiteY28" fmla="*/ 4012163 h 401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3861" h="4012163">
                  <a:moveTo>
                    <a:pt x="354530" y="0"/>
                  </a:moveTo>
                  <a:cubicBezTo>
                    <a:pt x="348310" y="146179"/>
                    <a:pt x="347090" y="292657"/>
                    <a:pt x="335869" y="438538"/>
                  </a:cubicBezTo>
                  <a:cubicBezTo>
                    <a:pt x="334584" y="455238"/>
                    <a:pt x="322252" y="469220"/>
                    <a:pt x="317208" y="485191"/>
                  </a:cubicBezTo>
                  <a:cubicBezTo>
                    <a:pt x="303571" y="528374"/>
                    <a:pt x="295117" y="573173"/>
                    <a:pt x="279886" y="615820"/>
                  </a:cubicBezTo>
                  <a:cubicBezTo>
                    <a:pt x="234567" y="742714"/>
                    <a:pt x="252981" y="717369"/>
                    <a:pt x="195910" y="774440"/>
                  </a:cubicBezTo>
                  <a:cubicBezTo>
                    <a:pt x="189690" y="786881"/>
                    <a:pt x="182728" y="798978"/>
                    <a:pt x="177249" y="811763"/>
                  </a:cubicBezTo>
                  <a:cubicBezTo>
                    <a:pt x="173375" y="820803"/>
                    <a:pt x="171371" y="830546"/>
                    <a:pt x="167918" y="839755"/>
                  </a:cubicBezTo>
                  <a:cubicBezTo>
                    <a:pt x="162037" y="855437"/>
                    <a:pt x="155477" y="870857"/>
                    <a:pt x="149257" y="886408"/>
                  </a:cubicBezTo>
                  <a:cubicBezTo>
                    <a:pt x="155477" y="976604"/>
                    <a:pt x="147772" y="1068858"/>
                    <a:pt x="167918" y="1156995"/>
                  </a:cubicBezTo>
                  <a:cubicBezTo>
                    <a:pt x="176411" y="1194151"/>
                    <a:pt x="230510" y="1216283"/>
                    <a:pt x="261224" y="1231640"/>
                  </a:cubicBezTo>
                  <a:cubicBezTo>
                    <a:pt x="264334" y="1240971"/>
                    <a:pt x="267729" y="1250211"/>
                    <a:pt x="270555" y="1259632"/>
                  </a:cubicBezTo>
                  <a:cubicBezTo>
                    <a:pt x="288755" y="1320299"/>
                    <a:pt x="287151" y="1323934"/>
                    <a:pt x="307877" y="1380930"/>
                  </a:cubicBezTo>
                  <a:cubicBezTo>
                    <a:pt x="313601" y="1396671"/>
                    <a:pt x="321613" y="1411575"/>
                    <a:pt x="326539" y="1427583"/>
                  </a:cubicBezTo>
                  <a:cubicBezTo>
                    <a:pt x="371991" y="1575299"/>
                    <a:pt x="320832" y="1441308"/>
                    <a:pt x="363861" y="1548881"/>
                  </a:cubicBezTo>
                  <a:cubicBezTo>
                    <a:pt x="360904" y="1572537"/>
                    <a:pt x="362794" y="1691987"/>
                    <a:pt x="326539" y="1735493"/>
                  </a:cubicBezTo>
                  <a:cubicBezTo>
                    <a:pt x="241771" y="1837215"/>
                    <a:pt x="195546" y="1829409"/>
                    <a:pt x="111935" y="1968759"/>
                  </a:cubicBezTo>
                  <a:cubicBezTo>
                    <a:pt x="48795" y="2073992"/>
                    <a:pt x="72172" y="2029623"/>
                    <a:pt x="37290" y="2099387"/>
                  </a:cubicBezTo>
                  <a:cubicBezTo>
                    <a:pt x="-12621" y="2332304"/>
                    <a:pt x="-5559" y="2249765"/>
                    <a:pt x="18628" y="2612571"/>
                  </a:cubicBezTo>
                  <a:cubicBezTo>
                    <a:pt x="19553" y="2626449"/>
                    <a:pt x="31069" y="2637452"/>
                    <a:pt x="37290" y="2649893"/>
                  </a:cubicBezTo>
                  <a:cubicBezTo>
                    <a:pt x="67541" y="2891916"/>
                    <a:pt x="34557" y="2555044"/>
                    <a:pt x="27959" y="2799183"/>
                  </a:cubicBezTo>
                  <a:cubicBezTo>
                    <a:pt x="25521" y="2889400"/>
                    <a:pt x="26365" y="2980185"/>
                    <a:pt x="37290" y="3069771"/>
                  </a:cubicBezTo>
                  <a:cubicBezTo>
                    <a:pt x="41003" y="3100215"/>
                    <a:pt x="97638" y="3241684"/>
                    <a:pt x="111935" y="3275044"/>
                  </a:cubicBezTo>
                  <a:cubicBezTo>
                    <a:pt x="117414" y="3287829"/>
                    <a:pt x="125918" y="3299268"/>
                    <a:pt x="130596" y="3312367"/>
                  </a:cubicBezTo>
                  <a:cubicBezTo>
                    <a:pt x="157060" y="3386466"/>
                    <a:pt x="178657" y="3462246"/>
                    <a:pt x="205241" y="3536302"/>
                  </a:cubicBezTo>
                  <a:cubicBezTo>
                    <a:pt x="222218" y="3583594"/>
                    <a:pt x="249037" y="3627515"/>
                    <a:pt x="261224" y="3676261"/>
                  </a:cubicBezTo>
                  <a:cubicBezTo>
                    <a:pt x="270133" y="3711897"/>
                    <a:pt x="271649" y="3725102"/>
                    <a:pt x="289216" y="3760236"/>
                  </a:cubicBezTo>
                  <a:cubicBezTo>
                    <a:pt x="294231" y="3770266"/>
                    <a:pt x="301657" y="3778897"/>
                    <a:pt x="307877" y="3788228"/>
                  </a:cubicBezTo>
                  <a:cubicBezTo>
                    <a:pt x="310987" y="3844212"/>
                    <a:pt x="311892" y="3900362"/>
                    <a:pt x="317208" y="3956179"/>
                  </a:cubicBezTo>
                  <a:cubicBezTo>
                    <a:pt x="329490" y="4085132"/>
                    <a:pt x="326539" y="3886954"/>
                    <a:pt x="326539" y="4012163"/>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0DC2E629-3116-C895-32BA-0923468C71B2}"/>
                </a:ext>
              </a:extLst>
            </p:cNvPr>
            <p:cNvSpPr/>
            <p:nvPr/>
          </p:nvSpPr>
          <p:spPr>
            <a:xfrm>
              <a:off x="8797822" y="1722463"/>
              <a:ext cx="195942" cy="4264090"/>
            </a:xfrm>
            <a:custGeom>
              <a:avLst/>
              <a:gdLst>
                <a:gd name="connsiteX0" fmla="*/ 195942 w 195942"/>
                <a:gd name="connsiteY0" fmla="*/ 0 h 4264090"/>
                <a:gd name="connsiteX1" fmla="*/ 186612 w 195942"/>
                <a:gd name="connsiteY1" fmla="*/ 233266 h 4264090"/>
                <a:gd name="connsiteX2" fmla="*/ 177281 w 195942"/>
                <a:gd name="connsiteY2" fmla="*/ 261257 h 4264090"/>
                <a:gd name="connsiteX3" fmla="*/ 149289 w 195942"/>
                <a:gd name="connsiteY3" fmla="*/ 895739 h 4264090"/>
                <a:gd name="connsiteX4" fmla="*/ 130628 w 195942"/>
                <a:gd name="connsiteY4" fmla="*/ 961053 h 4264090"/>
                <a:gd name="connsiteX5" fmla="*/ 93306 w 195942"/>
                <a:gd name="connsiteY5" fmla="*/ 1073021 h 4264090"/>
                <a:gd name="connsiteX6" fmla="*/ 74645 w 195942"/>
                <a:gd name="connsiteY6" fmla="*/ 1166327 h 4264090"/>
                <a:gd name="connsiteX7" fmla="*/ 65314 w 195942"/>
                <a:gd name="connsiteY7" fmla="*/ 1194319 h 4264090"/>
                <a:gd name="connsiteX8" fmla="*/ 37322 w 195942"/>
                <a:gd name="connsiteY8" fmla="*/ 1371600 h 4264090"/>
                <a:gd name="connsiteX9" fmla="*/ 9330 w 195942"/>
                <a:gd name="connsiteY9" fmla="*/ 1502229 h 4264090"/>
                <a:gd name="connsiteX10" fmla="*/ 27991 w 195942"/>
                <a:gd name="connsiteY10" fmla="*/ 1670180 h 4264090"/>
                <a:gd name="connsiteX11" fmla="*/ 37322 w 195942"/>
                <a:gd name="connsiteY11" fmla="*/ 1698172 h 4264090"/>
                <a:gd name="connsiteX12" fmla="*/ 46653 w 195942"/>
                <a:gd name="connsiteY12" fmla="*/ 1810139 h 4264090"/>
                <a:gd name="connsiteX13" fmla="*/ 65314 w 195942"/>
                <a:gd name="connsiteY13" fmla="*/ 1847461 h 4264090"/>
                <a:gd name="connsiteX14" fmla="*/ 74645 w 195942"/>
                <a:gd name="connsiteY14" fmla="*/ 1884784 h 4264090"/>
                <a:gd name="connsiteX15" fmla="*/ 111967 w 195942"/>
                <a:gd name="connsiteY15" fmla="*/ 1968759 h 4264090"/>
                <a:gd name="connsiteX16" fmla="*/ 121298 w 195942"/>
                <a:gd name="connsiteY16" fmla="*/ 2006082 h 4264090"/>
                <a:gd name="connsiteX17" fmla="*/ 158620 w 195942"/>
                <a:gd name="connsiteY17" fmla="*/ 2062066 h 4264090"/>
                <a:gd name="connsiteX18" fmla="*/ 149289 w 195942"/>
                <a:gd name="connsiteY18" fmla="*/ 2453951 h 4264090"/>
                <a:gd name="connsiteX19" fmla="*/ 130628 w 195942"/>
                <a:gd name="connsiteY19" fmla="*/ 2509935 h 4264090"/>
                <a:gd name="connsiteX20" fmla="*/ 111967 w 195942"/>
                <a:gd name="connsiteY20" fmla="*/ 2593910 h 4264090"/>
                <a:gd name="connsiteX21" fmla="*/ 93306 w 195942"/>
                <a:gd name="connsiteY21" fmla="*/ 2752531 h 4264090"/>
                <a:gd name="connsiteX22" fmla="*/ 83975 w 195942"/>
                <a:gd name="connsiteY22" fmla="*/ 2817845 h 4264090"/>
                <a:gd name="connsiteX23" fmla="*/ 18661 w 195942"/>
                <a:gd name="connsiteY23" fmla="*/ 3032449 h 4264090"/>
                <a:gd name="connsiteX24" fmla="*/ 0 w 195942"/>
                <a:gd name="connsiteY24" fmla="*/ 3144417 h 4264090"/>
                <a:gd name="connsiteX25" fmla="*/ 18661 w 195942"/>
                <a:gd name="connsiteY25" fmla="*/ 3265715 h 4264090"/>
                <a:gd name="connsiteX26" fmla="*/ 27991 w 195942"/>
                <a:gd name="connsiteY26" fmla="*/ 3303037 h 4264090"/>
                <a:gd name="connsiteX27" fmla="*/ 46653 w 195942"/>
                <a:gd name="connsiteY27" fmla="*/ 3331029 h 4264090"/>
                <a:gd name="connsiteX28" fmla="*/ 55983 w 195942"/>
                <a:gd name="connsiteY28" fmla="*/ 3359021 h 4264090"/>
                <a:gd name="connsiteX29" fmla="*/ 74645 w 195942"/>
                <a:gd name="connsiteY29" fmla="*/ 3424335 h 4264090"/>
                <a:gd name="connsiteX30" fmla="*/ 121298 w 195942"/>
                <a:gd name="connsiteY30" fmla="*/ 3536302 h 4264090"/>
                <a:gd name="connsiteX31" fmla="*/ 149289 w 195942"/>
                <a:gd name="connsiteY31" fmla="*/ 3573625 h 4264090"/>
                <a:gd name="connsiteX32" fmla="*/ 186612 w 195942"/>
                <a:gd name="connsiteY32" fmla="*/ 3694923 h 4264090"/>
                <a:gd name="connsiteX33" fmla="*/ 177281 w 195942"/>
                <a:gd name="connsiteY33" fmla="*/ 4264090 h 42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5942" h="4264090">
                  <a:moveTo>
                    <a:pt x="195942" y="0"/>
                  </a:moveTo>
                  <a:cubicBezTo>
                    <a:pt x="192832" y="77755"/>
                    <a:pt x="192156" y="155646"/>
                    <a:pt x="186612" y="233266"/>
                  </a:cubicBezTo>
                  <a:cubicBezTo>
                    <a:pt x="185911" y="243076"/>
                    <a:pt x="177834" y="251437"/>
                    <a:pt x="177281" y="261257"/>
                  </a:cubicBezTo>
                  <a:cubicBezTo>
                    <a:pt x="165373" y="472622"/>
                    <a:pt x="163371" y="684508"/>
                    <a:pt x="149289" y="895739"/>
                  </a:cubicBezTo>
                  <a:cubicBezTo>
                    <a:pt x="147783" y="918331"/>
                    <a:pt x="137446" y="939461"/>
                    <a:pt x="130628" y="961053"/>
                  </a:cubicBezTo>
                  <a:cubicBezTo>
                    <a:pt x="118781" y="998568"/>
                    <a:pt x="102848" y="1034854"/>
                    <a:pt x="93306" y="1073021"/>
                  </a:cubicBezTo>
                  <a:cubicBezTo>
                    <a:pt x="56136" y="1221695"/>
                    <a:pt x="120385" y="960494"/>
                    <a:pt x="74645" y="1166327"/>
                  </a:cubicBezTo>
                  <a:cubicBezTo>
                    <a:pt x="72511" y="1175928"/>
                    <a:pt x="68424" y="1184988"/>
                    <a:pt x="65314" y="1194319"/>
                  </a:cubicBezTo>
                  <a:cubicBezTo>
                    <a:pt x="43323" y="1370236"/>
                    <a:pt x="72043" y="1151701"/>
                    <a:pt x="37322" y="1371600"/>
                  </a:cubicBezTo>
                  <a:cubicBezTo>
                    <a:pt x="19666" y="1483418"/>
                    <a:pt x="40537" y="1408607"/>
                    <a:pt x="9330" y="1502229"/>
                  </a:cubicBezTo>
                  <a:cubicBezTo>
                    <a:pt x="15550" y="1558213"/>
                    <a:pt x="20025" y="1614418"/>
                    <a:pt x="27991" y="1670180"/>
                  </a:cubicBezTo>
                  <a:cubicBezTo>
                    <a:pt x="29382" y="1679917"/>
                    <a:pt x="36022" y="1688423"/>
                    <a:pt x="37322" y="1698172"/>
                  </a:cubicBezTo>
                  <a:cubicBezTo>
                    <a:pt x="42272" y="1735295"/>
                    <a:pt x="39751" y="1773329"/>
                    <a:pt x="46653" y="1810139"/>
                  </a:cubicBezTo>
                  <a:cubicBezTo>
                    <a:pt x="49216" y="1823810"/>
                    <a:pt x="60430" y="1834438"/>
                    <a:pt x="65314" y="1847461"/>
                  </a:cubicBezTo>
                  <a:cubicBezTo>
                    <a:pt x="69817" y="1859468"/>
                    <a:pt x="70590" y="1872618"/>
                    <a:pt x="74645" y="1884784"/>
                  </a:cubicBezTo>
                  <a:cubicBezTo>
                    <a:pt x="125713" y="2037988"/>
                    <a:pt x="63193" y="1838696"/>
                    <a:pt x="111967" y="1968759"/>
                  </a:cubicBezTo>
                  <a:cubicBezTo>
                    <a:pt x="116470" y="1980766"/>
                    <a:pt x="115563" y="1994612"/>
                    <a:pt x="121298" y="2006082"/>
                  </a:cubicBezTo>
                  <a:cubicBezTo>
                    <a:pt x="131328" y="2026142"/>
                    <a:pt x="158620" y="2062066"/>
                    <a:pt x="158620" y="2062066"/>
                  </a:cubicBezTo>
                  <a:cubicBezTo>
                    <a:pt x="155510" y="2192694"/>
                    <a:pt x="157440" y="2323540"/>
                    <a:pt x="149289" y="2453951"/>
                  </a:cubicBezTo>
                  <a:cubicBezTo>
                    <a:pt x="148062" y="2473583"/>
                    <a:pt x="136280" y="2491094"/>
                    <a:pt x="130628" y="2509935"/>
                  </a:cubicBezTo>
                  <a:cubicBezTo>
                    <a:pt x="124764" y="2529482"/>
                    <a:pt x="114770" y="2575693"/>
                    <a:pt x="111967" y="2593910"/>
                  </a:cubicBezTo>
                  <a:cubicBezTo>
                    <a:pt x="104780" y="2640624"/>
                    <a:pt x="99073" y="2706394"/>
                    <a:pt x="93306" y="2752531"/>
                  </a:cubicBezTo>
                  <a:cubicBezTo>
                    <a:pt x="90578" y="2774354"/>
                    <a:pt x="88849" y="2796400"/>
                    <a:pt x="83975" y="2817845"/>
                  </a:cubicBezTo>
                  <a:cubicBezTo>
                    <a:pt x="56368" y="2939315"/>
                    <a:pt x="54491" y="2936902"/>
                    <a:pt x="18661" y="3032449"/>
                  </a:cubicBezTo>
                  <a:cubicBezTo>
                    <a:pt x="12441" y="3069772"/>
                    <a:pt x="0" y="3106580"/>
                    <a:pt x="0" y="3144417"/>
                  </a:cubicBezTo>
                  <a:cubicBezTo>
                    <a:pt x="0" y="3185325"/>
                    <a:pt x="11552" y="3225429"/>
                    <a:pt x="18661" y="3265715"/>
                  </a:cubicBezTo>
                  <a:cubicBezTo>
                    <a:pt x="20889" y="3278343"/>
                    <a:pt x="22940" y="3291250"/>
                    <a:pt x="27991" y="3303037"/>
                  </a:cubicBezTo>
                  <a:cubicBezTo>
                    <a:pt x="32409" y="3313344"/>
                    <a:pt x="40432" y="3321698"/>
                    <a:pt x="46653" y="3331029"/>
                  </a:cubicBezTo>
                  <a:cubicBezTo>
                    <a:pt x="49763" y="3340360"/>
                    <a:pt x="53157" y="3349600"/>
                    <a:pt x="55983" y="3359021"/>
                  </a:cubicBezTo>
                  <a:cubicBezTo>
                    <a:pt x="62489" y="3380709"/>
                    <a:pt x="66817" y="3403089"/>
                    <a:pt x="74645" y="3424335"/>
                  </a:cubicBezTo>
                  <a:cubicBezTo>
                    <a:pt x="88623" y="3462275"/>
                    <a:pt x="103216" y="3500138"/>
                    <a:pt x="121298" y="3536302"/>
                  </a:cubicBezTo>
                  <a:cubicBezTo>
                    <a:pt x="128253" y="3550211"/>
                    <a:pt x="139959" y="3561184"/>
                    <a:pt x="149289" y="3573625"/>
                  </a:cubicBezTo>
                  <a:cubicBezTo>
                    <a:pt x="170150" y="3677927"/>
                    <a:pt x="150357" y="3640540"/>
                    <a:pt x="186612" y="3694923"/>
                  </a:cubicBezTo>
                  <a:cubicBezTo>
                    <a:pt x="176878" y="4220544"/>
                    <a:pt x="177281" y="4030796"/>
                    <a:pt x="177281" y="426409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72C90F3-2CA9-7C63-9FC9-B5BAACE5D403}"/>
                    </a:ext>
                  </a:extLst>
                </p:cNvPr>
                <p:cNvSpPr txBox="1"/>
                <p:nvPr/>
              </p:nvSpPr>
              <p:spPr>
                <a:xfrm>
                  <a:off x="8819498" y="5985331"/>
                  <a:ext cx="525252" cy="3641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b="1" dirty="0"/>
                </a:p>
              </p:txBody>
            </p:sp>
          </mc:Choice>
          <mc:Fallback xmlns="">
            <p:sp>
              <p:nvSpPr>
                <p:cNvPr id="44" name="TextBox 43">
                  <a:extLst>
                    <a:ext uri="{FF2B5EF4-FFF2-40B4-BE49-F238E27FC236}">
                      <a16:creationId xmlns:a16="http://schemas.microsoft.com/office/drawing/2014/main" id="{E72C90F3-2CA9-7C63-9FC9-B5BAACE5D403}"/>
                    </a:ext>
                  </a:extLst>
                </p:cNvPr>
                <p:cNvSpPr txBox="1">
                  <a:spLocks noRot="1" noChangeAspect="1" noMove="1" noResize="1" noEditPoints="1" noAdjustHandles="1" noChangeArrowheads="1" noChangeShapeType="1" noTextEdit="1"/>
                </p:cNvSpPr>
                <p:nvPr/>
              </p:nvSpPr>
              <p:spPr>
                <a:xfrm>
                  <a:off x="8819498" y="5985331"/>
                  <a:ext cx="525252" cy="364156"/>
                </a:xfrm>
                <a:prstGeom prst="rect">
                  <a:avLst/>
                </a:prstGeom>
                <a:blipFill>
                  <a:blip r:embed="rId7"/>
                  <a:stretch>
                    <a:fillRect/>
                  </a:stretch>
                </a:blipFill>
              </p:spPr>
              <p:txBody>
                <a:bodyPr/>
                <a:lstStyle/>
                <a:p>
                  <a:r>
                    <a:rPr lang="en-US">
                      <a:noFill/>
                    </a:rPr>
                    <a:t> </a:t>
                  </a:r>
                </a:p>
              </p:txBody>
            </p:sp>
          </mc:Fallback>
        </mc:AlternateContent>
      </p:grpSp>
      <p:cxnSp>
        <p:nvCxnSpPr>
          <p:cNvPr id="45" name="Straight Connector 44">
            <a:extLst>
              <a:ext uri="{FF2B5EF4-FFF2-40B4-BE49-F238E27FC236}">
                <a16:creationId xmlns:a16="http://schemas.microsoft.com/office/drawing/2014/main" id="{4E915357-A2E0-A6A2-0F7F-D2BB5E761170}"/>
              </a:ext>
            </a:extLst>
          </p:cNvPr>
          <p:cNvCxnSpPr/>
          <p:nvPr/>
        </p:nvCxnSpPr>
        <p:spPr>
          <a:xfrm>
            <a:off x="8869710" y="1544204"/>
            <a:ext cx="0" cy="441319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C77A947D-96E8-1F35-5602-16868FA1980E}"/>
              </a:ext>
            </a:extLst>
          </p:cNvPr>
          <p:cNvSpPr/>
          <p:nvPr/>
        </p:nvSpPr>
        <p:spPr>
          <a:xfrm>
            <a:off x="8602762" y="1614196"/>
            <a:ext cx="205336" cy="4516016"/>
          </a:xfrm>
          <a:custGeom>
            <a:avLst/>
            <a:gdLst>
              <a:gd name="connsiteX0" fmla="*/ 205336 w 205336"/>
              <a:gd name="connsiteY0" fmla="*/ 0 h 4516016"/>
              <a:gd name="connsiteX1" fmla="*/ 186675 w 205336"/>
              <a:gd name="connsiteY1" fmla="*/ 354563 h 4516016"/>
              <a:gd name="connsiteX2" fmla="*/ 177344 w 205336"/>
              <a:gd name="connsiteY2" fmla="*/ 662473 h 4516016"/>
              <a:gd name="connsiteX3" fmla="*/ 158683 w 205336"/>
              <a:gd name="connsiteY3" fmla="*/ 746449 h 4516016"/>
              <a:gd name="connsiteX4" fmla="*/ 140022 w 205336"/>
              <a:gd name="connsiteY4" fmla="*/ 1054359 h 4516016"/>
              <a:gd name="connsiteX5" fmla="*/ 130691 w 205336"/>
              <a:gd name="connsiteY5" fmla="*/ 1184988 h 4516016"/>
              <a:gd name="connsiteX6" fmla="*/ 121360 w 205336"/>
              <a:gd name="connsiteY6" fmla="*/ 1222310 h 4516016"/>
              <a:gd name="connsiteX7" fmla="*/ 102699 w 205336"/>
              <a:gd name="connsiteY7" fmla="*/ 1306286 h 4516016"/>
              <a:gd name="connsiteX8" fmla="*/ 102699 w 205336"/>
              <a:gd name="connsiteY8" fmla="*/ 1558212 h 4516016"/>
              <a:gd name="connsiteX9" fmla="*/ 112030 w 205336"/>
              <a:gd name="connsiteY9" fmla="*/ 1632857 h 4516016"/>
              <a:gd name="connsiteX10" fmla="*/ 130691 w 205336"/>
              <a:gd name="connsiteY10" fmla="*/ 1698171 h 4516016"/>
              <a:gd name="connsiteX11" fmla="*/ 140022 w 205336"/>
              <a:gd name="connsiteY11" fmla="*/ 1772816 h 4516016"/>
              <a:gd name="connsiteX12" fmla="*/ 149352 w 205336"/>
              <a:gd name="connsiteY12" fmla="*/ 1810139 h 4516016"/>
              <a:gd name="connsiteX13" fmla="*/ 121360 w 205336"/>
              <a:gd name="connsiteY13" fmla="*/ 2146041 h 4516016"/>
              <a:gd name="connsiteX14" fmla="*/ 84038 w 205336"/>
              <a:gd name="connsiteY14" fmla="*/ 2202024 h 4516016"/>
              <a:gd name="connsiteX15" fmla="*/ 28054 w 205336"/>
              <a:gd name="connsiteY15" fmla="*/ 2360645 h 4516016"/>
              <a:gd name="connsiteX16" fmla="*/ 18724 w 205336"/>
              <a:gd name="connsiteY16" fmla="*/ 2397967 h 4516016"/>
              <a:gd name="connsiteX17" fmla="*/ 28054 w 205336"/>
              <a:gd name="connsiteY17" fmla="*/ 2817845 h 4516016"/>
              <a:gd name="connsiteX18" fmla="*/ 62 w 205336"/>
              <a:gd name="connsiteY18" fmla="*/ 2929812 h 4516016"/>
              <a:gd name="connsiteX19" fmla="*/ 9393 w 205336"/>
              <a:gd name="connsiteY19" fmla="*/ 3200400 h 4516016"/>
              <a:gd name="connsiteX20" fmla="*/ 18724 w 205336"/>
              <a:gd name="connsiteY20" fmla="*/ 3256384 h 4516016"/>
              <a:gd name="connsiteX21" fmla="*/ 46716 w 205336"/>
              <a:gd name="connsiteY21" fmla="*/ 3331028 h 4516016"/>
              <a:gd name="connsiteX22" fmla="*/ 65377 w 205336"/>
              <a:gd name="connsiteY22" fmla="*/ 3424335 h 4516016"/>
              <a:gd name="connsiteX23" fmla="*/ 74707 w 205336"/>
              <a:gd name="connsiteY23" fmla="*/ 3498980 h 4516016"/>
              <a:gd name="connsiteX24" fmla="*/ 84038 w 205336"/>
              <a:gd name="connsiteY24" fmla="*/ 3592286 h 4516016"/>
              <a:gd name="connsiteX25" fmla="*/ 102699 w 205336"/>
              <a:gd name="connsiteY25" fmla="*/ 3666931 h 4516016"/>
              <a:gd name="connsiteX26" fmla="*/ 168014 w 205336"/>
              <a:gd name="connsiteY26" fmla="*/ 3853543 h 4516016"/>
              <a:gd name="connsiteX27" fmla="*/ 196005 w 205336"/>
              <a:gd name="connsiteY27" fmla="*/ 3946849 h 4516016"/>
              <a:gd name="connsiteX28" fmla="*/ 196005 w 205336"/>
              <a:gd name="connsiteY28" fmla="*/ 4516016 h 451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5336" h="4516016">
                <a:moveTo>
                  <a:pt x="205336" y="0"/>
                </a:moveTo>
                <a:cubicBezTo>
                  <a:pt x="192703" y="176859"/>
                  <a:pt x="194364" y="135426"/>
                  <a:pt x="186675" y="354563"/>
                </a:cubicBezTo>
                <a:cubicBezTo>
                  <a:pt x="183074" y="457184"/>
                  <a:pt x="182741" y="559931"/>
                  <a:pt x="177344" y="662473"/>
                </a:cubicBezTo>
                <a:cubicBezTo>
                  <a:pt x="176554" y="677483"/>
                  <a:pt x="162921" y="729496"/>
                  <a:pt x="158683" y="746449"/>
                </a:cubicBezTo>
                <a:cubicBezTo>
                  <a:pt x="141142" y="1149876"/>
                  <a:pt x="159468" y="821010"/>
                  <a:pt x="140022" y="1054359"/>
                </a:cubicBezTo>
                <a:cubicBezTo>
                  <a:pt x="136397" y="1097862"/>
                  <a:pt x="135512" y="1141601"/>
                  <a:pt x="130691" y="1184988"/>
                </a:cubicBezTo>
                <a:cubicBezTo>
                  <a:pt x="129275" y="1197733"/>
                  <a:pt x="123875" y="1209735"/>
                  <a:pt x="121360" y="1222310"/>
                </a:cubicBezTo>
                <a:cubicBezTo>
                  <a:pt x="104938" y="1304420"/>
                  <a:pt x="120859" y="1251807"/>
                  <a:pt x="102699" y="1306286"/>
                </a:cubicBezTo>
                <a:cubicBezTo>
                  <a:pt x="83558" y="1421136"/>
                  <a:pt x="89225" y="1362838"/>
                  <a:pt x="102699" y="1558212"/>
                </a:cubicBezTo>
                <a:cubicBezTo>
                  <a:pt x="104424" y="1583228"/>
                  <a:pt x="107908" y="1608123"/>
                  <a:pt x="112030" y="1632857"/>
                </a:cubicBezTo>
                <a:cubicBezTo>
                  <a:pt x="115937" y="1656298"/>
                  <a:pt x="123293" y="1675979"/>
                  <a:pt x="130691" y="1698171"/>
                </a:cubicBezTo>
                <a:cubicBezTo>
                  <a:pt x="133801" y="1723053"/>
                  <a:pt x="135900" y="1748082"/>
                  <a:pt x="140022" y="1772816"/>
                </a:cubicBezTo>
                <a:cubicBezTo>
                  <a:pt x="142130" y="1785465"/>
                  <a:pt x="149992" y="1797331"/>
                  <a:pt x="149352" y="1810139"/>
                </a:cubicBezTo>
                <a:cubicBezTo>
                  <a:pt x="143741" y="1922354"/>
                  <a:pt x="132823" y="2034272"/>
                  <a:pt x="121360" y="2146041"/>
                </a:cubicBezTo>
                <a:cubicBezTo>
                  <a:pt x="118273" y="2176136"/>
                  <a:pt x="105011" y="2181052"/>
                  <a:pt x="84038" y="2202024"/>
                </a:cubicBezTo>
                <a:cubicBezTo>
                  <a:pt x="65377" y="2254898"/>
                  <a:pt x="45785" y="2307452"/>
                  <a:pt x="28054" y="2360645"/>
                </a:cubicBezTo>
                <a:cubicBezTo>
                  <a:pt x="23999" y="2372810"/>
                  <a:pt x="18724" y="2385143"/>
                  <a:pt x="18724" y="2397967"/>
                </a:cubicBezTo>
                <a:cubicBezTo>
                  <a:pt x="18724" y="2537961"/>
                  <a:pt x="24944" y="2677886"/>
                  <a:pt x="28054" y="2817845"/>
                </a:cubicBezTo>
                <a:cubicBezTo>
                  <a:pt x="18723" y="2855167"/>
                  <a:pt x="-1264" y="2891364"/>
                  <a:pt x="62" y="2929812"/>
                </a:cubicBezTo>
                <a:cubicBezTo>
                  <a:pt x="3172" y="3020008"/>
                  <a:pt x="4244" y="3110297"/>
                  <a:pt x="9393" y="3200400"/>
                </a:cubicBezTo>
                <a:cubicBezTo>
                  <a:pt x="10472" y="3219288"/>
                  <a:pt x="13746" y="3238132"/>
                  <a:pt x="18724" y="3256384"/>
                </a:cubicBezTo>
                <a:cubicBezTo>
                  <a:pt x="30256" y="3298669"/>
                  <a:pt x="38419" y="3295075"/>
                  <a:pt x="46716" y="3331028"/>
                </a:cubicBezTo>
                <a:cubicBezTo>
                  <a:pt x="53848" y="3361934"/>
                  <a:pt x="60163" y="3393048"/>
                  <a:pt x="65377" y="3424335"/>
                </a:cubicBezTo>
                <a:cubicBezTo>
                  <a:pt x="69499" y="3449069"/>
                  <a:pt x="71938" y="3474058"/>
                  <a:pt x="74707" y="3498980"/>
                </a:cubicBezTo>
                <a:cubicBezTo>
                  <a:pt x="78159" y="3530046"/>
                  <a:pt x="78899" y="3561454"/>
                  <a:pt x="84038" y="3592286"/>
                </a:cubicBezTo>
                <a:cubicBezTo>
                  <a:pt x="88254" y="3617584"/>
                  <a:pt x="92835" y="3643256"/>
                  <a:pt x="102699" y="3666931"/>
                </a:cubicBezTo>
                <a:cubicBezTo>
                  <a:pt x="179614" y="3851526"/>
                  <a:pt x="126607" y="3708620"/>
                  <a:pt x="168014" y="3853543"/>
                </a:cubicBezTo>
                <a:cubicBezTo>
                  <a:pt x="169462" y="3858612"/>
                  <a:pt x="195770" y="3931567"/>
                  <a:pt x="196005" y="3946849"/>
                </a:cubicBezTo>
                <a:cubicBezTo>
                  <a:pt x="198923" y="4136549"/>
                  <a:pt x="196005" y="4326294"/>
                  <a:pt x="196005" y="451601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C000"/>
                </a:solidFill>
              </a:ln>
              <a:solidFill>
                <a:srgbClr val="FFC000"/>
              </a:solidFill>
            </a:endParaRPr>
          </a:p>
        </p:txBody>
      </p:sp>
      <p:sp>
        <p:nvSpPr>
          <p:cNvPr id="49" name="Rectangle 48">
            <a:extLst>
              <a:ext uri="{FF2B5EF4-FFF2-40B4-BE49-F238E27FC236}">
                <a16:creationId xmlns:a16="http://schemas.microsoft.com/office/drawing/2014/main" id="{09330A03-BF16-5029-BFBB-0E71D4EE9380}"/>
              </a:ext>
            </a:extLst>
          </p:cNvPr>
          <p:cNvSpPr/>
          <p:nvPr/>
        </p:nvSpPr>
        <p:spPr>
          <a:xfrm>
            <a:off x="8624891" y="5957395"/>
            <a:ext cx="384105" cy="181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51" name="Rectangle 50">
            <a:extLst>
              <a:ext uri="{FF2B5EF4-FFF2-40B4-BE49-F238E27FC236}">
                <a16:creationId xmlns:a16="http://schemas.microsoft.com/office/drawing/2014/main" id="{05C18CE4-0E01-E50C-28F1-B569DB6D1933}"/>
              </a:ext>
            </a:extLst>
          </p:cNvPr>
          <p:cNvSpPr/>
          <p:nvPr/>
        </p:nvSpPr>
        <p:spPr>
          <a:xfrm>
            <a:off x="8711282" y="5947245"/>
            <a:ext cx="245254" cy="30161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B0087FA-FAB4-D3A7-1D43-C6ABE5FC9895}"/>
              </a:ext>
            </a:extLst>
          </p:cNvPr>
          <p:cNvSpPr/>
          <p:nvPr/>
        </p:nvSpPr>
        <p:spPr>
          <a:xfrm>
            <a:off x="2786743" y="4097188"/>
            <a:ext cx="351062" cy="340296"/>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69B99F2-2065-C496-526B-FC8A79CAFD63}"/>
                  </a:ext>
                </a:extLst>
              </p:cNvPr>
              <p:cNvSpPr txBox="1"/>
              <p:nvPr/>
            </p:nvSpPr>
            <p:spPr>
              <a:xfrm>
                <a:off x="7146886" y="3040141"/>
                <a:ext cx="159907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𝜃</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𝑋</m:t>
                          </m:r>
                        </m:e>
                        <m:sup>
                          <m:r>
                            <a:rPr lang="en-US" b="0" i="1" smtClean="0">
                              <a:solidFill>
                                <a:srgbClr val="0070C0"/>
                              </a:solidFill>
                              <a:latin typeface="Cambria Math" panose="02040503050406030204" pitchFamily="18" charset="0"/>
                            </a:rPr>
                            <m:t>∗</m:t>
                          </m:r>
                        </m:sup>
                      </m:sSup>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oMath>
                  </m:oMathPara>
                </a14:m>
                <a:endParaRPr lang="en-US" dirty="0">
                  <a:solidFill>
                    <a:srgbClr val="0070C0"/>
                  </a:solidFill>
                </a:endParaRPr>
              </a:p>
              <a:p>
                <a:endParaRPr lang="en-US" dirty="0"/>
              </a:p>
            </p:txBody>
          </p:sp>
        </mc:Choice>
        <mc:Fallback xmlns="">
          <p:sp>
            <p:nvSpPr>
              <p:cNvPr id="53" name="TextBox 52">
                <a:extLst>
                  <a:ext uri="{FF2B5EF4-FFF2-40B4-BE49-F238E27FC236}">
                    <a16:creationId xmlns:a16="http://schemas.microsoft.com/office/drawing/2014/main" id="{569B99F2-2065-C496-526B-FC8A79CAFD63}"/>
                  </a:ext>
                </a:extLst>
              </p:cNvPr>
              <p:cNvSpPr txBox="1">
                <a:spLocks noRot="1" noChangeAspect="1" noMove="1" noResize="1" noEditPoints="1" noAdjustHandles="1" noChangeArrowheads="1" noChangeShapeType="1" noTextEdit="1"/>
              </p:cNvSpPr>
              <p:nvPr/>
            </p:nvSpPr>
            <p:spPr>
              <a:xfrm>
                <a:off x="7146886" y="3040141"/>
                <a:ext cx="1599075" cy="646331"/>
              </a:xfrm>
              <a:prstGeom prst="rect">
                <a:avLst/>
              </a:prstGeom>
              <a:blipFill>
                <a:blip r:embed="rId9"/>
                <a:stretch>
                  <a:fillRect/>
                </a:stretch>
              </a:blipFill>
            </p:spPr>
            <p:txBody>
              <a:bodyPr/>
              <a:lstStyle/>
              <a:p>
                <a:r>
                  <a:rPr lang="en-US">
                    <a:noFill/>
                  </a:rPr>
                  <a:t> </a:t>
                </a:r>
              </a:p>
            </p:txBody>
          </p:sp>
        </mc:Fallback>
      </mc:AlternateContent>
      <p:sp>
        <p:nvSpPr>
          <p:cNvPr id="54" name="Arrow: Right 53">
            <a:extLst>
              <a:ext uri="{FF2B5EF4-FFF2-40B4-BE49-F238E27FC236}">
                <a16:creationId xmlns:a16="http://schemas.microsoft.com/office/drawing/2014/main" id="{08852C7D-7118-9812-71B3-F5088E450981}"/>
              </a:ext>
            </a:extLst>
          </p:cNvPr>
          <p:cNvSpPr/>
          <p:nvPr/>
        </p:nvSpPr>
        <p:spPr>
          <a:xfrm rot="1791691">
            <a:off x="8096871" y="3524363"/>
            <a:ext cx="576688" cy="30530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Arrow: Right 1">
            <a:extLst>
              <a:ext uri="{FF2B5EF4-FFF2-40B4-BE49-F238E27FC236}">
                <a16:creationId xmlns:a16="http://schemas.microsoft.com/office/drawing/2014/main" id="{92A87DC0-E84F-67BC-C5C2-898C79EE31C6}"/>
              </a:ext>
            </a:extLst>
          </p:cNvPr>
          <p:cNvSpPr/>
          <p:nvPr/>
        </p:nvSpPr>
        <p:spPr>
          <a:xfrm rot="18942745">
            <a:off x="8126342" y="2568506"/>
            <a:ext cx="576688" cy="30530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FD1A7D-C87B-83D5-B360-132403B3AC4E}"/>
              </a:ext>
            </a:extLst>
          </p:cNvPr>
          <p:cNvSpPr txBox="1"/>
          <p:nvPr/>
        </p:nvSpPr>
        <p:spPr>
          <a:xfrm>
            <a:off x="838200" y="6176963"/>
            <a:ext cx="1162050" cy="369332"/>
          </a:xfrm>
          <a:prstGeom prst="rect">
            <a:avLst/>
          </a:prstGeom>
          <a:noFill/>
        </p:spPr>
        <p:txBody>
          <a:bodyPr wrap="square" rtlCol="0">
            <a:spAutoFit/>
          </a:bodyPr>
          <a:lstStyle/>
          <a:p>
            <a:r>
              <a:rPr lang="en-US" dirty="0">
                <a:hlinkClick r:id="rId10" action="ppaction://hlinksldjump"/>
              </a:rPr>
              <a:t>Back</a:t>
            </a:r>
            <a:endParaRPr lang="en-US" dirty="0"/>
          </a:p>
        </p:txBody>
      </p:sp>
      <p:sp>
        <p:nvSpPr>
          <p:cNvPr id="4" name="TextBox 3">
            <a:extLst>
              <a:ext uri="{FF2B5EF4-FFF2-40B4-BE49-F238E27FC236}">
                <a16:creationId xmlns:a16="http://schemas.microsoft.com/office/drawing/2014/main" id="{CF80177D-019C-01FA-FB41-7FA49C2E9339}"/>
              </a:ext>
            </a:extLst>
          </p:cNvPr>
          <p:cNvSpPr txBox="1"/>
          <p:nvPr/>
        </p:nvSpPr>
        <p:spPr>
          <a:xfrm>
            <a:off x="1519386" y="6176963"/>
            <a:ext cx="2380809" cy="369332"/>
          </a:xfrm>
          <a:prstGeom prst="rect">
            <a:avLst/>
          </a:prstGeom>
          <a:noFill/>
        </p:spPr>
        <p:txBody>
          <a:bodyPr wrap="square" rtlCol="0">
            <a:spAutoFit/>
          </a:bodyPr>
          <a:lstStyle/>
          <a:p>
            <a:r>
              <a:rPr lang="en-US" dirty="0">
                <a:hlinkClick r:id="rId11" action="ppaction://hlinksldjump"/>
              </a:rPr>
              <a:t>Multi-Round Inference</a:t>
            </a: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B292BF-B53C-17C7-24D9-DF579D08853F}"/>
                  </a:ext>
                </a:extLst>
              </p:cNvPr>
              <p:cNvSpPr txBox="1"/>
              <p:nvPr/>
            </p:nvSpPr>
            <p:spPr>
              <a:xfrm>
                <a:off x="8668424" y="5884505"/>
                <a:ext cx="37521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m:t>
                          </m:r>
                        </m:sup>
                      </m:sSup>
                    </m:oMath>
                  </m:oMathPara>
                </a14:m>
                <a:endParaRPr lang="en-US" sz="2000" b="1" dirty="0"/>
              </a:p>
            </p:txBody>
          </p:sp>
        </mc:Choice>
        <mc:Fallback xmlns="">
          <p:sp>
            <p:nvSpPr>
              <p:cNvPr id="48" name="TextBox 47">
                <a:extLst>
                  <a:ext uri="{FF2B5EF4-FFF2-40B4-BE49-F238E27FC236}">
                    <a16:creationId xmlns:a16="http://schemas.microsoft.com/office/drawing/2014/main" id="{FBB292BF-B53C-17C7-24D9-DF579D08853F}"/>
                  </a:ext>
                </a:extLst>
              </p:cNvPr>
              <p:cNvSpPr txBox="1">
                <a:spLocks noRot="1" noChangeAspect="1" noMove="1" noResize="1" noEditPoints="1" noAdjustHandles="1" noChangeArrowheads="1" noChangeShapeType="1" noTextEdit="1"/>
              </p:cNvSpPr>
              <p:nvPr/>
            </p:nvSpPr>
            <p:spPr>
              <a:xfrm>
                <a:off x="8668424" y="5884505"/>
                <a:ext cx="375210" cy="400110"/>
              </a:xfrm>
              <a:prstGeom prst="rect">
                <a:avLst/>
              </a:prstGeom>
              <a:blipFill>
                <a:blip r:embed="rId12"/>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1EE3582A-4C09-7007-4ED2-B5094EB04636}"/>
              </a:ext>
            </a:extLst>
          </p:cNvPr>
          <p:cNvSpPr/>
          <p:nvPr/>
        </p:nvSpPr>
        <p:spPr>
          <a:xfrm>
            <a:off x="9067317" y="5771937"/>
            <a:ext cx="122071" cy="1279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94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P spid="53" grpId="0"/>
      <p:bldP spid="54" grpId="0" animBg="1"/>
      <p:bldP spid="2" grpId="0" animBg="1"/>
      <p:bldP spid="48"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4C6B8-E24B-A2C0-B7E4-EA710FACC9EA}"/>
              </a:ext>
            </a:extLst>
          </p:cNvPr>
          <p:cNvSpPr>
            <a:spLocks noGrp="1"/>
          </p:cNvSpPr>
          <p:nvPr>
            <p:ph type="ctrTitle"/>
          </p:nvPr>
        </p:nvSpPr>
        <p:spPr/>
        <p:txBody>
          <a:bodyPr/>
          <a:lstStyle/>
          <a:p>
            <a:r>
              <a:rPr lang="en-US" dirty="0"/>
              <a:t>Bayesian Background</a:t>
            </a:r>
          </a:p>
        </p:txBody>
      </p:sp>
      <p:sp>
        <p:nvSpPr>
          <p:cNvPr id="5" name="Subtitle 4">
            <a:extLst>
              <a:ext uri="{FF2B5EF4-FFF2-40B4-BE49-F238E27FC236}">
                <a16:creationId xmlns:a16="http://schemas.microsoft.com/office/drawing/2014/main" id="{FEF12ECD-A65C-4EB9-5DAB-1BA62FA42F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2370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35BE6-58D7-E213-8FE1-543F7436249F}"/>
              </a:ext>
            </a:extLst>
          </p:cNvPr>
          <p:cNvSpPr>
            <a:spLocks noGrp="1"/>
          </p:cNvSpPr>
          <p:nvPr>
            <p:ph type="ctrTitle"/>
          </p:nvPr>
        </p:nvSpPr>
        <p:spPr/>
        <p:txBody>
          <a:bodyPr/>
          <a:lstStyle/>
          <a:p>
            <a:r>
              <a:rPr lang="en-US" dirty="0"/>
              <a:t>Results</a:t>
            </a:r>
          </a:p>
        </p:txBody>
      </p:sp>
      <p:sp>
        <p:nvSpPr>
          <p:cNvPr id="5" name="Subtitle 4">
            <a:extLst>
              <a:ext uri="{FF2B5EF4-FFF2-40B4-BE49-F238E27FC236}">
                <a16:creationId xmlns:a16="http://schemas.microsoft.com/office/drawing/2014/main" id="{996443F8-F8E6-2BEB-6148-B4C12F8B33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3364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2EB38E-02BE-DDEB-DD0E-681246035290}"/>
              </a:ext>
            </a:extLst>
          </p:cNvPr>
          <p:cNvSpPr>
            <a:spLocks noGrp="1"/>
          </p:cNvSpPr>
          <p:nvPr>
            <p:ph type="title"/>
          </p:nvPr>
        </p:nvSpPr>
        <p:spPr/>
        <p:txBody>
          <a:bodyPr/>
          <a:lstStyle/>
          <a:p>
            <a:r>
              <a:rPr lang="en-US" sz="4400" dirty="0"/>
              <a:t>SNPE vs Bayesian Methods</a:t>
            </a:r>
          </a:p>
        </p:txBody>
      </p:sp>
      <p:pic>
        <p:nvPicPr>
          <p:cNvPr id="14" name="Picture 13">
            <a:extLst>
              <a:ext uri="{FF2B5EF4-FFF2-40B4-BE49-F238E27FC236}">
                <a16:creationId xmlns:a16="http://schemas.microsoft.com/office/drawing/2014/main" id="{B5FF7124-4096-6129-8E0C-CF848FFE3B30}"/>
              </a:ext>
            </a:extLst>
          </p:cNvPr>
          <p:cNvPicPr>
            <a:picLocks noChangeAspect="1"/>
          </p:cNvPicPr>
          <p:nvPr/>
        </p:nvPicPr>
        <p:blipFill>
          <a:blip r:embed="rId2"/>
          <a:stretch>
            <a:fillRect/>
          </a:stretch>
        </p:blipFill>
        <p:spPr>
          <a:xfrm>
            <a:off x="4095576" y="1423819"/>
            <a:ext cx="4000847" cy="960203"/>
          </a:xfrm>
          <a:prstGeom prst="rect">
            <a:avLst/>
          </a:prstGeom>
        </p:spPr>
      </p:pic>
      <p:sp>
        <p:nvSpPr>
          <p:cNvPr id="16" name="TextBox 15">
            <a:extLst>
              <a:ext uri="{FF2B5EF4-FFF2-40B4-BE49-F238E27FC236}">
                <a16:creationId xmlns:a16="http://schemas.microsoft.com/office/drawing/2014/main" id="{8620F2BF-F5D8-BED3-BA35-DB6C26527629}"/>
              </a:ext>
            </a:extLst>
          </p:cNvPr>
          <p:cNvSpPr txBox="1"/>
          <p:nvPr/>
        </p:nvSpPr>
        <p:spPr>
          <a:xfrm>
            <a:off x="737203" y="6245040"/>
            <a:ext cx="1978090" cy="369332"/>
          </a:xfrm>
          <a:prstGeom prst="rect">
            <a:avLst/>
          </a:prstGeom>
          <a:noFill/>
        </p:spPr>
        <p:txBody>
          <a:bodyPr wrap="square" rtlCol="0">
            <a:spAutoFit/>
          </a:bodyPr>
          <a:lstStyle/>
          <a:p>
            <a:r>
              <a:rPr lang="en-US" dirty="0">
                <a:hlinkClick r:id="rId3" action="ppaction://hlinksldjump"/>
              </a:rPr>
              <a:t>Perturbation</a:t>
            </a:r>
            <a:endParaRPr lang="en-US" dirty="0"/>
          </a:p>
        </p:txBody>
      </p:sp>
      <p:sp>
        <p:nvSpPr>
          <p:cNvPr id="17" name="TextBox 16">
            <a:extLst>
              <a:ext uri="{FF2B5EF4-FFF2-40B4-BE49-F238E27FC236}">
                <a16:creationId xmlns:a16="http://schemas.microsoft.com/office/drawing/2014/main" id="{59983FAF-E111-07AB-F2A4-EAE17820B96B}"/>
              </a:ext>
            </a:extLst>
          </p:cNvPr>
          <p:cNvSpPr txBox="1"/>
          <p:nvPr/>
        </p:nvSpPr>
        <p:spPr>
          <a:xfrm>
            <a:off x="2808444" y="6245040"/>
            <a:ext cx="1978090" cy="369332"/>
          </a:xfrm>
          <a:prstGeom prst="rect">
            <a:avLst/>
          </a:prstGeom>
          <a:noFill/>
        </p:spPr>
        <p:txBody>
          <a:bodyPr wrap="square" rtlCol="0">
            <a:spAutoFit/>
          </a:bodyPr>
          <a:lstStyle/>
          <a:p>
            <a:r>
              <a:rPr lang="en-US" dirty="0">
                <a:hlinkClick r:id="rId4" action="ppaction://hlinksldjump"/>
              </a:rPr>
              <a:t>Projection</a:t>
            </a:r>
            <a:endParaRPr lang="en-US" dirty="0"/>
          </a:p>
        </p:txBody>
      </p:sp>
      <p:sp>
        <p:nvSpPr>
          <p:cNvPr id="18" name="TextBox 17">
            <a:extLst>
              <a:ext uri="{FF2B5EF4-FFF2-40B4-BE49-F238E27FC236}">
                <a16:creationId xmlns:a16="http://schemas.microsoft.com/office/drawing/2014/main" id="{3D813DFB-12D0-1406-1306-E8123F86BFF6}"/>
              </a:ext>
            </a:extLst>
          </p:cNvPr>
          <p:cNvSpPr txBox="1"/>
          <p:nvPr/>
        </p:nvSpPr>
        <p:spPr>
          <a:xfrm>
            <a:off x="4606570" y="6262567"/>
            <a:ext cx="2562506" cy="369332"/>
          </a:xfrm>
          <a:prstGeom prst="rect">
            <a:avLst/>
          </a:prstGeom>
          <a:noFill/>
        </p:spPr>
        <p:txBody>
          <a:bodyPr wrap="square" rtlCol="0">
            <a:spAutoFit/>
          </a:bodyPr>
          <a:lstStyle/>
          <a:p>
            <a:r>
              <a:rPr lang="en-US" dirty="0">
                <a:hlinkClick r:id="rId5" action="ppaction://hlinksldjump"/>
              </a:rPr>
              <a:t>Value Function Iteration</a:t>
            </a:r>
            <a:endParaRPr lang="en-US" dirty="0"/>
          </a:p>
        </p:txBody>
      </p:sp>
      <p:sp>
        <p:nvSpPr>
          <p:cNvPr id="19" name="TextBox 18">
            <a:extLst>
              <a:ext uri="{FF2B5EF4-FFF2-40B4-BE49-F238E27FC236}">
                <a16:creationId xmlns:a16="http://schemas.microsoft.com/office/drawing/2014/main" id="{B143849E-2226-FA24-8D56-6AFBA9F08D2E}"/>
              </a:ext>
            </a:extLst>
          </p:cNvPr>
          <p:cNvSpPr txBox="1"/>
          <p:nvPr/>
        </p:nvSpPr>
        <p:spPr>
          <a:xfrm>
            <a:off x="7585431" y="6273328"/>
            <a:ext cx="1978090" cy="369332"/>
          </a:xfrm>
          <a:prstGeom prst="rect">
            <a:avLst/>
          </a:prstGeom>
          <a:noFill/>
        </p:spPr>
        <p:txBody>
          <a:bodyPr wrap="square" rtlCol="0">
            <a:spAutoFit/>
          </a:bodyPr>
          <a:lstStyle/>
          <a:p>
            <a:r>
              <a:rPr lang="en-US" dirty="0">
                <a:hlinkClick r:id="rId6" action="ppaction://hlinksldjump"/>
              </a:rPr>
              <a:t>HANK Reiter</a:t>
            </a:r>
            <a:endParaRPr lang="en-US" dirty="0"/>
          </a:p>
        </p:txBody>
      </p:sp>
      <p:sp>
        <p:nvSpPr>
          <p:cNvPr id="20" name="TextBox 19">
            <a:extLst>
              <a:ext uri="{FF2B5EF4-FFF2-40B4-BE49-F238E27FC236}">
                <a16:creationId xmlns:a16="http://schemas.microsoft.com/office/drawing/2014/main" id="{154572B4-9B5D-6DCB-3A49-A280E1711351}"/>
              </a:ext>
            </a:extLst>
          </p:cNvPr>
          <p:cNvSpPr txBox="1"/>
          <p:nvPr/>
        </p:nvSpPr>
        <p:spPr>
          <a:xfrm>
            <a:off x="9476708" y="6262567"/>
            <a:ext cx="1978090" cy="369332"/>
          </a:xfrm>
          <a:prstGeom prst="rect">
            <a:avLst/>
          </a:prstGeom>
          <a:noFill/>
        </p:spPr>
        <p:txBody>
          <a:bodyPr wrap="square" rtlCol="0">
            <a:spAutoFit/>
          </a:bodyPr>
          <a:lstStyle/>
          <a:p>
            <a:r>
              <a:rPr lang="en-US" dirty="0">
                <a:hlinkClick r:id="rId7" action="ppaction://hlinksldjump"/>
              </a:rPr>
              <a:t>HANK </a:t>
            </a:r>
            <a:r>
              <a:rPr lang="en-US" dirty="0" err="1">
                <a:hlinkClick r:id="rId7" action="ppaction://hlinksldjump"/>
              </a:rPr>
              <a:t>Winberry</a:t>
            </a:r>
            <a:endParaRPr lang="en-US" dirty="0"/>
          </a:p>
        </p:txBody>
      </p:sp>
      <p:pic>
        <p:nvPicPr>
          <p:cNvPr id="2" name="Content Placeholder 5">
            <a:extLst>
              <a:ext uri="{FF2B5EF4-FFF2-40B4-BE49-F238E27FC236}">
                <a16:creationId xmlns:a16="http://schemas.microsoft.com/office/drawing/2014/main" id="{244DAC0C-3F27-5C97-4E69-2D670C4364EA}"/>
              </a:ext>
            </a:extLst>
          </p:cNvPr>
          <p:cNvPicPr>
            <a:picLocks noChangeAspect="1"/>
          </p:cNvPicPr>
          <p:nvPr/>
        </p:nvPicPr>
        <p:blipFill>
          <a:blip r:embed="rId8"/>
          <a:stretch>
            <a:fillRect/>
          </a:stretch>
        </p:blipFill>
        <p:spPr>
          <a:xfrm>
            <a:off x="838200" y="2456223"/>
            <a:ext cx="10515600" cy="3644415"/>
          </a:xfrm>
          <a:prstGeom prst="rect">
            <a:avLst/>
          </a:prstGeom>
        </p:spPr>
      </p:pic>
      <p:sp>
        <p:nvSpPr>
          <p:cNvPr id="10" name="Rectangle 9">
            <a:extLst>
              <a:ext uri="{FF2B5EF4-FFF2-40B4-BE49-F238E27FC236}">
                <a16:creationId xmlns:a16="http://schemas.microsoft.com/office/drawing/2014/main" id="{7A2A9E85-D1BE-ADD4-1BCB-E04F41A45729}"/>
              </a:ext>
            </a:extLst>
          </p:cNvPr>
          <p:cNvSpPr/>
          <p:nvPr/>
        </p:nvSpPr>
        <p:spPr>
          <a:xfrm>
            <a:off x="6269547" y="2545951"/>
            <a:ext cx="5084253" cy="39933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777D9F-F0E7-D254-126D-2620D2ED37CE}"/>
              </a:ext>
            </a:extLst>
          </p:cNvPr>
          <p:cNvSpPr/>
          <p:nvPr/>
        </p:nvSpPr>
        <p:spPr>
          <a:xfrm>
            <a:off x="944878" y="2945289"/>
            <a:ext cx="5151122" cy="308228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38E418-3113-B0B7-873A-B290E7DFD036}"/>
              </a:ext>
            </a:extLst>
          </p:cNvPr>
          <p:cNvSpPr/>
          <p:nvPr/>
        </p:nvSpPr>
        <p:spPr>
          <a:xfrm>
            <a:off x="1688841" y="1690688"/>
            <a:ext cx="2183363" cy="489066"/>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93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1F3E4-49DD-2EC8-F135-0DD6A5BFAC47}"/>
              </a:ext>
            </a:extLst>
          </p:cNvPr>
          <p:cNvSpPr>
            <a:spLocks noGrp="1"/>
          </p:cNvSpPr>
          <p:nvPr>
            <p:ph type="ctrTitle"/>
          </p:nvPr>
        </p:nvSpPr>
        <p:spPr/>
        <p:txBody>
          <a:bodyPr/>
          <a:lstStyle/>
          <a:p>
            <a:r>
              <a:rPr lang="en-US" dirty="0"/>
              <a:t>SNPE/MCMC Performance on Smets-</a:t>
            </a:r>
            <a:r>
              <a:rPr lang="en-US" dirty="0" err="1"/>
              <a:t>Wouters</a:t>
            </a:r>
            <a:endParaRPr lang="en-US" dirty="0"/>
          </a:p>
        </p:txBody>
      </p:sp>
      <p:sp>
        <p:nvSpPr>
          <p:cNvPr id="5" name="Subtitle 4">
            <a:extLst>
              <a:ext uri="{FF2B5EF4-FFF2-40B4-BE49-F238E27FC236}">
                <a16:creationId xmlns:a16="http://schemas.microsoft.com/office/drawing/2014/main" id="{312787A0-A575-B712-F9F7-D454570A3A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032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5464-6028-3B14-7E64-1D54A7EBB618}"/>
              </a:ext>
            </a:extLst>
          </p:cNvPr>
          <p:cNvSpPr>
            <a:spLocks noGrp="1"/>
          </p:cNvSpPr>
          <p:nvPr>
            <p:ph type="title"/>
          </p:nvPr>
        </p:nvSpPr>
        <p:spPr/>
        <p:txBody>
          <a:bodyPr/>
          <a:lstStyle/>
          <a:p>
            <a:r>
              <a:rPr lang="en-US" dirty="0"/>
              <a:t>SNPE after Five Hundred Thousand Iterations</a:t>
            </a:r>
            <a:br>
              <a:rPr lang="en-US" dirty="0"/>
            </a:br>
            <a:r>
              <a:rPr lang="en-US" dirty="0"/>
              <a:t>(Uniform Prior)</a:t>
            </a:r>
          </a:p>
        </p:txBody>
      </p:sp>
      <p:sp>
        <p:nvSpPr>
          <p:cNvPr id="3" name="TextBox 2">
            <a:extLst>
              <a:ext uri="{FF2B5EF4-FFF2-40B4-BE49-F238E27FC236}">
                <a16:creationId xmlns:a16="http://schemas.microsoft.com/office/drawing/2014/main" id="{EFF033B2-EC3C-0A12-9B5B-CAF690B9D40C}"/>
              </a:ext>
            </a:extLst>
          </p:cNvPr>
          <p:cNvSpPr txBox="1"/>
          <p:nvPr/>
        </p:nvSpPr>
        <p:spPr>
          <a:xfrm>
            <a:off x="838200" y="6381750"/>
            <a:ext cx="1085850" cy="369332"/>
          </a:xfrm>
          <a:prstGeom prst="rect">
            <a:avLst/>
          </a:prstGeom>
          <a:noFill/>
        </p:spPr>
        <p:txBody>
          <a:bodyPr wrap="square" rtlCol="0">
            <a:spAutoFit/>
          </a:bodyPr>
          <a:lstStyle/>
          <a:p>
            <a:r>
              <a:rPr lang="en-US" dirty="0">
                <a:hlinkClick r:id="rId2" action="ppaction://hlinksldjump"/>
              </a:rPr>
              <a:t>Back</a:t>
            </a:r>
            <a:endParaRPr lang="en-US" dirty="0"/>
          </a:p>
        </p:txBody>
      </p:sp>
      <p:pic>
        <p:nvPicPr>
          <p:cNvPr id="8" name="Content Placeholder 7" descr="A group of graphs showing different types of data">
            <a:extLst>
              <a:ext uri="{FF2B5EF4-FFF2-40B4-BE49-F238E27FC236}">
                <a16:creationId xmlns:a16="http://schemas.microsoft.com/office/drawing/2014/main" id="{8F971DF9-019E-71A4-CCA4-2A66E3323A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10515600" cy="4351338"/>
          </a:xfrm>
        </p:spPr>
      </p:pic>
      <p:sp>
        <p:nvSpPr>
          <p:cNvPr id="4" name="Rectangle 3">
            <a:extLst>
              <a:ext uri="{FF2B5EF4-FFF2-40B4-BE49-F238E27FC236}">
                <a16:creationId xmlns:a16="http://schemas.microsoft.com/office/drawing/2014/main" id="{884E1057-89CF-F38D-D518-E2E4DD108D6C}"/>
              </a:ext>
            </a:extLst>
          </p:cNvPr>
          <p:cNvSpPr/>
          <p:nvPr/>
        </p:nvSpPr>
        <p:spPr>
          <a:xfrm>
            <a:off x="1041899" y="1895475"/>
            <a:ext cx="167469" cy="109000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90207A-89C8-CD58-1E12-1B5F8F15C01F}"/>
              </a:ext>
            </a:extLst>
          </p:cNvPr>
          <p:cNvSpPr/>
          <p:nvPr/>
        </p:nvSpPr>
        <p:spPr>
          <a:xfrm>
            <a:off x="1213656" y="2795126"/>
            <a:ext cx="1804847" cy="11522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67B2215-B4F2-2707-7667-2B0DC3C35C6F}"/>
              </a:ext>
            </a:extLst>
          </p:cNvPr>
          <p:cNvSpPr/>
          <p:nvPr/>
        </p:nvSpPr>
        <p:spPr>
          <a:xfrm>
            <a:off x="1562703" y="1976284"/>
            <a:ext cx="167470" cy="77406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D66840-5726-61B5-8DBD-063BCB5BE565}"/>
              </a:ext>
            </a:extLst>
          </p:cNvPr>
          <p:cNvSpPr/>
          <p:nvPr/>
        </p:nvSpPr>
        <p:spPr>
          <a:xfrm>
            <a:off x="1209368" y="1976284"/>
            <a:ext cx="914400" cy="77406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8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9" grpId="0" animBg="1"/>
      <p:bldP spid="9" grpId="1" animBg="1"/>
      <p:bldP spid="10" grpId="0" animBg="1"/>
      <p:bldP spid="1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5464-6028-3B14-7E64-1D54A7EBB618}"/>
              </a:ext>
            </a:extLst>
          </p:cNvPr>
          <p:cNvSpPr>
            <a:spLocks noGrp="1"/>
          </p:cNvSpPr>
          <p:nvPr>
            <p:ph type="title"/>
          </p:nvPr>
        </p:nvSpPr>
        <p:spPr/>
        <p:txBody>
          <a:bodyPr/>
          <a:lstStyle/>
          <a:p>
            <a:r>
              <a:rPr lang="en-US" dirty="0"/>
              <a:t>Metropolis-Hastings MCMC after Ten Million Iterations (Uniform Prior)</a:t>
            </a:r>
          </a:p>
        </p:txBody>
      </p:sp>
      <p:sp>
        <p:nvSpPr>
          <p:cNvPr id="4" name="TextBox 3">
            <a:extLst>
              <a:ext uri="{FF2B5EF4-FFF2-40B4-BE49-F238E27FC236}">
                <a16:creationId xmlns:a16="http://schemas.microsoft.com/office/drawing/2014/main" id="{9D5586E9-0581-E0E9-40DA-67F0C5454C7B}"/>
              </a:ext>
            </a:extLst>
          </p:cNvPr>
          <p:cNvSpPr txBox="1"/>
          <p:nvPr/>
        </p:nvSpPr>
        <p:spPr>
          <a:xfrm>
            <a:off x="1038225" y="6216650"/>
            <a:ext cx="6096000" cy="369332"/>
          </a:xfrm>
          <a:prstGeom prst="rect">
            <a:avLst/>
          </a:prstGeom>
          <a:noFill/>
        </p:spPr>
        <p:txBody>
          <a:bodyPr wrap="square">
            <a:spAutoFit/>
          </a:bodyPr>
          <a:lstStyle/>
          <a:p>
            <a:r>
              <a:rPr lang="en-US" dirty="0">
                <a:hlinkClick r:id="rId3" action="ppaction://hlinksldjump"/>
              </a:rPr>
              <a:t>Back</a:t>
            </a:r>
            <a:endParaRPr lang="en-US" dirty="0"/>
          </a:p>
        </p:txBody>
      </p:sp>
      <p:pic>
        <p:nvPicPr>
          <p:cNvPr id="8" name="Content Placeholder 7" descr="A group of graphs showing different sizes and colors&#10;&#10;Description automatically generated">
            <a:extLst>
              <a:ext uri="{FF2B5EF4-FFF2-40B4-BE49-F238E27FC236}">
                <a16:creationId xmlns:a16="http://schemas.microsoft.com/office/drawing/2014/main" id="{353C38B3-087D-36A5-7A33-602A6AFF6C5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825625"/>
            <a:ext cx="10515600" cy="4351338"/>
          </a:xfrm>
        </p:spPr>
      </p:pic>
    </p:spTree>
    <p:extLst>
      <p:ext uri="{BB962C8B-B14F-4D97-AF65-F5344CB8AC3E}">
        <p14:creationId xmlns:p14="http://schemas.microsoft.com/office/powerpoint/2010/main" val="3892045867"/>
      </p:ext>
    </p:extLst>
  </p:cSld>
  <p:clrMapOvr>
    <a:masterClrMapping/>
  </p:clrMapOvr>
  <p:extLst>
    <p:ext uri="{6950BFC3-D8DA-4A85-94F7-54DA5524770B}">
      <p188:commentRel xmlns:p188="http://schemas.microsoft.com/office/powerpoint/2018/8/main" r:id="rId2"/>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A356-282E-0238-1837-EC55DE7CC381}"/>
              </a:ext>
            </a:extLst>
          </p:cNvPr>
          <p:cNvSpPr>
            <a:spLocks noGrp="1"/>
          </p:cNvSpPr>
          <p:nvPr>
            <p:ph type="title"/>
          </p:nvPr>
        </p:nvSpPr>
        <p:spPr/>
        <p:txBody>
          <a:bodyPr/>
          <a:lstStyle/>
          <a:p>
            <a:r>
              <a:rPr lang="en-US" dirty="0"/>
              <a:t>Theoretical Underpinning for SNPE Accuracy vs Monte Carlo</a:t>
            </a:r>
          </a:p>
        </p:txBody>
      </p:sp>
      <p:sp>
        <p:nvSpPr>
          <p:cNvPr id="4" name="Content Placeholder 3">
            <a:extLst>
              <a:ext uri="{FF2B5EF4-FFF2-40B4-BE49-F238E27FC236}">
                <a16:creationId xmlns:a16="http://schemas.microsoft.com/office/drawing/2014/main" id="{0AAF6127-3EB1-8A31-A39A-65FBB5D75F73}"/>
              </a:ext>
            </a:extLst>
          </p:cNvPr>
          <p:cNvSpPr>
            <a:spLocks noGrp="1"/>
          </p:cNvSpPr>
          <p:nvPr>
            <p:ph sz="half" idx="2"/>
          </p:nvPr>
        </p:nvSpPr>
        <p:spPr/>
        <p:txBody>
          <a:bodyPr/>
          <a:lstStyle/>
          <a:p>
            <a:r>
              <a:rPr lang="en-US" dirty="0"/>
              <a:t>Sampling from multimodal distributions with MCMC don’t have polynomial computational guarantees (Chewi 2023)</a:t>
            </a:r>
          </a:p>
          <a:p>
            <a:r>
              <a:rPr lang="en-US" dirty="0"/>
              <a:t>Using a parametric density estimator via maximum likelihood are roughly quadratic/polynomial in cost (Farrell 2021)</a:t>
            </a:r>
          </a:p>
          <a:p>
            <a:pPr marL="0" indent="0">
              <a:buNone/>
            </a:pPr>
            <a:endParaRPr lang="en-US" dirty="0"/>
          </a:p>
        </p:txBody>
      </p:sp>
      <p:pic>
        <p:nvPicPr>
          <p:cNvPr id="5" name="Content Placeholder 6" descr="A graph of a graph&#10;&#10;Description automatically generated">
            <a:extLst>
              <a:ext uri="{FF2B5EF4-FFF2-40B4-BE49-F238E27FC236}">
                <a16:creationId xmlns:a16="http://schemas.microsoft.com/office/drawing/2014/main" id="{99F67676-5E03-7611-A136-7FA139C988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40266"/>
            <a:ext cx="5257800" cy="4236697"/>
          </a:xfrm>
        </p:spPr>
      </p:pic>
      <p:sp>
        <p:nvSpPr>
          <p:cNvPr id="3" name="TextBox 2">
            <a:extLst>
              <a:ext uri="{FF2B5EF4-FFF2-40B4-BE49-F238E27FC236}">
                <a16:creationId xmlns:a16="http://schemas.microsoft.com/office/drawing/2014/main" id="{0FE81D0B-2737-527B-F851-7E9D86ACC48B}"/>
              </a:ext>
            </a:extLst>
          </p:cNvPr>
          <p:cNvSpPr txBox="1"/>
          <p:nvPr/>
        </p:nvSpPr>
        <p:spPr>
          <a:xfrm>
            <a:off x="838200" y="6279502"/>
            <a:ext cx="1960984" cy="369332"/>
          </a:xfrm>
          <a:prstGeom prst="rect">
            <a:avLst/>
          </a:prstGeom>
          <a:noFill/>
        </p:spPr>
        <p:txBody>
          <a:bodyPr wrap="square" rtlCol="0">
            <a:spAutoFit/>
          </a:bodyPr>
          <a:lstStyle/>
          <a:p>
            <a:r>
              <a:rPr lang="en-US" dirty="0">
                <a:hlinkClick r:id="rId3" action="ppaction://hlinksldjump"/>
              </a:rPr>
              <a:t>Back</a:t>
            </a:r>
            <a:endParaRPr lang="en-US" dirty="0"/>
          </a:p>
        </p:txBody>
      </p:sp>
      <p:sp>
        <p:nvSpPr>
          <p:cNvPr id="6" name="TextBox 5">
            <a:extLst>
              <a:ext uri="{FF2B5EF4-FFF2-40B4-BE49-F238E27FC236}">
                <a16:creationId xmlns:a16="http://schemas.microsoft.com/office/drawing/2014/main" id="{F7390642-9611-AD37-1063-EB62F6F57E35}"/>
              </a:ext>
            </a:extLst>
          </p:cNvPr>
          <p:cNvSpPr txBox="1"/>
          <p:nvPr/>
        </p:nvSpPr>
        <p:spPr>
          <a:xfrm>
            <a:off x="1633961" y="6279502"/>
            <a:ext cx="1960984" cy="369332"/>
          </a:xfrm>
          <a:prstGeom prst="rect">
            <a:avLst/>
          </a:prstGeom>
          <a:noFill/>
        </p:spPr>
        <p:txBody>
          <a:bodyPr wrap="square" rtlCol="0">
            <a:spAutoFit/>
          </a:bodyPr>
          <a:lstStyle/>
          <a:p>
            <a:r>
              <a:rPr lang="en-US" dirty="0">
                <a:hlinkClick r:id="rId4" action="ppaction://hlinksldjump"/>
              </a:rPr>
              <a:t>Chewi Intuition</a:t>
            </a:r>
            <a:endParaRPr lang="en-US" dirty="0"/>
          </a:p>
        </p:txBody>
      </p:sp>
    </p:spTree>
    <p:extLst>
      <p:ext uri="{BB962C8B-B14F-4D97-AF65-F5344CB8AC3E}">
        <p14:creationId xmlns:p14="http://schemas.microsoft.com/office/powerpoint/2010/main" val="1832668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F02676-E0F6-D386-2E9A-F85843781C9C}"/>
              </a:ext>
            </a:extLst>
          </p:cNvPr>
          <p:cNvSpPr>
            <a:spLocks noGrp="1"/>
          </p:cNvSpPr>
          <p:nvPr>
            <p:ph type="ctrTitle"/>
          </p:nvPr>
        </p:nvSpPr>
        <p:spPr/>
        <p:txBody>
          <a:bodyPr/>
          <a:lstStyle/>
          <a:p>
            <a:r>
              <a:rPr lang="en-US" dirty="0"/>
              <a:t>SNPE Performance on Heterogenous Agent Models</a:t>
            </a:r>
          </a:p>
        </p:txBody>
      </p:sp>
      <p:sp>
        <p:nvSpPr>
          <p:cNvPr id="6" name="Subtitle 5">
            <a:extLst>
              <a:ext uri="{FF2B5EF4-FFF2-40B4-BE49-F238E27FC236}">
                <a16:creationId xmlns:a16="http://schemas.microsoft.com/office/drawing/2014/main" id="{964D5D62-8BF2-38CB-EDE3-52E3C60A59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8060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6E19-C3CD-3E80-4E52-F34A409CCCBF}"/>
              </a:ext>
            </a:extLst>
          </p:cNvPr>
          <p:cNvSpPr>
            <a:spLocks noGrp="1"/>
          </p:cNvSpPr>
          <p:nvPr>
            <p:ph type="title"/>
          </p:nvPr>
        </p:nvSpPr>
        <p:spPr/>
        <p:txBody>
          <a:bodyPr/>
          <a:lstStyle/>
          <a:p>
            <a:r>
              <a:rPr lang="en-US" dirty="0"/>
              <a:t>Liu and </a:t>
            </a:r>
            <a:r>
              <a:rPr lang="en-US" dirty="0" err="1"/>
              <a:t>Plagborg</a:t>
            </a:r>
            <a:r>
              <a:rPr lang="en-US" dirty="0"/>
              <a:t>-Moller Estimation</a:t>
            </a:r>
          </a:p>
        </p:txBody>
      </p:sp>
      <p:sp>
        <p:nvSpPr>
          <p:cNvPr id="3" name="Content Placeholder 2">
            <a:extLst>
              <a:ext uri="{FF2B5EF4-FFF2-40B4-BE49-F238E27FC236}">
                <a16:creationId xmlns:a16="http://schemas.microsoft.com/office/drawing/2014/main" id="{B97B9A9A-771D-371C-7403-C902D90E78D7}"/>
              </a:ext>
            </a:extLst>
          </p:cNvPr>
          <p:cNvSpPr>
            <a:spLocks noGrp="1"/>
          </p:cNvSpPr>
          <p:nvPr>
            <p:ph idx="1"/>
          </p:nvPr>
        </p:nvSpPr>
        <p:spPr/>
        <p:txBody>
          <a:bodyPr/>
          <a:lstStyle/>
          <a:p>
            <a:r>
              <a:rPr lang="en-US" dirty="0"/>
              <a:t>Following Liu and </a:t>
            </a:r>
            <a:r>
              <a:rPr lang="en-US" dirty="0" err="1"/>
              <a:t>Plagborg</a:t>
            </a:r>
            <a:r>
              <a:rPr lang="en-US" dirty="0"/>
              <a:t>-Moller (2023), likelihood estimate </a:t>
            </a:r>
            <a:r>
              <a:rPr lang="en-US" dirty="0" err="1"/>
              <a:t>Krusell</a:t>
            </a:r>
            <a:r>
              <a:rPr lang="en-US" dirty="0"/>
              <a:t>-Smith (KS) HA model with micro moments</a:t>
            </a:r>
          </a:p>
          <a:p>
            <a:endParaRPr lang="en-US" dirty="0"/>
          </a:p>
          <a:p>
            <a:r>
              <a:rPr lang="en-US" dirty="0"/>
              <a:t>In this case, match output, consumption, investment and wage macro variables and match wealth as micro variables</a:t>
            </a:r>
          </a:p>
          <a:p>
            <a:endParaRPr lang="en-US" dirty="0"/>
          </a:p>
          <a:p>
            <a:r>
              <a:rPr lang="en-US" dirty="0"/>
              <a:t>Liu and </a:t>
            </a:r>
            <a:r>
              <a:rPr lang="en-US" dirty="0" err="1"/>
              <a:t>Plagborg</a:t>
            </a:r>
            <a:r>
              <a:rPr lang="en-US" dirty="0"/>
              <a:t>-Moller estimate by drawing from the state, macro variables conditional on the state, and micro variables conditional on state and macro and evaluating likelihood with measurement error</a:t>
            </a:r>
          </a:p>
          <a:p>
            <a:endParaRPr lang="en-US" dirty="0"/>
          </a:p>
        </p:txBody>
      </p:sp>
      <p:sp>
        <p:nvSpPr>
          <p:cNvPr id="4" name="TextBox 3">
            <a:extLst>
              <a:ext uri="{FF2B5EF4-FFF2-40B4-BE49-F238E27FC236}">
                <a16:creationId xmlns:a16="http://schemas.microsoft.com/office/drawing/2014/main" id="{3F6873A5-2067-5CBD-A23D-8F775D0F3B53}"/>
              </a:ext>
            </a:extLst>
          </p:cNvPr>
          <p:cNvSpPr txBox="1"/>
          <p:nvPr/>
        </p:nvSpPr>
        <p:spPr>
          <a:xfrm>
            <a:off x="838200" y="6308209"/>
            <a:ext cx="1978090" cy="369332"/>
          </a:xfrm>
          <a:prstGeom prst="rect">
            <a:avLst/>
          </a:prstGeom>
          <a:noFill/>
        </p:spPr>
        <p:txBody>
          <a:bodyPr wrap="square" rtlCol="0">
            <a:spAutoFit/>
          </a:bodyPr>
          <a:lstStyle/>
          <a:p>
            <a:r>
              <a:rPr lang="en-US" dirty="0">
                <a:hlinkClick r:id="rId3" action="ppaction://hlinksldjump"/>
              </a:rPr>
              <a:t>HANK Reiter</a:t>
            </a:r>
            <a:endParaRPr lang="en-US" dirty="0"/>
          </a:p>
        </p:txBody>
      </p:sp>
    </p:spTree>
    <p:extLst>
      <p:ext uri="{BB962C8B-B14F-4D97-AF65-F5344CB8AC3E}">
        <p14:creationId xmlns:p14="http://schemas.microsoft.com/office/powerpoint/2010/main" val="3798974256"/>
      </p:ext>
    </p:extLst>
  </p:cSld>
  <p:clrMapOvr>
    <a:masterClrMapping/>
  </p:clrMapOvr>
  <p:extLst>
    <p:ext uri="{6950BFC3-D8DA-4A85-94F7-54DA5524770B}">
      <p188:commentRel xmlns:p188="http://schemas.microsoft.com/office/powerpoint/2018/8/main" r:id="rId2"/>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87DA-3617-F070-44EC-E4F10F4CEEB6}"/>
              </a:ext>
            </a:extLst>
          </p:cNvPr>
          <p:cNvSpPr>
            <a:spLocks noGrp="1"/>
          </p:cNvSpPr>
          <p:nvPr>
            <p:ph type="title"/>
          </p:nvPr>
        </p:nvSpPr>
        <p:spPr/>
        <p:txBody>
          <a:bodyPr/>
          <a:lstStyle/>
          <a:p>
            <a:r>
              <a:rPr lang="en-US" dirty="0"/>
              <a:t>SNPE and MCMC Performance on </a:t>
            </a:r>
            <a:r>
              <a:rPr lang="en-US" dirty="0" err="1"/>
              <a:t>Krusell</a:t>
            </a:r>
            <a:r>
              <a:rPr lang="en-US" dirty="0"/>
              <a:t> Smith with </a:t>
            </a:r>
            <a:r>
              <a:rPr lang="en-US" dirty="0" err="1"/>
              <a:t>Winberry</a:t>
            </a:r>
            <a:r>
              <a:rPr lang="en-US" dirty="0"/>
              <a:t> Solution Method</a:t>
            </a:r>
          </a:p>
        </p:txBody>
      </p:sp>
      <p:sp>
        <p:nvSpPr>
          <p:cNvPr id="4" name="Content Placeholder 3">
            <a:extLst>
              <a:ext uri="{FF2B5EF4-FFF2-40B4-BE49-F238E27FC236}">
                <a16:creationId xmlns:a16="http://schemas.microsoft.com/office/drawing/2014/main" id="{DC0BF29E-73F0-1B7E-66DD-DEDE628300C9}"/>
              </a:ext>
            </a:extLst>
          </p:cNvPr>
          <p:cNvSpPr>
            <a:spLocks noGrp="1"/>
          </p:cNvSpPr>
          <p:nvPr>
            <p:ph sz="half" idx="1"/>
          </p:nvPr>
        </p:nvSpPr>
        <p:spPr/>
        <p:txBody>
          <a:bodyPr>
            <a:normAutofit/>
          </a:bodyPr>
          <a:lstStyle/>
          <a:p>
            <a:r>
              <a:rPr lang="en-US" dirty="0"/>
              <a:t>Liu and </a:t>
            </a:r>
            <a:r>
              <a:rPr lang="en-US" dirty="0" err="1"/>
              <a:t>Plagborg</a:t>
            </a:r>
            <a:r>
              <a:rPr lang="en-US" dirty="0"/>
              <a:t>-Moller (2023) takes 6.5 min. per iteration</a:t>
            </a:r>
          </a:p>
          <a:p>
            <a:pPr lvl="1"/>
            <a:r>
              <a:rPr lang="en-US" dirty="0"/>
              <a:t>Likelihood evaluations compute intensive</a:t>
            </a:r>
          </a:p>
          <a:p>
            <a:pPr lvl="1"/>
            <a:endParaRPr lang="en-US" dirty="0"/>
          </a:p>
          <a:p>
            <a:r>
              <a:rPr lang="en-US" dirty="0"/>
              <a:t>My approach that doesn’t have to solve for a likelihood function</a:t>
            </a:r>
          </a:p>
          <a:p>
            <a:pPr marL="0" indent="0">
              <a:buNone/>
            </a:pPr>
            <a:r>
              <a:rPr lang="en-US" dirty="0"/>
              <a:t> </a:t>
            </a:r>
            <a:r>
              <a:rPr lang="en-US" dirty="0">
                <a:sym typeface="Wingdings" panose="05000000000000000000" pitchFamily="2" charset="2"/>
              </a:rPr>
              <a:t> </a:t>
            </a:r>
            <a:r>
              <a:rPr lang="en-US" dirty="0"/>
              <a:t>takes 30 seconds per iteration</a:t>
            </a:r>
          </a:p>
          <a:p>
            <a:endParaRPr lang="en-US" dirty="0"/>
          </a:p>
        </p:txBody>
      </p:sp>
      <p:pic>
        <p:nvPicPr>
          <p:cNvPr id="9" name="Content Placeholder 8">
            <a:extLst>
              <a:ext uri="{FF2B5EF4-FFF2-40B4-BE49-F238E27FC236}">
                <a16:creationId xmlns:a16="http://schemas.microsoft.com/office/drawing/2014/main" id="{B8DDFC45-93D6-0F03-3DE0-3183CAA53BED}"/>
              </a:ext>
            </a:extLst>
          </p:cNvPr>
          <p:cNvPicPr>
            <a:picLocks noGrp="1" noChangeAspect="1"/>
          </p:cNvPicPr>
          <p:nvPr>
            <p:ph sz="half" idx="2"/>
          </p:nvPr>
        </p:nvPicPr>
        <p:blipFill>
          <a:blip r:embed="rId2"/>
          <a:stretch>
            <a:fillRect/>
          </a:stretch>
        </p:blipFill>
        <p:spPr>
          <a:xfrm>
            <a:off x="6651033" y="1825625"/>
            <a:ext cx="4223933" cy="4351338"/>
          </a:xfrm>
        </p:spPr>
      </p:pic>
      <p:sp>
        <p:nvSpPr>
          <p:cNvPr id="3" name="TextBox 2">
            <a:extLst>
              <a:ext uri="{FF2B5EF4-FFF2-40B4-BE49-F238E27FC236}">
                <a16:creationId xmlns:a16="http://schemas.microsoft.com/office/drawing/2014/main" id="{AEA443E2-F3FB-996A-049D-439F34819177}"/>
              </a:ext>
            </a:extLst>
          </p:cNvPr>
          <p:cNvSpPr txBox="1"/>
          <p:nvPr/>
        </p:nvSpPr>
        <p:spPr>
          <a:xfrm>
            <a:off x="1026367" y="6176963"/>
            <a:ext cx="1548882" cy="369332"/>
          </a:xfrm>
          <a:prstGeom prst="rect">
            <a:avLst/>
          </a:prstGeom>
          <a:noFill/>
        </p:spPr>
        <p:txBody>
          <a:bodyPr wrap="square" rtlCol="0">
            <a:spAutoFit/>
          </a:bodyPr>
          <a:lstStyle/>
          <a:p>
            <a:r>
              <a:rPr lang="en-US" dirty="0">
                <a:hlinkClick r:id="rId3" action="ppaction://hlinksldjump"/>
              </a:rPr>
              <a:t>Back</a:t>
            </a:r>
            <a:endParaRPr lang="en-US" dirty="0"/>
          </a:p>
        </p:txBody>
      </p:sp>
      <p:sp>
        <p:nvSpPr>
          <p:cNvPr id="5" name="Rectangle 4">
            <a:extLst>
              <a:ext uri="{FF2B5EF4-FFF2-40B4-BE49-F238E27FC236}">
                <a16:creationId xmlns:a16="http://schemas.microsoft.com/office/drawing/2014/main" id="{FDCD0B4F-20BC-DE35-F39C-325C96B73414}"/>
              </a:ext>
            </a:extLst>
          </p:cNvPr>
          <p:cNvSpPr/>
          <p:nvPr/>
        </p:nvSpPr>
        <p:spPr>
          <a:xfrm>
            <a:off x="6688784" y="1829770"/>
            <a:ext cx="1328419" cy="132556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B32956-05B0-F5CA-951D-D4F2D90A2663}"/>
              </a:ext>
            </a:extLst>
          </p:cNvPr>
          <p:cNvSpPr/>
          <p:nvPr/>
        </p:nvSpPr>
        <p:spPr>
          <a:xfrm>
            <a:off x="8017203" y="1829770"/>
            <a:ext cx="1605587" cy="132556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F0254F-23E6-286C-EB65-7663A07B9390}"/>
              </a:ext>
            </a:extLst>
          </p:cNvPr>
          <p:cNvSpPr/>
          <p:nvPr/>
        </p:nvSpPr>
        <p:spPr>
          <a:xfrm>
            <a:off x="6421166" y="1825625"/>
            <a:ext cx="267618" cy="132556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D28CB-D8BE-8F25-D6A7-CF1EE342BE58}"/>
              </a:ext>
            </a:extLst>
          </p:cNvPr>
          <p:cNvSpPr/>
          <p:nvPr/>
        </p:nvSpPr>
        <p:spPr>
          <a:xfrm>
            <a:off x="6637609" y="3125968"/>
            <a:ext cx="1475282" cy="3030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79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10" grpId="0" animBg="1"/>
      <p:bldP spid="1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6776E-88F5-007F-D4D2-12344A3CF05A}"/>
              </a:ext>
            </a:extLst>
          </p:cNvPr>
          <p:cNvSpPr>
            <a:spLocks noGrp="1"/>
          </p:cNvSpPr>
          <p:nvPr>
            <p:ph type="ctrTitle"/>
          </p:nvPr>
        </p:nvSpPr>
        <p:spPr/>
        <p:txBody>
          <a:bodyPr/>
          <a:lstStyle/>
          <a:p>
            <a:r>
              <a:rPr lang="en-US" dirty="0"/>
              <a:t>Empirical Application</a:t>
            </a:r>
          </a:p>
        </p:txBody>
      </p:sp>
      <p:sp>
        <p:nvSpPr>
          <p:cNvPr id="6" name="Subtitle 5">
            <a:extLst>
              <a:ext uri="{FF2B5EF4-FFF2-40B4-BE49-F238E27FC236}">
                <a16:creationId xmlns:a16="http://schemas.microsoft.com/office/drawing/2014/main" id="{A60AA953-8CB3-D424-E255-6784E8BDC2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979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2045-0D22-0D64-189D-3F42934068F8}"/>
              </a:ext>
            </a:extLst>
          </p:cNvPr>
          <p:cNvSpPr>
            <a:spLocks noGrp="1"/>
          </p:cNvSpPr>
          <p:nvPr>
            <p:ph type="title"/>
          </p:nvPr>
        </p:nvSpPr>
        <p:spPr/>
        <p:txBody>
          <a:bodyPr/>
          <a:lstStyle/>
          <a:p>
            <a:r>
              <a:rPr lang="en-US"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65E83-9056-9C68-E258-43517256E76A}"/>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b="0" dirty="0"/>
              </a:p>
              <a:p>
                <a:endParaRPr lang="en-US" dirty="0"/>
              </a:p>
            </p:txBody>
          </p:sp>
        </mc:Choice>
        <mc:Fallback xmlns="">
          <p:sp>
            <p:nvSpPr>
              <p:cNvPr id="3" name="Content Placeholder 2">
                <a:extLst>
                  <a:ext uri="{FF2B5EF4-FFF2-40B4-BE49-F238E27FC236}">
                    <a16:creationId xmlns:a16="http://schemas.microsoft.com/office/drawing/2014/main" id="{ADB65E83-9056-9C68-E258-43517256E76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B82FFA5-640C-EB4E-23A0-D614E59E6928}"/>
              </a:ext>
            </a:extLst>
          </p:cNvPr>
          <p:cNvPicPr>
            <a:picLocks noChangeAspect="1"/>
          </p:cNvPicPr>
          <p:nvPr/>
        </p:nvPicPr>
        <p:blipFill>
          <a:blip r:embed="rId4"/>
          <a:stretch>
            <a:fillRect/>
          </a:stretch>
        </p:blipFill>
        <p:spPr>
          <a:xfrm>
            <a:off x="2451936" y="3089210"/>
            <a:ext cx="7288128" cy="2929035"/>
          </a:xfrm>
          <a:prstGeom prst="rect">
            <a:avLst/>
          </a:prstGeom>
        </p:spPr>
      </p:pic>
      <p:sp>
        <p:nvSpPr>
          <p:cNvPr id="5" name="Rectangle 4">
            <a:extLst>
              <a:ext uri="{FF2B5EF4-FFF2-40B4-BE49-F238E27FC236}">
                <a16:creationId xmlns:a16="http://schemas.microsoft.com/office/drawing/2014/main" id="{A697FCE1-8711-2AEE-EF0E-BAD4560EBA30}"/>
              </a:ext>
            </a:extLst>
          </p:cNvPr>
          <p:cNvSpPr/>
          <p:nvPr/>
        </p:nvSpPr>
        <p:spPr>
          <a:xfrm>
            <a:off x="5919777" y="1724864"/>
            <a:ext cx="1156996" cy="48836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421A91D-B892-CE60-F780-78E639615553}"/>
              </a:ext>
            </a:extLst>
          </p:cNvPr>
          <p:cNvSpPr txBox="1"/>
          <p:nvPr/>
        </p:nvSpPr>
        <p:spPr>
          <a:xfrm>
            <a:off x="1170039" y="6176963"/>
            <a:ext cx="2143432" cy="369332"/>
          </a:xfrm>
          <a:prstGeom prst="rect">
            <a:avLst/>
          </a:prstGeom>
          <a:noFill/>
        </p:spPr>
        <p:txBody>
          <a:bodyPr wrap="square" rtlCol="0">
            <a:spAutoFit/>
          </a:bodyPr>
          <a:lstStyle/>
          <a:p>
            <a:r>
              <a:rPr lang="en-US" dirty="0">
                <a:hlinkClick r:id="rId5" action="ppaction://hlinksldjump"/>
              </a:rPr>
              <a:t>Sampling</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49C71E-F976-4793-C1FA-0A427056C999}"/>
                  </a:ext>
                </a:extLst>
              </p:cNvPr>
              <p:cNvSpPr txBox="1"/>
              <p:nvPr/>
            </p:nvSpPr>
            <p:spPr>
              <a:xfrm>
                <a:off x="7882992" y="281760"/>
                <a:ext cx="4022870" cy="3016980"/>
              </a:xfrm>
              <a:prstGeom prst="rect">
                <a:avLst/>
              </a:prstGeom>
              <a:noFill/>
            </p:spPr>
            <p:txBody>
              <a:bodyPr wrap="square" rtlCol="0">
                <a:spAutoFit/>
              </a:bodyPr>
              <a:lstStyle/>
              <a:p>
                <a:pPr marL="285750" indent="-285750">
                  <a:buFont typeface="Arial" panose="020B0604020202020204" pitchFamily="34" charset="0"/>
                  <a:buChar char="•"/>
                </a:pPr>
                <a:r>
                  <a:rPr lang="en-US" dirty="0"/>
                  <a:t>Example: Given equation: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𝜎𝜖</m:t>
                    </m:r>
                  </m:oMath>
                </a14:m>
                <a:endParaRPr lang="en-US" dirty="0"/>
              </a:p>
              <a:p>
                <a:pPr marL="285750" indent="-285750">
                  <a:buFont typeface="Arial" panose="020B0604020202020204" pitchFamily="34" charset="0"/>
                  <a:buChar char="•"/>
                </a:pPr>
                <a:r>
                  <a:rPr lang="en-US" dirty="0"/>
                  <a:t>...the likelihood is Z-score of </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𝜃</m:t>
                        </m:r>
                      </m:num>
                      <m:den>
                        <m:r>
                          <a:rPr lang="en-US" i="1">
                            <a:latin typeface="Cambria Math" panose="02040503050406030204" pitchFamily="18" charset="0"/>
                          </a:rPr>
                          <m:t>𝜎</m:t>
                        </m:r>
                      </m:den>
                    </m:f>
                  </m:oMath>
                </a14:m>
                <a:r>
                  <a:rPr lang="en-US" dirty="0"/>
                  <a:t> where </a:t>
                </a:r>
                <a14:m>
                  <m:oMath xmlns:m="http://schemas.openxmlformats.org/officeDocument/2006/math">
                    <m:r>
                      <a:rPr lang="en-US" i="1">
                        <a:latin typeface="Cambria Math" panose="02040503050406030204" pitchFamily="18" charset="0"/>
                      </a:rPr>
                      <m:t>𝑋</m:t>
                    </m:r>
                  </m:oMath>
                </a14:m>
                <a:r>
                  <a:rPr lang="en-US" dirty="0"/>
                  <a:t>’ is the real data</a:t>
                </a:r>
              </a:p>
              <a:p>
                <a:pPr marL="285750" indent="-285750">
                  <a:buFont typeface="Arial" panose="020B0604020202020204" pitchFamily="34" charset="0"/>
                  <a:buChar char="•"/>
                </a:pPr>
                <a:r>
                  <a:rPr lang="en-US" dirty="0"/>
                  <a:t>However, simulating from the likelihood involves simulating </a:t>
                </a:r>
                <a14:m>
                  <m:oMath xmlns:m="http://schemas.openxmlformats.org/officeDocument/2006/math">
                    <m:r>
                      <a:rPr lang="en-US" b="0" i="1" smtClean="0">
                        <a:latin typeface="Cambria Math" panose="02040503050406030204" pitchFamily="18" charset="0"/>
                      </a:rPr>
                      <m:t>𝑋</m:t>
                    </m:r>
                  </m:oMath>
                </a14:m>
                <a:r>
                  <a:rPr lang="en-US" dirty="0"/>
                  <a:t>, conditional on some fixed </a:t>
                </a:r>
                <a14:m>
                  <m:oMath xmlns:m="http://schemas.openxmlformats.org/officeDocument/2006/math">
                    <m:r>
                      <a:rPr lang="en-US" i="1">
                        <a:latin typeface="Cambria Math" panose="02040503050406030204" pitchFamily="18" charset="0"/>
                      </a:rPr>
                      <m:t>𝜃</m:t>
                    </m:r>
                  </m:oMath>
                </a14:m>
                <a:r>
                  <a:rPr lang="en-US" dirty="0"/>
                  <a:t> and </a:t>
                </a:r>
                <a14:m>
                  <m:oMath xmlns:m="http://schemas.openxmlformats.org/officeDocument/2006/math">
                    <m:r>
                      <a:rPr lang="en-US" i="1">
                        <a:latin typeface="Cambria Math" panose="02040503050406030204" pitchFamily="18" charset="0"/>
                      </a:rPr>
                      <m:t>𝜎</m:t>
                    </m:r>
                  </m:oMath>
                </a14:m>
                <a:r>
                  <a:rPr lang="en-US" dirty="0"/>
                  <a:t>, by drawing from </a:t>
                </a:r>
                <a14:m>
                  <m:oMath xmlns:m="http://schemas.openxmlformats.org/officeDocument/2006/math">
                    <m:r>
                      <a:rPr lang="en-US" i="1">
                        <a:latin typeface="Cambria Math" panose="02040503050406030204" pitchFamily="18" charset="0"/>
                      </a:rPr>
                      <m:t>𝜖</m:t>
                    </m:r>
                  </m:oMath>
                </a14:m>
                <a:r>
                  <a:rPr lang="en-US" dirty="0"/>
                  <a:t> and building a surrogate function to evaluate </a:t>
                </a:r>
                <a14:m>
                  <m:oMath xmlns:m="http://schemas.openxmlformats.org/officeDocument/2006/math">
                    <m:r>
                      <a:rPr lang="en-US" i="1">
                        <a:latin typeface="Cambria Math" panose="02040503050406030204" pitchFamily="18" charset="0"/>
                      </a:rPr>
                      <m:t>𝑋</m:t>
                    </m:r>
                  </m:oMath>
                </a14:m>
                <a:r>
                  <a:rPr lang="en-US" dirty="0"/>
                  <a:t>’ likelihood</a:t>
                </a:r>
              </a:p>
              <a:p>
                <a:endParaRPr lang="en-US" dirty="0"/>
              </a:p>
            </p:txBody>
          </p:sp>
        </mc:Choice>
        <mc:Fallback xmlns="">
          <p:sp>
            <p:nvSpPr>
              <p:cNvPr id="7" name="TextBox 6">
                <a:extLst>
                  <a:ext uri="{FF2B5EF4-FFF2-40B4-BE49-F238E27FC236}">
                    <a16:creationId xmlns:a16="http://schemas.microsoft.com/office/drawing/2014/main" id="{5F49C71E-F976-4793-C1FA-0A427056C999}"/>
                  </a:ext>
                </a:extLst>
              </p:cNvPr>
              <p:cNvSpPr txBox="1">
                <a:spLocks noRot="1" noChangeAspect="1" noMove="1" noResize="1" noEditPoints="1" noAdjustHandles="1" noChangeArrowheads="1" noChangeShapeType="1" noTextEdit="1"/>
              </p:cNvSpPr>
              <p:nvPr/>
            </p:nvSpPr>
            <p:spPr>
              <a:xfrm>
                <a:off x="7882992" y="281760"/>
                <a:ext cx="4022870" cy="3016980"/>
              </a:xfrm>
              <a:prstGeom prst="rect">
                <a:avLst/>
              </a:prstGeom>
              <a:blipFill>
                <a:blip r:embed="rId6"/>
                <a:stretch>
                  <a:fillRect l="-909" t="-1010" r="-1515"/>
                </a:stretch>
              </a:blipFill>
            </p:spPr>
            <p:txBody>
              <a:bodyPr/>
              <a:lstStyle/>
              <a:p>
                <a:r>
                  <a:rPr lang="en-US">
                    <a:noFill/>
                  </a:rPr>
                  <a:t> </a:t>
                </a:r>
              </a:p>
            </p:txBody>
          </p:sp>
        </mc:Fallback>
      </mc:AlternateContent>
    </p:spTree>
    <p:extLst>
      <p:ext uri="{BB962C8B-B14F-4D97-AF65-F5344CB8AC3E}">
        <p14:creationId xmlns:p14="http://schemas.microsoft.com/office/powerpoint/2010/main" val="294574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5B23-8921-22CD-2DDE-ACDFCD8CB6BE}"/>
              </a:ext>
            </a:extLst>
          </p:cNvPr>
          <p:cNvSpPr>
            <a:spLocks noGrp="1"/>
          </p:cNvSpPr>
          <p:nvPr>
            <p:ph type="title"/>
          </p:nvPr>
        </p:nvSpPr>
        <p:spPr/>
        <p:txBody>
          <a:bodyPr/>
          <a:lstStyle/>
          <a:p>
            <a:r>
              <a:rPr lang="en-US" dirty="0"/>
              <a:t>Extending KS/</a:t>
            </a:r>
            <a:r>
              <a:rPr lang="en-US" dirty="0" err="1"/>
              <a:t>Winberry</a:t>
            </a:r>
            <a:r>
              <a:rPr lang="en-US" dirty="0"/>
              <a:t> to Full Information Empirical Application</a:t>
            </a:r>
          </a:p>
        </p:txBody>
      </p:sp>
      <p:sp>
        <p:nvSpPr>
          <p:cNvPr id="3" name="Content Placeholder 2">
            <a:extLst>
              <a:ext uri="{FF2B5EF4-FFF2-40B4-BE49-F238E27FC236}">
                <a16:creationId xmlns:a16="http://schemas.microsoft.com/office/drawing/2014/main" id="{7CE64BAC-1E62-F7ED-6F99-19C7FC8FBDC3}"/>
              </a:ext>
            </a:extLst>
          </p:cNvPr>
          <p:cNvSpPr>
            <a:spLocks noGrp="1"/>
          </p:cNvSpPr>
          <p:nvPr>
            <p:ph idx="1"/>
          </p:nvPr>
        </p:nvSpPr>
        <p:spPr/>
        <p:txBody>
          <a:bodyPr>
            <a:normAutofit fontScale="92500" lnSpcReduction="10000"/>
          </a:bodyPr>
          <a:lstStyle/>
          <a:p>
            <a:r>
              <a:rPr lang="en-US" dirty="0"/>
              <a:t>KS/</a:t>
            </a:r>
            <a:r>
              <a:rPr lang="en-US" dirty="0" err="1"/>
              <a:t>Winberry</a:t>
            </a:r>
            <a:r>
              <a:rPr lang="en-US" dirty="0"/>
              <a:t> model estimated on empirical micro and macro data</a:t>
            </a:r>
          </a:p>
          <a:p>
            <a:pPr lvl="1"/>
            <a:r>
              <a:rPr lang="en-US" dirty="0"/>
              <a:t>Wealth data comes from Survey of Income and Program Participants (SIPP)</a:t>
            </a:r>
          </a:p>
          <a:p>
            <a:pPr lvl="1"/>
            <a:r>
              <a:rPr lang="en-US" dirty="0"/>
              <a:t>Macro data comes from FRED</a:t>
            </a:r>
          </a:p>
          <a:p>
            <a:pPr lvl="1"/>
            <a:r>
              <a:rPr lang="en-US" dirty="0"/>
              <a:t>Not attempted by Liu and </a:t>
            </a:r>
            <a:r>
              <a:rPr lang="en-US" dirty="0" err="1"/>
              <a:t>Plagborg</a:t>
            </a:r>
            <a:r>
              <a:rPr lang="en-US" dirty="0"/>
              <a:t>-Moller (2023)</a:t>
            </a:r>
          </a:p>
          <a:p>
            <a:endParaRPr lang="en-US" dirty="0"/>
          </a:p>
          <a:p>
            <a:r>
              <a:rPr lang="en-US" dirty="0"/>
              <a:t>Difficulties: not all time periods are surveyed and…</a:t>
            </a:r>
          </a:p>
          <a:p>
            <a:endParaRPr lang="en-US" dirty="0"/>
          </a:p>
          <a:p>
            <a:r>
              <a:rPr lang="en-US" dirty="0"/>
              <a:t>…each time step has different number of people surveyed</a:t>
            </a:r>
          </a:p>
          <a:p>
            <a:endParaRPr lang="en-US" dirty="0"/>
          </a:p>
          <a:p>
            <a:r>
              <a:rPr lang="en-US" dirty="0"/>
              <a:t>Solution: break microdata down into percentiles and match distributions</a:t>
            </a:r>
          </a:p>
        </p:txBody>
      </p:sp>
    </p:spTree>
    <p:extLst>
      <p:ext uri="{BB962C8B-B14F-4D97-AF65-F5344CB8AC3E}">
        <p14:creationId xmlns:p14="http://schemas.microsoft.com/office/powerpoint/2010/main" val="3245149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3A06D0-3CE9-2A7A-FF59-778C78572681}"/>
              </a:ext>
            </a:extLst>
          </p:cNvPr>
          <p:cNvSpPr>
            <a:spLocks noGrp="1"/>
          </p:cNvSpPr>
          <p:nvPr>
            <p:ph type="title"/>
          </p:nvPr>
        </p:nvSpPr>
        <p:spPr/>
        <p:txBody>
          <a:bodyPr/>
          <a:lstStyle/>
          <a:p>
            <a:r>
              <a:rPr lang="en-US" dirty="0"/>
              <a:t>Posteriors for Empirical Application</a:t>
            </a:r>
          </a:p>
        </p:txBody>
      </p:sp>
      <p:pic>
        <p:nvPicPr>
          <p:cNvPr id="7" name="Content Placeholder 5" descr="A screenshot of a graph&#10;&#10;Description automatically generated">
            <a:extLst>
              <a:ext uri="{FF2B5EF4-FFF2-40B4-BE49-F238E27FC236}">
                <a16:creationId xmlns:a16="http://schemas.microsoft.com/office/drawing/2014/main" id="{20FC3B19-64DD-B75D-3CB9-E02767958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882186"/>
            <a:ext cx="7315200" cy="4351338"/>
          </a:xfrm>
        </p:spPr>
      </p:pic>
      <p:sp>
        <p:nvSpPr>
          <p:cNvPr id="2" name="Rectangle 1">
            <a:extLst>
              <a:ext uri="{FF2B5EF4-FFF2-40B4-BE49-F238E27FC236}">
                <a16:creationId xmlns:a16="http://schemas.microsoft.com/office/drawing/2014/main" id="{996C9F16-7FF4-9A29-32C8-33DDD298A72D}"/>
              </a:ext>
            </a:extLst>
          </p:cNvPr>
          <p:cNvSpPr/>
          <p:nvPr/>
        </p:nvSpPr>
        <p:spPr>
          <a:xfrm>
            <a:off x="3183444" y="1882187"/>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9C0E093-4874-91BB-C7DF-23134769F10E}"/>
              </a:ext>
            </a:extLst>
          </p:cNvPr>
          <p:cNvSpPr/>
          <p:nvPr/>
        </p:nvSpPr>
        <p:spPr>
          <a:xfrm>
            <a:off x="4119615" y="2445133"/>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FCF084-489D-F2D2-B7E2-33F24EDECB36}"/>
              </a:ext>
            </a:extLst>
          </p:cNvPr>
          <p:cNvSpPr/>
          <p:nvPr/>
        </p:nvSpPr>
        <p:spPr>
          <a:xfrm>
            <a:off x="4313853" y="3008080"/>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4492FF-226D-37E3-BFB2-F7130F30E823}"/>
              </a:ext>
            </a:extLst>
          </p:cNvPr>
          <p:cNvSpPr/>
          <p:nvPr/>
        </p:nvSpPr>
        <p:spPr>
          <a:xfrm>
            <a:off x="5306008" y="3429000"/>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A1EC5F-47A5-4DE2-7804-DDD94A3B5056}"/>
              </a:ext>
            </a:extLst>
          </p:cNvPr>
          <p:cNvSpPr/>
          <p:nvPr/>
        </p:nvSpPr>
        <p:spPr>
          <a:xfrm>
            <a:off x="6096000" y="3926120"/>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DB6AB8-7F08-AE2C-3156-9B17014825C8}"/>
              </a:ext>
            </a:extLst>
          </p:cNvPr>
          <p:cNvSpPr/>
          <p:nvPr/>
        </p:nvSpPr>
        <p:spPr>
          <a:xfrm>
            <a:off x="6885992" y="4423240"/>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B7DAB5-42A3-406B-845D-ED7BDA9FD01A}"/>
              </a:ext>
            </a:extLst>
          </p:cNvPr>
          <p:cNvSpPr/>
          <p:nvPr/>
        </p:nvSpPr>
        <p:spPr>
          <a:xfrm>
            <a:off x="7812833" y="4920360"/>
            <a:ext cx="194238"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A35520-E59A-5FF5-5939-AA4456693C04}"/>
              </a:ext>
            </a:extLst>
          </p:cNvPr>
          <p:cNvSpPr/>
          <p:nvPr/>
        </p:nvSpPr>
        <p:spPr>
          <a:xfrm>
            <a:off x="8646367" y="5487845"/>
            <a:ext cx="777551" cy="49712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9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6" grpId="0" animBg="1"/>
      <p:bldP spid="6"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EB5AB2-7CA2-9FA6-CE62-E9707C587F21}"/>
              </a:ext>
            </a:extLst>
          </p:cNvPr>
          <p:cNvSpPr>
            <a:spLocks noGrp="1"/>
          </p:cNvSpPr>
          <p:nvPr>
            <p:ph type="ctrTitle"/>
          </p:nvPr>
        </p:nvSpPr>
        <p:spPr/>
        <p:txBody>
          <a:bodyPr/>
          <a:lstStyle/>
          <a:p>
            <a:r>
              <a:rPr lang="en-US" dirty="0"/>
              <a:t>Conclusion</a:t>
            </a:r>
          </a:p>
        </p:txBody>
      </p:sp>
      <p:sp>
        <p:nvSpPr>
          <p:cNvPr id="6" name="Subtitle 5">
            <a:extLst>
              <a:ext uri="{FF2B5EF4-FFF2-40B4-BE49-F238E27FC236}">
                <a16:creationId xmlns:a16="http://schemas.microsoft.com/office/drawing/2014/main" id="{19F58645-D577-9814-2120-AE4384F1FE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1521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3B80-F2ED-36E8-B513-E0BBBBC7449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B46935-2E48-80D7-170C-9416756E0F78}"/>
              </a:ext>
            </a:extLst>
          </p:cNvPr>
          <p:cNvSpPr>
            <a:spLocks noGrp="1"/>
          </p:cNvSpPr>
          <p:nvPr>
            <p:ph idx="1"/>
          </p:nvPr>
        </p:nvSpPr>
        <p:spPr/>
        <p:txBody>
          <a:bodyPr>
            <a:normAutofit fontScale="92500" lnSpcReduction="10000"/>
          </a:bodyPr>
          <a:lstStyle/>
          <a:p>
            <a:r>
              <a:rPr lang="en-US" dirty="0"/>
              <a:t>I introduce the SNPE machine learning algorithm to improve the Bayesian estimation of structural macroeconomic models</a:t>
            </a:r>
          </a:p>
          <a:p>
            <a:pPr marL="0" indent="0">
              <a:buNone/>
            </a:pPr>
            <a:endParaRPr lang="en-US" dirty="0"/>
          </a:p>
          <a:p>
            <a:r>
              <a:rPr lang="en-US" dirty="0"/>
              <a:t>SNPE can also handle likelihood free estimation in both a Bayesian and MLE framework</a:t>
            </a:r>
          </a:p>
          <a:p>
            <a:pPr marL="0" indent="0">
              <a:buNone/>
            </a:pPr>
            <a:endParaRPr lang="en-US" dirty="0"/>
          </a:p>
          <a:p>
            <a:r>
              <a:rPr lang="en-US" dirty="0"/>
              <a:t>Empirical application estimating </a:t>
            </a:r>
            <a:r>
              <a:rPr lang="en-US" dirty="0" err="1"/>
              <a:t>Krusell</a:t>
            </a:r>
            <a:r>
              <a:rPr lang="en-US" dirty="0"/>
              <a:t>-Smith model solved via </a:t>
            </a:r>
            <a:r>
              <a:rPr lang="en-US" dirty="0" err="1"/>
              <a:t>Winberry</a:t>
            </a:r>
            <a:r>
              <a:rPr lang="en-US" dirty="0"/>
              <a:t> in a full information manner—with micro and macro moments</a:t>
            </a:r>
          </a:p>
          <a:p>
            <a:pPr lvl="1"/>
            <a:r>
              <a:rPr lang="en-US" dirty="0"/>
              <a:t>Extends Liu and </a:t>
            </a:r>
            <a:r>
              <a:rPr lang="en-US" dirty="0" err="1"/>
              <a:t>Plagborg</a:t>
            </a:r>
            <a:r>
              <a:rPr lang="en-US" dirty="0"/>
              <a:t>-Moller (2023)</a:t>
            </a:r>
          </a:p>
          <a:p>
            <a:pPr marL="457200" lvl="1" indent="0">
              <a:buNone/>
            </a:pPr>
            <a:endParaRPr lang="en-US" dirty="0"/>
          </a:p>
          <a:p>
            <a:r>
              <a:rPr lang="en-US" dirty="0"/>
              <a:t>Code tutorial: </a:t>
            </a:r>
            <a:r>
              <a:rPr lang="en-US" b="0" i="0" u="none" strike="noStrike" dirty="0">
                <a:solidFill>
                  <a:srgbClr val="2962FF"/>
                </a:solidFill>
                <a:effectLst/>
                <a:latin typeface="Roboto" panose="02000000000000000000" pitchFamily="2" charset="0"/>
                <a:hlinkClick r:id="rId2"/>
              </a:rPr>
              <a:t>https://shorturl.at/pMQ18</a:t>
            </a:r>
            <a:endParaRPr lang="en-US" dirty="0"/>
          </a:p>
          <a:p>
            <a:pPr marL="0" indent="0">
              <a:buNone/>
            </a:pPr>
            <a:endParaRPr lang="en-US" dirty="0"/>
          </a:p>
        </p:txBody>
      </p:sp>
    </p:spTree>
    <p:extLst>
      <p:ext uri="{BB962C8B-B14F-4D97-AF65-F5344CB8AC3E}">
        <p14:creationId xmlns:p14="http://schemas.microsoft.com/office/powerpoint/2010/main" val="22191661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5E4E65-6EB8-9412-6E57-DB61E0EB0D62}"/>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4FF01400-5B8A-A57D-99A6-7505AA041541}"/>
              </a:ext>
            </a:extLst>
          </p:cNvPr>
          <p:cNvSpPr>
            <a:spLocks noGrp="1"/>
          </p:cNvSpPr>
          <p:nvPr>
            <p:ph type="subTitle" idx="1"/>
          </p:nvPr>
        </p:nvSpPr>
        <p:spPr/>
        <p:txBody>
          <a:bodyPr/>
          <a:lstStyle/>
          <a:p>
            <a:r>
              <a:rPr lang="en-US" dirty="0">
                <a:hlinkClick r:id="rId2"/>
              </a:rPr>
              <a:t>camfen@umich.edu</a:t>
            </a:r>
            <a:endParaRPr lang="en-US" dirty="0"/>
          </a:p>
          <a:p>
            <a:r>
              <a:rPr lang="en-US" dirty="0">
                <a:hlinkClick r:id="rId3"/>
              </a:rPr>
              <a:t>https://cameronfen.github.io/</a:t>
            </a:r>
            <a:endParaRPr lang="en-US" dirty="0"/>
          </a:p>
          <a:p>
            <a:r>
              <a:rPr lang="en-US" dirty="0">
                <a:hlinkClick r:id="rId4"/>
              </a:rPr>
              <a:t>https://twitter.com/cameronfen1</a:t>
            </a:r>
            <a:endParaRPr lang="en-US" dirty="0"/>
          </a:p>
          <a:p>
            <a:endParaRPr lang="en-US" dirty="0"/>
          </a:p>
        </p:txBody>
      </p:sp>
    </p:spTree>
    <p:extLst>
      <p:ext uri="{BB962C8B-B14F-4D97-AF65-F5344CB8AC3E}">
        <p14:creationId xmlns:p14="http://schemas.microsoft.com/office/powerpoint/2010/main" val="3363955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C00BEB-DAED-3146-8766-8589B64D26AD}"/>
              </a:ext>
            </a:extLst>
          </p:cNvPr>
          <p:cNvSpPr>
            <a:spLocks noGrp="1"/>
          </p:cNvSpPr>
          <p:nvPr>
            <p:ph type="ctrTitle"/>
          </p:nvPr>
        </p:nvSpPr>
        <p:spPr/>
        <p:txBody>
          <a:bodyPr/>
          <a:lstStyle/>
          <a:p>
            <a:r>
              <a:rPr lang="en-US" dirty="0"/>
              <a:t>Appendix</a:t>
            </a:r>
          </a:p>
        </p:txBody>
      </p:sp>
      <p:sp>
        <p:nvSpPr>
          <p:cNvPr id="6" name="Subtitle 5">
            <a:extLst>
              <a:ext uri="{FF2B5EF4-FFF2-40B4-BE49-F238E27FC236}">
                <a16:creationId xmlns:a16="http://schemas.microsoft.com/office/drawing/2014/main" id="{4B3712A0-23F8-E622-81B5-2E6B5CD087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471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5464-6028-3B14-7E64-1D54A7EBB618}"/>
              </a:ext>
            </a:extLst>
          </p:cNvPr>
          <p:cNvSpPr>
            <a:spLocks noGrp="1"/>
          </p:cNvSpPr>
          <p:nvPr>
            <p:ph type="title"/>
          </p:nvPr>
        </p:nvSpPr>
        <p:spPr/>
        <p:txBody>
          <a:bodyPr/>
          <a:lstStyle/>
          <a:p>
            <a:r>
              <a:rPr lang="en-US" dirty="0"/>
              <a:t>Contribution: More Accurate Posteriors than MCMC on Smets-</a:t>
            </a:r>
            <a:r>
              <a:rPr lang="en-US" dirty="0" err="1"/>
              <a:t>Wouters</a:t>
            </a:r>
            <a:endParaRPr lang="en-US" dirty="0"/>
          </a:p>
        </p:txBody>
      </p:sp>
      <p:sp>
        <p:nvSpPr>
          <p:cNvPr id="8" name="TextBox 7">
            <a:extLst>
              <a:ext uri="{FF2B5EF4-FFF2-40B4-BE49-F238E27FC236}">
                <a16:creationId xmlns:a16="http://schemas.microsoft.com/office/drawing/2014/main" id="{2FCC496B-1CD5-5B2C-1035-9925FDF7FD9F}"/>
              </a:ext>
            </a:extLst>
          </p:cNvPr>
          <p:cNvSpPr txBox="1"/>
          <p:nvPr/>
        </p:nvSpPr>
        <p:spPr>
          <a:xfrm>
            <a:off x="685800" y="6362700"/>
            <a:ext cx="2352675" cy="369332"/>
          </a:xfrm>
          <a:prstGeom prst="rect">
            <a:avLst/>
          </a:prstGeom>
          <a:noFill/>
        </p:spPr>
        <p:txBody>
          <a:bodyPr wrap="square" rtlCol="0">
            <a:spAutoFit/>
          </a:bodyPr>
          <a:lstStyle/>
          <a:p>
            <a:r>
              <a:rPr lang="en-US" dirty="0">
                <a:hlinkClick r:id="rId3" action="ppaction://hlinksldjump"/>
              </a:rPr>
              <a:t>Additional Parameters</a:t>
            </a:r>
            <a:endParaRPr lang="en-US" dirty="0"/>
          </a:p>
        </p:txBody>
      </p:sp>
      <p:pic>
        <p:nvPicPr>
          <p:cNvPr id="5" name="Picture 4">
            <a:extLst>
              <a:ext uri="{FF2B5EF4-FFF2-40B4-BE49-F238E27FC236}">
                <a16:creationId xmlns:a16="http://schemas.microsoft.com/office/drawing/2014/main" id="{3BBCD95F-1A61-AFF4-684B-5984028CF43D}"/>
              </a:ext>
            </a:extLst>
          </p:cNvPr>
          <p:cNvPicPr>
            <a:picLocks noChangeAspect="1"/>
          </p:cNvPicPr>
          <p:nvPr/>
        </p:nvPicPr>
        <p:blipFill>
          <a:blip r:embed="rId4"/>
          <a:stretch>
            <a:fillRect/>
          </a:stretch>
        </p:blipFill>
        <p:spPr>
          <a:xfrm>
            <a:off x="838200" y="2220686"/>
            <a:ext cx="10515600" cy="3997234"/>
          </a:xfrm>
          <a:prstGeom prst="rect">
            <a:avLst/>
          </a:prstGeom>
        </p:spPr>
      </p:pic>
      <p:sp>
        <p:nvSpPr>
          <p:cNvPr id="3" name="TextBox 2">
            <a:extLst>
              <a:ext uri="{FF2B5EF4-FFF2-40B4-BE49-F238E27FC236}">
                <a16:creationId xmlns:a16="http://schemas.microsoft.com/office/drawing/2014/main" id="{881B402B-17E6-2D35-4F99-E0B27F8CCFC5}"/>
              </a:ext>
            </a:extLst>
          </p:cNvPr>
          <p:cNvSpPr txBox="1"/>
          <p:nvPr/>
        </p:nvSpPr>
        <p:spPr>
          <a:xfrm>
            <a:off x="3262745" y="6362700"/>
            <a:ext cx="2649682" cy="369332"/>
          </a:xfrm>
          <a:prstGeom prst="rect">
            <a:avLst/>
          </a:prstGeom>
          <a:noFill/>
        </p:spPr>
        <p:txBody>
          <a:bodyPr wrap="square" rtlCol="0">
            <a:spAutoFit/>
          </a:bodyPr>
          <a:lstStyle/>
          <a:p>
            <a:r>
              <a:rPr lang="en-US" dirty="0">
                <a:hlinkClick r:id="rId5" action="ppaction://hlinksldjump"/>
              </a:rPr>
              <a:t>Theoretical Rationale</a:t>
            </a:r>
            <a:endParaRPr lang="en-US" dirty="0"/>
          </a:p>
        </p:txBody>
      </p:sp>
      <p:sp>
        <p:nvSpPr>
          <p:cNvPr id="4" name="TextBox 3">
            <a:extLst>
              <a:ext uri="{FF2B5EF4-FFF2-40B4-BE49-F238E27FC236}">
                <a16:creationId xmlns:a16="http://schemas.microsoft.com/office/drawing/2014/main" id="{CB201A78-1DB3-2C49-4246-1558327051C4}"/>
              </a:ext>
            </a:extLst>
          </p:cNvPr>
          <p:cNvSpPr txBox="1"/>
          <p:nvPr/>
        </p:nvSpPr>
        <p:spPr>
          <a:xfrm>
            <a:off x="839755" y="1690688"/>
            <a:ext cx="5486400" cy="584775"/>
          </a:xfrm>
          <a:prstGeom prst="rect">
            <a:avLst/>
          </a:prstGeom>
          <a:noFill/>
        </p:spPr>
        <p:txBody>
          <a:bodyPr wrap="square" rtlCol="0">
            <a:spAutoFit/>
          </a:bodyPr>
          <a:lstStyle/>
          <a:p>
            <a:pPr algn="ctr"/>
            <a:r>
              <a:rPr lang="en-US" sz="3200" b="1" dirty="0"/>
              <a:t>SNPE</a:t>
            </a:r>
          </a:p>
        </p:txBody>
      </p:sp>
      <p:sp>
        <p:nvSpPr>
          <p:cNvPr id="6" name="TextBox 5">
            <a:extLst>
              <a:ext uri="{FF2B5EF4-FFF2-40B4-BE49-F238E27FC236}">
                <a16:creationId xmlns:a16="http://schemas.microsoft.com/office/drawing/2014/main" id="{A8FD0E29-B4CD-3CB5-A081-49A63947D202}"/>
              </a:ext>
            </a:extLst>
          </p:cNvPr>
          <p:cNvSpPr txBox="1"/>
          <p:nvPr/>
        </p:nvSpPr>
        <p:spPr>
          <a:xfrm>
            <a:off x="6096000" y="1690688"/>
            <a:ext cx="5486400" cy="584775"/>
          </a:xfrm>
          <a:prstGeom prst="rect">
            <a:avLst/>
          </a:prstGeom>
          <a:noFill/>
        </p:spPr>
        <p:txBody>
          <a:bodyPr wrap="square" rtlCol="0">
            <a:spAutoFit/>
          </a:bodyPr>
          <a:lstStyle/>
          <a:p>
            <a:pPr algn="ctr"/>
            <a:r>
              <a:rPr lang="en-US" sz="3200" b="1" dirty="0"/>
              <a:t>MCMC</a:t>
            </a:r>
          </a:p>
        </p:txBody>
      </p:sp>
      <p:sp>
        <p:nvSpPr>
          <p:cNvPr id="7" name="Rectangle 6">
            <a:extLst>
              <a:ext uri="{FF2B5EF4-FFF2-40B4-BE49-F238E27FC236}">
                <a16:creationId xmlns:a16="http://schemas.microsoft.com/office/drawing/2014/main" id="{391C2379-3CF1-851C-45F7-DC9694FE56F7}"/>
              </a:ext>
            </a:extLst>
          </p:cNvPr>
          <p:cNvSpPr/>
          <p:nvPr/>
        </p:nvSpPr>
        <p:spPr>
          <a:xfrm>
            <a:off x="992738" y="2320949"/>
            <a:ext cx="238903"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A268A9-116B-1C4D-57C3-D27DBBB4D3B4}"/>
              </a:ext>
            </a:extLst>
          </p:cNvPr>
          <p:cNvSpPr/>
          <p:nvPr/>
        </p:nvSpPr>
        <p:spPr>
          <a:xfrm>
            <a:off x="1266727" y="3564370"/>
            <a:ext cx="1840367" cy="32649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32C173-B1DA-6B58-43BA-CC41875626BD}"/>
              </a:ext>
            </a:extLst>
          </p:cNvPr>
          <p:cNvSpPr/>
          <p:nvPr/>
        </p:nvSpPr>
        <p:spPr>
          <a:xfrm>
            <a:off x="2863040" y="2320949"/>
            <a:ext cx="238903"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D09DE7-8E88-DC07-860F-8A90FBEF5779}"/>
              </a:ext>
            </a:extLst>
          </p:cNvPr>
          <p:cNvSpPr/>
          <p:nvPr/>
        </p:nvSpPr>
        <p:spPr>
          <a:xfrm>
            <a:off x="1660168" y="2293751"/>
            <a:ext cx="1415241"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E138B3-2467-3525-8D6D-42F311238CED}"/>
              </a:ext>
            </a:extLst>
          </p:cNvPr>
          <p:cNvSpPr/>
          <p:nvPr/>
        </p:nvSpPr>
        <p:spPr>
          <a:xfrm>
            <a:off x="2883839" y="2333929"/>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5CBA9B-89A4-077E-4EC0-04AD49277BAC}"/>
              </a:ext>
            </a:extLst>
          </p:cNvPr>
          <p:cNvSpPr/>
          <p:nvPr/>
        </p:nvSpPr>
        <p:spPr>
          <a:xfrm>
            <a:off x="4912031" y="2261732"/>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9F7446-D63A-C7EC-7EDE-8C4061F6EB6B}"/>
              </a:ext>
            </a:extLst>
          </p:cNvPr>
          <p:cNvSpPr/>
          <p:nvPr/>
        </p:nvSpPr>
        <p:spPr>
          <a:xfrm>
            <a:off x="4912031" y="4317577"/>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DAD6C0-AD61-E302-801E-9271E6B22ED8}"/>
              </a:ext>
            </a:extLst>
          </p:cNvPr>
          <p:cNvSpPr/>
          <p:nvPr/>
        </p:nvSpPr>
        <p:spPr>
          <a:xfrm>
            <a:off x="1507233" y="4317576"/>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995B12-849A-5234-F2D1-95135E856281}"/>
              </a:ext>
            </a:extLst>
          </p:cNvPr>
          <p:cNvSpPr/>
          <p:nvPr/>
        </p:nvSpPr>
        <p:spPr>
          <a:xfrm>
            <a:off x="8205253" y="2261732"/>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D1B3A11-9C4A-13D9-7F45-F421DF6418A3}"/>
              </a:ext>
            </a:extLst>
          </p:cNvPr>
          <p:cNvSpPr/>
          <p:nvPr/>
        </p:nvSpPr>
        <p:spPr>
          <a:xfrm>
            <a:off x="10378897" y="2172723"/>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73C106-D15A-4063-5115-94E414A306A3}"/>
              </a:ext>
            </a:extLst>
          </p:cNvPr>
          <p:cNvSpPr/>
          <p:nvPr/>
        </p:nvSpPr>
        <p:spPr>
          <a:xfrm>
            <a:off x="6821166" y="4243346"/>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D70478-FE47-7DAA-2C71-EC8E9E1CD1A7}"/>
              </a:ext>
            </a:extLst>
          </p:cNvPr>
          <p:cNvSpPr/>
          <p:nvPr/>
        </p:nvSpPr>
        <p:spPr>
          <a:xfrm>
            <a:off x="10223098" y="4219303"/>
            <a:ext cx="305870" cy="136464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58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extLst>
    <p:ext uri="{6950BFC3-D8DA-4A85-94F7-54DA5524770B}">
      <p188:commentRel xmlns:p188="http://schemas.microsoft.com/office/powerpoint/2018/8/main"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3B80-F2ED-36E8-B513-E0BBBBC7449F}"/>
              </a:ext>
            </a:extLst>
          </p:cNvPr>
          <p:cNvSpPr>
            <a:spLocks noGrp="1"/>
          </p:cNvSpPr>
          <p:nvPr>
            <p:ph type="title"/>
          </p:nvPr>
        </p:nvSpPr>
        <p:spPr/>
        <p:txBody>
          <a:bodyPr/>
          <a:lstStyle/>
          <a:p>
            <a:r>
              <a:rPr lang="en-US" dirty="0"/>
              <a:t>Contribution Explained</a:t>
            </a:r>
          </a:p>
        </p:txBody>
      </p:sp>
      <p:sp>
        <p:nvSpPr>
          <p:cNvPr id="3" name="Content Placeholder 2">
            <a:extLst>
              <a:ext uri="{FF2B5EF4-FFF2-40B4-BE49-F238E27FC236}">
                <a16:creationId xmlns:a16="http://schemas.microsoft.com/office/drawing/2014/main" id="{AAB46935-2E48-80D7-170C-9416756E0F78}"/>
              </a:ext>
            </a:extLst>
          </p:cNvPr>
          <p:cNvSpPr>
            <a:spLocks noGrp="1"/>
          </p:cNvSpPr>
          <p:nvPr>
            <p:ph idx="1"/>
          </p:nvPr>
        </p:nvSpPr>
        <p:spPr/>
        <p:txBody>
          <a:bodyPr>
            <a:normAutofit fontScale="92500" lnSpcReduction="20000"/>
          </a:bodyPr>
          <a:lstStyle/>
          <a:p>
            <a:r>
              <a:rPr lang="en-US" dirty="0"/>
              <a:t>I introduce the SNPE machine learning algorithm to improve the Bayesian estimation of structural macroeconomic models</a:t>
            </a:r>
          </a:p>
          <a:p>
            <a:pPr marL="0" indent="0">
              <a:buNone/>
            </a:pPr>
            <a:endParaRPr lang="en-US" dirty="0"/>
          </a:p>
          <a:p>
            <a:r>
              <a:rPr lang="en-US" dirty="0"/>
              <a:t>SNPE can also handle likelihood free estimation in both a Bayesian and MLE framework</a:t>
            </a:r>
          </a:p>
          <a:p>
            <a:pPr marL="0" indent="0">
              <a:buNone/>
            </a:pPr>
            <a:endParaRPr lang="en-US" dirty="0"/>
          </a:p>
          <a:p>
            <a:r>
              <a:rPr lang="en-US" dirty="0"/>
              <a:t>Within my SNPE procedure, I also introduce normalizing flows, for high dimensional density estimation </a:t>
            </a:r>
          </a:p>
          <a:p>
            <a:endParaRPr lang="en-US" dirty="0"/>
          </a:p>
          <a:p>
            <a:r>
              <a:rPr lang="en-US" dirty="0"/>
              <a:t>Empirical application estimating </a:t>
            </a:r>
            <a:r>
              <a:rPr lang="en-US" dirty="0" err="1"/>
              <a:t>Krusell</a:t>
            </a:r>
            <a:r>
              <a:rPr lang="en-US" dirty="0"/>
              <a:t>-Smith model solved via </a:t>
            </a:r>
            <a:r>
              <a:rPr lang="en-US" dirty="0" err="1"/>
              <a:t>Winberry</a:t>
            </a:r>
            <a:r>
              <a:rPr lang="en-US" dirty="0"/>
              <a:t> in a full information manner—with micro and macro moments</a:t>
            </a:r>
          </a:p>
          <a:p>
            <a:pPr lvl="1"/>
            <a:r>
              <a:rPr lang="en-US" dirty="0"/>
              <a:t>Difficult to do using current state-of-the-art likelihood methods</a:t>
            </a:r>
          </a:p>
          <a:p>
            <a:pPr marL="0" indent="0">
              <a:buNone/>
            </a:pPr>
            <a:endParaRPr lang="en-US" dirty="0"/>
          </a:p>
        </p:txBody>
      </p:sp>
    </p:spTree>
    <p:extLst>
      <p:ext uri="{BB962C8B-B14F-4D97-AF65-F5344CB8AC3E}">
        <p14:creationId xmlns:p14="http://schemas.microsoft.com/office/powerpoint/2010/main" val="28623749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2885-905F-D5DD-C726-2002BA754079}"/>
              </a:ext>
            </a:extLst>
          </p:cNvPr>
          <p:cNvSpPr>
            <a:spLocks noGrp="1"/>
          </p:cNvSpPr>
          <p:nvPr>
            <p:ph type="title"/>
          </p:nvPr>
        </p:nvSpPr>
        <p:spPr/>
        <p:txBody>
          <a:bodyPr/>
          <a:lstStyle/>
          <a:p>
            <a:r>
              <a:rPr lang="en-US" dirty="0"/>
              <a:t>Literature</a:t>
            </a:r>
          </a:p>
        </p:txBody>
      </p:sp>
      <p:sp>
        <p:nvSpPr>
          <p:cNvPr id="3" name="Content Placeholder 2">
            <a:extLst>
              <a:ext uri="{FF2B5EF4-FFF2-40B4-BE49-F238E27FC236}">
                <a16:creationId xmlns:a16="http://schemas.microsoft.com/office/drawing/2014/main" id="{96478765-216F-5677-5E37-D8ED73091075}"/>
              </a:ext>
            </a:extLst>
          </p:cNvPr>
          <p:cNvSpPr>
            <a:spLocks noGrp="1"/>
          </p:cNvSpPr>
          <p:nvPr>
            <p:ph idx="1"/>
          </p:nvPr>
        </p:nvSpPr>
        <p:spPr/>
        <p:txBody>
          <a:bodyPr>
            <a:normAutofit lnSpcReduction="10000"/>
          </a:bodyPr>
          <a:lstStyle/>
          <a:p>
            <a:r>
              <a:rPr lang="en-US" dirty="0"/>
              <a:t>Many models are non-smooth so one can’t use perturbation and thus can’t likelihood estimated without measurement error</a:t>
            </a:r>
          </a:p>
          <a:p>
            <a:pPr lvl="1"/>
            <a:r>
              <a:rPr lang="en-US" b="1" dirty="0"/>
              <a:t>s-S models: </a:t>
            </a:r>
            <a:r>
              <a:rPr lang="en-US" dirty="0"/>
              <a:t>Arrow et. al. 1951, Caplin and </a:t>
            </a:r>
            <a:r>
              <a:rPr lang="en-US" dirty="0" err="1"/>
              <a:t>Spulber</a:t>
            </a:r>
            <a:r>
              <a:rPr lang="en-US" dirty="0"/>
              <a:t> 1987, </a:t>
            </a:r>
            <a:r>
              <a:rPr lang="en-US" dirty="0" err="1"/>
              <a:t>Bertola</a:t>
            </a:r>
            <a:r>
              <a:rPr lang="en-US" dirty="0"/>
              <a:t> and Caballero 1990, House and Leahy 2004, Caplin and Leahy 2006, Kahn and Thomas 2008, Caplin et. al. 2020, </a:t>
            </a:r>
            <a:r>
              <a:rPr lang="en-US" dirty="0" err="1"/>
              <a:t>Badoczy</a:t>
            </a:r>
            <a:r>
              <a:rPr lang="en-US" dirty="0"/>
              <a:t> 2022, etc.</a:t>
            </a:r>
          </a:p>
          <a:p>
            <a:pPr lvl="1"/>
            <a:r>
              <a:rPr lang="en-US" b="1" dirty="0"/>
              <a:t>Structural Finance:</a:t>
            </a:r>
            <a:r>
              <a:rPr lang="en-US" dirty="0"/>
              <a:t> He, Whited, and Guo 2021, Terry, Whited, and </a:t>
            </a:r>
            <a:r>
              <a:rPr lang="en-US" dirty="0" err="1"/>
              <a:t>Zakolyukina</a:t>
            </a:r>
            <a:r>
              <a:rPr lang="en-US" dirty="0"/>
              <a:t> 2021, Taylor 2012, Whited and Guo 2006</a:t>
            </a:r>
          </a:p>
          <a:p>
            <a:r>
              <a:rPr lang="en-US" dirty="0"/>
              <a:t>With non-smooth models: One generally must resort to simulation-based estimation:</a:t>
            </a:r>
          </a:p>
          <a:p>
            <a:pPr lvl="1"/>
            <a:r>
              <a:rPr lang="en-US" b="1" dirty="0"/>
              <a:t>Method of Simulated Moments</a:t>
            </a:r>
            <a:r>
              <a:rPr lang="en-US" dirty="0"/>
              <a:t>: McFadden 1989, </a:t>
            </a:r>
            <a:r>
              <a:rPr lang="en-US" dirty="0" err="1"/>
              <a:t>Pakes</a:t>
            </a:r>
            <a:r>
              <a:rPr lang="en-US" dirty="0"/>
              <a:t> and Pollard 1989, </a:t>
            </a:r>
            <a:r>
              <a:rPr lang="en-US" dirty="0" err="1"/>
              <a:t>Duffie</a:t>
            </a:r>
            <a:r>
              <a:rPr lang="en-US" dirty="0"/>
              <a:t> and Singleton 1990, </a:t>
            </a:r>
            <a:r>
              <a:rPr lang="en-US" dirty="0" err="1"/>
              <a:t>etc</a:t>
            </a:r>
            <a:endParaRPr lang="en-US" dirty="0"/>
          </a:p>
          <a:p>
            <a:pPr lvl="1"/>
            <a:r>
              <a:rPr lang="en-US" b="1" dirty="0"/>
              <a:t>Machine Learning: </a:t>
            </a:r>
            <a:r>
              <a:rPr lang="en-US" dirty="0" err="1"/>
              <a:t>Kaji</a:t>
            </a:r>
            <a:r>
              <a:rPr lang="en-US" dirty="0"/>
              <a:t>, Manresa, and </a:t>
            </a:r>
            <a:r>
              <a:rPr lang="en-US" dirty="0" err="1"/>
              <a:t>Pouliot</a:t>
            </a:r>
            <a:r>
              <a:rPr lang="en-US" dirty="0"/>
              <a:t> 2020</a:t>
            </a:r>
            <a:endParaRPr lang="en-US" b="1" dirty="0"/>
          </a:p>
        </p:txBody>
      </p:sp>
      <p:sp>
        <p:nvSpPr>
          <p:cNvPr id="5" name="TextBox 4">
            <a:hlinkClick r:id="rId2" action="ppaction://hlinksldjump"/>
            <a:extLst>
              <a:ext uri="{FF2B5EF4-FFF2-40B4-BE49-F238E27FC236}">
                <a16:creationId xmlns:a16="http://schemas.microsoft.com/office/drawing/2014/main" id="{CAC0DD4F-8CD4-8C30-7E59-FE0030C72995}"/>
              </a:ext>
            </a:extLst>
          </p:cNvPr>
          <p:cNvSpPr txBox="1"/>
          <p:nvPr/>
        </p:nvSpPr>
        <p:spPr>
          <a:xfrm>
            <a:off x="1338383" y="6123543"/>
            <a:ext cx="1252417" cy="369332"/>
          </a:xfrm>
          <a:prstGeom prst="rect">
            <a:avLst/>
          </a:prstGeom>
          <a:noFill/>
        </p:spPr>
        <p:txBody>
          <a:bodyPr wrap="square">
            <a:spAutoFit/>
          </a:bodyPr>
          <a:lstStyle/>
          <a:p>
            <a:r>
              <a:rPr lang="en-US" dirty="0">
                <a:hlinkClick r:id="rId2" action="ppaction://hlinksldjump"/>
              </a:rPr>
              <a:t>Back</a:t>
            </a:r>
            <a:endParaRPr lang="en-US" dirty="0"/>
          </a:p>
        </p:txBody>
      </p:sp>
    </p:spTree>
    <p:extLst>
      <p:ext uri="{BB962C8B-B14F-4D97-AF65-F5344CB8AC3E}">
        <p14:creationId xmlns:p14="http://schemas.microsoft.com/office/powerpoint/2010/main" val="4127218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7BF7-9AB6-862A-1F02-B4E5063F7116}"/>
              </a:ext>
            </a:extLst>
          </p:cNvPr>
          <p:cNvSpPr>
            <a:spLocks noGrp="1"/>
          </p:cNvSpPr>
          <p:nvPr>
            <p:ph type="title"/>
          </p:nvPr>
        </p:nvSpPr>
        <p:spPr/>
        <p:txBody>
          <a:bodyPr/>
          <a:lstStyle/>
          <a:p>
            <a:r>
              <a:rPr lang="en-US" dirty="0"/>
              <a:t>Overview of How MCMC 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C65C5D-39C6-FC8A-315F-CB0A598E8F89}"/>
                  </a:ext>
                </a:extLst>
              </p:cNvPr>
              <p:cNvSpPr>
                <a:spLocks noGrp="1"/>
              </p:cNvSpPr>
              <p:nvPr>
                <p:ph idx="1"/>
              </p:nvPr>
            </p:nvSpPr>
            <p:spPr/>
            <p:txBody>
              <a:bodyPr>
                <a:normAutofit/>
              </a:bodyPr>
              <a:lstStyle/>
              <a:p>
                <a:r>
                  <a:rPr lang="en-US" dirty="0"/>
                  <a:t>MCMC samples from the posterior according to the likelihood ratio of points in the space</a:t>
                </a:r>
              </a:p>
              <a:p>
                <a:endParaRPr lang="en-US" dirty="0"/>
              </a:p>
              <a:p>
                <a:r>
                  <a:rPr lang="en-US" dirty="0"/>
                  <a:t>The likelihood MCMC moves from a point to a point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rPr>
                      <m:t> </m:t>
                    </m:r>
                  </m:oMath>
                </a14:m>
                <a:r>
                  <a:rPr lang="en-US" dirty="0"/>
                  <a:t>to a point in question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 </m:t>
                    </m:r>
                  </m:oMath>
                </a14:m>
                <a:r>
                  <a:rPr lang="en-US" dirty="0"/>
                  <a:t>equal to the likelihood ratio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e>
                        </m:d>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oMath>
                </a14:m>
                <a:endParaRPr lang="en-US" dirty="0"/>
              </a:p>
              <a:p>
                <a:endParaRPr lang="en-US" dirty="0"/>
              </a:p>
              <a:p>
                <a:r>
                  <a:rPr lang="en-US" dirty="0"/>
                  <a:t>Since the probability of being at any given point is proportional to the joint distribution, this algorithm samples from </a:t>
                </a:r>
                <a:r>
                  <a:rPr lang="en-US"/>
                  <a:t>the posterior</a:t>
                </a:r>
                <a:endParaRPr lang="en-US" dirty="0"/>
              </a:p>
            </p:txBody>
          </p:sp>
        </mc:Choice>
        <mc:Fallback xmlns="">
          <p:sp>
            <p:nvSpPr>
              <p:cNvPr id="3" name="Content Placeholder 2">
                <a:extLst>
                  <a:ext uri="{FF2B5EF4-FFF2-40B4-BE49-F238E27FC236}">
                    <a16:creationId xmlns:a16="http://schemas.microsoft.com/office/drawing/2014/main" id="{3AC65C5D-39C6-FC8A-315F-CB0A598E8F89}"/>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899AA0F-BBAD-4D88-8644-6E2C692F7BB4}"/>
              </a:ext>
            </a:extLst>
          </p:cNvPr>
          <p:cNvSpPr txBox="1"/>
          <p:nvPr/>
        </p:nvSpPr>
        <p:spPr>
          <a:xfrm>
            <a:off x="5640355"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54550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11DFB3F-F0D8-D431-68DE-EA87DBDF618C}"/>
              </a:ext>
            </a:extLst>
          </p:cNvPr>
          <p:cNvSpPr>
            <a:spLocks noGrp="1"/>
          </p:cNvSpPr>
          <p:nvPr>
            <p:ph type="ctrTitle"/>
          </p:nvPr>
        </p:nvSpPr>
        <p:spPr/>
        <p:txBody>
          <a:bodyPr/>
          <a:lstStyle/>
          <a:p>
            <a:r>
              <a:rPr lang="en-US" dirty="0"/>
              <a:t>An Explanation of SNPE</a:t>
            </a:r>
          </a:p>
        </p:txBody>
      </p:sp>
      <p:sp>
        <p:nvSpPr>
          <p:cNvPr id="9" name="Subtitle 8">
            <a:extLst>
              <a:ext uri="{FF2B5EF4-FFF2-40B4-BE49-F238E27FC236}">
                <a16:creationId xmlns:a16="http://schemas.microsoft.com/office/drawing/2014/main" id="{9FF80ADE-ECB8-CBD0-9CEC-543463DAD0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4818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7AF1E8-74CE-BE05-E2AE-5F67C0E058CE}"/>
                  </a:ext>
                </a:extLst>
              </p:cNvPr>
              <p:cNvSpPr>
                <a:spLocks noGrp="1"/>
              </p:cNvSpPr>
              <p:nvPr>
                <p:ph type="title"/>
              </p:nvPr>
            </p:nvSpPr>
            <p:spPr/>
            <p:txBody>
              <a:bodyPr/>
              <a:lstStyle/>
              <a:p>
                <a:r>
                  <a:rPr lang="en-US" dirty="0"/>
                  <a:t>MCMC in a Nutshell: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027AF1E8-74CE-BE05-E2AE-5F67C0E058C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Picture 2" descr="Introduction to MCMC and Metropolis | Towards Data Science">
            <a:extLst>
              <a:ext uri="{FF2B5EF4-FFF2-40B4-BE49-F238E27FC236}">
                <a16:creationId xmlns:a16="http://schemas.microsoft.com/office/drawing/2014/main" id="{166DA18A-BE6F-B410-E348-30F6327003D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1825625"/>
            <a:ext cx="5181600" cy="4667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862C048-0C5C-2EB5-89B0-E4ACEE321742}"/>
                  </a:ext>
                </a:extLst>
              </p:cNvPr>
              <p:cNvSpPr>
                <a:spLocks noGrp="1"/>
              </p:cNvSpPr>
              <p:nvPr>
                <p:ph sz="half" idx="2"/>
              </p:nvPr>
            </p:nvSpPr>
            <p:spPr/>
            <p:txBody>
              <a:bodyPr>
                <a:normAutofit/>
              </a:bodyPr>
              <a:lstStyle/>
              <a:p>
                <a:r>
                  <a:rPr lang="en-US" dirty="0"/>
                  <a:t>You are at the blue point</a:t>
                </a:r>
              </a:p>
              <a:p>
                <a:r>
                  <a:rPr lang="en-US" dirty="0"/>
                  <a:t>You want to move to the green point</a:t>
                </a:r>
              </a:p>
              <a:p>
                <a:r>
                  <a:rPr lang="en-US" dirty="0"/>
                  <a:t>The blue point has a unnormalized joint probability,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e>
                        <m:r>
                          <a:rPr lang="en-US" i="1">
                            <a:latin typeface="Cambria Math" panose="02040503050406030204" pitchFamily="18" charset="0"/>
                          </a:rPr>
                          <m:t>𝜃</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of 1.5</a:t>
                </a:r>
              </a:p>
              <a:p>
                <a:r>
                  <a:rPr lang="en-US" dirty="0"/>
                  <a:t>The green point has a unnormalized joint probability,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of 1.0</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A862C048-0C5C-2EB5-89B0-E4ACEE321742}"/>
                  </a:ext>
                </a:extLst>
              </p:cNvPr>
              <p:cNvSpPr>
                <a:spLocks noGrp="1" noRot="1" noChangeAspect="1" noMove="1" noResize="1" noEditPoints="1" noAdjustHandles="1" noChangeArrowheads="1" noChangeShapeType="1" noTextEdit="1"/>
              </p:cNvSpPr>
              <p:nvPr>
                <p:ph sz="half" idx="2"/>
              </p:nvPr>
            </p:nvSpPr>
            <p:spPr>
              <a:blipFill>
                <a:blip r:embed="rId4"/>
                <a:stretch>
                  <a:fillRect l="-2118" t="-224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3ABCDF31-6FC8-7FD5-3494-11ACF314988E}"/>
              </a:ext>
            </a:extLst>
          </p:cNvPr>
          <p:cNvSpPr/>
          <p:nvPr/>
        </p:nvSpPr>
        <p:spPr>
          <a:xfrm>
            <a:off x="3694921" y="3317032"/>
            <a:ext cx="149290" cy="1119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9C6FC8BF-BEDD-7C99-8AC2-C8086D7747DB}"/>
              </a:ext>
            </a:extLst>
          </p:cNvPr>
          <p:cNvSpPr/>
          <p:nvPr/>
        </p:nvSpPr>
        <p:spPr>
          <a:xfrm>
            <a:off x="4002833" y="3564295"/>
            <a:ext cx="127113" cy="1321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Down 6">
            <a:extLst>
              <a:ext uri="{FF2B5EF4-FFF2-40B4-BE49-F238E27FC236}">
                <a16:creationId xmlns:a16="http://schemas.microsoft.com/office/drawing/2014/main" id="{A625D100-CF34-790B-61F8-04A506D52FE7}"/>
              </a:ext>
            </a:extLst>
          </p:cNvPr>
          <p:cNvSpPr/>
          <p:nvPr/>
        </p:nvSpPr>
        <p:spPr>
          <a:xfrm>
            <a:off x="3568957" y="2457514"/>
            <a:ext cx="401217" cy="765111"/>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1C9C84E4-F68E-6C34-4DE9-1DF8B04A1D75}"/>
              </a:ext>
            </a:extLst>
          </p:cNvPr>
          <p:cNvSpPr/>
          <p:nvPr/>
        </p:nvSpPr>
        <p:spPr>
          <a:xfrm>
            <a:off x="3865780" y="2706331"/>
            <a:ext cx="401217" cy="765111"/>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DD9ED1-15D4-E8BD-B5B5-731B2ABD6231}"/>
              </a:ext>
            </a:extLst>
          </p:cNvPr>
          <p:cNvSpPr txBox="1"/>
          <p:nvPr/>
        </p:nvSpPr>
        <p:spPr>
          <a:xfrm>
            <a:off x="3532785" y="2105130"/>
            <a:ext cx="755780" cy="369332"/>
          </a:xfrm>
          <a:prstGeom prst="rect">
            <a:avLst/>
          </a:prstGeom>
          <a:noFill/>
        </p:spPr>
        <p:txBody>
          <a:bodyPr wrap="square" rtlCol="0">
            <a:spAutoFit/>
          </a:bodyPr>
          <a:lstStyle/>
          <a:p>
            <a:r>
              <a:rPr lang="en-US" dirty="0">
                <a:solidFill>
                  <a:srgbClr val="00B0F0"/>
                </a:solidFill>
              </a:rPr>
              <a:t>1.5</a:t>
            </a:r>
          </a:p>
        </p:txBody>
      </p:sp>
      <p:sp>
        <p:nvSpPr>
          <p:cNvPr id="10" name="TextBox 9">
            <a:extLst>
              <a:ext uri="{FF2B5EF4-FFF2-40B4-BE49-F238E27FC236}">
                <a16:creationId xmlns:a16="http://schemas.microsoft.com/office/drawing/2014/main" id="{23A3C363-7C17-8E5B-DD16-E64C8DBCA1EC}"/>
              </a:ext>
            </a:extLst>
          </p:cNvPr>
          <p:cNvSpPr txBox="1"/>
          <p:nvPr/>
        </p:nvSpPr>
        <p:spPr>
          <a:xfrm>
            <a:off x="3840898" y="2396428"/>
            <a:ext cx="755780" cy="369332"/>
          </a:xfrm>
          <a:prstGeom prst="rect">
            <a:avLst/>
          </a:prstGeom>
          <a:noFill/>
        </p:spPr>
        <p:txBody>
          <a:bodyPr wrap="square" rtlCol="0">
            <a:spAutoFit/>
          </a:bodyPr>
          <a:lstStyle/>
          <a:p>
            <a:r>
              <a:rPr lang="en-US" dirty="0">
                <a:solidFill>
                  <a:srgbClr val="92D050"/>
                </a:solidFill>
              </a:rPr>
              <a:t>1.0</a:t>
            </a:r>
          </a:p>
        </p:txBody>
      </p:sp>
    </p:spTree>
    <p:extLst>
      <p:ext uri="{BB962C8B-B14F-4D97-AF65-F5344CB8AC3E}">
        <p14:creationId xmlns:p14="http://schemas.microsoft.com/office/powerpoint/2010/main" val="90570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7AF1E8-74CE-BE05-E2AE-5F67C0E058CE}"/>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p:txBody>
          </p:sp>
        </mc:Choice>
        <mc:Fallback xmlns="">
          <p:sp>
            <p:nvSpPr>
              <p:cNvPr id="2" name="Title 1">
                <a:extLst>
                  <a:ext uri="{FF2B5EF4-FFF2-40B4-BE49-F238E27FC236}">
                    <a16:creationId xmlns:a16="http://schemas.microsoft.com/office/drawing/2014/main" id="{027AF1E8-74CE-BE05-E2AE-5F67C0E058CE}"/>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4" name="Picture 2" descr="Introduction to MCMC and Metropolis | Towards Data Science">
            <a:extLst>
              <a:ext uri="{FF2B5EF4-FFF2-40B4-BE49-F238E27FC236}">
                <a16:creationId xmlns:a16="http://schemas.microsoft.com/office/drawing/2014/main" id="{166DA18A-BE6F-B410-E348-30F6327003D8}"/>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838200" y="1825625"/>
            <a:ext cx="5181600" cy="4667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862C048-0C5C-2EB5-89B0-E4ACEE321742}"/>
                  </a:ext>
                </a:extLst>
              </p:cNvPr>
              <p:cNvSpPr>
                <a:spLocks noGrp="1"/>
              </p:cNvSpPr>
              <p:nvPr>
                <p:ph sz="half" idx="2"/>
              </p:nvPr>
            </p:nvSpPr>
            <p:spPr/>
            <p:txBody>
              <a:bodyPr>
                <a:normAutofit lnSpcReduction="10000"/>
              </a:bodyPr>
              <a:lstStyle/>
              <a:p>
                <a:r>
                  <a:rPr lang="en-US" dirty="0"/>
                  <a:t>You will move to the green point with a probability equal to the likelihood ratio: 1/1.5 = 2/3</a:t>
                </a:r>
              </a:p>
              <a:p>
                <a:pPr lvl="1"/>
                <a:r>
                  <a:rPr lang="en-US" dirty="0"/>
                  <a:t>The other 1/3 you stay put and visit your current point again</a:t>
                </a:r>
              </a:p>
              <a:p>
                <a:r>
                  <a:rPr lang="en-US" dirty="0"/>
                  <a:t>In this way, you will visit each point in proportion to their unnormalized joint probability,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sampling from the posterior,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without having to calculate </a:t>
                </a: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endParaRPr lang="en-US" dirty="0"/>
              </a:p>
            </p:txBody>
          </p:sp>
        </mc:Choice>
        <mc:Fallback xmlns="">
          <p:sp>
            <p:nvSpPr>
              <p:cNvPr id="5" name="Content Placeholder 4">
                <a:extLst>
                  <a:ext uri="{FF2B5EF4-FFF2-40B4-BE49-F238E27FC236}">
                    <a16:creationId xmlns:a16="http://schemas.microsoft.com/office/drawing/2014/main" id="{A862C048-0C5C-2EB5-89B0-E4ACEE321742}"/>
                  </a:ext>
                </a:extLst>
              </p:cNvPr>
              <p:cNvSpPr>
                <a:spLocks noGrp="1" noRot="1" noChangeAspect="1" noMove="1" noResize="1" noEditPoints="1" noAdjustHandles="1" noChangeArrowheads="1" noChangeShapeType="1" noTextEdit="1"/>
              </p:cNvSpPr>
              <p:nvPr>
                <p:ph sz="half" idx="2"/>
              </p:nvPr>
            </p:nvSpPr>
            <p:spPr>
              <a:blipFill>
                <a:blip r:embed="rId5"/>
                <a:stretch>
                  <a:fillRect l="-2118" t="-3081" r="-2118"/>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3ABCDF31-6FC8-7FD5-3494-11ACF314988E}"/>
              </a:ext>
            </a:extLst>
          </p:cNvPr>
          <p:cNvSpPr/>
          <p:nvPr/>
        </p:nvSpPr>
        <p:spPr>
          <a:xfrm>
            <a:off x="3694921" y="3317032"/>
            <a:ext cx="149290" cy="1119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9C6FC8BF-BEDD-7C99-8AC2-C8086D7747DB}"/>
              </a:ext>
            </a:extLst>
          </p:cNvPr>
          <p:cNvSpPr/>
          <p:nvPr/>
        </p:nvSpPr>
        <p:spPr>
          <a:xfrm>
            <a:off x="4002833" y="3564295"/>
            <a:ext cx="127113" cy="1321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Down 6">
            <a:extLst>
              <a:ext uri="{FF2B5EF4-FFF2-40B4-BE49-F238E27FC236}">
                <a16:creationId xmlns:a16="http://schemas.microsoft.com/office/drawing/2014/main" id="{A625D100-CF34-790B-61F8-04A506D52FE7}"/>
              </a:ext>
            </a:extLst>
          </p:cNvPr>
          <p:cNvSpPr/>
          <p:nvPr/>
        </p:nvSpPr>
        <p:spPr>
          <a:xfrm>
            <a:off x="3568957" y="2457514"/>
            <a:ext cx="401217" cy="765111"/>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1C9C84E4-F68E-6C34-4DE9-1DF8B04A1D75}"/>
              </a:ext>
            </a:extLst>
          </p:cNvPr>
          <p:cNvSpPr/>
          <p:nvPr/>
        </p:nvSpPr>
        <p:spPr>
          <a:xfrm>
            <a:off x="3865780" y="2706331"/>
            <a:ext cx="401217" cy="765111"/>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382181"/>
      </p:ext>
    </p:extLst>
  </p:cSld>
  <p:clrMapOvr>
    <a:masterClrMapping/>
  </p:clrMapOvr>
  <p:extLst>
    <p:ext uri="{6950BFC3-D8DA-4A85-94F7-54DA5524770B}">
      <p188:commentRel xmlns:p188="http://schemas.microsoft.com/office/powerpoint/2018/8/main" r:id="rId2"/>
    </p:ext>
  </p:extLs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F1E8-74CE-BE05-E2AE-5F67C0E058CE}"/>
              </a:ext>
            </a:extLst>
          </p:cNvPr>
          <p:cNvSpPr>
            <a:spLocks noGrp="1"/>
          </p:cNvSpPr>
          <p:nvPr>
            <p:ph type="title"/>
          </p:nvPr>
        </p:nvSpPr>
        <p:spPr/>
        <p:txBody>
          <a:bodyPr/>
          <a:lstStyle/>
          <a:p>
            <a:r>
              <a:rPr lang="en-US" dirty="0"/>
              <a:t>Problems with MCMC</a:t>
            </a:r>
          </a:p>
        </p:txBody>
      </p:sp>
      <p:pic>
        <p:nvPicPr>
          <p:cNvPr id="4" name="Picture 2" descr="Introduction to MCMC and Metropolis | Towards Data Science">
            <a:extLst>
              <a:ext uri="{FF2B5EF4-FFF2-40B4-BE49-F238E27FC236}">
                <a16:creationId xmlns:a16="http://schemas.microsoft.com/office/drawing/2014/main" id="{166DA18A-BE6F-B410-E348-30F6327003D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825625"/>
            <a:ext cx="5181600" cy="46672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862C048-0C5C-2EB5-89B0-E4ACEE321742}"/>
              </a:ext>
            </a:extLst>
          </p:cNvPr>
          <p:cNvSpPr>
            <a:spLocks noGrp="1"/>
          </p:cNvSpPr>
          <p:nvPr>
            <p:ph sz="half" idx="2"/>
          </p:nvPr>
        </p:nvSpPr>
        <p:spPr/>
        <p:txBody>
          <a:bodyPr>
            <a:normAutofit/>
          </a:bodyPr>
          <a:lstStyle/>
          <a:p>
            <a:pPr lvl="1"/>
            <a:r>
              <a:rPr lang="en-US" dirty="0"/>
              <a:t>Difficulty dealing with multimodal and unidentified distributions</a:t>
            </a:r>
          </a:p>
          <a:p>
            <a:pPr lvl="1"/>
            <a:endParaRPr lang="en-US" dirty="0"/>
          </a:p>
          <a:p>
            <a:pPr lvl="1"/>
            <a:r>
              <a:rPr lang="en-US" dirty="0"/>
              <a:t>Over short time intervals samples exhibit serial correlation</a:t>
            </a:r>
          </a:p>
          <a:p>
            <a:pPr lvl="1"/>
            <a:endParaRPr lang="en-US" dirty="0"/>
          </a:p>
          <a:p>
            <a:pPr lvl="1"/>
            <a:r>
              <a:rPr lang="en-US" dirty="0" err="1"/>
              <a:t>cf</a:t>
            </a:r>
            <a:r>
              <a:rPr lang="en-US" dirty="0"/>
              <a:t> Bayesian Estimation of DSGE Models (Herbst and </a:t>
            </a:r>
            <a:r>
              <a:rPr lang="en-US" dirty="0" err="1"/>
              <a:t>Schorfheide</a:t>
            </a:r>
            <a:r>
              <a:rPr lang="en-US" dirty="0"/>
              <a:t>)</a:t>
            </a:r>
          </a:p>
          <a:p>
            <a:pPr lvl="1"/>
            <a:endParaRPr lang="en-US" dirty="0"/>
          </a:p>
          <a:p>
            <a:pPr lvl="1"/>
            <a:r>
              <a:rPr lang="en-US" dirty="0"/>
              <a:t>SNPE can handle both of these</a:t>
            </a:r>
          </a:p>
        </p:txBody>
      </p:sp>
    </p:spTree>
    <p:extLst>
      <p:ext uri="{BB962C8B-B14F-4D97-AF65-F5344CB8AC3E}">
        <p14:creationId xmlns:p14="http://schemas.microsoft.com/office/powerpoint/2010/main" val="3300752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0B5-E115-8D4C-1EC0-CA92749A8C8A}"/>
              </a:ext>
            </a:extLst>
          </p:cNvPr>
          <p:cNvSpPr>
            <a:spLocks noGrp="1"/>
          </p:cNvSpPr>
          <p:nvPr>
            <p:ph type="title"/>
          </p:nvPr>
        </p:nvSpPr>
        <p:spPr/>
        <p:txBody>
          <a:bodyPr/>
          <a:lstStyle/>
          <a:p>
            <a:r>
              <a:rPr lang="en-US" dirty="0"/>
              <a:t>Markov Assumption Versus State-Space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BA7CBC-63D3-6241-9DAC-F58F19390BDC}"/>
                  </a:ext>
                </a:extLst>
              </p:cNvPr>
              <p:cNvSpPr>
                <a:spLocks noGrp="1"/>
              </p:cNvSpPr>
              <p:nvPr>
                <p:ph idx="1"/>
              </p:nvPr>
            </p:nvSpPr>
            <p:spPr/>
            <p:txBody>
              <a:bodyPr/>
              <a:lstStyle/>
              <a:p>
                <a:r>
                  <a:rPr lang="en-US" dirty="0"/>
                  <a:t>With MSM, we impose the Markov Assumption on the data</a:t>
                </a:r>
              </a:p>
              <a:p>
                <a:pPr lvl="1"/>
                <a:r>
                  <a:rPr lang="en-US" dirty="0"/>
                  <a:t>A small number of lags captures all necessary historical information:</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8BA7CBC-63D3-6241-9DAC-F58F19390BD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5" name="Arrow: Curved Down 4">
            <a:extLst>
              <a:ext uri="{FF2B5EF4-FFF2-40B4-BE49-F238E27FC236}">
                <a16:creationId xmlns:a16="http://schemas.microsoft.com/office/drawing/2014/main" id="{F92C6D13-4B5F-2A49-22B1-38799DA849BF}"/>
              </a:ext>
            </a:extLst>
          </p:cNvPr>
          <p:cNvSpPr/>
          <p:nvPr/>
        </p:nvSpPr>
        <p:spPr>
          <a:xfrm>
            <a:off x="6559419" y="2771193"/>
            <a:ext cx="1352939"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8" name="Picture 4" descr="Tick Mark Vector Art, Icons, and Graphics for Free Download">
            <a:extLst>
              <a:ext uri="{FF2B5EF4-FFF2-40B4-BE49-F238E27FC236}">
                <a16:creationId xmlns:a16="http://schemas.microsoft.com/office/drawing/2014/main" id="{892FDBE1-2BC5-87EE-50DC-F839AA727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70" y="2630715"/>
            <a:ext cx="546100" cy="54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0B5-E115-8D4C-1EC0-CA92749A8C8A}"/>
              </a:ext>
            </a:extLst>
          </p:cNvPr>
          <p:cNvSpPr>
            <a:spLocks noGrp="1"/>
          </p:cNvSpPr>
          <p:nvPr>
            <p:ph type="title"/>
          </p:nvPr>
        </p:nvSpPr>
        <p:spPr/>
        <p:txBody>
          <a:bodyPr/>
          <a:lstStyle/>
          <a:p>
            <a:r>
              <a:rPr lang="en-US" dirty="0"/>
              <a:t>Markov Assumption Versus State-Space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BA7CBC-63D3-6241-9DAC-F58F19390BDC}"/>
                  </a:ext>
                </a:extLst>
              </p:cNvPr>
              <p:cNvSpPr>
                <a:spLocks noGrp="1"/>
              </p:cNvSpPr>
              <p:nvPr>
                <p:ph idx="1"/>
              </p:nvPr>
            </p:nvSpPr>
            <p:spPr/>
            <p:txBody>
              <a:bodyPr/>
              <a:lstStyle/>
              <a:p>
                <a:r>
                  <a:rPr lang="en-US" dirty="0"/>
                  <a:t>With MSM, we impose the Markov Assumption on the data</a:t>
                </a:r>
              </a:p>
              <a:p>
                <a:pPr lvl="1"/>
                <a:r>
                  <a:rPr lang="en-US" dirty="0"/>
                  <a:t>A small number of lags captures all necessary historical information:</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8BA7CBC-63D3-6241-9DAC-F58F19390BD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5" name="Arrow: Curved Down 4">
            <a:extLst>
              <a:ext uri="{FF2B5EF4-FFF2-40B4-BE49-F238E27FC236}">
                <a16:creationId xmlns:a16="http://schemas.microsoft.com/office/drawing/2014/main" id="{F92C6D13-4B5F-2A49-22B1-38799DA849BF}"/>
              </a:ext>
            </a:extLst>
          </p:cNvPr>
          <p:cNvSpPr/>
          <p:nvPr/>
        </p:nvSpPr>
        <p:spPr>
          <a:xfrm>
            <a:off x="6559419" y="2766269"/>
            <a:ext cx="1352939"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8" name="Picture 4" descr="Tick Mark Vector Art, Icons, and Graphics for Free Download">
            <a:extLst>
              <a:ext uri="{FF2B5EF4-FFF2-40B4-BE49-F238E27FC236}">
                <a16:creationId xmlns:a16="http://schemas.microsoft.com/office/drawing/2014/main" id="{892FDBE1-2BC5-87EE-50DC-F839AA727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70" y="2630715"/>
            <a:ext cx="546100" cy="5461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Curved Down 3">
            <a:extLst>
              <a:ext uri="{FF2B5EF4-FFF2-40B4-BE49-F238E27FC236}">
                <a16:creationId xmlns:a16="http://schemas.microsoft.com/office/drawing/2014/main" id="{CA48A90B-45F6-0ABF-3758-9A5E39C30B70}"/>
              </a:ext>
            </a:extLst>
          </p:cNvPr>
          <p:cNvSpPr/>
          <p:nvPr/>
        </p:nvSpPr>
        <p:spPr>
          <a:xfrm>
            <a:off x="4422710" y="2766269"/>
            <a:ext cx="3601617"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Red x mark 3 icon - Free red x mark icons">
            <a:extLst>
              <a:ext uri="{FF2B5EF4-FFF2-40B4-BE49-F238E27FC236}">
                <a16:creationId xmlns:a16="http://schemas.microsoft.com/office/drawing/2014/main" id="{0EDD728B-38A5-31D4-03F7-B71B6DEA7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721" y="2630715"/>
            <a:ext cx="546100" cy="54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0B5-E115-8D4C-1EC0-CA92749A8C8A}"/>
              </a:ext>
            </a:extLst>
          </p:cNvPr>
          <p:cNvSpPr>
            <a:spLocks noGrp="1"/>
          </p:cNvSpPr>
          <p:nvPr>
            <p:ph type="title"/>
          </p:nvPr>
        </p:nvSpPr>
        <p:spPr/>
        <p:txBody>
          <a:bodyPr/>
          <a:lstStyle/>
          <a:p>
            <a:r>
              <a:rPr lang="en-US" dirty="0"/>
              <a:t>Markov Assumption Versus State-Space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BA7CBC-63D3-6241-9DAC-F58F19390BDC}"/>
                  </a:ext>
                </a:extLst>
              </p:cNvPr>
              <p:cNvSpPr>
                <a:spLocks noGrp="1"/>
              </p:cNvSpPr>
              <p:nvPr>
                <p:ph idx="1"/>
              </p:nvPr>
            </p:nvSpPr>
            <p:spPr/>
            <p:txBody>
              <a:bodyPr>
                <a:normAutofit lnSpcReduction="10000"/>
              </a:bodyPr>
              <a:lstStyle/>
              <a:p>
                <a:r>
                  <a:rPr lang="en-US" dirty="0"/>
                  <a:t>With MSM, we impose the Markov assumption on the data</a:t>
                </a:r>
              </a:p>
              <a:p>
                <a:pPr lvl="1"/>
                <a:r>
                  <a:rPr lang="en-US" dirty="0"/>
                  <a:t>A small number of lags captures all necessary historical information:</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a:p>
                <a:endParaRPr lang="en-US" dirty="0"/>
              </a:p>
              <a:p>
                <a:r>
                  <a:rPr lang="en-US" dirty="0"/>
                  <a:t>With the state-space assumption, no information, no matter how back the data is, is not being conditioned, using the state of the model:</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−20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−19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oMath>
                  </m:oMathPara>
                </a14:m>
                <a:endParaRPr lang="en-US" dirty="0"/>
              </a:p>
            </p:txBody>
          </p:sp>
        </mc:Choice>
        <mc:Fallback xmlns="">
          <p:sp>
            <p:nvSpPr>
              <p:cNvPr id="3" name="Content Placeholder 2">
                <a:extLst>
                  <a:ext uri="{FF2B5EF4-FFF2-40B4-BE49-F238E27FC236}">
                    <a16:creationId xmlns:a16="http://schemas.microsoft.com/office/drawing/2014/main" id="{18BA7CBC-63D3-6241-9DAC-F58F19390BDC}"/>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Arrow: Curved Down 3">
            <a:extLst>
              <a:ext uri="{FF2B5EF4-FFF2-40B4-BE49-F238E27FC236}">
                <a16:creationId xmlns:a16="http://schemas.microsoft.com/office/drawing/2014/main" id="{CA48A90B-45F6-0ABF-3758-9A5E39C30B70}"/>
              </a:ext>
            </a:extLst>
          </p:cNvPr>
          <p:cNvSpPr/>
          <p:nvPr/>
        </p:nvSpPr>
        <p:spPr>
          <a:xfrm>
            <a:off x="4422710" y="2766269"/>
            <a:ext cx="3601617"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Red x mark 3 icon - Free red x mark icons">
            <a:extLst>
              <a:ext uri="{FF2B5EF4-FFF2-40B4-BE49-F238E27FC236}">
                <a16:creationId xmlns:a16="http://schemas.microsoft.com/office/drawing/2014/main" id="{0EDD728B-38A5-31D4-03F7-B71B6DEA7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721" y="2630715"/>
            <a:ext cx="546100" cy="5461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urved Down 5">
            <a:extLst>
              <a:ext uri="{FF2B5EF4-FFF2-40B4-BE49-F238E27FC236}">
                <a16:creationId xmlns:a16="http://schemas.microsoft.com/office/drawing/2014/main" id="{7AABEC82-A4AE-8D9C-D5D5-D662BC104CD3}"/>
              </a:ext>
            </a:extLst>
          </p:cNvPr>
          <p:cNvSpPr/>
          <p:nvPr/>
        </p:nvSpPr>
        <p:spPr>
          <a:xfrm>
            <a:off x="4295191" y="4934081"/>
            <a:ext cx="3601617"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4" descr="Tick Mark Vector Art, Icons, and Graphics for Free Download">
            <a:extLst>
              <a:ext uri="{FF2B5EF4-FFF2-40B4-BE49-F238E27FC236}">
                <a16:creationId xmlns:a16="http://schemas.microsoft.com/office/drawing/2014/main" id="{16592410-A3E1-F1C2-5C44-49E7ABEE4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771" y="4798527"/>
            <a:ext cx="546100" cy="546100"/>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urved Down 9">
            <a:extLst>
              <a:ext uri="{FF2B5EF4-FFF2-40B4-BE49-F238E27FC236}">
                <a16:creationId xmlns:a16="http://schemas.microsoft.com/office/drawing/2014/main" id="{D9CA9185-68DE-92B3-E91D-0561356B90DD}"/>
              </a:ext>
            </a:extLst>
          </p:cNvPr>
          <p:cNvSpPr/>
          <p:nvPr/>
        </p:nvSpPr>
        <p:spPr>
          <a:xfrm>
            <a:off x="6550477" y="4939005"/>
            <a:ext cx="1352939" cy="4105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4" descr="Tick Mark Vector Art, Icons, and Graphics for Free Download">
            <a:extLst>
              <a:ext uri="{FF2B5EF4-FFF2-40B4-BE49-F238E27FC236}">
                <a16:creationId xmlns:a16="http://schemas.microsoft.com/office/drawing/2014/main" id="{A307A477-AA31-D303-D87C-AFF0C73AD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128" y="4798527"/>
            <a:ext cx="546100" cy="546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hlinkClick r:id="rId5" action="ppaction://hlinksldjump"/>
            <a:extLst>
              <a:ext uri="{FF2B5EF4-FFF2-40B4-BE49-F238E27FC236}">
                <a16:creationId xmlns:a16="http://schemas.microsoft.com/office/drawing/2014/main" id="{62F8AA26-CB54-BF92-0913-225CBF4550E5}"/>
              </a:ext>
            </a:extLst>
          </p:cNvPr>
          <p:cNvSpPr txBox="1">
            <a:spLocks noGrp="1" noRot="1" noMove="1" noResize="1" noEditPoints="1" noAdjustHandles="1" noChangeArrowheads="1" noChangeShapeType="1"/>
          </p:cNvSpPr>
          <p:nvPr/>
        </p:nvSpPr>
        <p:spPr>
          <a:xfrm>
            <a:off x="735821" y="6036671"/>
            <a:ext cx="6096000" cy="369332"/>
          </a:xfrm>
          <a:prstGeom prst="rect">
            <a:avLst/>
          </a:prstGeom>
          <a:noFill/>
        </p:spPr>
        <p:txBody>
          <a:bodyPr wrap="square">
            <a:spAutoFit/>
          </a:bodyPr>
          <a:lstStyle/>
          <a:p>
            <a:r>
              <a:rPr lang="en-US" dirty="0">
                <a:hlinkClick r:id="rId6" action="ppaction://hlinksldjump"/>
              </a:rPr>
              <a:t>Back</a:t>
            </a:r>
            <a:endParaRPr lang="en-US" dirty="0"/>
          </a:p>
        </p:txBody>
      </p:sp>
    </p:spTree>
    <p:extLst>
      <p:ext uri="{BB962C8B-B14F-4D97-AF65-F5344CB8AC3E}">
        <p14:creationId xmlns:p14="http://schemas.microsoft.com/office/powerpoint/2010/main" val="126913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11A85A-50B7-BA36-439F-C2F0BAC45F14}"/>
              </a:ext>
            </a:extLst>
          </p:cNvPr>
          <p:cNvSpPr>
            <a:spLocks noGrp="1"/>
          </p:cNvSpPr>
          <p:nvPr>
            <p:ph type="title"/>
          </p:nvPr>
        </p:nvSpPr>
        <p:spPr/>
        <p:txBody>
          <a:bodyPr/>
          <a:lstStyle/>
          <a:p>
            <a:r>
              <a:rPr lang="en-US" dirty="0"/>
              <a:t>Why Do We Sample from the Joint?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949EF24-1177-1228-2753-6022AF8499C7}"/>
                  </a:ext>
                </a:extLst>
              </p:cNvPr>
              <p:cNvSpPr>
                <a:spLocks noGrp="1"/>
              </p:cNvSpPr>
              <p:nvPr>
                <p:ph idx="1"/>
              </p:nvPr>
            </p:nvSpPr>
            <p:spPr/>
            <p:txBody>
              <a:bodyPr>
                <a:normAutofit lnSpcReduction="10000"/>
              </a:bodyPr>
              <a:lstStyle/>
              <a:p>
                <a:r>
                  <a:rPr lang="en-US" dirty="0"/>
                  <a:t>Bayes Rule: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b="0" dirty="0"/>
              </a:p>
              <a:p>
                <a:pPr lvl="1"/>
                <a:r>
                  <a:rPr lang="en-US" dirty="0"/>
                  <a:t>By assumption we cannot calculate the likelihood: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𝜃</m:t>
                        </m:r>
                      </m:e>
                    </m:d>
                  </m:oMath>
                </a14:m>
                <a:endParaRPr lang="en-US" dirty="0"/>
              </a:p>
              <a:p>
                <a:r>
                  <a:rPr lang="en-US" dirty="0"/>
                  <a:t>Thus, we sample from the joint: </a:t>
                </a:r>
              </a:p>
              <a:p>
                <a:pPr marL="0" indent="0">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e>
                          </m:d>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𝐼</m:t>
                          </m:r>
                        </m:sup>
                      </m:sSubSup>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𝑋</m:t>
                          </m:r>
                        </m:e>
                        <m:e>
                          <m:r>
                            <a:rPr lang="en-US" sz="2400" i="1">
                              <a:latin typeface="Cambria Math" panose="02040503050406030204" pitchFamily="18" charset="0"/>
                            </a:rPr>
                            <m:t>𝜃</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𝜃</m:t>
                          </m:r>
                        </m:e>
                      </m:d>
                      <m:r>
                        <a:rPr lang="en-US" sz="2400" b="0" i="0" smtClean="0">
                          <a:latin typeface="Cambria Math" panose="02040503050406030204" pitchFamily="18" charset="0"/>
                        </a:rPr>
                        <m:t>=</m:t>
                      </m:r>
                      <m:r>
                        <a:rPr lang="en-US" sz="240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𝜃</m:t>
                              </m:r>
                            </m:e>
                            <m:sup>
                              <m:r>
                                <a:rPr lang="en-US" sz="2400" b="0" i="1" smtClean="0">
                                  <a:latin typeface="Cambria Math" panose="02040503050406030204" pitchFamily="18" charset="0"/>
                                </a:rPr>
                                <m:t>∗</m:t>
                              </m:r>
                            </m:sup>
                          </m:sSup>
                        </m:e>
                      </m:d>
                    </m:oMath>
                  </m:oMathPara>
                </a14:m>
                <a:endParaRPr lang="en-US" sz="2400" dirty="0"/>
              </a:p>
              <a:p>
                <a:r>
                  <a:rPr lang="en-US" sz="2400" dirty="0"/>
                  <a:t>Given samples from the joint, one could build a surrogate model, trained on these samples, to produce the unknown likelihood and then multiply by the prior to produce a posterior</a:t>
                </a:r>
              </a:p>
              <a:p>
                <a:r>
                  <a:rPr lang="en-US" sz="2400" dirty="0"/>
                  <a:t>Other methods do this (SNLE) and is good intuition, however, SNPE skips a couple steps and builds a surrogate model to estimate the posterior directly</a:t>
                </a:r>
              </a:p>
            </p:txBody>
          </p:sp>
        </mc:Choice>
        <mc:Fallback xmlns="">
          <p:sp>
            <p:nvSpPr>
              <p:cNvPr id="5" name="Content Placeholder 4">
                <a:extLst>
                  <a:ext uri="{FF2B5EF4-FFF2-40B4-BE49-F238E27FC236}">
                    <a16:creationId xmlns:a16="http://schemas.microsoft.com/office/drawing/2014/main" id="{1949EF24-1177-1228-2753-6022AF8499C7}"/>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ABDB2BBF-98DF-C309-4890-CABB9EB2C764}"/>
              </a:ext>
            </a:extLst>
          </p:cNvPr>
          <p:cNvSpPr txBox="1"/>
          <p:nvPr/>
        </p:nvSpPr>
        <p:spPr>
          <a:xfrm>
            <a:off x="2133600" y="6420465"/>
            <a:ext cx="1838632" cy="369332"/>
          </a:xfrm>
          <a:prstGeom prst="rect">
            <a:avLst/>
          </a:prstGeom>
          <a:noFill/>
        </p:spPr>
        <p:txBody>
          <a:bodyPr wrap="square" rtlCol="0">
            <a:spAutoFit/>
          </a:bodyPr>
          <a:lstStyle/>
          <a:p>
            <a:r>
              <a:rPr lang="en-US" dirty="0">
                <a:hlinkClick r:id="rId3" action="ppaction://hlinksldjump"/>
              </a:rPr>
              <a:t>Back Step 3</a:t>
            </a:r>
            <a:endParaRPr lang="en-US" dirty="0"/>
          </a:p>
        </p:txBody>
      </p:sp>
      <p:sp>
        <p:nvSpPr>
          <p:cNvPr id="3" name="TextBox 2" descr="ck">
            <a:extLst>
              <a:ext uri="{FF2B5EF4-FFF2-40B4-BE49-F238E27FC236}">
                <a16:creationId xmlns:a16="http://schemas.microsoft.com/office/drawing/2014/main" id="{F0875FA6-BB86-EC66-7178-FF4C84989E1B}"/>
              </a:ext>
            </a:extLst>
          </p:cNvPr>
          <p:cNvSpPr txBox="1"/>
          <p:nvPr/>
        </p:nvSpPr>
        <p:spPr>
          <a:xfrm>
            <a:off x="658761" y="6420465"/>
            <a:ext cx="1258529" cy="369332"/>
          </a:xfrm>
          <a:prstGeom prst="rect">
            <a:avLst/>
          </a:prstGeom>
          <a:noFill/>
        </p:spPr>
        <p:txBody>
          <a:bodyPr wrap="square" rtlCol="0">
            <a:spAutoFit/>
          </a:bodyPr>
          <a:lstStyle/>
          <a:p>
            <a:r>
              <a:rPr lang="en-US" dirty="0">
                <a:hlinkClick r:id="rId4" action="ppaction://hlinksldjump"/>
              </a:rPr>
              <a:t>Back Bayes</a:t>
            </a:r>
            <a:endParaRPr lang="en-US" dirty="0"/>
          </a:p>
        </p:txBody>
      </p:sp>
    </p:spTree>
    <p:extLst>
      <p:ext uri="{BB962C8B-B14F-4D97-AF65-F5344CB8AC3E}">
        <p14:creationId xmlns:p14="http://schemas.microsoft.com/office/powerpoint/2010/main" val="119383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F55B-7060-C3F4-71A4-963BACDB8098}"/>
              </a:ext>
            </a:extLst>
          </p:cNvPr>
          <p:cNvSpPr>
            <a:spLocks noGrp="1"/>
          </p:cNvSpPr>
          <p:nvPr>
            <p:ph type="title"/>
          </p:nvPr>
        </p:nvSpPr>
        <p:spPr/>
        <p:txBody>
          <a:bodyPr/>
          <a:lstStyle/>
          <a:p>
            <a:r>
              <a:rPr lang="en-US" dirty="0"/>
              <a:t>High level differences: MCMC vs SNPE</a:t>
            </a:r>
          </a:p>
        </p:txBody>
      </p:sp>
      <p:sp>
        <p:nvSpPr>
          <p:cNvPr id="5" name="Text Placeholder 4">
            <a:extLst>
              <a:ext uri="{FF2B5EF4-FFF2-40B4-BE49-F238E27FC236}">
                <a16:creationId xmlns:a16="http://schemas.microsoft.com/office/drawing/2014/main" id="{BF819F25-B268-7C94-F60C-3F49C38464A9}"/>
              </a:ext>
            </a:extLst>
          </p:cNvPr>
          <p:cNvSpPr>
            <a:spLocks noGrp="1"/>
          </p:cNvSpPr>
          <p:nvPr>
            <p:ph type="body" idx="1"/>
          </p:nvPr>
        </p:nvSpPr>
        <p:spPr/>
        <p:txBody>
          <a:bodyPr/>
          <a:lstStyle/>
          <a:p>
            <a:r>
              <a:rPr lang="en-US" dirty="0"/>
              <a:t>MCMC is a Random Walk Algorithm</a:t>
            </a:r>
          </a:p>
        </p:txBody>
      </p:sp>
      <p:sp>
        <p:nvSpPr>
          <p:cNvPr id="6" name="Text Placeholder 5">
            <a:extLst>
              <a:ext uri="{FF2B5EF4-FFF2-40B4-BE49-F238E27FC236}">
                <a16:creationId xmlns:a16="http://schemas.microsoft.com/office/drawing/2014/main" id="{7C51F6EA-E692-8BD4-8854-D089E6C72367}"/>
              </a:ext>
            </a:extLst>
          </p:cNvPr>
          <p:cNvSpPr>
            <a:spLocks noGrp="1"/>
          </p:cNvSpPr>
          <p:nvPr>
            <p:ph type="body" sz="quarter" idx="3"/>
          </p:nvPr>
        </p:nvSpPr>
        <p:spPr/>
        <p:txBody>
          <a:bodyPr/>
          <a:lstStyle/>
          <a:p>
            <a:r>
              <a:rPr lang="en-US" dirty="0"/>
              <a:t>SNPE is a Posterior Density Estimator</a:t>
            </a:r>
          </a:p>
        </p:txBody>
      </p:sp>
      <p:pic>
        <p:nvPicPr>
          <p:cNvPr id="1026" name="Picture 2" descr="Introduction to MCMC and Metropolis | Towards Data Science">
            <a:extLst>
              <a:ext uri="{FF2B5EF4-FFF2-40B4-BE49-F238E27FC236}">
                <a16:creationId xmlns:a16="http://schemas.microsoft.com/office/drawing/2014/main" id="{4FEB0443-1720-A170-68E8-52C0F366012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505075"/>
            <a:ext cx="5157787" cy="36845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Machine learning Scikit-learn: Draw a scatterplot, then add a joint density  estimate to describe individual distributions on the same plot between  Sepal length and Sepal width - w3resource">
            <a:extLst>
              <a:ext uri="{FF2B5EF4-FFF2-40B4-BE49-F238E27FC236}">
                <a16:creationId xmlns:a16="http://schemas.microsoft.com/office/drawing/2014/main" id="{DA0E22D5-7DE8-E8BA-6D75-DFC6E4C5CC5C}"/>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194427" y="2505075"/>
            <a:ext cx="4986717" cy="36845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327860-A793-73F7-25FF-63A1DD5B33E5}"/>
              </a:ext>
            </a:extLst>
          </p:cNvPr>
          <p:cNvSpPr txBox="1"/>
          <p:nvPr/>
        </p:nvSpPr>
        <p:spPr>
          <a:xfrm>
            <a:off x="838200" y="6279502"/>
            <a:ext cx="1960984" cy="369332"/>
          </a:xfrm>
          <a:prstGeom prst="rect">
            <a:avLst/>
          </a:prstGeom>
          <a:noFill/>
        </p:spPr>
        <p:txBody>
          <a:bodyPr wrap="square" rtlCol="0">
            <a:spAutoFit/>
          </a:bodyPr>
          <a:lstStyle/>
          <a:p>
            <a:r>
              <a:rPr lang="en-US" dirty="0">
                <a:hlinkClick r:id="rId5" action="ppaction://hlinksldjump"/>
              </a:rPr>
              <a:t>Back</a:t>
            </a:r>
            <a:endParaRPr lang="en-US" dirty="0"/>
          </a:p>
        </p:txBody>
      </p:sp>
    </p:spTree>
    <p:extLst>
      <p:ext uri="{BB962C8B-B14F-4D97-AF65-F5344CB8AC3E}">
        <p14:creationId xmlns:p14="http://schemas.microsoft.com/office/powerpoint/2010/main" val="736474691"/>
      </p:ext>
    </p:extLst>
  </p:cSld>
  <p:clrMapOvr>
    <a:masterClrMapping/>
  </p:clrMapOvr>
  <p:extLst>
    <p:ext uri="{6950BFC3-D8DA-4A85-94F7-54DA5524770B}">
      <p188:commentRel xmlns:p188="http://schemas.microsoft.com/office/powerpoint/2018/8/main" r:id="rId2"/>
    </p:ext>
  </p:extLs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6ABB06-D19D-BAA6-3753-5137EDA3E123}"/>
              </a:ext>
            </a:extLst>
          </p:cNvPr>
          <p:cNvSpPr>
            <a:spLocks noGrp="1"/>
          </p:cNvSpPr>
          <p:nvPr>
            <p:ph type="title"/>
          </p:nvPr>
        </p:nvSpPr>
        <p:spPr/>
        <p:txBody>
          <a:bodyPr/>
          <a:lstStyle/>
          <a:p>
            <a:r>
              <a:rPr lang="en-US" dirty="0"/>
              <a:t>Gaussian Mixture Model</a:t>
            </a:r>
          </a:p>
        </p:txBody>
      </p:sp>
      <p:sp>
        <p:nvSpPr>
          <p:cNvPr id="8" name="Content Placeholder 7">
            <a:extLst>
              <a:ext uri="{FF2B5EF4-FFF2-40B4-BE49-F238E27FC236}">
                <a16:creationId xmlns:a16="http://schemas.microsoft.com/office/drawing/2014/main" id="{05DE0282-C3B2-1B91-8C72-72693D4E01F1}"/>
              </a:ext>
            </a:extLst>
          </p:cNvPr>
          <p:cNvSpPr>
            <a:spLocks noGrp="1"/>
          </p:cNvSpPr>
          <p:nvPr>
            <p:ph idx="1"/>
          </p:nvPr>
        </p:nvSpPr>
        <p:spPr/>
        <p:txBody>
          <a:bodyPr/>
          <a:lstStyle/>
          <a:p>
            <a:endParaRPr lang="en-US" dirty="0"/>
          </a:p>
        </p:txBody>
      </p:sp>
      <p:pic>
        <p:nvPicPr>
          <p:cNvPr id="1026" name="Picture 2" descr="scikit learn - How to evaluate the loss on a Gaussian Mixture Model? -  Cross Validated">
            <a:extLst>
              <a:ext uri="{FF2B5EF4-FFF2-40B4-BE49-F238E27FC236}">
                <a16:creationId xmlns:a16="http://schemas.microsoft.com/office/drawing/2014/main" id="{03287F71-E493-5BA4-1EA9-EB5184697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16955"/>
            <a:ext cx="10515600" cy="454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500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1F3D-8D1F-B1D5-2215-10FBC3D63345}"/>
              </a:ext>
            </a:extLst>
          </p:cNvPr>
          <p:cNvSpPr>
            <a:spLocks noGrp="1"/>
          </p:cNvSpPr>
          <p:nvPr>
            <p:ph type="title"/>
          </p:nvPr>
        </p:nvSpPr>
        <p:spPr/>
        <p:txBody>
          <a:bodyPr/>
          <a:lstStyle/>
          <a:p>
            <a:r>
              <a:rPr lang="en-US" dirty="0" err="1"/>
              <a:t>Gausian</a:t>
            </a:r>
            <a:r>
              <a:rPr lang="en-US" dirty="0"/>
              <a:t> Mixture Model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54BF9A-F485-CCAA-439C-630F661B3796}"/>
                  </a:ext>
                </a:extLst>
              </p:cNvPr>
              <p:cNvSpPr>
                <a:spLocks noGrp="1"/>
              </p:cNvSpPr>
              <p:nvPr>
                <p:ph idx="1"/>
              </p:nvPr>
            </p:nvSpPr>
            <p:spPr/>
            <p:txBody>
              <a:bodyPr>
                <a:normAutofit fontScale="92500"/>
              </a:bodyPr>
              <a:lstStyle/>
              <a:p>
                <a:r>
                  <a:rPr lang="en-US" dirty="0"/>
                  <a:t>Gaussian Mixture Model:</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0" smtClean="0">
                              <a:latin typeface="Cambria Math" panose="02040503050406030204" pitchFamily="18" charset="0"/>
                            </a:rPr>
                            <m:t>)</m:t>
                          </m:r>
                        </m:e>
                      </m:nary>
                      <m:r>
                        <a:rPr lang="en-US" b="0" i="1" smtClean="0">
                          <a:latin typeface="Cambria Math" panose="02040503050406030204" pitchFamily="18" charset="0"/>
                        </a:rPr>
                        <m:t> </m:t>
                      </m:r>
                    </m:oMath>
                  </m:oMathPara>
                </a14:m>
                <a:endParaRPr lang="en-US" dirty="0"/>
              </a:p>
              <a:p>
                <a:pPr marL="0" indent="0">
                  <a:buNone/>
                </a:pPr>
                <a:endParaRPr lang="en-US" dirty="0"/>
              </a:p>
              <a:p>
                <a:r>
                  <a:rPr lang="en-US" dirty="0"/>
                  <a:t>Conditional Gaussian Mixture Model:</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m:rPr>
                              <m:sty m:val="p"/>
                            </m:rPr>
                            <a:rPr lang="en-US" b="0" i="0" smtClean="0">
                              <a:latin typeface="Cambria Math" panose="02040503050406030204" pitchFamily="18" charset="0"/>
                            </a:rPr>
                            <m:t>Σ</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e>
                      </m:nary>
                      <m:r>
                        <a:rPr lang="en-US" b="0" i="1" smtClean="0">
                          <a:latin typeface="Cambria Math" panose="02040503050406030204" pitchFamily="18" charset="0"/>
                        </a:rPr>
                        <m:t> </m:t>
                      </m:r>
                    </m:oMath>
                  </m:oMathPara>
                </a14:m>
                <a:endParaRPr lang="en-US" dirty="0"/>
              </a:p>
              <a:p>
                <a:pPr marL="0" indent="0" algn="ctr">
                  <a:buNone/>
                </a:pPr>
                <a:endParaRPr lang="en-US" dirty="0"/>
              </a:p>
              <a:p>
                <a:pPr marL="0" indent="0" algn="ctr">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t> and </a:t>
                </a:r>
                <a14:m>
                  <m:oMath xmlns:m="http://schemas.openxmlformats.org/officeDocument/2006/math">
                    <m:r>
                      <m:rPr>
                        <m:sty m:val="p"/>
                      </m:rPr>
                      <a:rPr lang="en-US">
                        <a:latin typeface="Cambria Math" panose="02040503050406030204" pitchFamily="18" charset="0"/>
                      </a:rPr>
                      <m:t>Σ</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m:t>
                    </m:r>
                  </m:oMath>
                </a14:m>
                <a:r>
                  <a:rPr lang="en-US" dirty="0"/>
                  <a:t> are flexible functions like neural networks</a:t>
                </a:r>
              </a:p>
              <a:p>
                <a:pPr marL="0" indent="0" algn="ctr">
                  <a:buNone/>
                </a:pPr>
                <a:endParaRPr lang="en-US" dirty="0"/>
              </a:p>
              <a:p>
                <a:endParaRPr lang="en-US" dirty="0"/>
              </a:p>
            </p:txBody>
          </p:sp>
        </mc:Choice>
        <mc:Fallback>
          <p:sp>
            <p:nvSpPr>
              <p:cNvPr id="3" name="Content Placeholder 2">
                <a:extLst>
                  <a:ext uri="{FF2B5EF4-FFF2-40B4-BE49-F238E27FC236}">
                    <a16:creationId xmlns:a16="http://schemas.microsoft.com/office/drawing/2014/main" id="{1B54BF9A-F485-CCAA-439C-630F661B3796}"/>
                  </a:ext>
                </a:extLst>
              </p:cNvPr>
              <p:cNvSpPr>
                <a:spLocks noGrp="1" noRot="1" noChangeAspect="1" noMove="1" noResize="1" noEditPoints="1" noAdjustHandles="1" noChangeArrowheads="1" noChangeShapeType="1" noTextEdit="1"/>
              </p:cNvSpPr>
              <p:nvPr>
                <p:ph idx="1"/>
              </p:nvPr>
            </p:nvSpPr>
            <p:spPr>
              <a:blipFill>
                <a:blip r:embed="rId2"/>
                <a:stretch>
                  <a:fillRect l="-928" t="-2101" b="-3221"/>
                </a:stretch>
              </a:blipFill>
            </p:spPr>
            <p:txBody>
              <a:bodyPr/>
              <a:lstStyle/>
              <a:p>
                <a:r>
                  <a:rPr lang="en-US">
                    <a:noFill/>
                  </a:rPr>
                  <a:t> </a:t>
                </a:r>
              </a:p>
            </p:txBody>
          </p:sp>
        </mc:Fallback>
      </mc:AlternateContent>
    </p:spTree>
    <p:extLst>
      <p:ext uri="{BB962C8B-B14F-4D97-AF65-F5344CB8AC3E}">
        <p14:creationId xmlns:p14="http://schemas.microsoft.com/office/powerpoint/2010/main" val="280525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EB7DF5F-DD6E-25D1-3718-6B8A8992DCE1}"/>
                  </a:ext>
                </a:extLst>
              </p:cNvPr>
              <p:cNvSpPr txBox="1"/>
              <p:nvPr/>
            </p:nvSpPr>
            <p:spPr>
              <a:xfrm>
                <a:off x="4069166" y="4477053"/>
                <a:ext cx="6650685" cy="874598"/>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e>
                          <m:r>
                            <a:rPr lang="en-US" sz="2400" b="0" i="1" smtClean="0">
                              <a:latin typeface="Cambria Math" panose="02040503050406030204" pitchFamily="18" charset="0"/>
                            </a:rPr>
                            <m:t>𝑋</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e>
                              <m:r>
                                <a:rPr lang="en-US" sz="2400" b="0" i="1" smtClean="0">
                                  <a:latin typeface="Cambria Math" panose="02040503050406030204" pitchFamily="18" charset="0"/>
                                </a:rPr>
                                <m:t>𝜃</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den>
                      </m:f>
                    </m:oMath>
                  </m:oMathPara>
                </a14:m>
                <a:endParaRPr lang="en-US" sz="2400" b="0" dirty="0"/>
              </a:p>
            </p:txBody>
          </p:sp>
        </mc:Choice>
        <mc:Fallback xmlns="">
          <p:sp>
            <p:nvSpPr>
              <p:cNvPr id="30" name="TextBox 29">
                <a:extLst>
                  <a:ext uri="{FF2B5EF4-FFF2-40B4-BE49-F238E27FC236}">
                    <a16:creationId xmlns:a16="http://schemas.microsoft.com/office/drawing/2014/main" id="{2EB7DF5F-DD6E-25D1-3718-6B8A8992DCE1}"/>
                  </a:ext>
                </a:extLst>
              </p:cNvPr>
              <p:cNvSpPr txBox="1">
                <a:spLocks noRot="1" noChangeAspect="1" noMove="1" noResize="1" noEditPoints="1" noAdjustHandles="1" noChangeArrowheads="1" noChangeShapeType="1" noTextEdit="1"/>
              </p:cNvSpPr>
              <p:nvPr/>
            </p:nvSpPr>
            <p:spPr>
              <a:xfrm>
                <a:off x="4069166" y="4477053"/>
                <a:ext cx="6650685" cy="8745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BD9287A-382C-9407-641C-F3A40E9823B5}"/>
                  </a:ext>
                </a:extLst>
              </p:cNvPr>
              <p:cNvSpPr>
                <a:spLocks noGrp="1"/>
              </p:cNvSpPr>
              <p:nvPr>
                <p:ph type="title"/>
              </p:nvPr>
            </p:nvSpPr>
            <p:spPr/>
            <p:txBody>
              <a:bodyPr>
                <a:normAutofit/>
              </a:bodyPr>
              <a:lstStyle/>
              <a:p>
                <a:r>
                  <a:rPr lang="en-US" dirty="0"/>
                  <a:t>SNPE Toy Model: </a:t>
                </a:r>
                <a14:m>
                  <m:oMath xmlns:m="http://schemas.openxmlformats.org/officeDocument/2006/math">
                    <m:r>
                      <m:rPr>
                        <m:sty m:val="p"/>
                      </m:rPr>
                      <a:rPr lang="en-US" b="0" i="0" smtClean="0">
                        <a:latin typeface="Cambria Math" panose="02040503050406030204" pitchFamily="18" charset="0"/>
                      </a:rPr>
                      <m:t>X</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1" smtClean="0">
                        <a:latin typeface="Cambria Math" panose="02040503050406030204" pitchFamily="18" charset="0"/>
                      </a:rPr>
                      <m:t>ϵ</m:t>
                    </m:r>
                    <m:r>
                      <a:rPr lang="en-US" b="0" i="1" smtClean="0">
                        <a:latin typeface="Cambria Math" panose="02040503050406030204" pitchFamily="18" charset="0"/>
                      </a:rPr>
                      <m:t>) </m:t>
                    </m:r>
                  </m:oMath>
                </a14:m>
                <a:endParaRPr lang="en-US" dirty="0"/>
              </a:p>
            </p:txBody>
          </p:sp>
        </mc:Choice>
        <mc:Fallback xmlns="">
          <p:sp>
            <p:nvSpPr>
              <p:cNvPr id="2" name="Title 1">
                <a:extLst>
                  <a:ext uri="{FF2B5EF4-FFF2-40B4-BE49-F238E27FC236}">
                    <a16:creationId xmlns:a16="http://schemas.microsoft.com/office/drawing/2014/main" id="{0BD9287A-382C-9407-641C-F3A40E9823B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A5E6D8-682A-078E-9376-5A4474ED834E}"/>
                  </a:ext>
                </a:extLst>
              </p:cNvPr>
              <p:cNvSpPr>
                <a:spLocks noGrp="1"/>
              </p:cNvSpPr>
              <p:nvPr>
                <p:ph idx="1"/>
              </p:nvPr>
            </p:nvSpPr>
            <p:spPr>
              <a:xfrm>
                <a:off x="838200" y="1825625"/>
                <a:ext cx="10515600" cy="4351338"/>
              </a:xfrm>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 data, </a:t>
                </a:r>
                <a14:m>
                  <m:oMath xmlns:m="http://schemas.openxmlformats.org/officeDocument/2006/math">
                    <m:r>
                      <a:rPr lang="en-US" b="0" i="1" smtClean="0">
                        <a:latin typeface="Cambria Math" panose="02040503050406030204" pitchFamily="18" charset="0"/>
                      </a:rPr>
                      <m:t>𝑋</m:t>
                    </m:r>
                  </m:oMath>
                </a14:m>
                <a:r>
                  <a:rPr lang="en-US" dirty="0"/>
                  <a:t>= model simulations,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 prior over </a:t>
                </a:r>
                <a14:m>
                  <m:oMath xmlns:m="http://schemas.openxmlformats.org/officeDocument/2006/math">
                    <m:r>
                      <a:rPr lang="en-US" b="0" i="1" smtClean="0">
                        <a:latin typeface="Cambria Math" panose="02040503050406030204" pitchFamily="18" charset="0"/>
                      </a:rPr>
                      <m:t>𝜃</m:t>
                    </m:r>
                  </m:oMath>
                </a14:m>
                <a:r>
                  <a:rPr lang="en-US" dirty="0"/>
                  <a:t>, </a:t>
                </a:r>
                <a14:m>
                  <m:oMath xmlns:m="http://schemas.openxmlformats.org/officeDocument/2006/math">
                    <m:r>
                      <a:rPr lang="en-US" b="0" i="1" dirty="0" smtClean="0">
                        <a:latin typeface="Cambria Math" panose="02040503050406030204" pitchFamily="18" charset="0"/>
                      </a:rPr>
                      <m:t>𝜖</m:t>
                    </m:r>
                    <m:r>
                      <a:rPr lang="en-US" b="0" i="1" dirty="0" smtClean="0">
                        <a:latin typeface="Cambria Math" panose="02040503050406030204" pitchFamily="18" charset="0"/>
                      </a:rPr>
                      <m:t>∼</m:t>
                    </m:r>
                    <m:r>
                      <a:rPr lang="en-US" b="0" i="1" dirty="0" smtClean="0">
                        <a:latin typeface="Cambria Math" panose="02040503050406030204" pitchFamily="18" charset="0"/>
                      </a:rPr>
                      <m:t>𝑁</m:t>
                    </m:r>
                    <m:r>
                      <a:rPr lang="en-US" b="0" i="1" dirty="0" smtClean="0">
                        <a:latin typeface="Cambria Math" panose="02040503050406030204" pitchFamily="18" charset="0"/>
                      </a:rPr>
                      <m:t>(</m:t>
                    </m:r>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𝟎</m:t>
                        </m:r>
                      </m:e>
                    </m:acc>
                    <m:r>
                      <a:rPr lang="en-US" b="0" i="1" dirty="0" smtClean="0">
                        <a:latin typeface="Cambria Math" panose="02040503050406030204" pitchFamily="18" charset="0"/>
                      </a:rPr>
                      <m:t>,</m:t>
                    </m:r>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𝟏</m:t>
                        </m:r>
                      </m:e>
                    </m:acc>
                    <m:r>
                      <a:rPr lang="en-US" b="0" i="1" dirty="0" smtClean="0">
                        <a:latin typeface="Cambria Math" panose="02040503050406030204" pitchFamily="18" charset="0"/>
                      </a:rPr>
                      <m:t>)</m:t>
                    </m:r>
                  </m:oMath>
                </a14:m>
                <a:endParaRPr lang="en-US" dirty="0"/>
              </a:p>
              <a:p>
                <a:endParaRPr lang="en-US" dirty="0"/>
              </a:p>
              <a:p>
                <a:r>
                  <a:rPr lang="en-US" dirty="0"/>
                  <a:t>Objective is to approximate posterior: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pPr marL="0" indent="0">
                  <a:buNone/>
                </a:pPr>
                <a:endParaRPr lang="en-US" b="1" dirty="0"/>
              </a:p>
              <a:p>
                <a:r>
                  <a:rPr lang="en-US" b="1" dirty="0"/>
                  <a:t>Step 1: </a:t>
                </a:r>
                <a:r>
                  <a:rPr lang="en-US" dirty="0"/>
                  <a:t>Simulate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𝐼</m:t>
                        </m:r>
                      </m:sup>
                    </m:sSubSup>
                  </m:oMath>
                </a14:m>
                <a:r>
                  <a:rPr lang="en-US" b="0" dirty="0"/>
                  <a:t>from joint distribution </a:t>
                </a:r>
                <a14:m>
                  <m:oMath xmlns:m="http://schemas.openxmlformats.org/officeDocument/2006/math">
                    <m:r>
                      <m:rPr>
                        <m:sty m:val="p"/>
                      </m:rPr>
                      <a:rPr lang="en-US" b="0" i="0" smtClean="0">
                        <a:latin typeface="Cambria Math" panose="02040503050406030204" pitchFamily="18" charset="0"/>
                      </a:rPr>
                      <m:t>p</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b="0" dirty="0"/>
              </a:p>
              <a:p>
                <a:endParaRPr lang="en-US" b="0" dirty="0"/>
              </a:p>
              <a:p>
                <a:pPr marL="914400" lvl="1" indent="-457200">
                  <a:buFont typeface="+mj-lt"/>
                  <a:buAutoNum type="arabicPeriod"/>
                </a:pPr>
                <a:r>
                  <a:rPr lang="en-US" dirty="0"/>
                  <a:t>Sample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b="0" dirty="0"/>
                  <a:t>from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b="0" dirty="0"/>
              </a:p>
              <a:p>
                <a:pPr marL="914400" lvl="1" indent="-457200">
                  <a:buFont typeface="+mj-lt"/>
                  <a:buAutoNum type="arabicPeriod"/>
                </a:pPr>
                <a:endParaRPr lang="en-US" b="0" dirty="0"/>
              </a:p>
              <a:p>
                <a:pPr marL="914400" lvl="1" indent="-457200">
                  <a:buFont typeface="+mj-lt"/>
                  <a:buAutoNum type="arabicPeriod"/>
                </a:pPr>
                <a:r>
                  <a:rPr lang="en-US" dirty="0"/>
                  <a:t>Sample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b="0" dirty="0"/>
                  <a:t>from simulated model conditional on</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𝑖</m:t>
                        </m:r>
                      </m:sub>
                    </m:sSub>
                    <m:r>
                      <a:rPr lang="en-US" b="0" i="1" smtClean="0">
                        <a:latin typeface="Cambria Math" panose="02040503050406030204" pitchFamily="18" charset="0"/>
                      </a:rPr>
                      <m:t>,</m:t>
                    </m:r>
                    <m:r>
                      <m:rPr>
                        <m:sty m:val="p"/>
                      </m:rPr>
                      <a:rPr lang="en-US" i="1">
                        <a:latin typeface="Cambria Math" panose="02040503050406030204" pitchFamily="18" charset="0"/>
                      </a:rPr>
                      <m:t>ϵ</m:t>
                    </m:r>
                  </m:oMath>
                </a14:m>
                <a:r>
                  <a:rPr lang="en-US" b="0" dirty="0"/>
                  <a:t>)</a:t>
                </a:r>
              </a:p>
            </p:txBody>
          </p:sp>
        </mc:Choice>
        <mc:Fallback xmlns="">
          <p:sp>
            <p:nvSpPr>
              <p:cNvPr id="3" name="Content Placeholder 2">
                <a:extLst>
                  <a:ext uri="{FF2B5EF4-FFF2-40B4-BE49-F238E27FC236}">
                    <a16:creationId xmlns:a16="http://schemas.microsoft.com/office/drawing/2014/main" id="{9CA5E6D8-682A-078E-9376-5A4474ED834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b="-56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A4154CE-EEA3-28E8-6E3E-20B5F7C71CA7}"/>
              </a:ext>
            </a:extLst>
          </p:cNvPr>
          <p:cNvSpPr txBox="1"/>
          <p:nvPr/>
        </p:nvSpPr>
        <p:spPr>
          <a:xfrm>
            <a:off x="495301" y="6429375"/>
            <a:ext cx="6096000" cy="369332"/>
          </a:xfrm>
          <a:prstGeom prst="rect">
            <a:avLst/>
          </a:prstGeom>
          <a:noFill/>
        </p:spPr>
        <p:txBody>
          <a:bodyPr wrap="square">
            <a:spAutoFit/>
          </a:bodyPr>
          <a:lstStyle/>
          <a:p>
            <a:r>
              <a:rPr lang="en-US" dirty="0">
                <a:hlinkClick r:id="rId5" action="ppaction://hlinksldjump"/>
              </a:rPr>
              <a:t>SNVI</a:t>
            </a:r>
            <a:endParaRPr lang="en-US" dirty="0"/>
          </a:p>
        </p:txBody>
      </p:sp>
      <p:sp>
        <p:nvSpPr>
          <p:cNvPr id="9" name="TextBox 8">
            <a:extLst>
              <a:ext uri="{FF2B5EF4-FFF2-40B4-BE49-F238E27FC236}">
                <a16:creationId xmlns:a16="http://schemas.microsoft.com/office/drawing/2014/main" id="{4D578B12-F576-434C-5B83-B69713A649A9}"/>
              </a:ext>
            </a:extLst>
          </p:cNvPr>
          <p:cNvSpPr txBox="1"/>
          <p:nvPr/>
        </p:nvSpPr>
        <p:spPr>
          <a:xfrm>
            <a:off x="1367083" y="6425800"/>
            <a:ext cx="810705" cy="369332"/>
          </a:xfrm>
          <a:prstGeom prst="rect">
            <a:avLst/>
          </a:prstGeom>
          <a:noFill/>
        </p:spPr>
        <p:txBody>
          <a:bodyPr wrap="square" rtlCol="0">
            <a:spAutoFit/>
          </a:bodyPr>
          <a:lstStyle/>
          <a:p>
            <a:r>
              <a:rPr lang="en-US" dirty="0">
                <a:hlinkClick r:id="rId6" action="ppaction://hlinksldjump"/>
              </a:rPr>
              <a:t>SNPE</a:t>
            </a:r>
            <a:endParaRPr lang="en-US" dirty="0"/>
          </a:p>
        </p:txBody>
      </p:sp>
      <p:sp>
        <p:nvSpPr>
          <p:cNvPr id="10" name="Rectangle 9">
            <a:extLst>
              <a:ext uri="{FF2B5EF4-FFF2-40B4-BE49-F238E27FC236}">
                <a16:creationId xmlns:a16="http://schemas.microsoft.com/office/drawing/2014/main" id="{F024A6C3-526C-0BF9-7936-2AB2BAFDE133}"/>
              </a:ext>
            </a:extLst>
          </p:cNvPr>
          <p:cNvSpPr/>
          <p:nvPr/>
        </p:nvSpPr>
        <p:spPr>
          <a:xfrm>
            <a:off x="4774361" y="721601"/>
            <a:ext cx="2620147" cy="55027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96E6AF-83A6-4706-96CE-D62334CBB840}"/>
              </a:ext>
            </a:extLst>
          </p:cNvPr>
          <p:cNvSpPr/>
          <p:nvPr/>
        </p:nvSpPr>
        <p:spPr>
          <a:xfrm>
            <a:off x="1143778" y="1740207"/>
            <a:ext cx="1437692"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F1A2F0-CB4D-4EE1-7BE7-A0B84D31D376}"/>
              </a:ext>
            </a:extLst>
          </p:cNvPr>
          <p:cNvSpPr/>
          <p:nvPr/>
        </p:nvSpPr>
        <p:spPr>
          <a:xfrm>
            <a:off x="2659226" y="1825625"/>
            <a:ext cx="3275043" cy="39863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BE31A5C-F865-876E-9820-51F822D6ADDB}"/>
              </a:ext>
            </a:extLst>
          </p:cNvPr>
          <p:cNvSpPr/>
          <p:nvPr/>
        </p:nvSpPr>
        <p:spPr>
          <a:xfrm>
            <a:off x="5934269" y="1822049"/>
            <a:ext cx="2920481" cy="39863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20463CE-0CA2-DC42-4BF8-C3094E1D6473}"/>
              </a:ext>
            </a:extLst>
          </p:cNvPr>
          <p:cNvSpPr/>
          <p:nvPr/>
        </p:nvSpPr>
        <p:spPr>
          <a:xfrm>
            <a:off x="8948691" y="1793502"/>
            <a:ext cx="1771160" cy="47970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AE9999-59F9-CBCB-E188-4F1B6002B76E}"/>
              </a:ext>
            </a:extLst>
          </p:cNvPr>
          <p:cNvSpPr/>
          <p:nvPr/>
        </p:nvSpPr>
        <p:spPr>
          <a:xfrm>
            <a:off x="1143778" y="2907610"/>
            <a:ext cx="7436499"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34585A-EA37-AD23-37CB-D778062D147E}"/>
              </a:ext>
            </a:extLst>
          </p:cNvPr>
          <p:cNvSpPr/>
          <p:nvPr/>
        </p:nvSpPr>
        <p:spPr>
          <a:xfrm>
            <a:off x="3609225" y="3936224"/>
            <a:ext cx="1599032" cy="38990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63F821-8460-D71D-6315-4CB75D343492}"/>
              </a:ext>
            </a:extLst>
          </p:cNvPr>
          <p:cNvSpPr/>
          <p:nvPr/>
        </p:nvSpPr>
        <p:spPr>
          <a:xfrm>
            <a:off x="8420393" y="3827818"/>
            <a:ext cx="1057904" cy="53048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364EA5-7DF4-A157-C018-5142D164B394}"/>
              </a:ext>
            </a:extLst>
          </p:cNvPr>
          <p:cNvSpPr/>
          <p:nvPr/>
        </p:nvSpPr>
        <p:spPr>
          <a:xfrm>
            <a:off x="2822512" y="4802091"/>
            <a:ext cx="1599033"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00FB308-88EA-3A8C-69D1-43BD62534008}"/>
              </a:ext>
            </a:extLst>
          </p:cNvPr>
          <p:cNvSpPr/>
          <p:nvPr/>
        </p:nvSpPr>
        <p:spPr>
          <a:xfrm>
            <a:off x="2822512" y="5577080"/>
            <a:ext cx="279334"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BC80A0-590A-D152-2E0D-4EC9E2AC91C5}"/>
              </a:ext>
            </a:extLst>
          </p:cNvPr>
          <p:cNvSpPr/>
          <p:nvPr/>
        </p:nvSpPr>
        <p:spPr>
          <a:xfrm flipH="1">
            <a:off x="8228617" y="5638384"/>
            <a:ext cx="1723078"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505A44-4125-61B4-8D1E-6549AF2E40FE}"/>
              </a:ext>
            </a:extLst>
          </p:cNvPr>
          <p:cNvSpPr/>
          <p:nvPr/>
        </p:nvSpPr>
        <p:spPr>
          <a:xfrm>
            <a:off x="7305869" y="4493241"/>
            <a:ext cx="1548880" cy="39863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9F4E1B9-D63F-73D3-2F95-104B0CA79D8E}"/>
              </a:ext>
            </a:extLst>
          </p:cNvPr>
          <p:cNvSpPr txBox="1"/>
          <p:nvPr/>
        </p:nvSpPr>
        <p:spPr>
          <a:xfrm>
            <a:off x="9124465" y="4493241"/>
            <a:ext cx="2105025" cy="369332"/>
          </a:xfrm>
          <a:prstGeom prst="rect">
            <a:avLst/>
          </a:prstGeom>
          <a:noFill/>
        </p:spPr>
        <p:txBody>
          <a:bodyPr wrap="square" rtlCol="0">
            <a:spAutoFit/>
          </a:bodyPr>
          <a:lstStyle/>
          <a:p>
            <a:r>
              <a:rPr lang="en-US" dirty="0">
                <a:hlinkClick r:id="rId7" action="ppaction://hlinksldjump"/>
              </a:rPr>
              <a:t>Simulate diagram</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95FF11-A043-2E20-52F2-D9C8BC786F1F}"/>
                  </a:ext>
                </a:extLst>
              </p:cNvPr>
              <p:cNvSpPr txBox="1"/>
              <p:nvPr/>
            </p:nvSpPr>
            <p:spPr>
              <a:xfrm>
                <a:off x="7471643" y="675771"/>
                <a:ext cx="4364464" cy="830997"/>
              </a:xfrm>
              <a:prstGeom prst="rect">
                <a:avLst/>
              </a:prstGeom>
              <a:noFill/>
            </p:spPr>
            <p:txBody>
              <a:bodyPr wrap="square" rtlCol="0">
                <a:spAutoFit/>
              </a:bodyPr>
              <a:lstStyle/>
              <a:p>
                <a14:m>
                  <m:oMath xmlns:m="http://schemas.openxmlformats.org/officeDocument/2006/math">
                    <m:r>
                      <a:rPr lang="en-US" sz="2400" i="1" smtClean="0">
                        <a:latin typeface="Cambria Math" panose="02040503050406030204" pitchFamily="18" charset="0"/>
                      </a:rPr>
                      <m:t>𝑓</m:t>
                    </m:r>
                  </m:oMath>
                </a14:m>
                <a:r>
                  <a:rPr lang="en-US" sz="2400" dirty="0"/>
                  <a:t> could be as complex as a HA model or as simple as </a:t>
                </a:r>
                <a14:m>
                  <m:oMath xmlns:m="http://schemas.openxmlformats.org/officeDocument/2006/math">
                    <m:r>
                      <m:rPr>
                        <m:sty m:val="p"/>
                      </m:rPr>
                      <a:rPr lang="en-US" sz="2400">
                        <a:latin typeface="Cambria Math" panose="02040503050406030204" pitchFamily="18" charset="0"/>
                      </a:rPr>
                      <m:t>X</m:t>
                    </m:r>
                    <m:r>
                      <a:rPr lang="en-US" sz="2400" b="0" i="1" smtClean="0">
                        <a:latin typeface="Cambria Math" panose="02040503050406030204" pitchFamily="18" charset="0"/>
                      </a:rPr>
                      <m:t>=</m:t>
                    </m:r>
                    <m:r>
                      <a:rPr lang="en-US" sz="2400" i="1" smtClean="0">
                        <a:latin typeface="Cambria Math" panose="02040503050406030204" pitchFamily="18" charset="0"/>
                      </a:rPr>
                      <m:t>𝜃</m:t>
                    </m:r>
                    <m:r>
                      <a:rPr lang="en-US" sz="2400" b="0" i="1" smtClean="0">
                        <a:latin typeface="Cambria Math" panose="02040503050406030204" pitchFamily="18" charset="0"/>
                      </a:rPr>
                      <m:t>+ </m:t>
                    </m:r>
                    <m:r>
                      <m:rPr>
                        <m:sty m:val="p"/>
                      </m:rPr>
                      <a:rPr lang="en-US" sz="2400" i="1" smtClean="0">
                        <a:latin typeface="Cambria Math" panose="02040503050406030204" pitchFamily="18" charset="0"/>
                      </a:rPr>
                      <m:t>ϵ</m:t>
                    </m:r>
                  </m:oMath>
                </a14:m>
                <a:endParaRPr lang="en-US" sz="2400" dirty="0"/>
              </a:p>
            </p:txBody>
          </p:sp>
        </mc:Choice>
        <mc:Fallback xmlns="">
          <p:sp>
            <p:nvSpPr>
              <p:cNvPr id="5" name="TextBox 4">
                <a:extLst>
                  <a:ext uri="{FF2B5EF4-FFF2-40B4-BE49-F238E27FC236}">
                    <a16:creationId xmlns:a16="http://schemas.microsoft.com/office/drawing/2014/main" id="{DC95FF11-A043-2E20-52F2-D9C8BC786F1F}"/>
                  </a:ext>
                </a:extLst>
              </p:cNvPr>
              <p:cNvSpPr txBox="1">
                <a:spLocks noRot="1" noChangeAspect="1" noMove="1" noResize="1" noEditPoints="1" noAdjustHandles="1" noChangeArrowheads="1" noChangeShapeType="1" noTextEdit="1"/>
              </p:cNvSpPr>
              <p:nvPr/>
            </p:nvSpPr>
            <p:spPr>
              <a:xfrm>
                <a:off x="7471643" y="675771"/>
                <a:ext cx="4364464" cy="830997"/>
              </a:xfrm>
              <a:prstGeom prst="rect">
                <a:avLst/>
              </a:prstGeom>
              <a:blipFill>
                <a:blip r:embed="rId8"/>
                <a:stretch>
                  <a:fillRect l="-2235" t="-5882" b="-1617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DFB38E8-6CA7-1281-2A2D-EFA63B5D873A}"/>
              </a:ext>
            </a:extLst>
          </p:cNvPr>
          <p:cNvSpPr txBox="1"/>
          <p:nvPr/>
        </p:nvSpPr>
        <p:spPr>
          <a:xfrm>
            <a:off x="10402258" y="5404557"/>
            <a:ext cx="1586204" cy="923330"/>
          </a:xfrm>
          <a:prstGeom prst="rect">
            <a:avLst/>
          </a:prstGeom>
          <a:noFill/>
        </p:spPr>
        <p:txBody>
          <a:bodyPr wrap="square" rtlCol="0">
            <a:spAutoFit/>
          </a:bodyPr>
          <a:lstStyle/>
          <a:p>
            <a:r>
              <a:rPr lang="en-US" dirty="0"/>
              <a:t>After this step, no need for the model</a:t>
            </a:r>
          </a:p>
        </p:txBody>
      </p:sp>
      <p:sp>
        <p:nvSpPr>
          <p:cNvPr id="7" name="Arrow: Left 6">
            <a:extLst>
              <a:ext uri="{FF2B5EF4-FFF2-40B4-BE49-F238E27FC236}">
                <a16:creationId xmlns:a16="http://schemas.microsoft.com/office/drawing/2014/main" id="{D6B9B168-E756-5E31-477B-46A6C0E6318F}"/>
              </a:ext>
            </a:extLst>
          </p:cNvPr>
          <p:cNvSpPr/>
          <p:nvPr/>
        </p:nvSpPr>
        <p:spPr>
          <a:xfrm>
            <a:off x="9983665" y="5703693"/>
            <a:ext cx="386623" cy="4495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77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0"/>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31" grpId="0" animBg="1"/>
      <p:bldP spid="31" grpId="1" animBg="1"/>
      <p:bldP spid="5" grpId="0"/>
      <p:bldP spid="5" grpId="1"/>
      <p:bldP spid="6" grpId="0"/>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DAEA0E-032A-57A4-3049-5E97FF2A246F}"/>
                  </a:ext>
                </a:extLst>
              </p:cNvPr>
              <p:cNvSpPr>
                <a:spLocks noGrp="1"/>
              </p:cNvSpPr>
              <p:nvPr>
                <p:ph type="title"/>
              </p:nvPr>
            </p:nvSpPr>
            <p:spPr/>
            <p:txBody>
              <a:bodyPr>
                <a:normAutofit fontScale="90000"/>
              </a:bodyPr>
              <a:lstStyle/>
              <a:p>
                <a:r>
                  <a:rPr lang="en-US" b="1" dirty="0"/>
                  <a:t>Step 2: </a:t>
                </a:r>
                <a:r>
                  <a:rPr lang="en-US" dirty="0"/>
                  <a:t>Estimate the conditional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e>
                    </m:d>
                  </m:oMath>
                </a14:m>
                <a:r>
                  <a:rPr lang="en-US" b="0" dirty="0"/>
                  <a:t> </a:t>
                </a:r>
                <a:br>
                  <a:rPr lang="en-US" b="0" dirty="0"/>
                </a:br>
                <a:endParaRPr lang="en-US" dirty="0"/>
              </a:p>
            </p:txBody>
          </p:sp>
        </mc:Choice>
        <mc:Fallback xmlns="">
          <p:sp>
            <p:nvSpPr>
              <p:cNvPr id="2" name="Title 1">
                <a:extLst>
                  <a:ext uri="{FF2B5EF4-FFF2-40B4-BE49-F238E27FC236}">
                    <a16:creationId xmlns:a16="http://schemas.microsoft.com/office/drawing/2014/main" id="{D9DAEA0E-032A-57A4-3049-5E97FF2A246F}"/>
                  </a:ext>
                </a:extLst>
              </p:cNvPr>
              <p:cNvSpPr>
                <a:spLocks noGrp="1" noRot="1" noChangeAspect="1" noMove="1" noResize="1" noEditPoints="1" noAdjustHandles="1" noChangeArrowheads="1" noChangeShapeType="1" noTextEdit="1"/>
              </p:cNvSpPr>
              <p:nvPr>
                <p:ph type="title"/>
              </p:nvPr>
            </p:nvSpPr>
            <p:spPr>
              <a:blipFill>
                <a:blip r:embed="rId2"/>
                <a:stretch>
                  <a:fillRect l="-2087" t="-78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Content Placeholder 49">
                <a:extLst>
                  <a:ext uri="{FF2B5EF4-FFF2-40B4-BE49-F238E27FC236}">
                    <a16:creationId xmlns:a16="http://schemas.microsoft.com/office/drawing/2014/main" id="{8D050434-6502-4302-E4D7-6709179EB359}"/>
                  </a:ext>
                </a:extLst>
              </p:cNvPr>
              <p:cNvSpPr>
                <a:spLocks noGrp="1"/>
              </p:cNvSpPr>
              <p:nvPr>
                <p:ph sz="half" idx="1"/>
              </p:nvPr>
            </p:nvSpPr>
            <p:spPr/>
            <p:txBody>
              <a:bodyPr>
                <a:normAutofit/>
              </a:bodyPr>
              <a:lstStyle/>
              <a:p>
                <a:r>
                  <a:rPr lang="en-US" dirty="0"/>
                  <a:t>High level: One way to estimate the conditional density is to build a parametric model that can evaluate 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𝜃</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d>
                  </m:oMath>
                </a14:m>
                <a:r>
                  <a:rPr lang="en-US" dirty="0"/>
                  <a:t> from joint samples and then maximize the conditional likelihood of </a:t>
                </a:r>
                <a14:m>
                  <m:oMath xmlns:m="http://schemas.openxmlformats.org/officeDocument/2006/math">
                    <m:r>
                      <m:rPr>
                        <m:sty m:val="p"/>
                      </m:rPr>
                      <a:rPr lang="en-US">
                        <a:latin typeface="Cambria Math" panose="02040503050406030204" pitchFamily="18" charset="0"/>
                      </a:rPr>
                      <m:t>p</m:t>
                    </m:r>
                  </m:oMath>
                </a14:m>
                <a:r>
                  <a:rPr lang="en-US" dirty="0"/>
                  <a:t> by updating its parameters</a:t>
                </a:r>
              </a:p>
              <a:p>
                <a:pPr lvl="1"/>
                <a:r>
                  <a:rPr lang="en-US" dirty="0"/>
                  <a:t>I will do this with a machine learning model: normalizing flows</a:t>
                </a:r>
              </a:p>
            </p:txBody>
          </p:sp>
        </mc:Choice>
        <mc:Fallback xmlns="">
          <p:sp>
            <p:nvSpPr>
              <p:cNvPr id="50" name="Content Placeholder 49">
                <a:extLst>
                  <a:ext uri="{FF2B5EF4-FFF2-40B4-BE49-F238E27FC236}">
                    <a16:creationId xmlns:a16="http://schemas.microsoft.com/office/drawing/2014/main" id="{8D050434-6502-4302-E4D7-6709179EB359}"/>
                  </a:ext>
                </a:extLst>
              </p:cNvPr>
              <p:cNvSpPr>
                <a:spLocks noGrp="1" noRot="1" noChangeAspect="1" noMove="1" noResize="1" noEditPoints="1" noAdjustHandles="1" noChangeArrowheads="1" noChangeShapeType="1" noTextEdit="1"/>
              </p:cNvSpPr>
              <p:nvPr>
                <p:ph sz="half" idx="1"/>
              </p:nvPr>
            </p:nvSpPr>
            <p:spPr>
              <a:blipFill>
                <a:blip r:embed="rId3"/>
                <a:stretch>
                  <a:fillRect l="-2118" t="-2241" r="-471"/>
                </a:stretch>
              </a:blipFill>
            </p:spPr>
            <p:txBody>
              <a:bodyPr/>
              <a:lstStyle/>
              <a:p>
                <a:r>
                  <a:rPr lang="en-US">
                    <a:noFill/>
                  </a:rPr>
                  <a:t> </a:t>
                </a:r>
              </a:p>
            </p:txBody>
          </p:sp>
        </mc:Fallback>
      </mc:AlternateContent>
      <p:pic>
        <p:nvPicPr>
          <p:cNvPr id="161" name="Content Placeholder 160">
            <a:extLst>
              <a:ext uri="{FF2B5EF4-FFF2-40B4-BE49-F238E27FC236}">
                <a16:creationId xmlns:a16="http://schemas.microsoft.com/office/drawing/2014/main" id="{B4D4EFD6-6AD7-B11A-A322-DD5FA02F8150}"/>
              </a:ext>
            </a:extLst>
          </p:cNvPr>
          <p:cNvPicPr>
            <a:picLocks noGrp="1" noChangeAspect="1"/>
          </p:cNvPicPr>
          <p:nvPr>
            <p:ph sz="half" idx="2"/>
          </p:nvPr>
        </p:nvPicPr>
        <p:blipFill>
          <a:blip r:embed="rId4"/>
          <a:stretch>
            <a:fillRect/>
          </a:stretch>
        </p:blipFill>
        <p:spPr>
          <a:xfrm>
            <a:off x="6172200" y="1825625"/>
            <a:ext cx="5181600" cy="4351337"/>
          </a:xfrm>
          <a:prstGeom prst="rect">
            <a:avLst/>
          </a:prstGeom>
        </p:spPr>
      </p:pic>
      <p:sp>
        <p:nvSpPr>
          <p:cNvPr id="3" name="TextBox 2">
            <a:extLst>
              <a:ext uri="{FF2B5EF4-FFF2-40B4-BE49-F238E27FC236}">
                <a16:creationId xmlns:a16="http://schemas.microsoft.com/office/drawing/2014/main" id="{27AFB62B-10F1-29F2-06B2-E09292C0E5A6}"/>
              </a:ext>
            </a:extLst>
          </p:cNvPr>
          <p:cNvSpPr txBox="1"/>
          <p:nvPr/>
        </p:nvSpPr>
        <p:spPr>
          <a:xfrm>
            <a:off x="838200" y="6167024"/>
            <a:ext cx="1162050" cy="369332"/>
          </a:xfrm>
          <a:prstGeom prst="rect">
            <a:avLst/>
          </a:prstGeom>
          <a:noFill/>
        </p:spPr>
        <p:txBody>
          <a:bodyPr wrap="square" rtlCol="0">
            <a:spAutoFit/>
          </a:bodyPr>
          <a:lstStyle/>
          <a:p>
            <a:r>
              <a:rPr lang="en-US" dirty="0">
                <a:hlinkClick r:id="rId5" action="ppaction://hlinksldjump"/>
              </a:rPr>
              <a:t>Back</a:t>
            </a:r>
            <a:endParaRPr lang="en-US" dirty="0"/>
          </a:p>
        </p:txBody>
      </p:sp>
      <p:sp>
        <p:nvSpPr>
          <p:cNvPr id="5" name="Rectangle 4">
            <a:extLst>
              <a:ext uri="{FF2B5EF4-FFF2-40B4-BE49-F238E27FC236}">
                <a16:creationId xmlns:a16="http://schemas.microsoft.com/office/drawing/2014/main" id="{478D08FB-DF50-B246-AB7F-1530F3A48FC8}"/>
              </a:ext>
            </a:extLst>
          </p:cNvPr>
          <p:cNvSpPr/>
          <p:nvPr/>
        </p:nvSpPr>
        <p:spPr>
          <a:xfrm>
            <a:off x="7345680" y="5821680"/>
            <a:ext cx="2397760" cy="4902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5C1CDF-F512-E68D-5E4B-A671C19CBDC2}"/>
                  </a:ext>
                </a:extLst>
              </p:cNvPr>
              <p:cNvSpPr txBox="1"/>
              <p:nvPr/>
            </p:nvSpPr>
            <p:spPr>
              <a:xfrm>
                <a:off x="7477760" y="5821680"/>
                <a:ext cx="85344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xmlns="">
          <p:sp>
            <p:nvSpPr>
              <p:cNvPr id="6" name="TextBox 5">
                <a:extLst>
                  <a:ext uri="{FF2B5EF4-FFF2-40B4-BE49-F238E27FC236}">
                    <a16:creationId xmlns:a16="http://schemas.microsoft.com/office/drawing/2014/main" id="{5B5C1CDF-F512-E68D-5E4B-A671C19CBDC2}"/>
                  </a:ext>
                </a:extLst>
              </p:cNvPr>
              <p:cNvSpPr txBox="1">
                <a:spLocks noRot="1" noChangeAspect="1" noMove="1" noResize="1" noEditPoints="1" noAdjustHandles="1" noChangeArrowheads="1" noChangeShapeType="1" noTextEdit="1"/>
              </p:cNvSpPr>
              <p:nvPr/>
            </p:nvSpPr>
            <p:spPr>
              <a:xfrm>
                <a:off x="7477760" y="5821680"/>
                <a:ext cx="85344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063BDB-20F3-5DAF-884E-356DBF938BFD}"/>
                  </a:ext>
                </a:extLst>
              </p:cNvPr>
              <p:cNvSpPr txBox="1"/>
              <p:nvPr/>
            </p:nvSpPr>
            <p:spPr>
              <a:xfrm>
                <a:off x="7975600" y="5838110"/>
                <a:ext cx="858520" cy="4698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7" name="TextBox 6">
                <a:extLst>
                  <a:ext uri="{FF2B5EF4-FFF2-40B4-BE49-F238E27FC236}">
                    <a16:creationId xmlns:a16="http://schemas.microsoft.com/office/drawing/2014/main" id="{0D063BDB-20F3-5DAF-884E-356DBF938BFD}"/>
                  </a:ext>
                </a:extLst>
              </p:cNvPr>
              <p:cNvSpPr txBox="1">
                <a:spLocks noRot="1" noChangeAspect="1" noMove="1" noResize="1" noEditPoints="1" noAdjustHandles="1" noChangeArrowheads="1" noChangeShapeType="1" noTextEdit="1"/>
              </p:cNvSpPr>
              <p:nvPr/>
            </p:nvSpPr>
            <p:spPr>
              <a:xfrm>
                <a:off x="7975600" y="5838110"/>
                <a:ext cx="858520" cy="46980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7E0F6A-05F5-32A3-EA90-9F7781AA7FD5}"/>
                  </a:ext>
                </a:extLst>
              </p:cNvPr>
              <p:cNvSpPr txBox="1"/>
              <p:nvPr/>
            </p:nvSpPr>
            <p:spPr>
              <a:xfrm>
                <a:off x="8763000" y="5838110"/>
                <a:ext cx="85852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oMath>
                  </m:oMathPara>
                </a14:m>
                <a:endParaRPr lang="en-US" sz="2400" dirty="0"/>
              </a:p>
            </p:txBody>
          </p:sp>
        </mc:Choice>
        <mc:Fallback xmlns="">
          <p:sp>
            <p:nvSpPr>
              <p:cNvPr id="8" name="TextBox 7">
                <a:extLst>
                  <a:ext uri="{FF2B5EF4-FFF2-40B4-BE49-F238E27FC236}">
                    <a16:creationId xmlns:a16="http://schemas.microsoft.com/office/drawing/2014/main" id="{F47E0F6A-05F5-32A3-EA90-9F7781AA7FD5}"/>
                  </a:ext>
                </a:extLst>
              </p:cNvPr>
              <p:cNvSpPr txBox="1">
                <a:spLocks noRot="1" noChangeAspect="1" noMove="1" noResize="1" noEditPoints="1" noAdjustHandles="1" noChangeArrowheads="1" noChangeShapeType="1" noTextEdit="1"/>
              </p:cNvSpPr>
              <p:nvPr/>
            </p:nvSpPr>
            <p:spPr>
              <a:xfrm>
                <a:off x="8763000" y="5838110"/>
                <a:ext cx="858520" cy="461665"/>
              </a:xfrm>
              <a:prstGeom prst="rect">
                <a:avLst/>
              </a:prstGeom>
              <a:blipFill>
                <a:blip r:embed="rId8"/>
                <a:stretch>
                  <a:fillRect b="-13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03358D3-EFC4-7E04-1E73-0982F90925A7}"/>
              </a:ext>
            </a:extLst>
          </p:cNvPr>
          <p:cNvSpPr/>
          <p:nvPr/>
        </p:nvSpPr>
        <p:spPr>
          <a:xfrm>
            <a:off x="3594499" y="2998788"/>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0CF144-7FFC-99F5-AA6A-88E9FB079523}"/>
              </a:ext>
            </a:extLst>
          </p:cNvPr>
          <p:cNvSpPr/>
          <p:nvPr/>
        </p:nvSpPr>
        <p:spPr>
          <a:xfrm>
            <a:off x="8091804" y="5837406"/>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E013297-DF9F-2427-B9CB-4B8E7825F96F}"/>
              </a:ext>
            </a:extLst>
          </p:cNvPr>
          <p:cNvSpPr/>
          <p:nvPr/>
        </p:nvSpPr>
        <p:spPr>
          <a:xfrm>
            <a:off x="8910320" y="5608320"/>
            <a:ext cx="60960" cy="1069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1547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DAEA0E-032A-57A4-3049-5E97FF2A246F}"/>
                  </a:ext>
                </a:extLst>
              </p:cNvPr>
              <p:cNvSpPr>
                <a:spLocks noGrp="1"/>
              </p:cNvSpPr>
              <p:nvPr>
                <p:ph type="title"/>
              </p:nvPr>
            </p:nvSpPr>
            <p:spPr/>
            <p:txBody>
              <a:bodyPr>
                <a:normAutofit fontScale="90000"/>
              </a:bodyPr>
              <a:lstStyle/>
              <a:p>
                <a:r>
                  <a:rPr lang="en-US" b="1" dirty="0"/>
                  <a:t>Step 2: </a:t>
                </a:r>
                <a:r>
                  <a:rPr lang="en-US" dirty="0"/>
                  <a:t>Estimate the conditional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e>
                    </m:d>
                  </m:oMath>
                </a14:m>
                <a:r>
                  <a:rPr lang="en-US" b="0" dirty="0"/>
                  <a:t> </a:t>
                </a:r>
                <a:br>
                  <a:rPr lang="en-US" b="0" dirty="0"/>
                </a:br>
                <a:endParaRPr lang="en-US" dirty="0"/>
              </a:p>
            </p:txBody>
          </p:sp>
        </mc:Choice>
        <mc:Fallback xmlns="">
          <p:sp>
            <p:nvSpPr>
              <p:cNvPr id="2" name="Title 1">
                <a:extLst>
                  <a:ext uri="{FF2B5EF4-FFF2-40B4-BE49-F238E27FC236}">
                    <a16:creationId xmlns:a16="http://schemas.microsoft.com/office/drawing/2014/main" id="{D9DAEA0E-032A-57A4-3049-5E97FF2A246F}"/>
                  </a:ext>
                </a:extLst>
              </p:cNvPr>
              <p:cNvSpPr>
                <a:spLocks noGrp="1" noRot="1" noChangeAspect="1" noMove="1" noResize="1" noEditPoints="1" noAdjustHandles="1" noChangeArrowheads="1" noChangeShapeType="1" noTextEdit="1"/>
              </p:cNvSpPr>
              <p:nvPr>
                <p:ph type="title"/>
              </p:nvPr>
            </p:nvSpPr>
            <p:spPr>
              <a:blipFill>
                <a:blip r:embed="rId2"/>
                <a:stretch>
                  <a:fillRect l="-2087" t="-78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Content Placeholder 49">
                <a:extLst>
                  <a:ext uri="{FF2B5EF4-FFF2-40B4-BE49-F238E27FC236}">
                    <a16:creationId xmlns:a16="http://schemas.microsoft.com/office/drawing/2014/main" id="{8D050434-6502-4302-E4D7-6709179EB359}"/>
                  </a:ext>
                </a:extLst>
              </p:cNvPr>
              <p:cNvSpPr>
                <a:spLocks noGrp="1"/>
              </p:cNvSpPr>
              <p:nvPr>
                <p:ph sz="half" idx="1"/>
              </p:nvPr>
            </p:nvSpPr>
            <p:spPr/>
            <p:txBody>
              <a:bodyPr>
                <a:normAutofit/>
              </a:bodyPr>
              <a:lstStyle/>
              <a:p>
                <a:r>
                  <a:rPr lang="en-US" dirty="0"/>
                  <a:t>High level: One way to estimate the conditional density is to build a parametric model that can evaluate p</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e>
                    </m:d>
                  </m:oMath>
                </a14:m>
                <a:r>
                  <a:rPr lang="en-US" dirty="0"/>
                  <a:t> from joint samples and then maximize the conditional likelihood of </a:t>
                </a:r>
                <a14:m>
                  <m:oMath xmlns:m="http://schemas.openxmlformats.org/officeDocument/2006/math">
                    <m:r>
                      <m:rPr>
                        <m:sty m:val="p"/>
                      </m:rPr>
                      <a:rPr lang="en-US">
                        <a:latin typeface="Cambria Math" panose="02040503050406030204" pitchFamily="18" charset="0"/>
                      </a:rPr>
                      <m:t>p</m:t>
                    </m:r>
                  </m:oMath>
                </a14:m>
                <a:r>
                  <a:rPr lang="en-US" dirty="0"/>
                  <a:t> by updating its parameters</a:t>
                </a:r>
              </a:p>
              <a:p>
                <a:pPr lvl="1"/>
                <a:r>
                  <a:rPr lang="en-US" dirty="0"/>
                  <a:t>I will do this with a machine learning model: normalizing flows</a:t>
                </a:r>
              </a:p>
            </p:txBody>
          </p:sp>
        </mc:Choice>
        <mc:Fallback xmlns="">
          <p:sp>
            <p:nvSpPr>
              <p:cNvPr id="50" name="Content Placeholder 49">
                <a:extLst>
                  <a:ext uri="{FF2B5EF4-FFF2-40B4-BE49-F238E27FC236}">
                    <a16:creationId xmlns:a16="http://schemas.microsoft.com/office/drawing/2014/main" id="{8D050434-6502-4302-E4D7-6709179EB359}"/>
                  </a:ext>
                </a:extLst>
              </p:cNvPr>
              <p:cNvSpPr>
                <a:spLocks noGrp="1" noRot="1" noChangeAspect="1" noMove="1" noResize="1" noEditPoints="1" noAdjustHandles="1" noChangeArrowheads="1" noChangeShapeType="1" noTextEdit="1"/>
              </p:cNvSpPr>
              <p:nvPr>
                <p:ph sz="half" idx="1"/>
              </p:nvPr>
            </p:nvSpPr>
            <p:spPr>
              <a:blipFill>
                <a:blip r:embed="rId3"/>
                <a:stretch>
                  <a:fillRect l="-2118" t="-2241" r="-471"/>
                </a:stretch>
              </a:blipFill>
            </p:spPr>
            <p:txBody>
              <a:bodyPr/>
              <a:lstStyle/>
              <a:p>
                <a:r>
                  <a:rPr lang="en-US">
                    <a:noFill/>
                  </a:rPr>
                  <a:t> </a:t>
                </a:r>
              </a:p>
            </p:txBody>
          </p:sp>
        </mc:Fallback>
      </mc:AlternateContent>
      <p:pic>
        <p:nvPicPr>
          <p:cNvPr id="161" name="Content Placeholder 160">
            <a:extLst>
              <a:ext uri="{FF2B5EF4-FFF2-40B4-BE49-F238E27FC236}">
                <a16:creationId xmlns:a16="http://schemas.microsoft.com/office/drawing/2014/main" id="{B4D4EFD6-6AD7-B11A-A322-DD5FA02F8150}"/>
              </a:ext>
            </a:extLst>
          </p:cNvPr>
          <p:cNvPicPr>
            <a:picLocks noGrp="1" noChangeAspect="1"/>
          </p:cNvPicPr>
          <p:nvPr>
            <p:ph sz="half" idx="2"/>
          </p:nvPr>
        </p:nvPicPr>
        <p:blipFill>
          <a:blip r:embed="rId4"/>
          <a:stretch>
            <a:fillRect/>
          </a:stretch>
        </p:blipFill>
        <p:spPr>
          <a:xfrm>
            <a:off x="6172200" y="1825625"/>
            <a:ext cx="5181600" cy="4351337"/>
          </a:xfrm>
          <a:prstGeom prst="rect">
            <a:avLst/>
          </a:prstGeom>
        </p:spPr>
      </p:pic>
      <p:sp>
        <p:nvSpPr>
          <p:cNvPr id="3" name="TextBox 2">
            <a:extLst>
              <a:ext uri="{FF2B5EF4-FFF2-40B4-BE49-F238E27FC236}">
                <a16:creationId xmlns:a16="http://schemas.microsoft.com/office/drawing/2014/main" id="{27AFB62B-10F1-29F2-06B2-E09292C0E5A6}"/>
              </a:ext>
            </a:extLst>
          </p:cNvPr>
          <p:cNvSpPr txBox="1"/>
          <p:nvPr/>
        </p:nvSpPr>
        <p:spPr>
          <a:xfrm>
            <a:off x="838200" y="6167024"/>
            <a:ext cx="1162050" cy="369332"/>
          </a:xfrm>
          <a:prstGeom prst="rect">
            <a:avLst/>
          </a:prstGeom>
          <a:noFill/>
        </p:spPr>
        <p:txBody>
          <a:bodyPr wrap="square" rtlCol="0">
            <a:spAutoFit/>
          </a:bodyPr>
          <a:lstStyle/>
          <a:p>
            <a:r>
              <a:rPr lang="en-US" dirty="0">
                <a:hlinkClick r:id="rId5" action="ppaction://hlinksldjump"/>
              </a:rPr>
              <a:t>Back</a:t>
            </a:r>
            <a:endParaRPr lang="en-US" dirty="0"/>
          </a:p>
        </p:txBody>
      </p:sp>
      <p:sp>
        <p:nvSpPr>
          <p:cNvPr id="5" name="Rectangle 4">
            <a:extLst>
              <a:ext uri="{FF2B5EF4-FFF2-40B4-BE49-F238E27FC236}">
                <a16:creationId xmlns:a16="http://schemas.microsoft.com/office/drawing/2014/main" id="{478D08FB-DF50-B246-AB7F-1530F3A48FC8}"/>
              </a:ext>
            </a:extLst>
          </p:cNvPr>
          <p:cNvSpPr/>
          <p:nvPr/>
        </p:nvSpPr>
        <p:spPr>
          <a:xfrm>
            <a:off x="7345680" y="5821680"/>
            <a:ext cx="2397760" cy="4902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5C1CDF-F512-E68D-5E4B-A671C19CBDC2}"/>
                  </a:ext>
                </a:extLst>
              </p:cNvPr>
              <p:cNvSpPr txBox="1"/>
              <p:nvPr/>
            </p:nvSpPr>
            <p:spPr>
              <a:xfrm>
                <a:off x="7477760" y="5821680"/>
                <a:ext cx="85344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xmlns="">
          <p:sp>
            <p:nvSpPr>
              <p:cNvPr id="6" name="TextBox 5">
                <a:extLst>
                  <a:ext uri="{FF2B5EF4-FFF2-40B4-BE49-F238E27FC236}">
                    <a16:creationId xmlns:a16="http://schemas.microsoft.com/office/drawing/2014/main" id="{5B5C1CDF-F512-E68D-5E4B-A671C19CBDC2}"/>
                  </a:ext>
                </a:extLst>
              </p:cNvPr>
              <p:cNvSpPr txBox="1">
                <a:spLocks noRot="1" noChangeAspect="1" noMove="1" noResize="1" noEditPoints="1" noAdjustHandles="1" noChangeArrowheads="1" noChangeShapeType="1" noTextEdit="1"/>
              </p:cNvSpPr>
              <p:nvPr/>
            </p:nvSpPr>
            <p:spPr>
              <a:xfrm>
                <a:off x="7477760" y="5821680"/>
                <a:ext cx="85344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063BDB-20F3-5DAF-884E-356DBF938BFD}"/>
                  </a:ext>
                </a:extLst>
              </p:cNvPr>
              <p:cNvSpPr txBox="1"/>
              <p:nvPr/>
            </p:nvSpPr>
            <p:spPr>
              <a:xfrm>
                <a:off x="7975600" y="5838110"/>
                <a:ext cx="858520" cy="4698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7" name="TextBox 6">
                <a:extLst>
                  <a:ext uri="{FF2B5EF4-FFF2-40B4-BE49-F238E27FC236}">
                    <a16:creationId xmlns:a16="http://schemas.microsoft.com/office/drawing/2014/main" id="{0D063BDB-20F3-5DAF-884E-356DBF938BFD}"/>
                  </a:ext>
                </a:extLst>
              </p:cNvPr>
              <p:cNvSpPr txBox="1">
                <a:spLocks noRot="1" noChangeAspect="1" noMove="1" noResize="1" noEditPoints="1" noAdjustHandles="1" noChangeArrowheads="1" noChangeShapeType="1" noTextEdit="1"/>
              </p:cNvSpPr>
              <p:nvPr/>
            </p:nvSpPr>
            <p:spPr>
              <a:xfrm>
                <a:off x="7975600" y="5838110"/>
                <a:ext cx="858520" cy="46980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7E0F6A-05F5-32A3-EA90-9F7781AA7FD5}"/>
                  </a:ext>
                </a:extLst>
              </p:cNvPr>
              <p:cNvSpPr txBox="1"/>
              <p:nvPr/>
            </p:nvSpPr>
            <p:spPr>
              <a:xfrm>
                <a:off x="8763000" y="5838110"/>
                <a:ext cx="85852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oMath>
                  </m:oMathPara>
                </a14:m>
                <a:endParaRPr lang="en-US" sz="2400" dirty="0"/>
              </a:p>
            </p:txBody>
          </p:sp>
        </mc:Choice>
        <mc:Fallback xmlns="">
          <p:sp>
            <p:nvSpPr>
              <p:cNvPr id="8" name="TextBox 7">
                <a:extLst>
                  <a:ext uri="{FF2B5EF4-FFF2-40B4-BE49-F238E27FC236}">
                    <a16:creationId xmlns:a16="http://schemas.microsoft.com/office/drawing/2014/main" id="{F47E0F6A-05F5-32A3-EA90-9F7781AA7FD5}"/>
                  </a:ext>
                </a:extLst>
              </p:cNvPr>
              <p:cNvSpPr txBox="1">
                <a:spLocks noRot="1" noChangeAspect="1" noMove="1" noResize="1" noEditPoints="1" noAdjustHandles="1" noChangeArrowheads="1" noChangeShapeType="1" noTextEdit="1"/>
              </p:cNvSpPr>
              <p:nvPr/>
            </p:nvSpPr>
            <p:spPr>
              <a:xfrm>
                <a:off x="8763000" y="5838110"/>
                <a:ext cx="858520" cy="461665"/>
              </a:xfrm>
              <a:prstGeom prst="rect">
                <a:avLst/>
              </a:prstGeom>
              <a:blipFill>
                <a:blip r:embed="rId8"/>
                <a:stretch>
                  <a:fillRect b="-1333"/>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03358D3-EFC4-7E04-1E73-0982F90925A7}"/>
              </a:ext>
            </a:extLst>
          </p:cNvPr>
          <p:cNvSpPr/>
          <p:nvPr/>
        </p:nvSpPr>
        <p:spPr>
          <a:xfrm>
            <a:off x="3622572" y="2998788"/>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0CF144-7FFC-99F5-AA6A-88E9FB079523}"/>
              </a:ext>
            </a:extLst>
          </p:cNvPr>
          <p:cNvSpPr/>
          <p:nvPr/>
        </p:nvSpPr>
        <p:spPr>
          <a:xfrm>
            <a:off x="8879204" y="5853133"/>
            <a:ext cx="478791" cy="4302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3CACD7-83C6-8863-E1F7-136B8384F5B0}"/>
              </a:ext>
            </a:extLst>
          </p:cNvPr>
          <p:cNvSpPr/>
          <p:nvPr/>
        </p:nvSpPr>
        <p:spPr>
          <a:xfrm>
            <a:off x="8910320" y="5608320"/>
            <a:ext cx="60960" cy="1069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7142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D1C62C-3A54-E4F5-01AD-E49E0F1EC0F5}"/>
              </a:ext>
            </a:extLst>
          </p:cNvPr>
          <p:cNvSpPr>
            <a:spLocks noGrp="1"/>
          </p:cNvSpPr>
          <p:nvPr>
            <p:ph type="title"/>
          </p:nvPr>
        </p:nvSpPr>
        <p:spPr>
          <a:ln w="38100">
            <a:solidFill>
              <a:schemeClr val="bg1"/>
            </a:solidFill>
          </a:ln>
        </p:spPr>
        <p:txBody>
          <a:bodyPr/>
          <a:lstStyle/>
          <a:p>
            <a:r>
              <a:rPr lang="en-US" b="1" dirty="0"/>
              <a:t>Step 3.5: </a:t>
            </a:r>
            <a:r>
              <a:rPr lang="en-US" dirty="0"/>
              <a:t>Multi-Round Inference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EA0458-B0C6-D51B-7105-92BCAE1DD5E7}"/>
                  </a:ext>
                </a:extLst>
              </p:cNvPr>
              <p:cNvSpPr>
                <a:spLocks noGrp="1"/>
              </p:cNvSpPr>
              <p:nvPr>
                <p:ph sz="half" idx="1"/>
              </p:nvPr>
            </p:nvSpPr>
            <p:spPr/>
            <p:txBody>
              <a:bodyPr>
                <a:normAutofit fontScale="92500" lnSpcReduction="10000"/>
              </a:bodyPr>
              <a:lstStyle/>
              <a:p>
                <a:r>
                  <a:rPr lang="en-US" dirty="0"/>
                  <a:t>When sampling from the prior</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can sampling in places where the likelihood of the real data is small:	</a:t>
                </a:r>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small</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b="0" dirty="0"/>
                  <a:t> samples far away from </a:t>
                </a:r>
                <a14:m>
                  <m:oMath xmlns:m="http://schemas.openxmlformats.org/officeDocument/2006/math">
                    <m:r>
                      <a:rPr lang="en-US" i="1">
                        <a:latin typeface="Cambria Math" panose="02040503050406030204" pitchFamily="18" charset="0"/>
                      </a:rPr>
                      <m:t>𝑋</m:t>
                    </m:r>
                  </m:oMath>
                </a14:m>
                <a:r>
                  <a:rPr lang="en-US" b="0" dirty="0"/>
                  <a:t> </a:t>
                </a:r>
                <a:r>
                  <a:rPr lang="en-US" b="0" dirty="0">
                    <a:sym typeface="Wingdings" panose="05000000000000000000" pitchFamily="2" charset="2"/>
                  </a:rPr>
                  <a:t> little information on posterior</a:t>
                </a:r>
                <a:endParaRPr lang="en-US" b="0" dirty="0"/>
              </a:p>
              <a:p>
                <a:r>
                  <a:rPr lang="en-US" dirty="0"/>
                  <a:t>Solution: multi-round inference where the best guess of the posterior becomes the proposal distribution for sampling theta in the next round </a:t>
                </a:r>
              </a:p>
            </p:txBody>
          </p:sp>
        </mc:Choice>
        <mc:Fallback xmlns="">
          <p:sp>
            <p:nvSpPr>
              <p:cNvPr id="6" name="Content Placeholder 5">
                <a:extLst>
                  <a:ext uri="{FF2B5EF4-FFF2-40B4-BE49-F238E27FC236}">
                    <a16:creationId xmlns:a16="http://schemas.microsoft.com/office/drawing/2014/main" id="{53EA0458-B0C6-D51B-7105-92BCAE1DD5E7}"/>
                  </a:ext>
                </a:extLst>
              </p:cNvPr>
              <p:cNvSpPr>
                <a:spLocks noGrp="1" noRot="1" noChangeAspect="1" noMove="1" noResize="1" noEditPoints="1" noAdjustHandles="1" noChangeArrowheads="1" noChangeShapeType="1" noTextEdit="1"/>
              </p:cNvSpPr>
              <p:nvPr>
                <p:ph sz="half" idx="1"/>
              </p:nvPr>
            </p:nvSpPr>
            <p:spPr>
              <a:blipFill>
                <a:blip r:embed="rId2"/>
                <a:stretch>
                  <a:fillRect l="-1882" t="-2801" b="-2241"/>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C0D68692-0E34-456C-D68C-4DC6EFA7AC53}"/>
              </a:ext>
            </a:extLst>
          </p:cNvPr>
          <p:cNvSpPr>
            <a:spLocks noGrp="1"/>
          </p:cNvSpPr>
          <p:nvPr>
            <p:ph sz="half" idx="2"/>
          </p:nvPr>
        </p:nvSpPr>
        <p:spPr/>
        <p:txBody>
          <a:bodyPr>
            <a:normAutofit fontScale="92500" lnSpcReduction="10000"/>
          </a:bodyPr>
          <a:lstStyle/>
          <a:p>
            <a:endParaRPr lang="en-US" dirty="0"/>
          </a:p>
        </p:txBody>
      </p:sp>
      <p:grpSp>
        <p:nvGrpSpPr>
          <p:cNvPr id="8" name="Group 7">
            <a:extLst>
              <a:ext uri="{FF2B5EF4-FFF2-40B4-BE49-F238E27FC236}">
                <a16:creationId xmlns:a16="http://schemas.microsoft.com/office/drawing/2014/main" id="{5BB205E5-C9B3-FD25-C748-373D1AF7DE4A}"/>
              </a:ext>
            </a:extLst>
          </p:cNvPr>
          <p:cNvGrpSpPr/>
          <p:nvPr/>
        </p:nvGrpSpPr>
        <p:grpSpPr>
          <a:xfrm>
            <a:off x="6131019" y="1544204"/>
            <a:ext cx="5793504" cy="4413191"/>
            <a:chOff x="5102087" y="1690688"/>
            <a:chExt cx="7089913" cy="4351338"/>
          </a:xfrm>
        </p:grpSpPr>
        <p:pic>
          <p:nvPicPr>
            <p:cNvPr id="9" name="Content Placeholder 4">
              <a:extLst>
                <a:ext uri="{FF2B5EF4-FFF2-40B4-BE49-F238E27FC236}">
                  <a16:creationId xmlns:a16="http://schemas.microsoft.com/office/drawing/2014/main" id="{B81BF7E7-1EEF-8F27-9195-A8413E929331}"/>
                </a:ext>
              </a:extLst>
            </p:cNvPr>
            <p:cNvPicPr>
              <a:picLocks noChangeAspect="1"/>
            </p:cNvPicPr>
            <p:nvPr/>
          </p:nvPicPr>
          <p:blipFill>
            <a:blip r:embed="rId3"/>
            <a:stretch>
              <a:fillRect/>
            </a:stretch>
          </p:blipFill>
          <p:spPr>
            <a:xfrm>
              <a:off x="5102087" y="1690688"/>
              <a:ext cx="7089913" cy="4351338"/>
            </a:xfrm>
            <a:prstGeom prst="rect">
              <a:avLst/>
            </a:prstGeom>
          </p:spPr>
        </p:pic>
        <p:sp>
          <p:nvSpPr>
            <p:cNvPr id="10" name="Oval 9">
              <a:extLst>
                <a:ext uri="{FF2B5EF4-FFF2-40B4-BE49-F238E27FC236}">
                  <a16:creationId xmlns:a16="http://schemas.microsoft.com/office/drawing/2014/main" id="{AFAA138C-A797-2FFC-DC5E-53633EE07A86}"/>
                </a:ext>
              </a:extLst>
            </p:cNvPr>
            <p:cNvSpPr/>
            <p:nvPr/>
          </p:nvSpPr>
          <p:spPr>
            <a:xfrm>
              <a:off x="9208369" y="296343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CF42B1F-F839-9C79-1CD7-5358BDC0E8E4}"/>
                </a:ext>
              </a:extLst>
            </p:cNvPr>
            <p:cNvSpPr/>
            <p:nvPr/>
          </p:nvSpPr>
          <p:spPr>
            <a:xfrm>
              <a:off x="7224059" y="44407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FD5CE28-6A26-3C18-0B36-837FA5485EFB}"/>
                </a:ext>
              </a:extLst>
            </p:cNvPr>
            <p:cNvSpPr/>
            <p:nvPr/>
          </p:nvSpPr>
          <p:spPr>
            <a:xfrm>
              <a:off x="9307895" y="320136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9FEAA40-998D-9D39-07B9-68A78A96D5C6}"/>
                </a:ext>
              </a:extLst>
            </p:cNvPr>
            <p:cNvSpPr/>
            <p:nvPr/>
          </p:nvSpPr>
          <p:spPr>
            <a:xfrm>
              <a:off x="6997015" y="423239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49337A74-F7DF-5C9F-A0FA-0D31363AB7D1}"/>
                </a:ext>
              </a:extLst>
            </p:cNvPr>
            <p:cNvSpPr/>
            <p:nvPr/>
          </p:nvSpPr>
          <p:spPr>
            <a:xfrm>
              <a:off x="7255160" y="428371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E27E718-B0AD-8C84-38DE-013CB2400E4E}"/>
                </a:ext>
              </a:extLst>
            </p:cNvPr>
            <p:cNvSpPr/>
            <p:nvPr/>
          </p:nvSpPr>
          <p:spPr>
            <a:xfrm>
              <a:off x="7376459" y="45931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23CA5A8-342E-34EF-595D-A070405E6AF6}"/>
                </a:ext>
              </a:extLst>
            </p:cNvPr>
            <p:cNvSpPr/>
            <p:nvPr/>
          </p:nvSpPr>
          <p:spPr>
            <a:xfrm>
              <a:off x="7724802" y="46958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074BF83-3D64-37D5-ADC2-A55F14FB8445}"/>
                </a:ext>
              </a:extLst>
            </p:cNvPr>
            <p:cNvSpPr/>
            <p:nvPr/>
          </p:nvSpPr>
          <p:spPr>
            <a:xfrm>
              <a:off x="7881868" y="438946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8CB6F9A-D8A6-2D63-A4C0-DB3D030111A1}"/>
                </a:ext>
              </a:extLst>
            </p:cNvPr>
            <p:cNvSpPr/>
            <p:nvPr/>
          </p:nvSpPr>
          <p:spPr>
            <a:xfrm>
              <a:off x="8906679" y="467530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CE0DF97-DCC4-1E3D-BA10-4A4D1406A188}"/>
                </a:ext>
              </a:extLst>
            </p:cNvPr>
            <p:cNvSpPr/>
            <p:nvPr/>
          </p:nvSpPr>
          <p:spPr>
            <a:xfrm>
              <a:off x="6992350" y="4004763"/>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E1F447E-3B6B-82DF-731A-1E566EF417EB}"/>
                </a:ext>
              </a:extLst>
            </p:cNvPr>
            <p:cNvSpPr/>
            <p:nvPr/>
          </p:nvSpPr>
          <p:spPr>
            <a:xfrm>
              <a:off x="9009315" y="330400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117EA35-C457-F3E6-057D-B3DD6BEDF465}"/>
                </a:ext>
              </a:extLst>
            </p:cNvPr>
            <p:cNvSpPr/>
            <p:nvPr/>
          </p:nvSpPr>
          <p:spPr>
            <a:xfrm>
              <a:off x="9166381" y="34906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036B2F4-07FB-BCCD-D25B-173188BE08A1}"/>
                </a:ext>
              </a:extLst>
            </p:cNvPr>
            <p:cNvSpPr/>
            <p:nvPr/>
          </p:nvSpPr>
          <p:spPr>
            <a:xfrm>
              <a:off x="7210061" y="3973657"/>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77603F0-0914-413E-9AB2-CD46EE8AED98}"/>
                </a:ext>
              </a:extLst>
            </p:cNvPr>
            <p:cNvSpPr/>
            <p:nvPr/>
          </p:nvSpPr>
          <p:spPr>
            <a:xfrm>
              <a:off x="7710806" y="3777716"/>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7A06FC3-9E0A-FB28-D6BE-73A0732A46EC}"/>
                </a:ext>
              </a:extLst>
            </p:cNvPr>
            <p:cNvSpPr/>
            <p:nvPr/>
          </p:nvSpPr>
          <p:spPr>
            <a:xfrm>
              <a:off x="7528859" y="47455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D159D2A-9F43-F5F2-E4F3-AF5419C40002}"/>
                </a:ext>
              </a:extLst>
            </p:cNvPr>
            <p:cNvSpPr/>
            <p:nvPr/>
          </p:nvSpPr>
          <p:spPr>
            <a:xfrm>
              <a:off x="6853946" y="464449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3D72FDB-CBBA-F6E7-E5A4-4B28BDD116A9}"/>
                </a:ext>
              </a:extLst>
            </p:cNvPr>
            <p:cNvSpPr/>
            <p:nvPr/>
          </p:nvSpPr>
          <p:spPr>
            <a:xfrm>
              <a:off x="7096135" y="287168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47CCFD3-4E93-FA7B-88DA-F4E63E10B0DD}"/>
                </a:ext>
              </a:extLst>
            </p:cNvPr>
            <p:cNvSpPr/>
            <p:nvPr/>
          </p:nvSpPr>
          <p:spPr>
            <a:xfrm>
              <a:off x="8237986" y="3922339"/>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AE93A60-FA02-55CD-3483-08E0E2F90062}"/>
                </a:ext>
              </a:extLst>
            </p:cNvPr>
            <p:cNvSpPr/>
            <p:nvPr/>
          </p:nvSpPr>
          <p:spPr>
            <a:xfrm>
              <a:off x="8247317" y="3069181"/>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4465FC9C-D01D-E1AA-9249-1AB2C0FC6F9C}"/>
                </a:ext>
              </a:extLst>
            </p:cNvPr>
            <p:cNvSpPr/>
            <p:nvPr/>
          </p:nvSpPr>
          <p:spPr>
            <a:xfrm>
              <a:off x="7012566" y="363368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E7DAFDC-437A-F6AC-F77A-BF79D96368DE}"/>
                </a:ext>
              </a:extLst>
            </p:cNvPr>
            <p:cNvSpPr/>
            <p:nvPr/>
          </p:nvSpPr>
          <p:spPr>
            <a:xfrm>
              <a:off x="8154011" y="4521352"/>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ED871A6-FF33-40CB-0791-EB3FD06A4BA7}"/>
                </a:ext>
              </a:extLst>
            </p:cNvPr>
            <p:cNvSpPr/>
            <p:nvPr/>
          </p:nvSpPr>
          <p:spPr>
            <a:xfrm>
              <a:off x="8563068" y="4572670"/>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CD8A763-0461-EB47-6E23-71FC1F04D57E}"/>
                </a:ext>
              </a:extLst>
            </p:cNvPr>
            <p:cNvSpPr/>
            <p:nvPr/>
          </p:nvSpPr>
          <p:spPr>
            <a:xfrm>
              <a:off x="7224059" y="4804674"/>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9D82284-4AF5-5869-1FEE-E40DA78AFEB7}"/>
                </a:ext>
              </a:extLst>
            </p:cNvPr>
            <p:cNvSpPr/>
            <p:nvPr/>
          </p:nvSpPr>
          <p:spPr>
            <a:xfrm>
              <a:off x="7881867" y="402497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D676C911-DDD3-E893-4FBE-16212C755BFE}"/>
                </a:ext>
              </a:extLst>
            </p:cNvPr>
            <p:cNvSpPr/>
            <p:nvPr/>
          </p:nvSpPr>
          <p:spPr>
            <a:xfrm>
              <a:off x="7537413" y="4338145"/>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E5A3A54-BB3D-065A-26D7-F67D5B61CD14}"/>
                </a:ext>
              </a:extLst>
            </p:cNvPr>
            <p:cNvSpPr/>
            <p:nvPr/>
          </p:nvSpPr>
          <p:spPr>
            <a:xfrm>
              <a:off x="8605055" y="2873238"/>
              <a:ext cx="83975" cy="1026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5" name="Straight Connector 44">
            <a:extLst>
              <a:ext uri="{FF2B5EF4-FFF2-40B4-BE49-F238E27FC236}">
                <a16:creationId xmlns:a16="http://schemas.microsoft.com/office/drawing/2014/main" id="{4E915357-A2E0-A6A2-0F7F-D2BB5E761170}"/>
              </a:ext>
            </a:extLst>
          </p:cNvPr>
          <p:cNvCxnSpPr/>
          <p:nvPr/>
        </p:nvCxnSpPr>
        <p:spPr>
          <a:xfrm>
            <a:off x="8869710" y="1544204"/>
            <a:ext cx="0" cy="441319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C77A947D-96E8-1F35-5602-16868FA1980E}"/>
              </a:ext>
            </a:extLst>
          </p:cNvPr>
          <p:cNvSpPr/>
          <p:nvPr/>
        </p:nvSpPr>
        <p:spPr>
          <a:xfrm>
            <a:off x="8602762" y="1614196"/>
            <a:ext cx="205336" cy="4516016"/>
          </a:xfrm>
          <a:custGeom>
            <a:avLst/>
            <a:gdLst>
              <a:gd name="connsiteX0" fmla="*/ 205336 w 205336"/>
              <a:gd name="connsiteY0" fmla="*/ 0 h 4516016"/>
              <a:gd name="connsiteX1" fmla="*/ 186675 w 205336"/>
              <a:gd name="connsiteY1" fmla="*/ 354563 h 4516016"/>
              <a:gd name="connsiteX2" fmla="*/ 177344 w 205336"/>
              <a:gd name="connsiteY2" fmla="*/ 662473 h 4516016"/>
              <a:gd name="connsiteX3" fmla="*/ 158683 w 205336"/>
              <a:gd name="connsiteY3" fmla="*/ 746449 h 4516016"/>
              <a:gd name="connsiteX4" fmla="*/ 140022 w 205336"/>
              <a:gd name="connsiteY4" fmla="*/ 1054359 h 4516016"/>
              <a:gd name="connsiteX5" fmla="*/ 130691 w 205336"/>
              <a:gd name="connsiteY5" fmla="*/ 1184988 h 4516016"/>
              <a:gd name="connsiteX6" fmla="*/ 121360 w 205336"/>
              <a:gd name="connsiteY6" fmla="*/ 1222310 h 4516016"/>
              <a:gd name="connsiteX7" fmla="*/ 102699 w 205336"/>
              <a:gd name="connsiteY7" fmla="*/ 1306286 h 4516016"/>
              <a:gd name="connsiteX8" fmla="*/ 102699 w 205336"/>
              <a:gd name="connsiteY8" fmla="*/ 1558212 h 4516016"/>
              <a:gd name="connsiteX9" fmla="*/ 112030 w 205336"/>
              <a:gd name="connsiteY9" fmla="*/ 1632857 h 4516016"/>
              <a:gd name="connsiteX10" fmla="*/ 130691 w 205336"/>
              <a:gd name="connsiteY10" fmla="*/ 1698171 h 4516016"/>
              <a:gd name="connsiteX11" fmla="*/ 140022 w 205336"/>
              <a:gd name="connsiteY11" fmla="*/ 1772816 h 4516016"/>
              <a:gd name="connsiteX12" fmla="*/ 149352 w 205336"/>
              <a:gd name="connsiteY12" fmla="*/ 1810139 h 4516016"/>
              <a:gd name="connsiteX13" fmla="*/ 121360 w 205336"/>
              <a:gd name="connsiteY13" fmla="*/ 2146041 h 4516016"/>
              <a:gd name="connsiteX14" fmla="*/ 84038 w 205336"/>
              <a:gd name="connsiteY14" fmla="*/ 2202024 h 4516016"/>
              <a:gd name="connsiteX15" fmla="*/ 28054 w 205336"/>
              <a:gd name="connsiteY15" fmla="*/ 2360645 h 4516016"/>
              <a:gd name="connsiteX16" fmla="*/ 18724 w 205336"/>
              <a:gd name="connsiteY16" fmla="*/ 2397967 h 4516016"/>
              <a:gd name="connsiteX17" fmla="*/ 28054 w 205336"/>
              <a:gd name="connsiteY17" fmla="*/ 2817845 h 4516016"/>
              <a:gd name="connsiteX18" fmla="*/ 62 w 205336"/>
              <a:gd name="connsiteY18" fmla="*/ 2929812 h 4516016"/>
              <a:gd name="connsiteX19" fmla="*/ 9393 w 205336"/>
              <a:gd name="connsiteY19" fmla="*/ 3200400 h 4516016"/>
              <a:gd name="connsiteX20" fmla="*/ 18724 w 205336"/>
              <a:gd name="connsiteY20" fmla="*/ 3256384 h 4516016"/>
              <a:gd name="connsiteX21" fmla="*/ 46716 w 205336"/>
              <a:gd name="connsiteY21" fmla="*/ 3331028 h 4516016"/>
              <a:gd name="connsiteX22" fmla="*/ 65377 w 205336"/>
              <a:gd name="connsiteY22" fmla="*/ 3424335 h 4516016"/>
              <a:gd name="connsiteX23" fmla="*/ 74707 w 205336"/>
              <a:gd name="connsiteY23" fmla="*/ 3498980 h 4516016"/>
              <a:gd name="connsiteX24" fmla="*/ 84038 w 205336"/>
              <a:gd name="connsiteY24" fmla="*/ 3592286 h 4516016"/>
              <a:gd name="connsiteX25" fmla="*/ 102699 w 205336"/>
              <a:gd name="connsiteY25" fmla="*/ 3666931 h 4516016"/>
              <a:gd name="connsiteX26" fmla="*/ 168014 w 205336"/>
              <a:gd name="connsiteY26" fmla="*/ 3853543 h 4516016"/>
              <a:gd name="connsiteX27" fmla="*/ 196005 w 205336"/>
              <a:gd name="connsiteY27" fmla="*/ 3946849 h 4516016"/>
              <a:gd name="connsiteX28" fmla="*/ 196005 w 205336"/>
              <a:gd name="connsiteY28" fmla="*/ 4516016 h 451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5336" h="4516016">
                <a:moveTo>
                  <a:pt x="205336" y="0"/>
                </a:moveTo>
                <a:cubicBezTo>
                  <a:pt x="192703" y="176859"/>
                  <a:pt x="194364" y="135426"/>
                  <a:pt x="186675" y="354563"/>
                </a:cubicBezTo>
                <a:cubicBezTo>
                  <a:pt x="183074" y="457184"/>
                  <a:pt x="182741" y="559931"/>
                  <a:pt x="177344" y="662473"/>
                </a:cubicBezTo>
                <a:cubicBezTo>
                  <a:pt x="176554" y="677483"/>
                  <a:pt x="162921" y="729496"/>
                  <a:pt x="158683" y="746449"/>
                </a:cubicBezTo>
                <a:cubicBezTo>
                  <a:pt x="141142" y="1149876"/>
                  <a:pt x="159468" y="821010"/>
                  <a:pt x="140022" y="1054359"/>
                </a:cubicBezTo>
                <a:cubicBezTo>
                  <a:pt x="136397" y="1097862"/>
                  <a:pt x="135512" y="1141601"/>
                  <a:pt x="130691" y="1184988"/>
                </a:cubicBezTo>
                <a:cubicBezTo>
                  <a:pt x="129275" y="1197733"/>
                  <a:pt x="123875" y="1209735"/>
                  <a:pt x="121360" y="1222310"/>
                </a:cubicBezTo>
                <a:cubicBezTo>
                  <a:pt x="104938" y="1304420"/>
                  <a:pt x="120859" y="1251807"/>
                  <a:pt x="102699" y="1306286"/>
                </a:cubicBezTo>
                <a:cubicBezTo>
                  <a:pt x="83558" y="1421136"/>
                  <a:pt x="89225" y="1362838"/>
                  <a:pt x="102699" y="1558212"/>
                </a:cubicBezTo>
                <a:cubicBezTo>
                  <a:pt x="104424" y="1583228"/>
                  <a:pt x="107908" y="1608123"/>
                  <a:pt x="112030" y="1632857"/>
                </a:cubicBezTo>
                <a:cubicBezTo>
                  <a:pt x="115937" y="1656298"/>
                  <a:pt x="123293" y="1675979"/>
                  <a:pt x="130691" y="1698171"/>
                </a:cubicBezTo>
                <a:cubicBezTo>
                  <a:pt x="133801" y="1723053"/>
                  <a:pt x="135900" y="1748082"/>
                  <a:pt x="140022" y="1772816"/>
                </a:cubicBezTo>
                <a:cubicBezTo>
                  <a:pt x="142130" y="1785465"/>
                  <a:pt x="149992" y="1797331"/>
                  <a:pt x="149352" y="1810139"/>
                </a:cubicBezTo>
                <a:cubicBezTo>
                  <a:pt x="143741" y="1922354"/>
                  <a:pt x="132823" y="2034272"/>
                  <a:pt x="121360" y="2146041"/>
                </a:cubicBezTo>
                <a:cubicBezTo>
                  <a:pt x="118273" y="2176136"/>
                  <a:pt x="105011" y="2181052"/>
                  <a:pt x="84038" y="2202024"/>
                </a:cubicBezTo>
                <a:cubicBezTo>
                  <a:pt x="65377" y="2254898"/>
                  <a:pt x="45785" y="2307452"/>
                  <a:pt x="28054" y="2360645"/>
                </a:cubicBezTo>
                <a:cubicBezTo>
                  <a:pt x="23999" y="2372810"/>
                  <a:pt x="18724" y="2385143"/>
                  <a:pt x="18724" y="2397967"/>
                </a:cubicBezTo>
                <a:cubicBezTo>
                  <a:pt x="18724" y="2537961"/>
                  <a:pt x="24944" y="2677886"/>
                  <a:pt x="28054" y="2817845"/>
                </a:cubicBezTo>
                <a:cubicBezTo>
                  <a:pt x="18723" y="2855167"/>
                  <a:pt x="-1264" y="2891364"/>
                  <a:pt x="62" y="2929812"/>
                </a:cubicBezTo>
                <a:cubicBezTo>
                  <a:pt x="3172" y="3020008"/>
                  <a:pt x="4244" y="3110297"/>
                  <a:pt x="9393" y="3200400"/>
                </a:cubicBezTo>
                <a:cubicBezTo>
                  <a:pt x="10472" y="3219288"/>
                  <a:pt x="13746" y="3238132"/>
                  <a:pt x="18724" y="3256384"/>
                </a:cubicBezTo>
                <a:cubicBezTo>
                  <a:pt x="30256" y="3298669"/>
                  <a:pt x="38419" y="3295075"/>
                  <a:pt x="46716" y="3331028"/>
                </a:cubicBezTo>
                <a:cubicBezTo>
                  <a:pt x="53848" y="3361934"/>
                  <a:pt x="60163" y="3393048"/>
                  <a:pt x="65377" y="3424335"/>
                </a:cubicBezTo>
                <a:cubicBezTo>
                  <a:pt x="69499" y="3449069"/>
                  <a:pt x="71938" y="3474058"/>
                  <a:pt x="74707" y="3498980"/>
                </a:cubicBezTo>
                <a:cubicBezTo>
                  <a:pt x="78159" y="3530046"/>
                  <a:pt x="78899" y="3561454"/>
                  <a:pt x="84038" y="3592286"/>
                </a:cubicBezTo>
                <a:cubicBezTo>
                  <a:pt x="88254" y="3617584"/>
                  <a:pt x="92835" y="3643256"/>
                  <a:pt x="102699" y="3666931"/>
                </a:cubicBezTo>
                <a:cubicBezTo>
                  <a:pt x="179614" y="3851526"/>
                  <a:pt x="126607" y="3708620"/>
                  <a:pt x="168014" y="3853543"/>
                </a:cubicBezTo>
                <a:cubicBezTo>
                  <a:pt x="169462" y="3858612"/>
                  <a:pt x="195770" y="3931567"/>
                  <a:pt x="196005" y="3946849"/>
                </a:cubicBezTo>
                <a:cubicBezTo>
                  <a:pt x="198923" y="4136549"/>
                  <a:pt x="196005" y="4326294"/>
                  <a:pt x="196005" y="451601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C000"/>
                </a:solidFill>
              </a:ln>
              <a:solidFill>
                <a:srgbClr val="FFC000"/>
              </a:solidFil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B292BF-B53C-17C7-24D9-DF579D08853F}"/>
                  </a:ext>
                </a:extLst>
              </p:cNvPr>
              <p:cNvSpPr txBox="1"/>
              <p:nvPr/>
            </p:nvSpPr>
            <p:spPr>
              <a:xfrm>
                <a:off x="8659201" y="6046317"/>
                <a:ext cx="2443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oMath>
                  </m:oMathPara>
                </a14:m>
                <a:endParaRPr lang="en-US" sz="2000" b="1" dirty="0"/>
              </a:p>
            </p:txBody>
          </p:sp>
        </mc:Choice>
        <mc:Fallback xmlns="">
          <p:sp>
            <p:nvSpPr>
              <p:cNvPr id="48" name="TextBox 47">
                <a:extLst>
                  <a:ext uri="{FF2B5EF4-FFF2-40B4-BE49-F238E27FC236}">
                    <a16:creationId xmlns:a16="http://schemas.microsoft.com/office/drawing/2014/main" id="{FBB292BF-B53C-17C7-24D9-DF579D08853F}"/>
                  </a:ext>
                </a:extLst>
              </p:cNvPr>
              <p:cNvSpPr txBox="1">
                <a:spLocks noRot="1" noChangeAspect="1" noMove="1" noResize="1" noEditPoints="1" noAdjustHandles="1" noChangeArrowheads="1" noChangeShapeType="1" noTextEdit="1"/>
              </p:cNvSpPr>
              <p:nvPr/>
            </p:nvSpPr>
            <p:spPr>
              <a:xfrm>
                <a:off x="8659201" y="6046317"/>
                <a:ext cx="244340" cy="400110"/>
              </a:xfrm>
              <a:prstGeom prst="rect">
                <a:avLst/>
              </a:prstGeom>
              <a:blipFill>
                <a:blip r:embed="rId4"/>
                <a:stretch>
                  <a:fillRect r="-21951"/>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09330A03-BF16-5029-BFBB-0E71D4EE9380}"/>
              </a:ext>
            </a:extLst>
          </p:cNvPr>
          <p:cNvSpPr/>
          <p:nvPr/>
        </p:nvSpPr>
        <p:spPr>
          <a:xfrm>
            <a:off x="8624891" y="5957395"/>
            <a:ext cx="384105" cy="181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cxnSp>
        <p:nvCxnSpPr>
          <p:cNvPr id="2" name="Straight Connector 1">
            <a:extLst>
              <a:ext uri="{FF2B5EF4-FFF2-40B4-BE49-F238E27FC236}">
                <a16:creationId xmlns:a16="http://schemas.microsoft.com/office/drawing/2014/main" id="{55424BE7-0FCD-9C8C-E5F5-134C37066B98}"/>
              </a:ext>
            </a:extLst>
          </p:cNvPr>
          <p:cNvCxnSpPr>
            <a:cxnSpLocks/>
          </p:cNvCxnSpPr>
          <p:nvPr/>
        </p:nvCxnSpPr>
        <p:spPr>
          <a:xfrm>
            <a:off x="6727371" y="1614196"/>
            <a:ext cx="4376058"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3016560D-E120-3FE4-D994-0BCD5DF7B33F}"/>
              </a:ext>
            </a:extLst>
          </p:cNvPr>
          <p:cNvSpPr/>
          <p:nvPr/>
        </p:nvSpPr>
        <p:spPr>
          <a:xfrm>
            <a:off x="6672350" y="3900077"/>
            <a:ext cx="4394719" cy="251926"/>
          </a:xfrm>
          <a:custGeom>
            <a:avLst/>
            <a:gdLst>
              <a:gd name="connsiteX0" fmla="*/ 0 w 4394719"/>
              <a:gd name="connsiteY0" fmla="*/ 233265 h 251926"/>
              <a:gd name="connsiteX1" fmla="*/ 419878 w 4394719"/>
              <a:gd name="connsiteY1" fmla="*/ 223934 h 251926"/>
              <a:gd name="connsiteX2" fmla="*/ 447870 w 4394719"/>
              <a:gd name="connsiteY2" fmla="*/ 205273 h 251926"/>
              <a:gd name="connsiteX3" fmla="*/ 475861 w 4394719"/>
              <a:gd name="connsiteY3" fmla="*/ 195943 h 251926"/>
              <a:gd name="connsiteX4" fmla="*/ 541176 w 4394719"/>
              <a:gd name="connsiteY4" fmla="*/ 149289 h 251926"/>
              <a:gd name="connsiteX5" fmla="*/ 578498 w 4394719"/>
              <a:gd name="connsiteY5" fmla="*/ 139959 h 251926"/>
              <a:gd name="connsiteX6" fmla="*/ 615821 w 4394719"/>
              <a:gd name="connsiteY6" fmla="*/ 111967 h 251926"/>
              <a:gd name="connsiteX7" fmla="*/ 653143 w 4394719"/>
              <a:gd name="connsiteY7" fmla="*/ 102636 h 251926"/>
              <a:gd name="connsiteX8" fmla="*/ 681135 w 4394719"/>
              <a:gd name="connsiteY8" fmla="*/ 93306 h 251926"/>
              <a:gd name="connsiteX9" fmla="*/ 718457 w 4394719"/>
              <a:gd name="connsiteY9" fmla="*/ 65314 h 251926"/>
              <a:gd name="connsiteX10" fmla="*/ 765110 w 4394719"/>
              <a:gd name="connsiteY10" fmla="*/ 55983 h 251926"/>
              <a:gd name="connsiteX11" fmla="*/ 839755 w 4394719"/>
              <a:gd name="connsiteY11" fmla="*/ 37322 h 251926"/>
              <a:gd name="connsiteX12" fmla="*/ 886408 w 4394719"/>
              <a:gd name="connsiteY12" fmla="*/ 27991 h 251926"/>
              <a:gd name="connsiteX13" fmla="*/ 914400 w 4394719"/>
              <a:gd name="connsiteY13" fmla="*/ 18661 h 251926"/>
              <a:gd name="connsiteX14" fmla="*/ 1054359 w 4394719"/>
              <a:gd name="connsiteY14" fmla="*/ 9330 h 251926"/>
              <a:gd name="connsiteX15" fmla="*/ 1129004 w 4394719"/>
              <a:gd name="connsiteY15" fmla="*/ 0 h 251926"/>
              <a:gd name="connsiteX16" fmla="*/ 1315616 w 4394719"/>
              <a:gd name="connsiteY16" fmla="*/ 9330 h 251926"/>
              <a:gd name="connsiteX17" fmla="*/ 1380931 w 4394719"/>
              <a:gd name="connsiteY17" fmla="*/ 18661 h 251926"/>
              <a:gd name="connsiteX18" fmla="*/ 1408923 w 4394719"/>
              <a:gd name="connsiteY18" fmla="*/ 46653 h 251926"/>
              <a:gd name="connsiteX19" fmla="*/ 1446245 w 4394719"/>
              <a:gd name="connsiteY19" fmla="*/ 65314 h 251926"/>
              <a:gd name="connsiteX20" fmla="*/ 1483567 w 4394719"/>
              <a:gd name="connsiteY20" fmla="*/ 74645 h 251926"/>
              <a:gd name="connsiteX21" fmla="*/ 1539551 w 4394719"/>
              <a:gd name="connsiteY21" fmla="*/ 93306 h 251926"/>
              <a:gd name="connsiteX22" fmla="*/ 1614196 w 4394719"/>
              <a:gd name="connsiteY22" fmla="*/ 111967 h 251926"/>
              <a:gd name="connsiteX23" fmla="*/ 1642188 w 4394719"/>
              <a:gd name="connsiteY23" fmla="*/ 121298 h 251926"/>
              <a:gd name="connsiteX24" fmla="*/ 1735494 w 4394719"/>
              <a:gd name="connsiteY24" fmla="*/ 139959 h 251926"/>
              <a:gd name="connsiteX25" fmla="*/ 1866123 w 4394719"/>
              <a:gd name="connsiteY25" fmla="*/ 167951 h 251926"/>
              <a:gd name="connsiteX26" fmla="*/ 1903445 w 4394719"/>
              <a:gd name="connsiteY26" fmla="*/ 177281 h 251926"/>
              <a:gd name="connsiteX27" fmla="*/ 2183363 w 4394719"/>
              <a:gd name="connsiteY27" fmla="*/ 205273 h 251926"/>
              <a:gd name="connsiteX28" fmla="*/ 2621902 w 4394719"/>
              <a:gd name="connsiteY28" fmla="*/ 214604 h 251926"/>
              <a:gd name="connsiteX29" fmla="*/ 3498980 w 4394719"/>
              <a:gd name="connsiteY29" fmla="*/ 233265 h 251926"/>
              <a:gd name="connsiteX30" fmla="*/ 3704253 w 4394719"/>
              <a:gd name="connsiteY30" fmla="*/ 251926 h 251926"/>
              <a:gd name="connsiteX31" fmla="*/ 4394719 w 4394719"/>
              <a:gd name="connsiteY31" fmla="*/ 242596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94719" h="251926">
                <a:moveTo>
                  <a:pt x="0" y="233265"/>
                </a:moveTo>
                <a:cubicBezTo>
                  <a:pt x="139959" y="230155"/>
                  <a:pt x="280157" y="232667"/>
                  <a:pt x="419878" y="223934"/>
                </a:cubicBezTo>
                <a:cubicBezTo>
                  <a:pt x="431070" y="223234"/>
                  <a:pt x="437840" y="210288"/>
                  <a:pt x="447870" y="205273"/>
                </a:cubicBezTo>
                <a:cubicBezTo>
                  <a:pt x="456667" y="200875"/>
                  <a:pt x="466531" y="199053"/>
                  <a:pt x="475861" y="195943"/>
                </a:cubicBezTo>
                <a:cubicBezTo>
                  <a:pt x="499985" y="171819"/>
                  <a:pt x="502155" y="166632"/>
                  <a:pt x="541176" y="149289"/>
                </a:cubicBezTo>
                <a:cubicBezTo>
                  <a:pt x="552894" y="144081"/>
                  <a:pt x="566057" y="143069"/>
                  <a:pt x="578498" y="139959"/>
                </a:cubicBezTo>
                <a:cubicBezTo>
                  <a:pt x="590939" y="130628"/>
                  <a:pt x="601912" y="118922"/>
                  <a:pt x="615821" y="111967"/>
                </a:cubicBezTo>
                <a:cubicBezTo>
                  <a:pt x="627291" y="106232"/>
                  <a:pt x="640813" y="106159"/>
                  <a:pt x="653143" y="102636"/>
                </a:cubicBezTo>
                <a:cubicBezTo>
                  <a:pt x="662600" y="99934"/>
                  <a:pt x="671804" y="96416"/>
                  <a:pt x="681135" y="93306"/>
                </a:cubicBezTo>
                <a:cubicBezTo>
                  <a:pt x="693576" y="83975"/>
                  <a:pt x="704246" y="71630"/>
                  <a:pt x="718457" y="65314"/>
                </a:cubicBezTo>
                <a:cubicBezTo>
                  <a:pt x="732949" y="58873"/>
                  <a:pt x="749657" y="59549"/>
                  <a:pt x="765110" y="55983"/>
                </a:cubicBezTo>
                <a:cubicBezTo>
                  <a:pt x="790101" y="50216"/>
                  <a:pt x="814606" y="42352"/>
                  <a:pt x="839755" y="37322"/>
                </a:cubicBezTo>
                <a:cubicBezTo>
                  <a:pt x="855306" y="34212"/>
                  <a:pt x="871023" y="31837"/>
                  <a:pt x="886408" y="27991"/>
                </a:cubicBezTo>
                <a:cubicBezTo>
                  <a:pt x="895950" y="25606"/>
                  <a:pt x="904625" y="19747"/>
                  <a:pt x="914400" y="18661"/>
                </a:cubicBezTo>
                <a:cubicBezTo>
                  <a:pt x="960871" y="13498"/>
                  <a:pt x="1007778" y="13380"/>
                  <a:pt x="1054359" y="9330"/>
                </a:cubicBezTo>
                <a:cubicBezTo>
                  <a:pt x="1079340" y="7158"/>
                  <a:pt x="1104122" y="3110"/>
                  <a:pt x="1129004" y="0"/>
                </a:cubicBezTo>
                <a:cubicBezTo>
                  <a:pt x="1191208" y="3110"/>
                  <a:pt x="1253504" y="4729"/>
                  <a:pt x="1315616" y="9330"/>
                </a:cubicBezTo>
                <a:cubicBezTo>
                  <a:pt x="1337549" y="10955"/>
                  <a:pt x="1360511" y="10493"/>
                  <a:pt x="1380931" y="18661"/>
                </a:cubicBezTo>
                <a:cubicBezTo>
                  <a:pt x="1393183" y="23562"/>
                  <a:pt x="1398185" y="38983"/>
                  <a:pt x="1408923" y="46653"/>
                </a:cubicBezTo>
                <a:cubicBezTo>
                  <a:pt x="1420241" y="54738"/>
                  <a:pt x="1433222" y="60430"/>
                  <a:pt x="1446245" y="65314"/>
                </a:cubicBezTo>
                <a:cubicBezTo>
                  <a:pt x="1458252" y="69817"/>
                  <a:pt x="1471284" y="70960"/>
                  <a:pt x="1483567" y="74645"/>
                </a:cubicBezTo>
                <a:cubicBezTo>
                  <a:pt x="1502408" y="80297"/>
                  <a:pt x="1520468" y="88535"/>
                  <a:pt x="1539551" y="93306"/>
                </a:cubicBezTo>
                <a:cubicBezTo>
                  <a:pt x="1564433" y="99526"/>
                  <a:pt x="1589865" y="103856"/>
                  <a:pt x="1614196" y="111967"/>
                </a:cubicBezTo>
                <a:cubicBezTo>
                  <a:pt x="1623527" y="115077"/>
                  <a:pt x="1632604" y="119086"/>
                  <a:pt x="1642188" y="121298"/>
                </a:cubicBezTo>
                <a:cubicBezTo>
                  <a:pt x="1673094" y="128430"/>
                  <a:pt x="1705404" y="129930"/>
                  <a:pt x="1735494" y="139959"/>
                </a:cubicBezTo>
                <a:cubicBezTo>
                  <a:pt x="1800806" y="161728"/>
                  <a:pt x="1738496" y="142425"/>
                  <a:pt x="1866123" y="167951"/>
                </a:cubicBezTo>
                <a:cubicBezTo>
                  <a:pt x="1878697" y="170466"/>
                  <a:pt x="1890871" y="174766"/>
                  <a:pt x="1903445" y="177281"/>
                </a:cubicBezTo>
                <a:cubicBezTo>
                  <a:pt x="1989908" y="194573"/>
                  <a:pt x="2112426" y="202276"/>
                  <a:pt x="2183363" y="205273"/>
                </a:cubicBezTo>
                <a:cubicBezTo>
                  <a:pt x="2329445" y="211446"/>
                  <a:pt x="2475722" y="211494"/>
                  <a:pt x="2621902" y="214604"/>
                </a:cubicBezTo>
                <a:cubicBezTo>
                  <a:pt x="2951214" y="269485"/>
                  <a:pt x="2610698" y="215675"/>
                  <a:pt x="3498980" y="233265"/>
                </a:cubicBezTo>
                <a:cubicBezTo>
                  <a:pt x="3554899" y="234372"/>
                  <a:pt x="3644883" y="245330"/>
                  <a:pt x="3704253" y="251926"/>
                </a:cubicBezTo>
                <a:cubicBezTo>
                  <a:pt x="4251635" y="241194"/>
                  <a:pt x="4021463" y="242596"/>
                  <a:pt x="4394719" y="24259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AC578AC-BB42-9682-D7AB-211EEFB635B6}"/>
                  </a:ext>
                </a:extLst>
              </p:cNvPr>
              <p:cNvSpPr txBox="1"/>
              <p:nvPr/>
            </p:nvSpPr>
            <p:spPr>
              <a:xfrm>
                <a:off x="6701108" y="2862292"/>
                <a:ext cx="1059342" cy="923330"/>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e>
                      <m:e>
                        <m:r>
                          <a:rPr lang="en-US" b="0" i="1" smtClean="0">
                            <a:latin typeface="Cambria Math" panose="02040503050406030204" pitchFamily="18" charset="0"/>
                          </a:rPr>
                          <m:t>𝜃</m:t>
                        </m:r>
                      </m:e>
                    </m:d>
                  </m:oMath>
                </a14:m>
                <a:r>
                  <a:rPr lang="en-US" dirty="0"/>
                  <a:t> large here</a:t>
                </a:r>
              </a:p>
            </p:txBody>
          </p:sp>
        </mc:Choice>
        <mc:Fallback xmlns="">
          <p:sp>
            <p:nvSpPr>
              <p:cNvPr id="61" name="TextBox 60">
                <a:extLst>
                  <a:ext uri="{FF2B5EF4-FFF2-40B4-BE49-F238E27FC236}">
                    <a16:creationId xmlns:a16="http://schemas.microsoft.com/office/drawing/2014/main" id="{FAC578AC-BB42-9682-D7AB-211EEFB635B6}"/>
                  </a:ext>
                </a:extLst>
              </p:cNvPr>
              <p:cNvSpPr txBox="1">
                <a:spLocks noRot="1" noChangeAspect="1" noMove="1" noResize="1" noEditPoints="1" noAdjustHandles="1" noChangeArrowheads="1" noChangeShapeType="1" noTextEdit="1"/>
              </p:cNvSpPr>
              <p:nvPr/>
            </p:nvSpPr>
            <p:spPr>
              <a:xfrm>
                <a:off x="6701108" y="2862292"/>
                <a:ext cx="1059342" cy="923330"/>
              </a:xfrm>
              <a:prstGeom prst="rect">
                <a:avLst/>
              </a:prstGeom>
              <a:blipFill>
                <a:blip r:embed="rId5"/>
                <a:stretch>
                  <a:fillRect l="-4598"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4DEE524-F60D-0119-4E4E-1AA653954F79}"/>
                  </a:ext>
                </a:extLst>
              </p:cNvPr>
              <p:cNvSpPr txBox="1"/>
              <p:nvPr/>
            </p:nvSpPr>
            <p:spPr>
              <a:xfrm>
                <a:off x="8993460" y="2856563"/>
                <a:ext cx="1059342" cy="923330"/>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e>
                      <m:e>
                        <m:r>
                          <a:rPr lang="en-US" b="0" i="1" smtClean="0">
                            <a:latin typeface="Cambria Math" panose="02040503050406030204" pitchFamily="18" charset="0"/>
                          </a:rPr>
                          <m:t>𝜃</m:t>
                        </m:r>
                      </m:e>
                    </m:d>
                  </m:oMath>
                </a14:m>
                <a:r>
                  <a:rPr lang="en-US" dirty="0"/>
                  <a:t>  small here</a:t>
                </a:r>
              </a:p>
            </p:txBody>
          </p:sp>
        </mc:Choice>
        <mc:Fallback xmlns="">
          <p:sp>
            <p:nvSpPr>
              <p:cNvPr id="62" name="TextBox 61">
                <a:extLst>
                  <a:ext uri="{FF2B5EF4-FFF2-40B4-BE49-F238E27FC236}">
                    <a16:creationId xmlns:a16="http://schemas.microsoft.com/office/drawing/2014/main" id="{A4DEE524-F60D-0119-4E4E-1AA653954F79}"/>
                  </a:ext>
                </a:extLst>
              </p:cNvPr>
              <p:cNvSpPr txBox="1">
                <a:spLocks noRot="1" noChangeAspect="1" noMove="1" noResize="1" noEditPoints="1" noAdjustHandles="1" noChangeArrowheads="1" noChangeShapeType="1" noTextEdit="1"/>
              </p:cNvSpPr>
              <p:nvPr/>
            </p:nvSpPr>
            <p:spPr>
              <a:xfrm>
                <a:off x="8993460" y="2856563"/>
                <a:ext cx="1059342" cy="923330"/>
              </a:xfrm>
              <a:prstGeom prst="rect">
                <a:avLst/>
              </a:prstGeom>
              <a:blipFill>
                <a:blip r:embed="rId6"/>
                <a:stretch>
                  <a:fillRect l="-4598" b="-9934"/>
                </a:stretch>
              </a:blipFill>
            </p:spPr>
            <p:txBody>
              <a:bodyPr/>
              <a:lstStyle/>
              <a:p>
                <a:r>
                  <a:rPr lang="en-US">
                    <a:noFill/>
                  </a:rPr>
                  <a:t> </a:t>
                </a:r>
              </a:p>
            </p:txBody>
          </p:sp>
        </mc:Fallback>
      </mc:AlternateContent>
      <p:sp>
        <p:nvSpPr>
          <p:cNvPr id="63" name="Arrow: Right 62">
            <a:extLst>
              <a:ext uri="{FF2B5EF4-FFF2-40B4-BE49-F238E27FC236}">
                <a16:creationId xmlns:a16="http://schemas.microsoft.com/office/drawing/2014/main" id="{271FCCC5-94A2-10F2-6CBE-8FF1DCFF539C}"/>
              </a:ext>
            </a:extLst>
          </p:cNvPr>
          <p:cNvSpPr/>
          <p:nvPr/>
        </p:nvSpPr>
        <p:spPr>
          <a:xfrm rot="1714729">
            <a:off x="7260735" y="3411726"/>
            <a:ext cx="406121" cy="39959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Right 63">
            <a:extLst>
              <a:ext uri="{FF2B5EF4-FFF2-40B4-BE49-F238E27FC236}">
                <a16:creationId xmlns:a16="http://schemas.microsoft.com/office/drawing/2014/main" id="{48AE67EA-7368-93B4-EAC6-3516838D76E3}"/>
              </a:ext>
            </a:extLst>
          </p:cNvPr>
          <p:cNvSpPr/>
          <p:nvPr/>
        </p:nvSpPr>
        <p:spPr>
          <a:xfrm rot="7600736">
            <a:off x="8973165" y="3692095"/>
            <a:ext cx="406121" cy="39959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5F19E68-E52A-92F9-0434-BCE4AD73FFE9}"/>
              </a:ext>
            </a:extLst>
          </p:cNvPr>
          <p:cNvSpPr txBox="1"/>
          <p:nvPr/>
        </p:nvSpPr>
        <p:spPr>
          <a:xfrm>
            <a:off x="763366" y="6261761"/>
            <a:ext cx="1819470" cy="369332"/>
          </a:xfrm>
          <a:prstGeom prst="rect">
            <a:avLst/>
          </a:prstGeom>
          <a:noFill/>
        </p:spPr>
        <p:txBody>
          <a:bodyPr wrap="square" rtlCol="0">
            <a:spAutoFit/>
          </a:bodyPr>
          <a:lstStyle/>
          <a:p>
            <a:r>
              <a:rPr lang="en-US" dirty="0">
                <a:hlinkClick r:id="rId7" action="ppaction://hlinksldjump"/>
              </a:rPr>
              <a:t>Back</a:t>
            </a:r>
            <a:endParaRPr lang="en-US" dirty="0"/>
          </a:p>
        </p:txBody>
      </p:sp>
    </p:spTree>
    <p:extLst>
      <p:ext uri="{BB962C8B-B14F-4D97-AF65-F5344CB8AC3E}">
        <p14:creationId xmlns:p14="http://schemas.microsoft.com/office/powerpoint/2010/main" val="13973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1.11022E-16 3.33333E-6 L 1.11022E-16 0.00023 C 0.00156 0.02569 0.00573 0.08588 0.00651 0.11689 C 0.00729 0.13055 0.00729 0.14398 0.00768 0.15787 C 0.00729 0.18611 0.00729 0.21389 0.00651 0.24213 C 0.00651 0.24745 0.00625 0.25324 0.00586 0.25856 C 0.00573 0.26759 0.00508 0.27662 0.00508 0.28564 C 0.00443 0.31574 0.0056 0.34583 0.00365 0.37546 C 0.00208 0.40324 0.00286 0.39189 0.00156 0.40949 C 0.0013 0.43449 0.00078 0.45949 0.00078 0.48449 C 0.00065 0.4875 0.00013 0.49074 1.11022E-16 0.49398 C -0.00065 0.49745 -0.00065 0.50115 -0.00078 0.50486 C -0.0013 0.52477 -0.00091 0.54467 -0.00156 0.56458 C -0.00208 0.56967 -0.00208 0.55463 -0.00234 0.54953 C -0.00352 0.53958 -0.0043 0.52963 -0.0056 0.51967 C -0.00508 0.48935 -0.0056 0.45902 -0.00495 0.4287 C -0.0043 0.41435 -0.00208 0.40023 1.11022E-16 0.38634 C -0.0013 0.38055 -0.00352 0.375 -0.00378 0.36875 C -0.00638 0.33564 -0.00495 0.32083 -0.00156 0.28981 C -0.0013 0.28657 -0.00065 0.28356 1.11022E-16 0.28032 C -0.00078 0.27268 -0.00143 0.26481 -0.00234 0.25694 C -0.00273 0.25301 -0.00352 0.24907 -0.00378 0.2449 C -0.00443 0.24004 -0.00495 0.23495 -0.0056 0.23009 C -0.00495 0.19652 -0.00417 0.16296 -0.00378 0.12939 C -0.00365 0.09444 -0.00716 0.14305 -0.00378 0.09213 C -0.00273 0.07453 -0.00208 0.06736 0.00221 0.05162 C 0.00339 0.04722 0.00495 0.04352 0.00586 0.03935 C 0.00651 0.03657 0.00768 0.03102 0.00768 0.03125 C 0.00729 0.02592 0.00729 0.02106 0.00651 0.0162 C 0.00651 0.01458 0.00573 0.01342 0.00508 0.0118 C 0.00495 0.01088 0.00482 0.00949 0.00443 0.00764 C 0.00638 0.06157 0.00638 0.04467 0.00156 0.13889 C 0.00078 0.15393 -0.0013 0.16134 -0.00378 0.17407 C -0.0043 0.20254 -0.00495 0.23148 -0.0056 0.25995 C -0.0056 0.26273 -0.00586 0.26527 -0.00638 0.26805 C -0.00703 0.27801 -0.00729 0.2831 -0.00781 0.29398 C -0.0099 0.37152 -0.00703 0.33264 -0.01302 0.39051 C -0.01354 0.39699 -0.01354 0.40324 -0.0138 0.40949 C -0.01419 0.41458 -0.01432 0.41944 -0.01497 0.42453 C -0.01497 0.43032 -0.0151 0.43634 -0.01523 0.44213 C -0.01432 0.45671 -0.01354 0.47129 -0.01224 0.48564 C -0.01146 0.49398 -0.0099 0.50208 -0.00924 0.51018 C -0.00781 0.52662 -0.00638 0.54282 -0.0056 0.55926 C -0.00495 0.56782 -0.00495 0.57662 -0.00378 0.58472 C -0.00352 0.59097 -0.0043 0.57314 -0.00495 0.56713 C -0.00417 0.5287 -0.0043 0.49027 -0.00352 0.45185 C -0.00286 0.44375 -0.00065 0.43657 1.11022E-16 0.4287 C 0.00156 0.39699 0.00195 0.36504 0.00299 0.33333 C 0.00273 0.32754 0.00299 0.32152 0.00221 0.31574 C 0.0013 0.30949 -0.0013 0.30416 -0.00234 0.29791 C -0.00352 0.29236 -0.00378 0.28634 -0.00495 0.28032 C -0.00495 0.27592 -0.0056 0.27106 -0.0056 0.26643 C -0.0056 0.24838 -0.00495 0.23773 -0.00234 0.2206 C -0.00208 0.21574 -0.00065 0.21018 0.00078 0.20555 C 0.00078 0.20393 0.00143 0.20254 0.00156 0.20139 C 0.00156 0.1949 -0.00404 0.37592 -0.00404 0.3699 " pathEditMode="relative" rAng="0" ptsTypes="AAAAAAAAAAAAAAAAAAAAAAAAAAAAAAAAAAAAAAAAAAAAAAAAAAAAAAAA">
                                      <p:cBhvr>
                                        <p:cTn id="9" dur="5000" fill="hold"/>
                                        <p:tgtEl>
                                          <p:spTgt spid="2"/>
                                        </p:tgtEl>
                                        <p:attrNameLst>
                                          <p:attrName>ppt_x</p:attrName>
                                          <p:attrName>ppt_y</p:attrName>
                                        </p:attrNameLst>
                                      </p:cBhvr>
                                      <p:rCtr x="-378" y="29306"/>
                                    </p:animMotion>
                                  </p:childTnLst>
                                </p:cTn>
                              </p:par>
                            </p:childTnLst>
                          </p:cTn>
                        </p:par>
                        <p:par>
                          <p:cTn id="10" fill="hold">
                            <p:stCondLst>
                              <p:cond delay="5000"/>
                            </p:stCondLst>
                            <p:childTnLst>
                              <p:par>
                                <p:cTn id="11" presetID="1" presetClass="entr" presetSubtype="0" fill="hold" grpId="0" nodeType="after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2" grpId="0"/>
      <p:bldP spid="63" grpId="0" animBg="1"/>
      <p:bldP spid="6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E43C-0C1A-60D5-35DB-AF8D7630F1DF}"/>
              </a:ext>
            </a:extLst>
          </p:cNvPr>
          <p:cNvSpPr>
            <a:spLocks noGrp="1"/>
          </p:cNvSpPr>
          <p:nvPr>
            <p:ph type="title"/>
          </p:nvPr>
        </p:nvSpPr>
        <p:spPr/>
        <p:txBody>
          <a:bodyPr/>
          <a:lstStyle/>
          <a:p>
            <a:r>
              <a:rPr lang="en-US" dirty="0"/>
              <a:t>Talking Syntax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7411B3-BC05-D1BF-F8B7-1D137B8924F7}"/>
                  </a:ext>
                </a:extLst>
              </p:cNvPr>
              <p:cNvSpPr>
                <a:spLocks noGrp="1"/>
              </p:cNvSpPr>
              <p:nvPr>
                <p:ph idx="1"/>
              </p:nvPr>
            </p:nvSpPr>
            <p:spPr/>
            <p:txBody>
              <a:bodyPr>
                <a:normAutofit fontScale="92500" lnSpcReduction="10000"/>
              </a:bodyPr>
              <a:lstStyle/>
              <a:p>
                <a:r>
                  <a:rPr lang="en-US" dirty="0"/>
                  <a:t>Some syntax:</a:t>
                </a:r>
              </a:p>
              <a:p>
                <a:pPr lvl="1"/>
                <a:r>
                  <a:rPr lang="en-US" dirty="0"/>
                  <a:t>Call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 a bijector (because it will be a bijection…more to follow)</a:t>
                </a:r>
              </a:p>
              <a:p>
                <a:pPr lvl="1"/>
                <a:endParaRPr lang="en-US" dirty="0"/>
              </a:p>
              <a:p>
                <a:pPr lvl="1"/>
                <a:r>
                  <a:rPr lang="en-US" dirty="0"/>
                  <a:t>A stack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’s is a flow</a:t>
                </a:r>
              </a:p>
              <a:p>
                <a:pPr marL="457200" lvl="1" indent="0">
                  <a:buNone/>
                </a:pPr>
                <a:endParaRPr lang="en-US" dirty="0"/>
              </a:p>
              <a:p>
                <a:pPr lvl="1"/>
                <a:r>
                  <a:rPr lang="en-US" dirty="0"/>
                  <a:t>Subscript variables like the </a:t>
                </a:r>
                <a14:m>
                  <m:oMath xmlns:m="http://schemas.openxmlformats.org/officeDocument/2006/math">
                    <m:r>
                      <a:rPr lang="en-US" b="0" i="1" smtClean="0">
                        <a:latin typeface="Cambria Math" panose="02040503050406030204" pitchFamily="18" charset="0"/>
                      </a:rPr>
                      <m:t>𝑘</m:t>
                    </m:r>
                  </m:oMath>
                </a14:m>
                <a:r>
                  <a:rPr lang="en-US" dirty="0"/>
                  <a:t>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oMath>
                </a14:m>
                <a:r>
                  <a:rPr lang="en-US" dirty="0"/>
                  <a:t> correspond to the composition level </a:t>
                </a:r>
              </a:p>
              <a:p>
                <a:pPr lvl="2"/>
                <a:r>
                  <a:rPr lang="en-US" dirty="0" err="1"/>
                  <a:t>ie</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𝑲</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r>
                  <a:rPr lang="en-US" dirty="0"/>
                  <a:t>:</a:t>
                </a:r>
              </a:p>
              <a:p>
                <a:pPr marL="457200" lvl="1" indent="0">
                  <a:buNone/>
                </a:pPr>
                <a:endParaRPr lang="en-US" dirty="0"/>
              </a:p>
              <a:p>
                <a:pPr lvl="1"/>
                <a:r>
                  <a:rPr lang="en-US" dirty="0"/>
                  <a:t>Superscript variables,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𝜽</m:t>
                        </m:r>
                      </m:e>
                      <m:sub>
                        <m:r>
                          <a:rPr lang="en-US" b="1" i="1" smtClean="0">
                            <a:latin typeface="Cambria Math" panose="02040503050406030204" pitchFamily="18" charset="0"/>
                          </a:rPr>
                          <m:t>𝒌</m:t>
                        </m:r>
                      </m:sub>
                      <m:sup>
                        <m:r>
                          <a:rPr lang="en-US" b="1" i="1" smtClean="0">
                            <a:latin typeface="Cambria Math" panose="02040503050406030204" pitchFamily="18" charset="0"/>
                          </a:rPr>
                          <m:t>𝒋</m:t>
                        </m:r>
                      </m:sup>
                    </m:sSubSup>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indicate the element in the vector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sub>
                    </m:sSub>
                    <m:r>
                      <a:rPr lang="en-US" b="0" i="0" smtClean="0">
                        <a:latin typeface="Cambria Math" panose="02040503050406030204" pitchFamily="18" charset="0"/>
                      </a:rPr>
                      <m:t> </m:t>
                    </m:r>
                  </m:oMath>
                </a14:m>
                <a:r>
                  <a:rPr lang="en-US" dirty="0"/>
                  <a:t>or</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𝑘</m:t>
                        </m:r>
                      </m:sub>
                    </m:sSub>
                  </m:oMath>
                </a14:m>
                <a:endParaRPr lang="en-US" b="1" i="1" dirty="0">
                  <a:latin typeface="Cambria Math" panose="02040503050406030204" pitchFamily="18" charset="0"/>
                </a:endParaRPr>
              </a:p>
              <a:p>
                <a:pPr lvl="2"/>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sub>
                    </m:sSub>
                  </m:oMath>
                </a14:m>
                <a:r>
                  <a:rPr lang="en-US" b="1" dirty="0"/>
                  <a:t> </a:t>
                </a:r>
                <a:r>
                  <a:rPr lang="en-US" dirty="0"/>
                  <a:t>is a vector and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𝑘</m:t>
                        </m:r>
                      </m:sub>
                    </m:sSub>
                  </m:oMath>
                </a14:m>
                <a:r>
                  <a:rPr lang="en-US" dirty="0"/>
                  <a:t> is a vector valued function</a:t>
                </a:r>
              </a:p>
              <a:p>
                <a:pPr lvl="1"/>
                <a:endParaRPr lang="en-US" dirty="0"/>
              </a:p>
              <a:p>
                <a:pPr lvl="1"/>
                <a:r>
                  <a:rPr lang="en-US" dirty="0"/>
                  <a:t>Next, will discuss the structure of individual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a:t>
                </a:r>
              </a:p>
              <a:p>
                <a:pPr lvl="2"/>
                <a:r>
                  <a:rPr lang="en-US" dirty="0"/>
                  <a:t>…with the understanding that we will compose many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’s together to form a flow </a:t>
                </a:r>
              </a:p>
              <a:p>
                <a:endParaRPr lang="en-US" dirty="0"/>
              </a:p>
            </p:txBody>
          </p:sp>
        </mc:Choice>
        <mc:Fallback xmlns="">
          <p:sp>
            <p:nvSpPr>
              <p:cNvPr id="3" name="Content Placeholder 2">
                <a:extLst>
                  <a:ext uri="{FF2B5EF4-FFF2-40B4-BE49-F238E27FC236}">
                    <a16:creationId xmlns:a16="http://schemas.microsoft.com/office/drawing/2014/main" id="{DD7411B3-BC05-D1BF-F8B7-1D137B8924F7}"/>
                  </a:ext>
                </a:extLst>
              </p:cNvPr>
              <p:cNvSpPr>
                <a:spLocks noGrp="1" noRot="1" noChangeAspect="1" noMove="1" noResize="1" noEditPoints="1" noAdjustHandles="1" noChangeArrowheads="1" noChangeShapeType="1" noTextEdit="1"/>
              </p:cNvSpPr>
              <p:nvPr>
                <p:ph idx="1"/>
              </p:nvPr>
            </p:nvSpPr>
            <p:spPr>
              <a:blipFill>
                <a:blip r:embed="rId2"/>
                <a:stretch>
                  <a:fillRect l="-928" t="-2801" b="-2521"/>
                </a:stretch>
              </a:blipFill>
            </p:spPr>
            <p:txBody>
              <a:bodyPr/>
              <a:lstStyle/>
              <a:p>
                <a:r>
                  <a:rPr lang="en-US">
                    <a:noFill/>
                  </a:rPr>
                  <a:t> </a:t>
                </a:r>
              </a:p>
            </p:txBody>
          </p:sp>
        </mc:Fallback>
      </mc:AlternateContent>
      <p:sp>
        <p:nvSpPr>
          <p:cNvPr id="4" name="TextBox 3">
            <a:hlinkClick r:id="rId3" action="ppaction://hlinksldjump"/>
            <a:extLst>
              <a:ext uri="{FF2B5EF4-FFF2-40B4-BE49-F238E27FC236}">
                <a16:creationId xmlns:a16="http://schemas.microsoft.com/office/drawing/2014/main" id="{1DD59E5A-7DD1-3F39-08BF-F5667E9CE022}"/>
              </a:ext>
            </a:extLst>
          </p:cNvPr>
          <p:cNvSpPr txBox="1"/>
          <p:nvPr/>
        </p:nvSpPr>
        <p:spPr>
          <a:xfrm>
            <a:off x="606731" y="5992297"/>
            <a:ext cx="6096000" cy="369332"/>
          </a:xfrm>
          <a:prstGeom prst="rect">
            <a:avLst/>
          </a:prstGeom>
          <a:noFill/>
        </p:spPr>
        <p:txBody>
          <a:bodyPr wrap="square">
            <a:spAutoFit/>
          </a:bodyPr>
          <a:lstStyle/>
          <a:p>
            <a:r>
              <a:rPr lang="en-US" dirty="0">
                <a:hlinkClick r:id="rId4" action="ppaction://hlinksldjump"/>
              </a:rPr>
              <a:t>Back</a:t>
            </a:r>
            <a:endParaRPr lang="en-US" dirty="0"/>
          </a:p>
        </p:txBody>
      </p:sp>
    </p:spTree>
    <p:extLst>
      <p:ext uri="{BB962C8B-B14F-4D97-AF65-F5344CB8AC3E}">
        <p14:creationId xmlns:p14="http://schemas.microsoft.com/office/powerpoint/2010/main" val="31302533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96A-424D-B330-F49F-4F0082FC0A91}"/>
              </a:ext>
            </a:extLst>
          </p:cNvPr>
          <p:cNvSpPr>
            <a:spLocks noGrp="1"/>
          </p:cNvSpPr>
          <p:nvPr>
            <p:ph type="title"/>
          </p:nvPr>
        </p:nvSpPr>
        <p:spPr/>
        <p:txBody>
          <a:bodyPr/>
          <a:lstStyle/>
          <a:p>
            <a:r>
              <a:rPr lang="en-US" dirty="0"/>
              <a:t>Flows: Preserving Invertibility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AF81CB-45D4-77B1-7E92-391AB9F0604D}"/>
                  </a:ext>
                </a:extLst>
              </p:cNvPr>
              <p:cNvSpPr>
                <a:spLocks noGrp="1"/>
              </p:cNvSpPr>
              <p:nvPr>
                <p:ph idx="1"/>
              </p:nvPr>
            </p:nvSpPr>
            <p:spPr/>
            <p:txBody>
              <a:bodyPr>
                <a:normAutofit/>
              </a:bodyPr>
              <a:lstStyle/>
              <a:p>
                <a:r>
                  <a:rPr lang="en-US" dirty="0"/>
                  <a:t>The forward equation gives a way to find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US" dirty="0"/>
                  <a:t> from vector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𝒌</m:t>
                        </m:r>
                      </m:sub>
                    </m:sSub>
                  </m:oMath>
                </a14:m>
                <a:r>
                  <a:rPr lang="en-US" b="1" dirty="0"/>
                  <a:t> :</a:t>
                </a:r>
                <a:endParaRPr lang="en-US" dirty="0"/>
              </a:p>
              <a:p>
                <a:pPr marL="0"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oMath>
                  </m:oMathPara>
                </a14:m>
                <a:endParaRPr lang="en-US" b="0"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𝑗</m:t>
                        </m:r>
                        <m:r>
                          <a:rPr lang="en-US" b="0" i="1" smtClean="0">
                            <a:latin typeface="Cambria Math" panose="02040503050406030204" pitchFamily="18" charset="0"/>
                          </a:rPr>
                          <m:t>&gt;0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b="0" dirty="0"/>
                  <a:t> </a:t>
                </a:r>
                <a14:m>
                  <m:oMath xmlns:m="http://schemas.openxmlformats.org/officeDocument/2006/math">
                    <m:r>
                      <a:rPr lang="en-US" b="0" i="1" smtClean="0">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b="0" i="1" smtClean="0">
                        <a:latin typeface="Cambria Math" panose="02040503050406030204" pitchFamily="18" charset="0"/>
                      </a:rPr>
                      <m:t>)</m:t>
                    </m:r>
                  </m:oMath>
                </a14:m>
                <a:endParaRPr lang="en-US" dirty="0"/>
              </a:p>
              <a:p>
                <a:r>
                  <a:rPr lang="en-US" dirty="0"/>
                  <a:t>However, if one knows only knows vector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US" dirty="0"/>
                  <a:t>, to find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sub>
                    </m:sSub>
                  </m:oMath>
                </a14:m>
                <a:endParaRPr lang="en-US" b="1"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0</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den>
                      </m:f>
                    </m:oMath>
                  </m:oMathPara>
                </a14:m>
                <a:endParaRPr lang="en-US"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den>
                    </m:f>
                  </m:oMath>
                </a14:m>
                <a:r>
                  <a:rPr lang="en-US" dirty="0"/>
                  <a:t> …induction for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&gt;1</m:t>
                    </m:r>
                  </m:oMath>
                </a14:m>
                <a:endParaRPr lang="en-US" dirty="0"/>
              </a:p>
              <a:p>
                <a:r>
                  <a:rPr lang="en-US" dirty="0"/>
                  <a:t>Arbitrary conditioning: Permute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b="0" i="1" smtClean="0">
                            <a:latin typeface="Cambria Math" panose="02040503050406030204" pitchFamily="18" charset="0"/>
                          </a:rPr>
                          <m:t>𝐽</m:t>
                        </m:r>
                        <m:r>
                          <a:rPr lang="en-US" b="0" i="1" smtClean="0">
                            <a:latin typeface="Cambria Math" panose="02040503050406030204" pitchFamily="18" charset="0"/>
                          </a:rPr>
                          <m:t>−1</m:t>
                        </m:r>
                      </m:sup>
                    </m:sSubSup>
                  </m:oMath>
                </a14:m>
                <a:r>
                  <a:rPr lang="en-US" dirty="0"/>
                  <a:t> before each bijector</a:t>
                </a:r>
              </a:p>
            </p:txBody>
          </p:sp>
        </mc:Choice>
        <mc:Fallback xmlns="">
          <p:sp>
            <p:nvSpPr>
              <p:cNvPr id="3" name="Content Placeholder 2">
                <a:extLst>
                  <a:ext uri="{FF2B5EF4-FFF2-40B4-BE49-F238E27FC236}">
                    <a16:creationId xmlns:a16="http://schemas.microsoft.com/office/drawing/2014/main" id="{6EAF81CB-45D4-77B1-7E92-391AB9F0604D}"/>
                  </a:ext>
                </a:extLst>
              </p:cNvPr>
              <p:cNvSpPr>
                <a:spLocks noGrp="1" noRot="1" noChangeAspect="1" noMove="1" noResize="1" noEditPoints="1" noAdjustHandles="1" noChangeArrowheads="1" noChangeShapeType="1" noTextEdit="1"/>
              </p:cNvSpPr>
              <p:nvPr>
                <p:ph idx="1"/>
              </p:nvPr>
            </p:nvSpPr>
            <p:spPr>
              <a:blipFill>
                <a:blip r:embed="rId2"/>
                <a:stretch>
                  <a:fillRect l="-1043" t="-2241" b="-196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C9A60104-4D54-E577-D77B-E73F1E28B6D6}"/>
              </a:ext>
            </a:extLst>
          </p:cNvPr>
          <p:cNvSpPr/>
          <p:nvPr/>
        </p:nvSpPr>
        <p:spPr>
          <a:xfrm>
            <a:off x="4883990" y="4003234"/>
            <a:ext cx="450300" cy="44988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E4832-A2CC-4277-309D-21401EF84F16}"/>
              </a:ext>
            </a:extLst>
          </p:cNvPr>
          <p:cNvSpPr/>
          <p:nvPr/>
        </p:nvSpPr>
        <p:spPr>
          <a:xfrm>
            <a:off x="5310087" y="4772720"/>
            <a:ext cx="426097" cy="32346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F641370-9AFE-DF7D-D491-A75C6DCD45CF}"/>
              </a:ext>
            </a:extLst>
          </p:cNvPr>
          <p:cNvSpPr/>
          <p:nvPr/>
        </p:nvSpPr>
        <p:spPr>
          <a:xfrm>
            <a:off x="4883990" y="5163650"/>
            <a:ext cx="426097" cy="32346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19189CE-4B5C-CC22-50E8-E6D252736F0B}"/>
              </a:ext>
            </a:extLst>
          </p:cNvPr>
          <p:cNvSpPr txBox="1"/>
          <p:nvPr/>
        </p:nvSpPr>
        <p:spPr>
          <a:xfrm>
            <a:off x="838200" y="6127234"/>
            <a:ext cx="1188720" cy="369332"/>
          </a:xfrm>
          <a:prstGeom prst="rect">
            <a:avLst/>
          </a:prstGeom>
          <a:noFill/>
        </p:spPr>
        <p:txBody>
          <a:bodyPr wrap="square" rtlCol="0">
            <a:spAutoFit/>
          </a:bodyPr>
          <a:lstStyle/>
          <a:p>
            <a:r>
              <a:rPr lang="en-US" dirty="0">
                <a:hlinkClick r:id="rId3" action="ppaction://hlinksldjump"/>
              </a:rPr>
              <a:t>Back</a:t>
            </a:r>
            <a:endParaRPr lang="en-US" dirty="0"/>
          </a:p>
        </p:txBody>
      </p:sp>
      <p:sp>
        <p:nvSpPr>
          <p:cNvPr id="5" name="Rectangle 4">
            <a:extLst>
              <a:ext uri="{FF2B5EF4-FFF2-40B4-BE49-F238E27FC236}">
                <a16:creationId xmlns:a16="http://schemas.microsoft.com/office/drawing/2014/main" id="{D344D5CE-EA34-6C8D-B8D7-FE394C979A6F}"/>
              </a:ext>
            </a:extLst>
          </p:cNvPr>
          <p:cNvSpPr/>
          <p:nvPr/>
        </p:nvSpPr>
        <p:spPr>
          <a:xfrm>
            <a:off x="6426650" y="2242859"/>
            <a:ext cx="431349" cy="40703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5BE80C5-E49D-33C0-1B25-6A873924B9E3}"/>
              </a:ext>
            </a:extLst>
          </p:cNvPr>
          <p:cNvSpPr/>
          <p:nvPr/>
        </p:nvSpPr>
        <p:spPr>
          <a:xfrm>
            <a:off x="6426649" y="2784831"/>
            <a:ext cx="431349" cy="42587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B57944-4E55-3D81-1248-6CD52826B266}"/>
              </a:ext>
            </a:extLst>
          </p:cNvPr>
          <p:cNvSpPr/>
          <p:nvPr/>
        </p:nvSpPr>
        <p:spPr>
          <a:xfrm>
            <a:off x="3947817" y="2784831"/>
            <a:ext cx="1949130" cy="52855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FF5CB8-E057-9BE6-7FC5-2536DD7C22E6}"/>
              </a:ext>
            </a:extLst>
          </p:cNvPr>
          <p:cNvSpPr/>
          <p:nvPr/>
        </p:nvSpPr>
        <p:spPr>
          <a:xfrm>
            <a:off x="7786781" y="2762669"/>
            <a:ext cx="2075676" cy="528551"/>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497B54-4F1E-8E50-5CA1-5542398B3D9F}"/>
              </a:ext>
            </a:extLst>
          </p:cNvPr>
          <p:cNvSpPr/>
          <p:nvPr/>
        </p:nvSpPr>
        <p:spPr>
          <a:xfrm>
            <a:off x="2211305" y="2733490"/>
            <a:ext cx="874940" cy="52855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3A15FD-C3D2-A351-A256-7AFC640FD6AF}"/>
              </a:ext>
            </a:extLst>
          </p:cNvPr>
          <p:cNvSpPr/>
          <p:nvPr/>
        </p:nvSpPr>
        <p:spPr>
          <a:xfrm>
            <a:off x="4459350" y="2210422"/>
            <a:ext cx="874940" cy="52855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8294C4-F072-F06E-8A3B-8D4BA7593C6C}"/>
              </a:ext>
            </a:extLst>
          </p:cNvPr>
          <p:cNvSpPr/>
          <p:nvPr/>
        </p:nvSpPr>
        <p:spPr>
          <a:xfrm>
            <a:off x="5736184" y="3647299"/>
            <a:ext cx="690465" cy="52855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374779-B257-2307-C9E4-7FFB4C56D49C}"/>
              </a:ext>
            </a:extLst>
          </p:cNvPr>
          <p:cNvSpPr/>
          <p:nvPr/>
        </p:nvSpPr>
        <p:spPr>
          <a:xfrm>
            <a:off x="4149981" y="4750948"/>
            <a:ext cx="561977" cy="34523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36499F-6C1E-8725-E94B-1EAC7BF69CB9}"/>
              </a:ext>
            </a:extLst>
          </p:cNvPr>
          <p:cNvSpPr/>
          <p:nvPr/>
        </p:nvSpPr>
        <p:spPr>
          <a:xfrm>
            <a:off x="3320141" y="4861250"/>
            <a:ext cx="426097" cy="528551"/>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8C3C02-1F28-4E06-F6E1-CD489BBEE4D5}"/>
              </a:ext>
            </a:extLst>
          </p:cNvPr>
          <p:cNvSpPr/>
          <p:nvPr/>
        </p:nvSpPr>
        <p:spPr>
          <a:xfrm>
            <a:off x="6096000" y="4831905"/>
            <a:ext cx="2768082" cy="52855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5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5" grpId="0" animBg="1"/>
      <p:bldP spid="5" grpId="1" animBg="1"/>
      <p:bldP spid="6" grpId="0" animBg="1"/>
      <p:bldP spid="6" grpId="1" animBg="1"/>
      <p:bldP spid="7" grpId="0" animBg="1"/>
      <p:bldP spid="7" grpId="1" animBg="1"/>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D2E0-03FE-A797-5704-94BE6FB72BFF}"/>
              </a:ext>
            </a:extLst>
          </p:cNvPr>
          <p:cNvSpPr>
            <a:spLocks noGrp="1"/>
          </p:cNvSpPr>
          <p:nvPr>
            <p:ph type="title"/>
          </p:nvPr>
        </p:nvSpPr>
        <p:spPr>
          <a:xfrm>
            <a:off x="838200" y="33633"/>
            <a:ext cx="9965453" cy="801627"/>
          </a:xfrm>
        </p:spPr>
        <p:txBody>
          <a:bodyPr/>
          <a:lstStyle/>
          <a:p>
            <a:r>
              <a:rPr lang="en-US" dirty="0"/>
              <a:t>Feed-Forward Neural Networks</a:t>
            </a:r>
          </a:p>
        </p:txBody>
      </p:sp>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766916"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3"/>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5"/>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6"/>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7"/>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9"/>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1"/>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225A2B6-A157-8DEA-6094-CB379D7C0F8A}"/>
              </a:ext>
            </a:extLst>
          </p:cNvPr>
          <p:cNvSpPr/>
          <p:nvPr/>
        </p:nvSpPr>
        <p:spPr>
          <a:xfrm>
            <a:off x="9875480" y="6393356"/>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0DD9A95-8AB1-B1DD-1331-E53CD2D12CA9}"/>
              </a:ext>
            </a:extLst>
          </p:cNvPr>
          <p:cNvSpPr txBox="1"/>
          <p:nvPr/>
        </p:nvSpPr>
        <p:spPr>
          <a:xfrm>
            <a:off x="4382379" y="2079634"/>
            <a:ext cx="3285515" cy="4031873"/>
          </a:xfrm>
          <a:prstGeom prst="rect">
            <a:avLst/>
          </a:prstGeom>
          <a:solidFill>
            <a:srgbClr val="FFFF00"/>
          </a:solidFill>
        </p:spPr>
        <p:txBody>
          <a:bodyPr wrap="square">
            <a:spAutoFit/>
          </a:bodyPr>
          <a:lstStyle/>
          <a:p>
            <a:r>
              <a:rPr lang="en-US" sz="3200" dirty="0"/>
              <a:t>The W’s indicate the parameters (</a:t>
            </a:r>
            <a:r>
              <a:rPr lang="en-US" sz="3200" dirty="0" err="1"/>
              <a:t>ie</a:t>
            </a:r>
            <a:r>
              <a:rPr lang="en-US" sz="3200" dirty="0"/>
              <a:t> weights) of the feedforward neural network and by extension the normalizing flow</a:t>
            </a:r>
          </a:p>
        </p:txBody>
      </p:sp>
      <p:sp>
        <p:nvSpPr>
          <p:cNvPr id="56" name="Rectangle 55">
            <a:extLst>
              <a:ext uri="{FF2B5EF4-FFF2-40B4-BE49-F238E27FC236}">
                <a16:creationId xmlns:a16="http://schemas.microsoft.com/office/drawing/2014/main" id="{5F2B39D6-1230-6782-BC4C-A8129EEB6677}"/>
              </a:ext>
            </a:extLst>
          </p:cNvPr>
          <p:cNvSpPr/>
          <p:nvPr/>
        </p:nvSpPr>
        <p:spPr>
          <a:xfrm>
            <a:off x="8108279" y="6393356"/>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85413F-CB51-CCB1-2C71-69211BC3AB46}"/>
              </a:ext>
            </a:extLst>
          </p:cNvPr>
          <p:cNvSpPr/>
          <p:nvPr/>
        </p:nvSpPr>
        <p:spPr>
          <a:xfrm>
            <a:off x="4976564" y="6348297"/>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19E9A72-769F-F512-019A-16B08367CAE2}"/>
              </a:ext>
            </a:extLst>
          </p:cNvPr>
          <p:cNvSpPr/>
          <p:nvPr/>
        </p:nvSpPr>
        <p:spPr>
          <a:xfrm>
            <a:off x="2524971" y="6339077"/>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7361802-BDDD-71A2-B6AC-49320D321484}"/>
              </a:ext>
            </a:extLst>
          </p:cNvPr>
          <p:cNvSpPr/>
          <p:nvPr/>
        </p:nvSpPr>
        <p:spPr>
          <a:xfrm>
            <a:off x="5555134" y="1281280"/>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B247107-CF3A-FBE2-F1A4-54689A8A1ECB}"/>
              </a:ext>
            </a:extLst>
          </p:cNvPr>
          <p:cNvSpPr/>
          <p:nvPr/>
        </p:nvSpPr>
        <p:spPr>
          <a:xfrm>
            <a:off x="7454497" y="1287046"/>
            <a:ext cx="669618" cy="46464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21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2" grpId="0" animBg="1"/>
      <p:bldP spid="56" grpId="0" animBg="1"/>
      <p:bldP spid="57" grpId="0" animBg="1"/>
      <p:bldP spid="58" grpId="0" animBg="1"/>
      <p:bldP spid="59" grpId="0" animBg="1"/>
      <p:bldP spid="6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766916"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3"/>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5"/>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6"/>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7"/>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9"/>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1"/>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A0B253-44E2-9710-A96A-C7A1E018F1EA}"/>
              </a:ext>
            </a:extLst>
          </p:cNvPr>
          <p:cNvSpPr/>
          <p:nvPr/>
        </p:nvSpPr>
        <p:spPr>
          <a:xfrm>
            <a:off x="2870115" y="6555336"/>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456048A-93B1-6369-E909-65AF6993B7CE}"/>
              </a:ext>
            </a:extLst>
          </p:cNvPr>
          <p:cNvSpPr/>
          <p:nvPr/>
        </p:nvSpPr>
        <p:spPr>
          <a:xfrm>
            <a:off x="5450624" y="6583494"/>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E4D95D-21C4-BA86-9D86-677987FF7FE1}"/>
              </a:ext>
            </a:extLst>
          </p:cNvPr>
          <p:cNvSpPr/>
          <p:nvPr/>
        </p:nvSpPr>
        <p:spPr>
          <a:xfrm>
            <a:off x="8477871" y="6661755"/>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225A2B6-A157-8DEA-6094-CB379D7C0F8A}"/>
              </a:ext>
            </a:extLst>
          </p:cNvPr>
          <p:cNvSpPr/>
          <p:nvPr/>
        </p:nvSpPr>
        <p:spPr>
          <a:xfrm>
            <a:off x="10267329" y="6670329"/>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FB8D3E3-23D0-BEAF-40BF-4701B056E189}"/>
              </a:ext>
            </a:extLst>
          </p:cNvPr>
          <p:cNvSpPr/>
          <p:nvPr/>
        </p:nvSpPr>
        <p:spPr>
          <a:xfrm>
            <a:off x="1282300" y="6307843"/>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4EA0A9A-A2EE-30C6-55ED-128CE6C79A7E}"/>
              </a:ext>
            </a:extLst>
          </p:cNvPr>
          <p:cNvSpPr/>
          <p:nvPr/>
        </p:nvSpPr>
        <p:spPr>
          <a:xfrm>
            <a:off x="9374846" y="6391189"/>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0FBC755-D1D6-F9A5-4F0E-BF897DDB5424}"/>
              </a:ext>
            </a:extLst>
          </p:cNvPr>
          <p:cNvSpPr/>
          <p:nvPr/>
        </p:nvSpPr>
        <p:spPr>
          <a:xfrm>
            <a:off x="6713213" y="1273097"/>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8A09AD-8D25-6199-1E10-0C42CBC230A1}"/>
              </a:ext>
            </a:extLst>
          </p:cNvPr>
          <p:cNvSpPr/>
          <p:nvPr/>
        </p:nvSpPr>
        <p:spPr>
          <a:xfrm>
            <a:off x="7792490" y="1484347"/>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18C4618-C26E-5BDF-08B4-4564DF345C6F}"/>
              </a:ext>
            </a:extLst>
          </p:cNvPr>
          <p:cNvSpPr/>
          <p:nvPr/>
        </p:nvSpPr>
        <p:spPr>
          <a:xfrm>
            <a:off x="5915638" y="1505004"/>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5E4B5F9-C568-0A75-008F-12B12CCC079E}"/>
              </a:ext>
            </a:extLst>
          </p:cNvPr>
          <p:cNvSpPr/>
          <p:nvPr/>
        </p:nvSpPr>
        <p:spPr>
          <a:xfrm>
            <a:off x="4261251" y="1222634"/>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DD9A95-8AB1-B1DD-1331-E53CD2D12CA9}"/>
                  </a:ext>
                </a:extLst>
              </p:cNvPr>
              <p:cNvSpPr txBox="1"/>
              <p:nvPr/>
            </p:nvSpPr>
            <p:spPr>
              <a:xfrm>
                <a:off x="4389522" y="2839664"/>
                <a:ext cx="3285515" cy="3046988"/>
              </a:xfrm>
              <a:prstGeom prst="rect">
                <a:avLst/>
              </a:prstGeom>
              <a:solidFill>
                <a:srgbClr val="FFFF00"/>
              </a:solidFill>
            </p:spPr>
            <p:txBody>
              <a:bodyPr wrap="square">
                <a:spAutoFit/>
              </a:bodyPr>
              <a:lstStyle/>
              <a:p>
                <a:r>
                  <a:rPr lang="en-US" sz="3200" dirty="0"/>
                  <a:t>The subscripts on the W and the primes indicate the layer, l: 1-3</a:t>
                </a:r>
              </a:p>
              <a:p>
                <a:r>
                  <a:rPr lang="en-US" sz="3200" dirty="0"/>
                  <a:t>Will discuss </a:t>
                </a:r>
                <a14:m>
                  <m:oMath xmlns:m="http://schemas.openxmlformats.org/officeDocument/2006/math">
                    <m:r>
                      <a:rPr lang="en-US" sz="3200" b="1" i="1">
                        <a:latin typeface="Cambria Math" panose="02040503050406030204" pitchFamily="18" charset="0"/>
                      </a:rPr>
                      <m:t>𝝈</m:t>
                    </m:r>
                  </m:oMath>
                </a14:m>
                <a:r>
                  <a:rPr lang="en-US" sz="3200" dirty="0"/>
                  <a:t> later</a:t>
                </a:r>
              </a:p>
            </p:txBody>
          </p:sp>
        </mc:Choice>
        <mc:Fallback xmlns="">
          <p:sp>
            <p:nvSpPr>
              <p:cNvPr id="52" name="TextBox 51">
                <a:extLst>
                  <a:ext uri="{FF2B5EF4-FFF2-40B4-BE49-F238E27FC236}">
                    <a16:creationId xmlns:a16="http://schemas.microsoft.com/office/drawing/2014/main" id="{60DD9A95-8AB1-B1DD-1331-E53CD2D12CA9}"/>
                  </a:ext>
                </a:extLst>
              </p:cNvPr>
              <p:cNvSpPr txBox="1">
                <a:spLocks noRot="1" noChangeAspect="1" noMove="1" noResize="1" noEditPoints="1" noAdjustHandles="1" noChangeArrowheads="1" noChangeShapeType="1" noTextEdit="1"/>
              </p:cNvSpPr>
              <p:nvPr/>
            </p:nvSpPr>
            <p:spPr>
              <a:xfrm>
                <a:off x="4389522" y="2839664"/>
                <a:ext cx="3285515" cy="3046988"/>
              </a:xfrm>
              <a:prstGeom prst="rect">
                <a:avLst/>
              </a:prstGeom>
              <a:blipFill>
                <a:blip r:embed="rId12"/>
                <a:stretch>
                  <a:fillRect l="-4638" t="-2600" r="-928" b="-5600"/>
                </a:stretch>
              </a:blipFill>
            </p:spPr>
            <p:txBody>
              <a:bodyPr/>
              <a:lstStyle/>
              <a:p>
                <a:r>
                  <a:rPr lang="en-US">
                    <a:noFill/>
                  </a:rPr>
                  <a:t> </a:t>
                </a:r>
              </a:p>
            </p:txBody>
          </p:sp>
        </mc:Fallback>
      </mc:AlternateContent>
      <p:sp>
        <p:nvSpPr>
          <p:cNvPr id="53" name="Rectangle 52">
            <a:extLst>
              <a:ext uri="{FF2B5EF4-FFF2-40B4-BE49-F238E27FC236}">
                <a16:creationId xmlns:a16="http://schemas.microsoft.com/office/drawing/2014/main" id="{9F42DE8F-1F3B-25BC-4C67-F9979BFFAA7A}"/>
              </a:ext>
            </a:extLst>
          </p:cNvPr>
          <p:cNvSpPr/>
          <p:nvPr/>
        </p:nvSpPr>
        <p:spPr>
          <a:xfrm>
            <a:off x="4389522" y="1847572"/>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DD379B8-A3D0-B6AD-DB6E-D7C74B5CFD2C}"/>
              </a:ext>
            </a:extLst>
          </p:cNvPr>
          <p:cNvSpPr/>
          <p:nvPr/>
        </p:nvSpPr>
        <p:spPr>
          <a:xfrm>
            <a:off x="5839457" y="1862541"/>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B863398-35B4-2F97-A686-B0488DA3F367}"/>
              </a:ext>
            </a:extLst>
          </p:cNvPr>
          <p:cNvSpPr/>
          <p:nvPr/>
        </p:nvSpPr>
        <p:spPr>
          <a:xfrm>
            <a:off x="7316665" y="1810453"/>
            <a:ext cx="256543" cy="2658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0C2724A-A18F-38B0-A9EB-2E385AF86C8F}"/>
              </a:ext>
            </a:extLst>
          </p:cNvPr>
          <p:cNvSpPr>
            <a:spLocks noGrp="1"/>
          </p:cNvSpPr>
          <p:nvPr>
            <p:ph type="title"/>
          </p:nvPr>
        </p:nvSpPr>
        <p:spPr>
          <a:xfrm>
            <a:off x="1094461" y="188320"/>
            <a:ext cx="10515600" cy="1325563"/>
          </a:xfrm>
        </p:spPr>
        <p:txBody>
          <a:bodyPr/>
          <a:lstStyle/>
          <a:p>
            <a:endParaRPr lang="en-US" dirty="0"/>
          </a:p>
        </p:txBody>
      </p:sp>
      <p:sp>
        <p:nvSpPr>
          <p:cNvPr id="5" name="Title 1">
            <a:extLst>
              <a:ext uri="{FF2B5EF4-FFF2-40B4-BE49-F238E27FC236}">
                <a16:creationId xmlns:a16="http://schemas.microsoft.com/office/drawing/2014/main" id="{BFFB042B-35C5-7E60-065A-AAA8E0BE0A07}"/>
              </a:ext>
            </a:extLst>
          </p:cNvPr>
          <p:cNvSpPr txBox="1">
            <a:spLocks/>
          </p:cNvSpPr>
          <p:nvPr/>
        </p:nvSpPr>
        <p:spPr>
          <a:xfrm>
            <a:off x="838200" y="33633"/>
            <a:ext cx="9965453" cy="801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Feed-Forward Neural Networks</a:t>
            </a:r>
          </a:p>
        </p:txBody>
      </p:sp>
      <p:sp>
        <p:nvSpPr>
          <p:cNvPr id="2" name="Rectangle 1">
            <a:extLst>
              <a:ext uri="{FF2B5EF4-FFF2-40B4-BE49-F238E27FC236}">
                <a16:creationId xmlns:a16="http://schemas.microsoft.com/office/drawing/2014/main" id="{EC2DE993-435B-4BD3-E706-9C5A7A514CF5}"/>
              </a:ext>
            </a:extLst>
          </p:cNvPr>
          <p:cNvSpPr/>
          <p:nvPr/>
        </p:nvSpPr>
        <p:spPr>
          <a:xfrm>
            <a:off x="968497" y="6306156"/>
            <a:ext cx="4763906" cy="44167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CF86490-253E-9B28-CE79-4882D6D27F2C}"/>
              </a:ext>
            </a:extLst>
          </p:cNvPr>
          <p:cNvSpPr/>
          <p:nvPr/>
        </p:nvSpPr>
        <p:spPr>
          <a:xfrm>
            <a:off x="3990735" y="1267462"/>
            <a:ext cx="4258320" cy="53147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715E6A-CD35-CA28-5F5B-066F47677236}"/>
              </a:ext>
            </a:extLst>
          </p:cNvPr>
          <p:cNvSpPr/>
          <p:nvPr/>
        </p:nvSpPr>
        <p:spPr>
          <a:xfrm>
            <a:off x="6086404" y="6359958"/>
            <a:ext cx="4484814" cy="489370"/>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91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5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2" grpId="0" animBg="1"/>
      <p:bldP spid="2" grpId="1" animBg="1"/>
      <p:bldP spid="3" grpId="0" animBg="1"/>
      <p:bldP spid="3" grpId="1"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766916"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3"/>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5"/>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6"/>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7"/>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9"/>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1"/>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758AC6-302F-96F9-45D6-3C43B17270D9}"/>
              </a:ext>
            </a:extLst>
          </p:cNvPr>
          <p:cNvSpPr/>
          <p:nvPr/>
        </p:nvSpPr>
        <p:spPr>
          <a:xfrm>
            <a:off x="1094461" y="2272709"/>
            <a:ext cx="811163" cy="309603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07687D-3BCE-F7A3-251F-2BCFC651E86F}"/>
              </a:ext>
            </a:extLst>
          </p:cNvPr>
          <p:cNvSpPr/>
          <p:nvPr/>
        </p:nvSpPr>
        <p:spPr>
          <a:xfrm>
            <a:off x="3487518" y="6237481"/>
            <a:ext cx="1098102" cy="58061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5186FF86-BB69-D272-68CA-0291D84237E4}"/>
              </a:ext>
            </a:extLst>
          </p:cNvPr>
          <p:cNvSpPr/>
          <p:nvPr/>
        </p:nvSpPr>
        <p:spPr>
          <a:xfrm rot="18664418">
            <a:off x="2527070" y="4706735"/>
            <a:ext cx="483618" cy="1739070"/>
          </a:xfrm>
          <a:prstGeom prst="down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36" name="Rectangle 35">
            <a:extLst>
              <a:ext uri="{FF2B5EF4-FFF2-40B4-BE49-F238E27FC236}">
                <a16:creationId xmlns:a16="http://schemas.microsoft.com/office/drawing/2014/main" id="{379F9E84-D5F8-AFA1-E3FF-1DB1B636B4F5}"/>
              </a:ext>
            </a:extLst>
          </p:cNvPr>
          <p:cNvSpPr/>
          <p:nvPr/>
        </p:nvSpPr>
        <p:spPr>
          <a:xfrm>
            <a:off x="1031070" y="6289963"/>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4F8D321-1CD6-84DD-BE90-C08C8EA16337}"/>
              </a:ext>
            </a:extLst>
          </p:cNvPr>
          <p:cNvSpPr/>
          <p:nvPr/>
        </p:nvSpPr>
        <p:spPr>
          <a:xfrm>
            <a:off x="6429055" y="1223321"/>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17200E0-84EF-714E-1575-294B1E3A7679}"/>
              </a:ext>
            </a:extLst>
          </p:cNvPr>
          <p:cNvSpPr/>
          <p:nvPr/>
        </p:nvSpPr>
        <p:spPr>
          <a:xfrm>
            <a:off x="3949588" y="1256345"/>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BEA11BA-981F-51DE-7CD6-887A591D7E64}"/>
              </a:ext>
            </a:extLst>
          </p:cNvPr>
          <p:cNvSpPr/>
          <p:nvPr/>
        </p:nvSpPr>
        <p:spPr>
          <a:xfrm>
            <a:off x="9088909" y="6391419"/>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BED4EE3-3CDB-A863-C7C8-73F9994F92DB}"/>
              </a:ext>
            </a:extLst>
          </p:cNvPr>
          <p:cNvSpPr/>
          <p:nvPr/>
        </p:nvSpPr>
        <p:spPr>
          <a:xfrm>
            <a:off x="6140961" y="6376670"/>
            <a:ext cx="1439709"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1031DB18-EB9D-9563-7B0A-112B476D97FF}"/>
              </a:ext>
            </a:extLst>
          </p:cNvPr>
          <p:cNvSpPr/>
          <p:nvPr/>
        </p:nvSpPr>
        <p:spPr>
          <a:xfrm>
            <a:off x="10120474" y="2761441"/>
            <a:ext cx="596688" cy="215501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505E7084-73C2-435B-D278-02F1B742C24A}"/>
              </a:ext>
            </a:extLst>
          </p:cNvPr>
          <p:cNvSpPr txBox="1">
            <a:spLocks/>
          </p:cNvSpPr>
          <p:nvPr/>
        </p:nvSpPr>
        <p:spPr>
          <a:xfrm>
            <a:off x="838200" y="33633"/>
            <a:ext cx="9965453" cy="80162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Neural Networks: Composition of Linear Functions </a:t>
            </a:r>
          </a:p>
        </p:txBody>
      </p:sp>
      <p:sp>
        <p:nvSpPr>
          <p:cNvPr id="2" name="Arrow: Down 1">
            <a:extLst>
              <a:ext uri="{FF2B5EF4-FFF2-40B4-BE49-F238E27FC236}">
                <a16:creationId xmlns:a16="http://schemas.microsoft.com/office/drawing/2014/main" id="{C7B9F1FE-89F9-6DCF-3526-71F0F083F926}"/>
              </a:ext>
            </a:extLst>
          </p:cNvPr>
          <p:cNvSpPr/>
          <p:nvPr/>
        </p:nvSpPr>
        <p:spPr>
          <a:xfrm rot="13764589">
            <a:off x="3845122" y="753501"/>
            <a:ext cx="483618" cy="6893519"/>
          </a:xfrm>
          <a:prstGeom prst="down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4" name="Arrow: Down 3">
            <a:extLst>
              <a:ext uri="{FF2B5EF4-FFF2-40B4-BE49-F238E27FC236}">
                <a16:creationId xmlns:a16="http://schemas.microsoft.com/office/drawing/2014/main" id="{6FC68D82-A1F6-956C-97F8-AA7E1F0BFBD2}"/>
              </a:ext>
            </a:extLst>
          </p:cNvPr>
          <p:cNvSpPr/>
          <p:nvPr/>
        </p:nvSpPr>
        <p:spPr>
          <a:xfrm rot="18893633">
            <a:off x="6448136" y="816581"/>
            <a:ext cx="483618" cy="6389206"/>
          </a:xfrm>
          <a:prstGeom prst="down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5" name="Arrow: Down 4">
            <a:extLst>
              <a:ext uri="{FF2B5EF4-FFF2-40B4-BE49-F238E27FC236}">
                <a16:creationId xmlns:a16="http://schemas.microsoft.com/office/drawing/2014/main" id="{74A345AE-168E-BE05-7C22-313B55C16429}"/>
              </a:ext>
            </a:extLst>
          </p:cNvPr>
          <p:cNvSpPr/>
          <p:nvPr/>
        </p:nvSpPr>
        <p:spPr>
          <a:xfrm rot="14033584">
            <a:off x="8333643" y="3236629"/>
            <a:ext cx="483618" cy="3499690"/>
          </a:xfrm>
          <a:prstGeom prst="down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Tree>
    <p:extLst>
      <p:ext uri="{BB962C8B-B14F-4D97-AF65-F5344CB8AC3E}">
        <p14:creationId xmlns:p14="http://schemas.microsoft.com/office/powerpoint/2010/main" val="109143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1" grpId="0" animBg="1"/>
      <p:bldP spid="2" grpId="0" animBg="1"/>
      <p:bldP spid="2" grpId="1" animBg="1"/>
      <p:bldP spid="4" grpId="0" animBg="1"/>
      <p:bldP spid="4" grpId="1"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802558"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3"/>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5"/>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6"/>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7"/>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9"/>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1"/>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39E769-276C-3019-E0CE-ACA338CA95A9}"/>
              </a:ext>
            </a:extLst>
          </p:cNvPr>
          <p:cNvSpPr/>
          <p:nvPr/>
        </p:nvSpPr>
        <p:spPr>
          <a:xfrm>
            <a:off x="2598306" y="6299526"/>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BDE4F7-6DA4-CCEF-F202-2D62B9D27FAA}"/>
              </a:ext>
            </a:extLst>
          </p:cNvPr>
          <p:cNvSpPr/>
          <p:nvPr/>
        </p:nvSpPr>
        <p:spPr>
          <a:xfrm>
            <a:off x="8136669" y="6367014"/>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37F036-15FF-54A0-B426-3CF80BA2E798}"/>
              </a:ext>
            </a:extLst>
          </p:cNvPr>
          <p:cNvSpPr/>
          <p:nvPr/>
        </p:nvSpPr>
        <p:spPr>
          <a:xfrm>
            <a:off x="5557738" y="1234106"/>
            <a:ext cx="537790"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D313AEA-B162-7891-4D42-EFCCA01F5034}"/>
              </a:ext>
            </a:extLst>
          </p:cNvPr>
          <p:cNvPicPr>
            <a:picLocks noChangeAspect="1"/>
          </p:cNvPicPr>
          <p:nvPr/>
        </p:nvPicPr>
        <p:blipFill>
          <a:blip r:embed="rId12"/>
          <a:stretch>
            <a:fillRect/>
          </a:stretch>
        </p:blipFill>
        <p:spPr>
          <a:xfrm>
            <a:off x="2499889" y="2053627"/>
            <a:ext cx="4379059" cy="3999776"/>
          </a:xfrm>
          <a:prstGeom prst="rect">
            <a:avLst/>
          </a:prstGeom>
        </p:spPr>
      </p:pic>
      <p:sp>
        <p:nvSpPr>
          <p:cNvPr id="16" name="Arrow: Down 15">
            <a:extLst>
              <a:ext uri="{FF2B5EF4-FFF2-40B4-BE49-F238E27FC236}">
                <a16:creationId xmlns:a16="http://schemas.microsoft.com/office/drawing/2014/main" id="{E0891BCA-6407-A04F-6833-63CC7F516C12}"/>
              </a:ext>
            </a:extLst>
          </p:cNvPr>
          <p:cNvSpPr/>
          <p:nvPr/>
        </p:nvSpPr>
        <p:spPr>
          <a:xfrm rot="1568358">
            <a:off x="4969453" y="1675711"/>
            <a:ext cx="843152" cy="526147"/>
          </a:xfrm>
          <a:prstGeom prst="downArrow">
            <a:avLst>
              <a:gd name="adj1" fmla="val 50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BA653AA3-47EF-04E1-C2CB-DE9F756C8FB0}"/>
              </a:ext>
            </a:extLst>
          </p:cNvPr>
          <p:cNvSpPr/>
          <p:nvPr/>
        </p:nvSpPr>
        <p:spPr>
          <a:xfrm rot="12227919">
            <a:off x="2662038" y="5695313"/>
            <a:ext cx="599571" cy="518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0F86BF9C-60DA-F955-DA70-B247CF413F49}"/>
              </a:ext>
            </a:extLst>
          </p:cNvPr>
          <p:cNvSpPr/>
          <p:nvPr/>
        </p:nvSpPr>
        <p:spPr>
          <a:xfrm rot="6663989">
            <a:off x="7091844" y="5262914"/>
            <a:ext cx="599571" cy="177853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5C4EC90-0935-666D-D47A-6CB65A366046}"/>
              </a:ext>
            </a:extLst>
          </p:cNvPr>
          <p:cNvSpPr/>
          <p:nvPr/>
        </p:nvSpPr>
        <p:spPr>
          <a:xfrm>
            <a:off x="3460058" y="6316492"/>
            <a:ext cx="1022174" cy="52812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5921CDB-C066-F2CE-7FEF-7FDCDE75BDA7}"/>
                  </a:ext>
                </a:extLst>
              </p:cNvPr>
              <p:cNvSpPr txBox="1"/>
              <p:nvPr/>
            </p:nvSpPr>
            <p:spPr>
              <a:xfrm>
                <a:off x="2751354" y="4914485"/>
                <a:ext cx="3285515" cy="1191865"/>
              </a:xfrm>
              <a:prstGeom prst="rect">
                <a:avLst/>
              </a:prstGeom>
              <a:solidFill>
                <a:srgbClr val="FFFF00"/>
              </a:solidFill>
            </p:spPr>
            <p:txBody>
              <a:bodyPr wrap="square">
                <a:spAutoFit/>
              </a:bodyPr>
              <a:lstStyle/>
              <a:p>
                <a14:m>
                  <m:oMath xmlns:m="http://schemas.openxmlformats.org/officeDocument/2006/math">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𝑍</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r>
                          <a:rPr lang="en-US" sz="3200" b="0" i="1" smtClean="0">
                            <a:latin typeface="Cambria Math" panose="02040503050406030204" pitchFamily="18" charset="0"/>
                          </a:rPr>
                          <m:t>𝑗</m:t>
                        </m:r>
                        <m:r>
                          <a:rPr lang="en-US" sz="3200" b="0" i="1" smtClean="0">
                            <a:latin typeface="Cambria Math" panose="02040503050406030204" pitchFamily="18" charset="0"/>
                          </a:rPr>
                          <m:t>−1</m:t>
                        </m:r>
                      </m:sup>
                    </m:sSubSup>
                  </m:oMath>
                </a14:m>
                <a:r>
                  <a:rPr lang="en-US" sz="3200" dirty="0"/>
                  <a:t> is a vector of length j-1</a:t>
                </a:r>
              </a:p>
            </p:txBody>
          </p:sp>
        </mc:Choice>
        <mc:Fallback xmlns="">
          <p:sp>
            <p:nvSpPr>
              <p:cNvPr id="43" name="TextBox 42">
                <a:extLst>
                  <a:ext uri="{FF2B5EF4-FFF2-40B4-BE49-F238E27FC236}">
                    <a16:creationId xmlns:a16="http://schemas.microsoft.com/office/drawing/2014/main" id="{05921CDB-C066-F2CE-7FEF-7FDCDE75BDA7}"/>
                  </a:ext>
                </a:extLst>
              </p:cNvPr>
              <p:cNvSpPr txBox="1">
                <a:spLocks noRot="1" noChangeAspect="1" noMove="1" noResize="1" noEditPoints="1" noAdjustHandles="1" noChangeArrowheads="1" noChangeShapeType="1" noTextEdit="1"/>
              </p:cNvSpPr>
              <p:nvPr/>
            </p:nvSpPr>
            <p:spPr>
              <a:xfrm>
                <a:off x="2751354" y="4914485"/>
                <a:ext cx="3285515" cy="1191865"/>
              </a:xfrm>
              <a:prstGeom prst="rect">
                <a:avLst/>
              </a:prstGeom>
              <a:blipFill>
                <a:blip r:embed="rId13"/>
                <a:stretch>
                  <a:fillRect l="-4638" b="-158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27F5B6E-9495-B1F7-9797-70CE2DF8A9A9}"/>
                  </a:ext>
                </a:extLst>
              </p:cNvPr>
              <p:cNvSpPr txBox="1"/>
              <p:nvPr/>
            </p:nvSpPr>
            <p:spPr>
              <a:xfrm>
                <a:off x="1048335" y="4938305"/>
                <a:ext cx="3285515" cy="1082027"/>
              </a:xfrm>
              <a:prstGeom prst="rect">
                <a:avLst/>
              </a:prstGeom>
              <a:solidFill>
                <a:srgbClr val="FFFF00"/>
              </a:solidFill>
            </p:spPr>
            <p:txBody>
              <a:bodyPr wrap="square">
                <a:spAutoFit/>
              </a:bodyPr>
              <a:lstStyle/>
              <a:p>
                <a14:m>
                  <m:oMath xmlns:m="http://schemas.openxmlformats.org/officeDocument/2006/math">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up>
                        <m:r>
                          <a:rPr lang="en-US" sz="3200" b="0" i="1" smtClean="0">
                            <a:latin typeface="Cambria Math" panose="02040503050406030204" pitchFamily="18" charset="0"/>
                          </a:rPr>
                          <m:t>1</m:t>
                        </m:r>
                      </m:sup>
                    </m:sSubSup>
                  </m:oMath>
                </a14:m>
                <a:r>
                  <a:rPr lang="en-US" sz="3200" dirty="0"/>
                  <a:t> is a matrix of arbitrary r by j-1</a:t>
                </a:r>
              </a:p>
            </p:txBody>
          </p:sp>
        </mc:Choice>
        <mc:Fallback xmlns="">
          <p:sp>
            <p:nvSpPr>
              <p:cNvPr id="44" name="TextBox 43">
                <a:extLst>
                  <a:ext uri="{FF2B5EF4-FFF2-40B4-BE49-F238E27FC236}">
                    <a16:creationId xmlns:a16="http://schemas.microsoft.com/office/drawing/2014/main" id="{227F5B6E-9495-B1F7-9797-70CE2DF8A9A9}"/>
                  </a:ext>
                </a:extLst>
              </p:cNvPr>
              <p:cNvSpPr txBox="1">
                <a:spLocks noRot="1" noChangeAspect="1" noMove="1" noResize="1" noEditPoints="1" noAdjustHandles="1" noChangeArrowheads="1" noChangeShapeType="1" noTextEdit="1"/>
              </p:cNvSpPr>
              <p:nvPr/>
            </p:nvSpPr>
            <p:spPr>
              <a:xfrm>
                <a:off x="1048335" y="4938305"/>
                <a:ext cx="3285515" cy="1082027"/>
              </a:xfrm>
              <a:prstGeom prst="rect">
                <a:avLst/>
              </a:prstGeom>
              <a:blipFill>
                <a:blip r:embed="rId14"/>
                <a:stretch>
                  <a:fillRect l="-4824" t="-6180" b="-174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797FA40-3167-DA52-5FAF-EB76978438F4}"/>
                  </a:ext>
                </a:extLst>
              </p:cNvPr>
              <p:cNvSpPr txBox="1"/>
              <p:nvPr/>
            </p:nvSpPr>
            <p:spPr>
              <a:xfrm>
                <a:off x="3466470" y="1910254"/>
                <a:ext cx="3285515" cy="1082861"/>
              </a:xfrm>
              <a:prstGeom prst="rect">
                <a:avLst/>
              </a:prstGeom>
              <a:solidFill>
                <a:srgbClr val="FFFF00"/>
              </a:solidFill>
            </p:spPr>
            <p:txBody>
              <a:bodyPr wrap="square">
                <a:spAutoFit/>
              </a:bodyPr>
              <a:lstStyle/>
              <a:p>
                <a14:m>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𝑊</m:t>
                        </m:r>
                      </m:e>
                      <m:sub>
                        <m:r>
                          <a:rPr lang="en-US" sz="3200" b="0" i="1" smtClean="0">
                            <a:latin typeface="Cambria Math" panose="02040503050406030204" pitchFamily="18" charset="0"/>
                          </a:rPr>
                          <m:t>2</m:t>
                        </m:r>
                      </m:sub>
                      <m:sup>
                        <m:r>
                          <a:rPr lang="en-US" sz="3200" b="0" i="1" smtClean="0">
                            <a:latin typeface="Cambria Math" panose="02040503050406030204" pitchFamily="18" charset="0"/>
                          </a:rPr>
                          <m:t>1</m:t>
                        </m:r>
                      </m:sup>
                    </m:sSubSup>
                  </m:oMath>
                </a14:m>
                <a:r>
                  <a:rPr lang="en-US" sz="3200" dirty="0"/>
                  <a:t> is a matrix of arbitrary m and r</a:t>
                </a:r>
              </a:p>
            </p:txBody>
          </p:sp>
        </mc:Choice>
        <mc:Fallback xmlns="">
          <p:sp>
            <p:nvSpPr>
              <p:cNvPr id="45" name="TextBox 44">
                <a:extLst>
                  <a:ext uri="{FF2B5EF4-FFF2-40B4-BE49-F238E27FC236}">
                    <a16:creationId xmlns:a16="http://schemas.microsoft.com/office/drawing/2014/main" id="{E797FA40-3167-DA52-5FAF-EB76978438F4}"/>
                  </a:ext>
                </a:extLst>
              </p:cNvPr>
              <p:cNvSpPr txBox="1">
                <a:spLocks noRot="1" noChangeAspect="1" noMove="1" noResize="1" noEditPoints="1" noAdjustHandles="1" noChangeArrowheads="1" noChangeShapeType="1" noTextEdit="1"/>
              </p:cNvSpPr>
              <p:nvPr/>
            </p:nvSpPr>
            <p:spPr>
              <a:xfrm>
                <a:off x="3466470" y="1910254"/>
                <a:ext cx="3285515" cy="1082861"/>
              </a:xfrm>
              <a:prstGeom prst="rect">
                <a:avLst/>
              </a:prstGeom>
              <a:blipFill>
                <a:blip r:embed="rId15"/>
                <a:stretch>
                  <a:fillRect l="-4824" t="-6180" b="-174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E61D5B6-987A-A244-BDC5-2DFCB33EE68D}"/>
                  </a:ext>
                </a:extLst>
              </p:cNvPr>
              <p:cNvSpPr txBox="1"/>
              <p:nvPr/>
            </p:nvSpPr>
            <p:spPr>
              <a:xfrm>
                <a:off x="6469928" y="5150517"/>
                <a:ext cx="4883872" cy="1244636"/>
              </a:xfrm>
              <a:prstGeom prst="rect">
                <a:avLst/>
              </a:prstGeom>
              <a:solidFill>
                <a:srgbClr val="FFFF00"/>
              </a:solidFill>
            </p:spPr>
            <p:txBody>
              <a:bodyPr wrap="square">
                <a:spAutoFit/>
              </a:bodyPr>
              <a:lstStyle/>
              <a:p>
                <a14:m>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𝑊</m:t>
                        </m:r>
                      </m:e>
                      <m:sub>
                        <m:r>
                          <a:rPr lang="en-US" sz="3200" b="0" i="1" smtClean="0">
                            <a:latin typeface="Cambria Math" panose="02040503050406030204" pitchFamily="18" charset="0"/>
                          </a:rPr>
                          <m:t>3</m:t>
                        </m:r>
                      </m:sub>
                      <m:sup>
                        <m:r>
                          <a:rPr lang="en-US" sz="3200" b="0" i="1" smtClean="0">
                            <a:latin typeface="Cambria Math" panose="02040503050406030204" pitchFamily="18" charset="0"/>
                          </a:rPr>
                          <m:t>1</m:t>
                        </m:r>
                      </m:sup>
                    </m:sSubSup>
                  </m:oMath>
                </a14:m>
                <a:r>
                  <a:rPr lang="en-US" sz="3200" dirty="0"/>
                  <a:t> is a matrix 2 by m, as </a:t>
                </a:r>
                <a14:m>
                  <m:oMath xmlns:m="http://schemas.openxmlformats.org/officeDocument/2006/math">
                    <m:sSubSup>
                      <m:sSubSupPr>
                        <m:ctrlPr>
                          <a:rPr lang="en-US" sz="3200" i="1">
                            <a:latin typeface="Cambria Math" panose="02040503050406030204" pitchFamily="18" charset="0"/>
                          </a:rPr>
                        </m:ctrlPr>
                      </m:sSubSupPr>
                      <m:e>
                        <m:r>
                          <a:rPr lang="en-US" sz="3200" b="0" i="1">
                            <a:latin typeface="Cambria Math" panose="02040503050406030204" pitchFamily="18" charset="0"/>
                          </a:rPr>
                          <m:t>𝑎</m:t>
                        </m:r>
                      </m:e>
                      <m:sub>
                        <m:r>
                          <a:rPr lang="en-US" sz="3200" b="0" i="1">
                            <a:latin typeface="Cambria Math" panose="02040503050406030204" pitchFamily="18" charset="0"/>
                          </a:rPr>
                          <m:t>𝑘</m:t>
                        </m:r>
                      </m:sub>
                      <m:sup>
                        <m:r>
                          <a:rPr lang="en-US" sz="3200" b="0" i="1">
                            <a:latin typeface="Cambria Math" panose="02040503050406030204" pitchFamily="18" charset="0"/>
                          </a:rPr>
                          <m:t>𝑗</m:t>
                        </m:r>
                      </m:sup>
                    </m:sSubSup>
                  </m:oMath>
                </a14:m>
                <a:r>
                  <a:rPr lang="en-US" sz="3200" dirty="0"/>
                  <a:t>, </a:t>
                </a:r>
                <a14:m>
                  <m:oMath xmlns:m="http://schemas.openxmlformats.org/officeDocument/2006/math">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𝑏</m:t>
                        </m:r>
                      </m:e>
                      <m:sub>
                        <m:r>
                          <a:rPr lang="en-US" sz="3200" b="0" i="1">
                            <a:latin typeface="Cambria Math" panose="02040503050406030204" pitchFamily="18" charset="0"/>
                          </a:rPr>
                          <m:t>𝑘</m:t>
                        </m:r>
                      </m:sub>
                      <m:sup>
                        <m:r>
                          <a:rPr lang="en-US" sz="3200" b="0" i="1">
                            <a:latin typeface="Cambria Math" panose="02040503050406030204" pitchFamily="18" charset="0"/>
                          </a:rPr>
                          <m:t>𝑗</m:t>
                        </m:r>
                      </m:sup>
                    </m:sSubSup>
                  </m:oMath>
                </a14:m>
                <a:r>
                  <a:rPr lang="en-US" sz="3200" dirty="0"/>
                  <a:t> are the two outputs</a:t>
                </a:r>
              </a:p>
            </p:txBody>
          </p:sp>
        </mc:Choice>
        <mc:Fallback xmlns="">
          <p:sp>
            <p:nvSpPr>
              <p:cNvPr id="46" name="TextBox 45">
                <a:extLst>
                  <a:ext uri="{FF2B5EF4-FFF2-40B4-BE49-F238E27FC236}">
                    <a16:creationId xmlns:a16="http://schemas.microsoft.com/office/drawing/2014/main" id="{8E61D5B6-987A-A244-BDC5-2DFCB33EE68D}"/>
                  </a:ext>
                </a:extLst>
              </p:cNvPr>
              <p:cNvSpPr txBox="1">
                <a:spLocks noRot="1" noChangeAspect="1" noMove="1" noResize="1" noEditPoints="1" noAdjustHandles="1" noChangeArrowheads="1" noChangeShapeType="1" noTextEdit="1"/>
              </p:cNvSpPr>
              <p:nvPr/>
            </p:nvSpPr>
            <p:spPr>
              <a:xfrm>
                <a:off x="6469928" y="5150517"/>
                <a:ext cx="4883872" cy="1244636"/>
              </a:xfrm>
              <a:prstGeom prst="rect">
                <a:avLst/>
              </a:prstGeom>
              <a:blipFill>
                <a:blip r:embed="rId16"/>
                <a:stretch>
                  <a:fillRect t="-5392" b="-10294"/>
                </a:stretch>
              </a:blipFill>
            </p:spPr>
            <p:txBody>
              <a:bodyPr/>
              <a:lstStyle/>
              <a:p>
                <a:r>
                  <a:rPr lang="en-US">
                    <a:noFill/>
                  </a:rPr>
                  <a:t> </a:t>
                </a:r>
              </a:p>
            </p:txBody>
          </p:sp>
        </mc:Fallback>
      </mc:AlternateContent>
      <p:sp>
        <p:nvSpPr>
          <p:cNvPr id="47" name="Title 1">
            <a:extLst>
              <a:ext uri="{FF2B5EF4-FFF2-40B4-BE49-F238E27FC236}">
                <a16:creationId xmlns:a16="http://schemas.microsoft.com/office/drawing/2014/main" id="{7DF997D0-3A84-7940-A3E3-6A511AE9F93E}"/>
              </a:ext>
            </a:extLst>
          </p:cNvPr>
          <p:cNvSpPr txBox="1">
            <a:spLocks/>
          </p:cNvSpPr>
          <p:nvPr/>
        </p:nvSpPr>
        <p:spPr>
          <a:xfrm>
            <a:off x="956875" y="-75400"/>
            <a:ext cx="9965453" cy="1313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Lower Layer Matrix Equations Feed into Higher Layers</a:t>
            </a:r>
          </a:p>
        </p:txBody>
      </p:sp>
    </p:spTree>
    <p:extLst>
      <p:ext uri="{BB962C8B-B14F-4D97-AF65-F5344CB8AC3E}">
        <p14:creationId xmlns:p14="http://schemas.microsoft.com/office/powerpoint/2010/main" val="105437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3"/>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3"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xit" presetSubtype="0" fill="hold" grpId="3" nodeType="with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4" grpId="0" animBg="1"/>
      <p:bldP spid="4" grpId="1" animBg="1"/>
      <p:bldP spid="4" grpId="2" animBg="1"/>
      <p:bldP spid="4" grpId="3" animBg="1"/>
      <p:bldP spid="5" grpId="0" animBg="1"/>
      <p:bldP spid="5" grpId="1" animBg="1"/>
      <p:bldP spid="5" grpId="2" animBg="1"/>
      <p:bldP spid="5" grpId="3" animBg="1"/>
      <p:bldP spid="16" grpId="0" animBg="1"/>
      <p:bldP spid="18" grpId="0" animBg="1"/>
      <p:bldP spid="22" grpId="0" animBg="1"/>
      <p:bldP spid="24" grpId="0" animBg="1"/>
      <p:bldP spid="24" grpId="1" animBg="1"/>
      <p:bldP spid="43" grpId="0" animBg="1"/>
      <p:bldP spid="43" grpId="1" animBg="1"/>
      <p:bldP spid="44" grpId="0" animBg="1"/>
      <p:bldP spid="44" grpId="1" animBg="1"/>
      <p:bldP spid="45" grpId="0" animBg="1"/>
      <p:bldP spid="45" grpId="1" animBg="1"/>
      <p:bldP spid="4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766916"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3"/>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5"/>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6"/>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7"/>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9"/>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1"/>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D79C98C-436B-080F-B2FD-E1AD499C8250}"/>
              </a:ext>
            </a:extLst>
          </p:cNvPr>
          <p:cNvSpPr/>
          <p:nvPr/>
        </p:nvSpPr>
        <p:spPr>
          <a:xfrm>
            <a:off x="7350370" y="1236124"/>
            <a:ext cx="706141" cy="60299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B8D9628-DA0C-E148-5F53-0A21AC99AFE7}"/>
              </a:ext>
            </a:extLst>
          </p:cNvPr>
          <p:cNvSpPr/>
          <p:nvPr/>
        </p:nvSpPr>
        <p:spPr>
          <a:xfrm>
            <a:off x="4978934" y="6291591"/>
            <a:ext cx="706141" cy="60299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4D4B8AA-6F80-06BB-B898-996A6150CA15}"/>
              </a:ext>
            </a:extLst>
          </p:cNvPr>
          <p:cNvSpPr/>
          <p:nvPr/>
        </p:nvSpPr>
        <p:spPr>
          <a:xfrm>
            <a:off x="9767402" y="6345702"/>
            <a:ext cx="706141" cy="60299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0F9F963-5D7C-7C69-9424-D9262C72CD18}"/>
                  </a:ext>
                </a:extLst>
              </p:cNvPr>
              <p:cNvSpPr txBox="1"/>
              <p:nvPr/>
            </p:nvSpPr>
            <p:spPr>
              <a:xfrm>
                <a:off x="3811528" y="2875627"/>
                <a:ext cx="4497659" cy="2646943"/>
              </a:xfrm>
              <a:prstGeom prst="rect">
                <a:avLst/>
              </a:prstGeom>
              <a:solidFill>
                <a:srgbClr val="FFFF00"/>
              </a:solidFill>
            </p:spPr>
            <p:txBody>
              <a:bodyPr wrap="square">
                <a:spAutoFit/>
              </a:bodyPr>
              <a:lstStyle/>
              <a:p>
                <a14:m>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𝑊</m:t>
                        </m:r>
                      </m:e>
                      <m:sub>
                        <m:r>
                          <a:rPr lang="en-US" sz="3200" b="0" i="1" smtClean="0">
                            <a:latin typeface="Cambria Math" panose="02040503050406030204" pitchFamily="18" charset="0"/>
                          </a:rPr>
                          <m:t>1</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m:t>
                    </m:r>
                  </m:oMath>
                </a14:m>
                <a:r>
                  <a:rPr lang="en-US" sz="3200" dirty="0"/>
                  <a:t> and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𝑊</m:t>
                        </m:r>
                      </m:e>
                      <m:sub>
                        <m:r>
                          <a:rPr lang="en-US" sz="3200" b="0" i="1" smtClean="0">
                            <a:latin typeface="Cambria Math" panose="02040503050406030204" pitchFamily="18" charset="0"/>
                          </a:rPr>
                          <m:t>3</m:t>
                        </m:r>
                      </m:sub>
                      <m:sup>
                        <m:r>
                          <a:rPr lang="en-US" sz="3200" b="0" i="1" smtClean="0">
                            <a:latin typeface="Cambria Math" panose="02040503050406030204" pitchFamily="18" charset="0"/>
                          </a:rPr>
                          <m:t>2</m:t>
                        </m:r>
                      </m:sup>
                    </m:sSubSup>
                    <m:r>
                      <a:rPr lang="en-US" sz="3200" i="1">
                        <a:latin typeface="Cambria Math" panose="02040503050406030204" pitchFamily="18" charset="0"/>
                      </a:rPr>
                      <m:t> </m:t>
                    </m:r>
                  </m:oMath>
                </a14:m>
                <a:r>
                  <a:rPr lang="en-US" sz="3200" dirty="0"/>
                  <a:t>are (vector) intercept terms for the matrix linear equations </a:t>
                </a:r>
                <a:r>
                  <a:rPr lang="en-US" sz="3200" dirty="0" err="1"/>
                  <a:t>wrt</a:t>
                </a:r>
                <a:r>
                  <a:rPr lang="en-US" sz="3200" dirty="0"/>
                  <a:t> each layer, l, 1-3: </a:t>
                </a:r>
                <a14:m>
                  <m:oMath xmlns:m="http://schemas.openxmlformats.org/officeDocument/2006/math">
                    <m:sSubSup>
                      <m:sSubSupPr>
                        <m:ctrlPr>
                          <a:rPr lang="en-US" sz="3200" b="1" i="1">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𝒍</m:t>
                            </m:r>
                          </m:sub>
                          <m:sup>
                            <m:r>
                              <a:rPr lang="en-US" sz="3200" b="1" i="1" smtClean="0">
                                <a:latin typeface="Cambria Math" panose="02040503050406030204" pitchFamily="18" charset="0"/>
                              </a:rPr>
                              <m:t>𝟏</m:t>
                            </m:r>
                          </m:sup>
                        </m:sSubSup>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a:latin typeface="Cambria Math" panose="02040503050406030204" pitchFamily="18" charset="0"/>
                          </a:rPr>
                          <m:t>′</m:t>
                        </m:r>
                      </m:sup>
                    </m:sSubSup>
                    <m:r>
                      <a:rPr lang="en-US" sz="3200" b="1" i="1">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𝒍</m:t>
                        </m:r>
                      </m:sub>
                      <m:sup>
                        <m:r>
                          <a:rPr lang="en-US" sz="3200" b="1" i="1" smtClean="0">
                            <a:latin typeface="Cambria Math" panose="02040503050406030204" pitchFamily="18" charset="0"/>
                          </a:rPr>
                          <m:t>𝟐</m:t>
                        </m:r>
                      </m:sup>
                    </m:sSubSup>
                  </m:oMath>
                </a14:m>
                <a:endParaRPr lang="en-US" sz="3200" dirty="0"/>
              </a:p>
            </p:txBody>
          </p:sp>
        </mc:Choice>
        <mc:Fallback xmlns="">
          <p:sp>
            <p:nvSpPr>
              <p:cNvPr id="25" name="TextBox 24">
                <a:extLst>
                  <a:ext uri="{FF2B5EF4-FFF2-40B4-BE49-F238E27FC236}">
                    <a16:creationId xmlns:a16="http://schemas.microsoft.com/office/drawing/2014/main" id="{20F9F963-5D7C-7C69-9424-D9262C72CD18}"/>
                  </a:ext>
                </a:extLst>
              </p:cNvPr>
              <p:cNvSpPr txBox="1">
                <a:spLocks noRot="1" noChangeAspect="1" noMove="1" noResize="1" noEditPoints="1" noAdjustHandles="1" noChangeArrowheads="1" noChangeShapeType="1" noTextEdit="1"/>
              </p:cNvSpPr>
              <p:nvPr/>
            </p:nvSpPr>
            <p:spPr>
              <a:xfrm>
                <a:off x="3811528" y="2875627"/>
                <a:ext cx="4497659" cy="2646943"/>
              </a:xfrm>
              <a:prstGeom prst="rect">
                <a:avLst/>
              </a:prstGeom>
              <a:blipFill>
                <a:blip r:embed="rId12"/>
                <a:stretch>
                  <a:fillRect l="-3388" t="-2535" r="-1626" b="-5300"/>
                </a:stretch>
              </a:blipFill>
            </p:spPr>
            <p:txBody>
              <a:bodyPr/>
              <a:lstStyle/>
              <a:p>
                <a:r>
                  <a:rPr lang="en-US">
                    <a:noFill/>
                  </a:rPr>
                  <a:t> </a:t>
                </a:r>
              </a:p>
            </p:txBody>
          </p:sp>
        </mc:Fallback>
      </mc:AlternateContent>
      <p:sp>
        <p:nvSpPr>
          <p:cNvPr id="33" name="Title 1">
            <a:extLst>
              <a:ext uri="{FF2B5EF4-FFF2-40B4-BE49-F238E27FC236}">
                <a16:creationId xmlns:a16="http://schemas.microsoft.com/office/drawing/2014/main" id="{AB23B861-5DC0-3736-C286-98F853070AF6}"/>
              </a:ext>
            </a:extLst>
          </p:cNvPr>
          <p:cNvSpPr txBox="1">
            <a:spLocks/>
          </p:cNvSpPr>
          <p:nvPr/>
        </p:nvSpPr>
        <p:spPr>
          <a:xfrm>
            <a:off x="838200" y="33633"/>
            <a:ext cx="9965453" cy="801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Intercept Terms</a:t>
            </a:r>
          </a:p>
        </p:txBody>
      </p:sp>
    </p:spTree>
    <p:extLst>
      <p:ext uri="{BB962C8B-B14F-4D97-AF65-F5344CB8AC3E}">
        <p14:creationId xmlns:p14="http://schemas.microsoft.com/office/powerpoint/2010/main" val="112604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DAEA0E-032A-57A4-3049-5E97FF2A246F}"/>
                  </a:ext>
                </a:extLst>
              </p:cNvPr>
              <p:cNvSpPr>
                <a:spLocks noGrp="1"/>
              </p:cNvSpPr>
              <p:nvPr>
                <p:ph type="title"/>
              </p:nvPr>
            </p:nvSpPr>
            <p:spPr/>
            <p:txBody>
              <a:bodyPr>
                <a:normAutofit fontScale="90000"/>
              </a:bodyPr>
              <a:lstStyle/>
              <a:p>
                <a:r>
                  <a:rPr lang="en-US" b="1" dirty="0"/>
                  <a:t>Step 1: </a:t>
                </a:r>
                <a:r>
                  <a:rPr lang="en-US" dirty="0"/>
                  <a:t>Sample</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e>
                        </m:d>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𝐼</m:t>
                        </m:r>
                      </m:sup>
                    </m:sSubSup>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𝑋</m:t>
                        </m:r>
                      </m:e>
                    </m:d>
                  </m:oMath>
                </a14:m>
                <a:r>
                  <a:rPr lang="en-US" b="0" dirty="0"/>
                  <a:t> via Monte Carlo Simulation</a:t>
                </a:r>
                <a:endParaRPr lang="en-US" dirty="0"/>
              </a:p>
            </p:txBody>
          </p:sp>
        </mc:Choice>
        <mc:Fallback xmlns="">
          <p:sp>
            <p:nvSpPr>
              <p:cNvPr id="2" name="Title 1">
                <a:extLst>
                  <a:ext uri="{FF2B5EF4-FFF2-40B4-BE49-F238E27FC236}">
                    <a16:creationId xmlns:a16="http://schemas.microsoft.com/office/drawing/2014/main" id="{D9DAEA0E-032A-57A4-3049-5E97FF2A246F}"/>
                  </a:ext>
                </a:extLst>
              </p:cNvPr>
              <p:cNvSpPr>
                <a:spLocks noGrp="1" noRot="1" noChangeAspect="1" noMove="1" noResize="1" noEditPoints="1" noAdjustHandles="1" noChangeArrowheads="1" noChangeShapeType="1" noTextEdit="1"/>
              </p:cNvSpPr>
              <p:nvPr>
                <p:ph type="title"/>
              </p:nvPr>
            </p:nvSpPr>
            <p:spPr>
              <a:blipFill>
                <a:blip r:embed="rId2"/>
                <a:stretch>
                  <a:fillRect l="-2087" t="-6452" b="-16129"/>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9A62C99-BF44-63C3-7B0C-405A22128D32}"/>
              </a:ext>
            </a:extLst>
          </p:cNvPr>
          <p:cNvPicPr>
            <a:picLocks noGrp="1" noChangeAspect="1"/>
          </p:cNvPicPr>
          <p:nvPr>
            <p:ph idx="1"/>
          </p:nvPr>
        </p:nvPicPr>
        <p:blipFill>
          <a:blip r:embed="rId3"/>
          <a:stretch>
            <a:fillRect/>
          </a:stretch>
        </p:blipFill>
        <p:spPr>
          <a:xfrm>
            <a:off x="2425147" y="1815686"/>
            <a:ext cx="7089913" cy="4351338"/>
          </a:xfrm>
        </p:spPr>
      </p:pic>
      <p:cxnSp>
        <p:nvCxnSpPr>
          <p:cNvPr id="25" name="Straight Connector 24">
            <a:extLst>
              <a:ext uri="{FF2B5EF4-FFF2-40B4-BE49-F238E27FC236}">
                <a16:creationId xmlns:a16="http://schemas.microsoft.com/office/drawing/2014/main" id="{AFD5C395-7BAE-FEF5-1645-89853DCC539E}"/>
              </a:ext>
            </a:extLst>
          </p:cNvPr>
          <p:cNvCxnSpPr/>
          <p:nvPr/>
        </p:nvCxnSpPr>
        <p:spPr>
          <a:xfrm>
            <a:off x="3041780" y="1903445"/>
            <a:ext cx="5467738"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8BB2D1B-4F25-D39E-0FB1-AF0FD9334023}"/>
              </a:ext>
            </a:extLst>
          </p:cNvPr>
          <p:cNvSpPr/>
          <p:nvPr/>
        </p:nvSpPr>
        <p:spPr>
          <a:xfrm>
            <a:off x="3032450" y="4568347"/>
            <a:ext cx="130629" cy="8952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82B3E8AB-31FF-AFED-AB5F-34617E3AF257}"/>
              </a:ext>
            </a:extLst>
          </p:cNvPr>
          <p:cNvCxnSpPr/>
          <p:nvPr/>
        </p:nvCxnSpPr>
        <p:spPr>
          <a:xfrm>
            <a:off x="3032450" y="1878563"/>
            <a:ext cx="5467738"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D0BEBF-CA2B-C596-18AF-00B532127B2B}"/>
              </a:ext>
            </a:extLst>
          </p:cNvPr>
          <p:cNvSpPr/>
          <p:nvPr/>
        </p:nvSpPr>
        <p:spPr>
          <a:xfrm>
            <a:off x="3184850" y="4720747"/>
            <a:ext cx="130629" cy="8952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818BE71-4314-F862-C5B7-20DAF39EC7D8}"/>
              </a:ext>
            </a:extLst>
          </p:cNvPr>
          <p:cNvSpPr txBox="1"/>
          <p:nvPr/>
        </p:nvSpPr>
        <p:spPr>
          <a:xfrm>
            <a:off x="838200" y="6167024"/>
            <a:ext cx="1162050" cy="369332"/>
          </a:xfrm>
          <a:prstGeom prst="rect">
            <a:avLst/>
          </a:prstGeom>
          <a:noFill/>
        </p:spPr>
        <p:txBody>
          <a:bodyPr wrap="square" rtlCol="0">
            <a:spAutoFit/>
          </a:bodyPr>
          <a:lstStyle/>
          <a:p>
            <a:r>
              <a:rPr lang="en-US" dirty="0">
                <a:hlinkClick r:id="rId4" action="ppaction://hlinksldjump"/>
              </a:rPr>
              <a:t>Back</a:t>
            </a:r>
            <a:endParaRPr lang="en-US" dirty="0"/>
          </a:p>
        </p:txBody>
      </p:sp>
      <p:sp>
        <p:nvSpPr>
          <p:cNvPr id="4" name="Rectangle 3">
            <a:extLst>
              <a:ext uri="{FF2B5EF4-FFF2-40B4-BE49-F238E27FC236}">
                <a16:creationId xmlns:a16="http://schemas.microsoft.com/office/drawing/2014/main" id="{658551CA-3FFC-299D-34A1-0DFA75A9B07B}"/>
              </a:ext>
            </a:extLst>
          </p:cNvPr>
          <p:cNvSpPr/>
          <p:nvPr/>
        </p:nvSpPr>
        <p:spPr>
          <a:xfrm>
            <a:off x="2425147" y="1903445"/>
            <a:ext cx="737932" cy="386287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5B0A1C7-7034-27E5-E155-40007347397D}"/>
              </a:ext>
            </a:extLst>
          </p:cNvPr>
          <p:cNvSpPr/>
          <p:nvPr/>
        </p:nvSpPr>
        <p:spPr>
          <a:xfrm flipH="1">
            <a:off x="6030616" y="5987845"/>
            <a:ext cx="134209" cy="179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9D02475-18DD-5408-B7C0-A2F4E5AE24E0}"/>
              </a:ext>
            </a:extLst>
          </p:cNvPr>
          <p:cNvSpPr/>
          <p:nvPr/>
        </p:nvSpPr>
        <p:spPr>
          <a:xfrm>
            <a:off x="3102430" y="5819949"/>
            <a:ext cx="5346438" cy="40995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69 0.00393 L -0.0069 0.00416 C -0.00651 0.00787 -0.00599 0.01203 -0.00547 0.0162 C -0.00417 0.02523 -0.00261 0.03426 -0.00156 0.04328 C -0.00104 0.04814 -0.00104 0.05324 -0.00078 0.05833 C -0.00052 0.07963 -0.00052 0.10092 2.08333E-6 0.12222 C 0.00026 0.13773 0.00169 0.15301 0.00143 0.16851 C 0.00104 0.19676 -0.00169 0.23171 -0.00391 0.26111 C -0.00339 0.26967 -0.00274 0.27824 -0.00235 0.2868 C -0.00196 0.29421 -0.00196 0.30139 -0.00156 0.30879 C -0.00143 0.31088 -0.00104 0.31319 -0.00078 0.31551 C 2.08333E-6 0.325 0.00091 0.33449 0.00143 0.34398 C 0.00221 0.35532 0.00247 0.36666 0.00299 0.37801 C 0.00351 0.41111 0.0039 0.44421 0.00456 0.47731 C 0.00469 0.48333 0.00534 0.48912 0.00534 0.49514 C 0.00534 0.52106 0.00482 0.54676 0.00456 0.57268 C 0.00208 0.55509 0.00351 0.56713 0.00456 0.52916 C 0.00508 0.51088 0.00508 0.51435 0.00768 0.49652 C 0.00794 0.48703 0.00846 0.47754 0.00846 0.46782 C 0.00846 0.45486 0.0056 0.42268 0.00456 0.41481 C 0.00351 0.40671 0.00221 0.39861 0.00143 0.39027 C 0.00065 0.38125 -0.00078 0.35833 -0.00156 0.34537 C -0.00104 0.33402 -0.00104 0.32268 2.08333E-6 0.31134 C 0.00078 0.30139 0.00351 0.29166 0.00377 0.28148 C 0.00429 0.2625 0.00273 0.24328 0.00221 0.2243 C 0.00273 0.19838 0.00364 0.17268 0.00377 0.14676 C 0.00416 0.0868 0.0013 0.1412 0.00456 0.09236 C 0.00429 0.0625 0.00377 0.0324 0.00377 0.00254 C 0.00377 -0.00255 0.00416 0.0125 0.00456 0.01759 C 0.00521 0.0243 0.00612 0.03101 0.0069 0.03796 C 0.00664 0.06157 0.00651 0.08518 0.00612 0.10856 C 0.00599 0.11551 0.00586 0.12222 0.00534 0.12916 C 0.00482 0.13541 0.00377 0.14166 0.00299 0.14814 C 0.00273 0.16273 0.0026 0.17708 0.00221 0.19166 C 0.00182 0.20578 0.00104 0.21967 0.00078 0.23379 C 0.00052 0.24652 0.00052 0.25926 2.08333E-6 0.27199 C -0.00143 0.30139 -0.00404 0.33078 -0.00547 0.36041 L -0.0069 0.39166 C -0.00677 0.40162 -0.00638 0.41157 -0.00625 0.42152 C -0.00586 0.43981 -0.00599 0.45787 -0.00547 0.47615 C -0.00521 0.48611 -0.00456 0.49606 -0.00391 0.50601 C -0.00196 0.53703 -0.00456 0.47777 -0.00235 0.52361 C -0.00196 0.53101 -0.00196 0.53819 -0.00156 0.54537 C -0.00143 0.54722 -0.00104 0.54907 -0.00078 0.55092 C -0.00026 0.55532 0.00026 0.55995 0.00078 0.56458 L 0.00143 0.57824 C 0.00338 0.50995 0.00286 0.54097 0.00143 0.4162 C 0.00143 0.41389 0.00078 0.4118 0.00078 0.40949 C 0.00052 0.40393 0.00078 0.39861 0.00078 0.39305 " pathEditMode="relative" rAng="0" ptsTypes="AAAAAAAAAAAAAAAAAAAAAAAAAAAAAAAAAAAAAAAAAAAAAAAAA">
                                      <p:cBhvr>
                                        <p:cTn id="20" dur="5000" fill="hold"/>
                                        <p:tgtEl>
                                          <p:spTgt spid="25"/>
                                        </p:tgtEl>
                                        <p:attrNameLst>
                                          <p:attrName>ppt_x</p:attrName>
                                          <p:attrName>ppt_y</p:attrName>
                                        </p:attrNameLst>
                                      </p:cBhvr>
                                      <p:rCtr x="768" y="28588"/>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00143 0.00069 L 0.00143 0.00069 L 0.03971 0.00462 C 0.0431 0.00509 0.04635 0.00671 0.04974 0.0074 C 0.05273 0.0081 0.05586 0.00833 0.05885 0.00879 L 0.10247 0.00462 C 0.10716 0.00416 0.11172 0.003 0.11627 0.00208 C 0.11966 0.00115 0.12291 -0.00024 0.1263 -0.0007 C 0.13593 -0.00209 0.14557 -0.00255 0.15534 -0.00348 C 0.17851 -0.00926 0.16302 -0.00602 0.21575 -0.00348 C 0.21705 -0.00348 0.21836 -0.00232 0.21966 -0.00209 C 0.22474 -0.00093 0.22981 -0.00093 0.23489 0.00069 C 0.2375 0.00138 0.24336 0.00324 0.2457 0.00324 C 0.26145 0.00416 0.27734 0.00416 0.2931 0.00462 C 0.30794 0.00763 0.29284 0.00625 0.30534 0.00324 C 0.31145 0.00185 0.31757 0.00092 0.32369 0.00069 C 0.33906 -0.00047 0.35429 -0.00024 0.36966 -0.0007 C 0.38489 -0.00255 0.3901 -0.00394 0.40872 -0.0007 C 0.41067 -0.00047 0.41224 0.00208 0.41406 0.00324 L 0.42864 0.00069 C 0.4164 0.0037 0.40416 0.00648 0.39179 0.00879 L 0.38489 0.01018 C 0.3832 0.01064 0.38138 0.01111 0.37955 0.01157 L 0.37343 0.01296 C 0.36484 0.0125 0.35612 0.01111 0.34739 0.01157 C 0.34336 0.01157 0.33932 0.01342 0.33515 0.01435 L 0.32825 0.01574 L 0.30299 0.01435 C 0.29909 0.01388 0.2875 0.01226 0.2832 0.01157 C 0.27968 0.01041 0.27226 0.00717 0.26862 0.0074 C 0.25703 0.0081 0.24557 0.01041 0.23411 0.01296 L 0.14388 0.01157 C 0.14179 0.01157 0.13971 0.01064 0.13776 0.01018 L 0.13086 0.00879 C 0.12018 0.00393 0.13203 0.00879 0.1056 0.00879 C 0.08971 0.00879 0.07395 0.00787 0.05807 0.0074 C 0.05013 0.00324 0.05494 0.00509 0.04505 0.00324 C 0.02448 -0.00047 0.04778 0.00231 0.00078 0.00069 C 0.03685 -0.00533 -0.01654 0.003 0.08489 -0.00209 C 0.08672 -0.00232 0.08841 -0.00417 0.09023 -0.00487 C 0.09479 -0.00649 0.09948 -0.00764 0.10403 -0.00903 L 0.10859 -0.01019 C 0.11471 -0.00996 0.12083 -0.00973 0.12695 -0.00903 C 0.12786 -0.0088 0.12864 -0.00811 0.12929 -0.00764 C 0.12955 -0.00741 0.12877 -0.00764 0.12851 -0.00764 " pathEditMode="relative" ptsTypes="AAAAAAAAAAAAAAAAAAAAAAAAAAAAAAAAAAAAAAAAAAAAA">
                                      <p:cBhvr>
                                        <p:cTn id="28" dur="3000" fill="hold"/>
                                        <p:tgtEl>
                                          <p:spTgt spid="27"/>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par>
                          <p:cTn id="33" fill="hold">
                            <p:stCondLst>
                              <p:cond delay="0"/>
                            </p:stCondLst>
                            <p:childTnLst>
                              <p:par>
                                <p:cTn id="34" presetID="0" presetClass="path" presetSubtype="0" accel="50000" decel="50000" fill="hold" nodeType="afterEffect">
                                  <p:stCondLst>
                                    <p:cond delay="0"/>
                                  </p:stCondLst>
                                  <p:childTnLst>
                                    <p:animMotion origin="layout" path="M 0.00612 0.00787 L 0.00612 0.00787 C 0.00768 0.03357 0.01185 0.09375 0.01302 0.12477 C 0.01341 0.13843 0.01354 0.15185 0.0138 0.16551 C 0.01354 0.19375 0.01341 0.22176 0.01302 0.25 C 0.01289 0.25533 0.01237 0.26088 0.01224 0.26621 C 0.01185 0.27523 0.01159 0.28426 0.01146 0.29352 C 0.0108 0.32338 0.01172 0.35347 0.00989 0.3831 C 0.0082 0.41088 0.00898 0.39954 0.00768 0.41713 C 0.00742 0.44213 0.00729 0.46713 0.0069 0.49213 C 0.00677 0.49514 0.00638 0.49838 0.00612 0.50162 C 0.00586 0.5051 0.0056 0.5088 0.00534 0.5125 C 0.00507 0.53241 0.00521 0.55232 0.00455 0.57222 C 0.00442 0.57732 0.00416 0.56227 0.00377 0.55741 C 0.00299 0.54722 0.00182 0.53727 0.00078 0.52732 C 0.00104 0.49699 0.00078 0.46667 0.00156 0.43635 C 0.00182 0.42199 0.00416 0.40787 0.00612 0.39398 C 0.00481 0.3882 0.00273 0.38264 0.00234 0.37639 C -0.00013 0.34329 0.0013 0.32847 0.00455 0.29746 C 0.00494 0.29422 0.0056 0.29121 0.00612 0.28797 C 0.00534 0.28033 0.00468 0.27246 0.00377 0.26482 C 0.00338 0.26065 0.00273 0.25672 0.00234 0.25255 C 0.00169 0.24769 0.0013 0.2426 0.00078 0.23773 C 0.0013 0.20417 0.00208 0.1706 0.00234 0.13704 C 0.00247 0.10232 -0.00104 0.1507 0.00234 0.10023 C 0.00351 0.08241 0.00442 0.07523 0.00833 0.05949 C 0.0095 0.0551 0.01106 0.05139 0.01224 0.04722 C 0.01289 0.04468 0.0138 0.03912 0.0138 0.03912 C 0.01354 0.03403 0.01354 0.02894 0.01302 0.02408 C 0.01276 0.02246 0.01185 0.02153 0.01146 0.01991 C 0.01106 0.01875 0.01093 0.01736 0.01067 0.01597 C 0.0125 0.06945 0.0125 0.05255 0.00768 0.14653 C 0.0069 0.16181 0.00494 0.16922 0.00234 0.18195 C 0.00182 0.21042 0.00143 0.23912 0.00078 0.2676 C 0.00065 0.27037 0.00026 0.27292 3.33333E-6 0.2757 C -0.00091 0.28565 -0.00118 0.29074 -0.00157 0.30162 C -0.00378 0.37917 -0.00065 0.34028 -0.0069 0.39815 C -0.00716 0.40463 -0.00743 0.41088 -0.00769 0.41713 C -0.00782 0.42222 -0.00821 0.42709 -0.00847 0.43218 C -0.00873 0.43797 -0.00899 0.44398 -0.00912 0.44977 C -0.00821 0.46435 -0.00743 0.47894 -0.00612 0.49329 C -0.00534 0.50162 -0.00378 0.50972 -0.00313 0.51783 C -0.0017 0.53426 -0.00026 0.55047 0.00078 0.5669 C 0.0013 0.57547 0.00143 0.58426 0.00234 0.5926 C 0.00286 0.59861 0.00182 0.58102 0.00156 0.575 C 0.00208 0.53658 0.00182 0.49792 0.00299 0.45949 C 0.00325 0.45139 0.00573 0.44422 0.00612 0.43635 C 0.00768 0.40463 0.00807 0.37269 0.00911 0.34097 C 0.00885 0.33519 0.00924 0.32917 0.00833 0.32338 C 0.00742 0.31713 0.00494 0.31181 0.00377 0.30556 C 0.00273 0.3 0.00234 0.29398 0.00156 0.28797 C 0.0013 0.28357 0.00078 0.27894 0.00078 0.27431 C 0.00078 0.25602 0.00156 0.2456 0.00377 0.22824 C 0.00442 0.22338 0.00586 0.21783 0.0069 0.2132 C 0.00716 0.21181 0.00755 0.21042 0.00768 0.20903 C 0.00781 0.20278 0.00768 0.1963 0.00768 0.19005 " pathEditMode="relative" ptsTypes="AAAAAAAAAAAAAAAAAAAAAAAAAAAAAAAAAAAAAAAAAAAAAAAAAAAAAAAA">
                                      <p:cBhvr>
                                        <p:cTn id="35" dur="5000" fill="hold"/>
                                        <p:tgtEl>
                                          <p:spTgt spid="28"/>
                                        </p:tgtEl>
                                        <p:attrNameLst>
                                          <p:attrName>ppt_x</p:attrName>
                                          <p:attrName>ppt_y</p:attrName>
                                        </p:attrNameLst>
                                      </p:cBhvr>
                                    </p:animMotion>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par>
                          <p:cTn id="39" fill="hold">
                            <p:stCondLst>
                              <p:cond delay="5000"/>
                            </p:stCondLst>
                            <p:childTnLst>
                              <p:par>
                                <p:cTn id="40" presetID="0" presetClass="path" presetSubtype="0" accel="50000" decel="50000" fill="hold" grpId="1" nodeType="afterEffect">
                                  <p:stCondLst>
                                    <p:cond delay="0"/>
                                  </p:stCondLst>
                                  <p:childTnLst>
                                    <p:animMotion origin="layout" path="M -0.00677 -0.23102 L -0.00677 -0.23033 L 0.03177 -0.22685 C 0.03489 -0.22616 0.03815 -0.22454 0.04153 -0.22385 C 0.04453 -0.22315 0.04765 -0.22292 0.05065 -0.22292 L 0.09453 -0.22685 C 0.09895 -0.22709 0.10377 -0.22847 0.10807 -0.2294 C 0.11145 -0.2301 0.11497 -0.23172 0.11836 -0.23195 C 0.12799 -0.23334 0.13737 -0.23426 0.14713 -0.23496 C 0.17057 -0.24074 0.15507 -0.2375 0.20755 -0.23496 C 0.20911 -0.23496 0.21015 -0.23357 0.21172 -0.23334 C 0.21653 -0.23264 0.22174 -0.23264 0.22695 -0.23102 C 0.22955 -0.2301 0.23541 -0.22801 0.2375 -0.22801 C 0.25351 -0.22709 0.2694 -0.22709 0.28502 -0.22685 C 0.3 -0.22361 0.28489 -0.22523 0.29713 -0.22801 C 0.30325 -0.2294 0.30937 -0.23033 0.31549 -0.23102 C 0.33086 -0.23172 0.34609 -0.23172 0.36145 -0.23195 C 0.37669 -0.23426 0.3819 -0.23519 0.40052 -0.23195 C 0.4026 -0.23172 0.40429 -0.2294 0.40586 -0.22801 C 0.4108 -0.22894 0.41575 -0.2301 0.4207 -0.23102 C 0.40846 -0.22778 0.39622 -0.22477 0.38385 -0.22292 L 0.37669 -0.2213 C 0.37526 -0.2206 0.37317 -0.22037 0.37161 -0.21968 C 0.3694 -0.21945 0.36731 -0.21875 0.36549 -0.21829 C 0.3569 -0.21875 0.34817 -0.22037 0.33932 -0.21968 C 0.33541 -0.21968 0.33112 -0.21806 0.32721 -0.21713 C 0.32474 -0.21644 0.32239 -0.21644 0.32031 -0.21551 L 0.29479 -0.21713 C 0.29101 -0.21736 0.27929 -0.21898 0.27526 -0.21968 C 0.27174 -0.2213 0.26406 -0.22454 0.26067 -0.22385 C 0.24882 -0.22315 0.23737 -0.2213 0.22591 -0.21829 L 0.13567 -0.21968 C 0.13385 -0.21968 0.13151 -0.2206 0.12955 -0.2213 C 0.12747 -0.22199 0.12513 -0.22199 0.12265 -0.22292 C 0.11224 -0.22778 0.12409 -0.22292 0.09765 -0.22292 C 0.08177 -0.22292 0.06575 -0.22361 0.05 -0.22385 C 0.04192 -0.22801 0.047 -0.22616 0.03711 -0.22801 C 0.01653 -0.23172 0.03984 -0.2294 -0.00716 -0.23102 C 0.0289 -0.23658 -0.02474 -0.22847 0.07695 -0.23334 C 0.07877 -0.23357 0.0802 -0.23588 0.08229 -0.23611 C 0.08659 -0.23773 0.09153 -0.23912 0.09583 -0.24074 C 0.09752 -0.24074 0.09895 -0.24144 0.10065 -0.24144 C 0.10677 -0.24144 0.11289 -0.24097 0.11901 -0.24074 C 0.11966 -0.24005 0.12044 -0.23935 0.12135 -0.23912 C 0.12161 -0.23912 0.27461 -0.24051 0.27435 -0.24051 " pathEditMode="relative" rAng="0" ptsTypes="AAAAAAAAAAAAAAAAAAAAAAAAAAAAAAAAAAAAAAAAAAAAA">
                                      <p:cBhvr>
                                        <p:cTn id="41" dur="3000" fill="hold"/>
                                        <p:tgtEl>
                                          <p:spTgt spid="32"/>
                                        </p:tgtEl>
                                        <p:attrNameLst>
                                          <p:attrName>ppt_x</p:attrName>
                                          <p:attrName>ppt_y</p:attrName>
                                        </p:attrNameLst>
                                      </p:cBhvr>
                                      <p:rCtr x="2135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2" grpId="0" animBg="1"/>
      <p:bldP spid="32" grpId="1" animBg="1"/>
      <p:bldP spid="4" grpId="0" animBg="1"/>
      <p:bldP spid="4" grpId="1" animBg="1"/>
      <p:bldP spid="6" grpId="0" animBg="1"/>
      <p:bldP spid="6"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A63BF0E-9C94-B405-4133-A2358A752968}"/>
              </a:ext>
            </a:extLst>
          </p:cNvPr>
          <p:cNvPicPr>
            <a:picLocks noGrp="1" noChangeAspect="1"/>
          </p:cNvPicPr>
          <p:nvPr>
            <p:ph idx="1"/>
          </p:nvPr>
        </p:nvPicPr>
        <p:blipFill>
          <a:blip r:embed="rId2"/>
          <a:stretch>
            <a:fillRect/>
          </a:stretch>
        </p:blipFill>
        <p:spPr>
          <a:xfrm>
            <a:off x="766916" y="1406014"/>
            <a:ext cx="10586884" cy="5086861"/>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C72A1-A083-0C07-7F63-BE6E04A1659E}"/>
                  </a:ext>
                </a:extLst>
              </p:cNvPr>
              <p:cNvSpPr txBox="1"/>
              <p:nvPr/>
            </p:nvSpPr>
            <p:spPr>
              <a:xfrm>
                <a:off x="1237028" y="224370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sup>
                      </m:sSubSup>
                    </m:oMath>
                  </m:oMathPara>
                </a14:m>
                <a:endParaRPr lang="en-US" sz="3200" b="1" dirty="0"/>
              </a:p>
            </p:txBody>
          </p:sp>
        </mc:Choice>
        <mc:Fallback xmlns="">
          <p:sp>
            <p:nvSpPr>
              <p:cNvPr id="11" name="TextBox 10">
                <a:extLst>
                  <a:ext uri="{FF2B5EF4-FFF2-40B4-BE49-F238E27FC236}">
                    <a16:creationId xmlns:a16="http://schemas.microsoft.com/office/drawing/2014/main" id="{2C3C72A1-A083-0C07-7F63-BE6E04A1659E}"/>
                  </a:ext>
                </a:extLst>
              </p:cNvPr>
              <p:cNvSpPr txBox="1">
                <a:spLocks noRot="1" noChangeAspect="1" noMove="1" noResize="1" noEditPoints="1" noAdjustHandles="1" noChangeArrowheads="1" noChangeShapeType="1" noTextEdit="1"/>
              </p:cNvSpPr>
              <p:nvPr/>
            </p:nvSpPr>
            <p:spPr>
              <a:xfrm>
                <a:off x="1237028" y="2243703"/>
                <a:ext cx="483618" cy="626390"/>
              </a:xfrm>
              <a:prstGeom prst="rect">
                <a:avLst/>
              </a:prstGeom>
              <a:blipFill>
                <a:blip r:embed="rId4"/>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E606DB-C42B-792B-A1FF-EB688E24ADD9}"/>
                  </a:ext>
                </a:extLst>
              </p:cNvPr>
              <p:cNvSpPr txBox="1"/>
              <p:nvPr/>
            </p:nvSpPr>
            <p:spPr>
              <a:xfrm>
                <a:off x="1237028" y="3109913"/>
                <a:ext cx="483618" cy="626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12" name="TextBox 11">
                <a:extLst>
                  <a:ext uri="{FF2B5EF4-FFF2-40B4-BE49-F238E27FC236}">
                    <a16:creationId xmlns:a16="http://schemas.microsoft.com/office/drawing/2014/main" id="{52E606DB-C42B-792B-A1FF-EB688E24ADD9}"/>
                  </a:ext>
                </a:extLst>
              </p:cNvPr>
              <p:cNvSpPr txBox="1">
                <a:spLocks noRot="1" noChangeAspect="1" noMove="1" noResize="1" noEditPoints="1" noAdjustHandles="1" noChangeArrowheads="1" noChangeShapeType="1" noTextEdit="1"/>
              </p:cNvSpPr>
              <p:nvPr/>
            </p:nvSpPr>
            <p:spPr>
              <a:xfrm>
                <a:off x="1237028" y="3109913"/>
                <a:ext cx="483618" cy="626390"/>
              </a:xfrm>
              <a:prstGeom prst="rect">
                <a:avLst/>
              </a:prstGeom>
              <a:blipFill>
                <a:blip r:embed="rId5"/>
                <a:stretch>
                  <a:fillRect r="-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962FD1-9DAB-D9D3-B1EA-1CDF20D2EF3E}"/>
                  </a:ext>
                </a:extLst>
              </p:cNvPr>
              <p:cNvSpPr txBox="1"/>
              <p:nvPr/>
            </p:nvSpPr>
            <p:spPr>
              <a:xfrm>
                <a:off x="1094461" y="4657523"/>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oMath>
                  </m:oMathPara>
                </a14:m>
                <a:endParaRPr lang="en-US" sz="3200" b="1" dirty="0"/>
              </a:p>
            </p:txBody>
          </p:sp>
        </mc:Choice>
        <mc:Fallback xmlns="">
          <p:sp>
            <p:nvSpPr>
              <p:cNvPr id="13" name="TextBox 12">
                <a:extLst>
                  <a:ext uri="{FF2B5EF4-FFF2-40B4-BE49-F238E27FC236}">
                    <a16:creationId xmlns:a16="http://schemas.microsoft.com/office/drawing/2014/main" id="{45962FD1-9DAB-D9D3-B1EA-1CDF20D2EF3E}"/>
                  </a:ext>
                </a:extLst>
              </p:cNvPr>
              <p:cNvSpPr txBox="1">
                <a:spLocks noRot="1" noChangeAspect="1" noMove="1" noResize="1" noEditPoints="1" noAdjustHandles="1" noChangeArrowheads="1" noChangeShapeType="1" noTextEdit="1"/>
              </p:cNvSpPr>
              <p:nvPr/>
            </p:nvSpPr>
            <p:spPr>
              <a:xfrm>
                <a:off x="1094461" y="4657523"/>
                <a:ext cx="483618" cy="711220"/>
              </a:xfrm>
              <a:prstGeom prst="rect">
                <a:avLst/>
              </a:prstGeom>
              <a:blipFill>
                <a:blip r:embed="rId6"/>
                <a:stretch>
                  <a:fillRect r="-74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DCADD9-569F-EB6E-BEDB-E98998DCF9A4}"/>
                  </a:ext>
                </a:extLst>
              </p:cNvPr>
              <p:cNvSpPr txBox="1"/>
              <p:nvPr/>
            </p:nvSpPr>
            <p:spPr>
              <a:xfrm>
                <a:off x="10120473" y="2678445"/>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𝒂</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4" name="TextBox 13">
                <a:extLst>
                  <a:ext uri="{FF2B5EF4-FFF2-40B4-BE49-F238E27FC236}">
                    <a16:creationId xmlns:a16="http://schemas.microsoft.com/office/drawing/2014/main" id="{48DCADD9-569F-EB6E-BEDB-E98998DCF9A4}"/>
                  </a:ext>
                </a:extLst>
              </p:cNvPr>
              <p:cNvSpPr txBox="1">
                <a:spLocks noRot="1" noChangeAspect="1" noMove="1" noResize="1" noEditPoints="1" noAdjustHandles="1" noChangeArrowheads="1" noChangeShapeType="1" noTextEdit="1"/>
              </p:cNvSpPr>
              <p:nvPr/>
            </p:nvSpPr>
            <p:spPr>
              <a:xfrm>
                <a:off x="10120473" y="2678445"/>
                <a:ext cx="483618" cy="711220"/>
              </a:xfrm>
              <a:prstGeom prst="rect">
                <a:avLst/>
              </a:prstGeom>
              <a:blipFill>
                <a:blip r:embed="rId7"/>
                <a:stretch>
                  <a:fillRect r="-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926556D-A6A7-D6DA-6082-D0CA87A5363C}"/>
                  </a:ext>
                </a:extLst>
              </p:cNvPr>
              <p:cNvSpPr txBox="1"/>
              <p:nvPr/>
            </p:nvSpPr>
            <p:spPr>
              <a:xfrm>
                <a:off x="10061480" y="4205239"/>
                <a:ext cx="483618"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𝒃</m:t>
                          </m:r>
                        </m:e>
                        <m:sub>
                          <m:r>
                            <a:rPr lang="en-US" sz="3200" b="1" i="1">
                              <a:latin typeface="Cambria Math" panose="02040503050406030204" pitchFamily="18" charset="0"/>
                            </a:rPr>
                            <m:t>𝒌</m:t>
                          </m:r>
                        </m:sub>
                        <m:sup>
                          <m:r>
                            <a:rPr lang="en-US" sz="3200" b="1" i="1" smtClean="0">
                              <a:latin typeface="Cambria Math" panose="02040503050406030204" pitchFamily="18" charset="0"/>
                            </a:rPr>
                            <m:t>𝒋</m:t>
                          </m:r>
                        </m:sup>
                      </m:sSubSup>
                    </m:oMath>
                  </m:oMathPara>
                </a14:m>
                <a:endParaRPr lang="en-US" sz="3200" b="1" dirty="0"/>
              </a:p>
            </p:txBody>
          </p:sp>
        </mc:Choice>
        <mc:Fallback xmlns="">
          <p:sp>
            <p:nvSpPr>
              <p:cNvPr id="15" name="TextBox 14">
                <a:extLst>
                  <a:ext uri="{FF2B5EF4-FFF2-40B4-BE49-F238E27FC236}">
                    <a16:creationId xmlns:a16="http://schemas.microsoft.com/office/drawing/2014/main" id="{E926556D-A6A7-D6DA-6082-D0CA87A5363C}"/>
                  </a:ext>
                </a:extLst>
              </p:cNvPr>
              <p:cNvSpPr txBox="1">
                <a:spLocks noRot="1" noChangeAspect="1" noMove="1" noResize="1" noEditPoints="1" noAdjustHandles="1" noChangeArrowheads="1" noChangeShapeType="1" noTextEdit="1"/>
              </p:cNvSpPr>
              <p:nvPr/>
            </p:nvSpPr>
            <p:spPr>
              <a:xfrm>
                <a:off x="10061480" y="4205239"/>
                <a:ext cx="483618" cy="711220"/>
              </a:xfrm>
              <a:prstGeom prst="rect">
                <a:avLst/>
              </a:prstGeom>
              <a:blipFill>
                <a:blip r:embed="rId8"/>
                <a:stretch>
                  <a:fillRect r="-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522186-3DB5-ACB5-FEC0-269E3700A973}"/>
                  </a:ext>
                </a:extLst>
              </p:cNvPr>
              <p:cNvSpPr txBox="1"/>
              <p:nvPr/>
            </p:nvSpPr>
            <p:spPr>
              <a:xfrm>
                <a:off x="919316" y="6173874"/>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𝒋</m:t>
                          </m:r>
                          <m:r>
                            <a:rPr lang="en-US" sz="3200" b="1" i="1" smtClean="0">
                              <a:latin typeface="Cambria Math" panose="02040503050406030204" pitchFamily="18" charset="0"/>
                            </a:rPr>
                            <m:t>−</m:t>
                          </m:r>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𝟏</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17" name="TextBox 16">
                <a:extLst>
                  <a:ext uri="{FF2B5EF4-FFF2-40B4-BE49-F238E27FC236}">
                    <a16:creationId xmlns:a16="http://schemas.microsoft.com/office/drawing/2014/main" id="{E4522186-3DB5-ACB5-FEC0-269E3700A973}"/>
                  </a:ext>
                </a:extLst>
              </p:cNvPr>
              <p:cNvSpPr txBox="1">
                <a:spLocks noRot="1" noChangeAspect="1" noMove="1" noResize="1" noEditPoints="1" noAdjustHandles="1" noChangeArrowheads="1" noChangeShapeType="1" noTextEdit="1"/>
              </p:cNvSpPr>
              <p:nvPr/>
            </p:nvSpPr>
            <p:spPr>
              <a:xfrm>
                <a:off x="919316" y="6173874"/>
                <a:ext cx="5020286" cy="711220"/>
              </a:xfrm>
              <a:prstGeom prst="rect">
                <a:avLst/>
              </a:prstGeom>
              <a:blipFill>
                <a:blip r:embed="rId9"/>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8C841DE-8937-5CD7-0ED2-5228C5273FE8}"/>
              </a:ext>
            </a:extLst>
          </p:cNvPr>
          <p:cNvSpPr/>
          <p:nvPr/>
        </p:nvSpPr>
        <p:spPr>
          <a:xfrm>
            <a:off x="4788310" y="1182478"/>
            <a:ext cx="2330245" cy="508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B511E-62CB-87D0-9B9B-3E4FED64F341}"/>
              </a:ext>
            </a:extLst>
          </p:cNvPr>
          <p:cNvPicPr>
            <a:picLocks noChangeAspect="1"/>
          </p:cNvPicPr>
          <p:nvPr/>
        </p:nvPicPr>
        <p:blipFill>
          <a:blip r:embed="rId10"/>
          <a:stretch>
            <a:fillRect/>
          </a:stretch>
        </p:blipFill>
        <p:spPr>
          <a:xfrm>
            <a:off x="6096000" y="750724"/>
            <a:ext cx="2441331" cy="5543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3C7FC2-A0C7-F6E5-1DD0-A6A72D29AC1C}"/>
                  </a:ext>
                </a:extLst>
              </p:cNvPr>
              <p:cNvSpPr txBox="1"/>
              <p:nvPr/>
            </p:nvSpPr>
            <p:spPr>
              <a:xfrm>
                <a:off x="3585857" y="1173012"/>
                <a:ext cx="5020286" cy="622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 </m:t>
                          </m:r>
                          <m:r>
                            <a:rPr lang="en-US" sz="3200" b="1" i="1" smtClean="0">
                              <a:latin typeface="Cambria Math" panose="02040503050406030204" pitchFamily="18" charset="0"/>
                            </a:rPr>
                            <m:t>𝝈</m:t>
                          </m:r>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smtClean="0">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𝟐</m:t>
                          </m:r>
                        </m:sup>
                      </m:sSubSup>
                      <m:r>
                        <a:rPr lang="en-US" sz="3200" b="1" i="1" smtClean="0">
                          <a:latin typeface="Cambria Math" panose="02040503050406030204" pitchFamily="18" charset="0"/>
                        </a:rPr>
                        <m:t>)</m:t>
                      </m:r>
                    </m:oMath>
                  </m:oMathPara>
                </a14:m>
                <a:endParaRPr lang="en-US" sz="3200" b="1" dirty="0"/>
              </a:p>
            </p:txBody>
          </p:sp>
        </mc:Choice>
        <mc:Fallback xmlns="">
          <p:sp>
            <p:nvSpPr>
              <p:cNvPr id="21" name="TextBox 20">
                <a:extLst>
                  <a:ext uri="{FF2B5EF4-FFF2-40B4-BE49-F238E27FC236}">
                    <a16:creationId xmlns:a16="http://schemas.microsoft.com/office/drawing/2014/main" id="{F83C7FC2-A0C7-F6E5-1DD0-A6A72D29AC1C}"/>
                  </a:ext>
                </a:extLst>
              </p:cNvPr>
              <p:cNvSpPr txBox="1">
                <a:spLocks noRot="1" noChangeAspect="1" noMove="1" noResize="1" noEditPoints="1" noAdjustHandles="1" noChangeArrowheads="1" noChangeShapeType="1" noTextEdit="1"/>
              </p:cNvSpPr>
              <p:nvPr/>
            </p:nvSpPr>
            <p:spPr>
              <a:xfrm>
                <a:off x="3585857" y="1173012"/>
                <a:ext cx="5020286" cy="62267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0AA02A-8802-6992-06A2-72883F30D78D}"/>
                  </a:ext>
                </a:extLst>
              </p:cNvPr>
              <p:cNvSpPr txBox="1"/>
              <p:nvPr/>
            </p:nvSpPr>
            <p:spPr>
              <a:xfrm>
                <a:off x="5783367" y="6237481"/>
                <a:ext cx="5020286" cy="711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𝒂</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m:rPr>
                              <m:nor/>
                            </m:rPr>
                            <a:rPr lang="en-US" sz="3200" b="1" dirty="0"/>
                            <m:t> </m:t>
                          </m:r>
                          <m:r>
                            <a:rPr lang="en-US" sz="3200" b="1" i="1" dirty="0" smtClean="0">
                              <a:latin typeface="Cambria Math" panose="02040503050406030204" pitchFamily="18" charset="0"/>
                            </a:rPr>
                            <m:t>,</m:t>
                          </m:r>
                          <m:sSubSup>
                            <m:sSubSupPr>
                              <m:ctrlPr>
                                <a:rPr lang="en-US" sz="3200" b="1" i="1">
                                  <a:latin typeface="Cambria Math" panose="02040503050406030204" pitchFamily="18" charset="0"/>
                                </a:rPr>
                              </m:ctrlPr>
                            </m:sSubSupPr>
                            <m:e>
                              <m:r>
                                <a:rPr lang="en-US" sz="3200" b="1" i="1">
                                  <a:latin typeface="Cambria Math" panose="02040503050406030204" pitchFamily="18" charset="0"/>
                                </a:rPr>
                                <m:t>𝒃</m:t>
                              </m:r>
                            </m:e>
                            <m:sub>
                              <m:r>
                                <a:rPr lang="en-US" sz="3200" b="1" i="1">
                                  <a:latin typeface="Cambria Math" panose="02040503050406030204" pitchFamily="18" charset="0"/>
                                </a:rPr>
                                <m:t>𝒌</m:t>
                              </m:r>
                            </m:sub>
                            <m:sup>
                              <m:r>
                                <a:rPr lang="en-US" sz="3200" b="1" i="1">
                                  <a:latin typeface="Cambria Math" panose="02040503050406030204" pitchFamily="18" charset="0"/>
                                </a:rPr>
                                <m:t>𝒋</m:t>
                              </m:r>
                            </m:sup>
                          </m:sSubSup>
                          <m:r>
                            <a:rPr lang="en-US" sz="3200" b="1" i="1" smtClean="0">
                              <a:latin typeface="Cambria Math" panose="02040503050406030204" pitchFamily="18" charset="0"/>
                            </a:rPr>
                            <m:t>]= </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𝟏</m:t>
                              </m:r>
                            </m:sup>
                          </m:sSubSup>
                          <m:r>
                            <a:rPr lang="en-US" sz="3200" b="1" i="1" smtClean="0">
                              <a:latin typeface="Cambria Math" panose="02040503050406030204" pitchFamily="18" charset="0"/>
                            </a:rPr>
                            <m:t>∗</m:t>
                          </m:r>
                          <m:r>
                            <a:rPr lang="en-US" sz="3200" b="1" i="1">
                              <a:latin typeface="Cambria Math" panose="02040503050406030204" pitchFamily="18" charset="0"/>
                            </a:rPr>
                            <m:t>𝒁</m:t>
                          </m:r>
                        </m:e>
                        <m:sub>
                          <m:r>
                            <a:rPr lang="en-US" sz="3200" b="1" i="1">
                              <a:latin typeface="Cambria Math" panose="02040503050406030204" pitchFamily="18" charset="0"/>
                            </a:rPr>
                            <m:t>𝒌</m:t>
                          </m:r>
                        </m:sub>
                        <m:sup>
                          <m:r>
                            <a:rPr lang="en-US" sz="3200" b="1" i="1" smtClean="0">
                              <a:latin typeface="Cambria Math" panose="02040503050406030204" pitchFamily="18" charset="0"/>
                            </a:rPr>
                            <m:t>′′</m:t>
                          </m:r>
                        </m:sup>
                      </m:sSubSup>
                      <m:r>
                        <a:rPr lang="en-US" sz="3200" b="1" i="1"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𝑾</m:t>
                          </m:r>
                        </m:e>
                        <m:sub>
                          <m:r>
                            <a:rPr lang="en-US" sz="3200" b="1" i="1" smtClean="0">
                              <a:latin typeface="Cambria Math" panose="02040503050406030204" pitchFamily="18" charset="0"/>
                            </a:rPr>
                            <m:t>𝟑</m:t>
                          </m:r>
                        </m:sub>
                        <m:sup>
                          <m:r>
                            <a:rPr lang="en-US" sz="3200" b="1" i="1" smtClean="0">
                              <a:latin typeface="Cambria Math" panose="02040503050406030204" pitchFamily="18" charset="0"/>
                            </a:rPr>
                            <m:t>𝟐</m:t>
                          </m:r>
                        </m:sup>
                      </m:sSubSup>
                    </m:oMath>
                  </m:oMathPara>
                </a14:m>
                <a:endParaRPr lang="en-US" sz="3200" b="1" dirty="0"/>
              </a:p>
            </p:txBody>
          </p:sp>
        </mc:Choice>
        <mc:Fallback xmlns="">
          <p:sp>
            <p:nvSpPr>
              <p:cNvPr id="26" name="TextBox 25">
                <a:extLst>
                  <a:ext uri="{FF2B5EF4-FFF2-40B4-BE49-F238E27FC236}">
                    <a16:creationId xmlns:a16="http://schemas.microsoft.com/office/drawing/2014/main" id="{110AA02A-8802-6992-06A2-72883F30D78D}"/>
                  </a:ext>
                </a:extLst>
              </p:cNvPr>
              <p:cNvSpPr txBox="1">
                <a:spLocks noRot="1" noChangeAspect="1" noMove="1" noResize="1" noEditPoints="1" noAdjustHandles="1" noChangeArrowheads="1" noChangeShapeType="1" noTextEdit="1"/>
              </p:cNvSpPr>
              <p:nvPr/>
            </p:nvSpPr>
            <p:spPr>
              <a:xfrm>
                <a:off x="5783367" y="6237481"/>
                <a:ext cx="5020286" cy="711220"/>
              </a:xfrm>
              <a:prstGeom prst="rect">
                <a:avLst/>
              </a:prstGeom>
              <a:blipFill>
                <a:blip r:embed="rId12"/>
                <a:stretch>
                  <a:fillRect/>
                </a:stretch>
              </a:blipFill>
            </p:spPr>
            <p:txBody>
              <a:bodyPr/>
              <a:lstStyle/>
              <a:p>
                <a:r>
                  <a:rPr lang="en-US">
                    <a:noFill/>
                  </a:rPr>
                  <a:t> </a:t>
                </a:r>
              </a:p>
            </p:txBody>
          </p:sp>
        </mc:Fallback>
      </mc:AlternateContent>
      <p:sp>
        <p:nvSpPr>
          <p:cNvPr id="27" name="Arrow: Down 26">
            <a:extLst>
              <a:ext uri="{FF2B5EF4-FFF2-40B4-BE49-F238E27FC236}">
                <a16:creationId xmlns:a16="http://schemas.microsoft.com/office/drawing/2014/main" id="{8446E597-FC62-C6F7-62D9-4E9FE7491C06}"/>
              </a:ext>
            </a:extLst>
          </p:cNvPr>
          <p:cNvSpPr/>
          <p:nvPr/>
        </p:nvSpPr>
        <p:spPr>
          <a:xfrm rot="3005526">
            <a:off x="6197759" y="1744568"/>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5CE7BC-0952-549C-6079-43B700D345FB}"/>
              </a:ext>
            </a:extLst>
          </p:cNvPr>
          <p:cNvSpPr/>
          <p:nvPr/>
        </p:nvSpPr>
        <p:spPr>
          <a:xfrm rot="19416071">
            <a:off x="5134455" y="169502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43C398F-316A-C085-6CB8-6AE4379DA2E9}"/>
              </a:ext>
            </a:extLst>
          </p:cNvPr>
          <p:cNvSpPr/>
          <p:nvPr/>
        </p:nvSpPr>
        <p:spPr>
          <a:xfrm rot="14275830">
            <a:off x="3546675" y="5771770"/>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32BFB48F-3076-A043-8B2F-15EEED4EC49B}"/>
              </a:ext>
            </a:extLst>
          </p:cNvPr>
          <p:cNvSpPr/>
          <p:nvPr/>
        </p:nvSpPr>
        <p:spPr>
          <a:xfrm rot="14275830">
            <a:off x="6725036" y="5880017"/>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8B4403D-D37C-6601-9352-DFC7D020E240}"/>
              </a:ext>
            </a:extLst>
          </p:cNvPr>
          <p:cNvSpPr/>
          <p:nvPr/>
        </p:nvSpPr>
        <p:spPr>
          <a:xfrm rot="7752106">
            <a:off x="4707557" y="5880016"/>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953CEA9-D91B-B62D-43EC-9BE4A6408B5E}"/>
              </a:ext>
            </a:extLst>
          </p:cNvPr>
          <p:cNvSpPr/>
          <p:nvPr/>
        </p:nvSpPr>
        <p:spPr>
          <a:xfrm rot="7752106">
            <a:off x="7844190" y="5809183"/>
            <a:ext cx="483618" cy="544336"/>
          </a:xfrm>
          <a:prstGeom prst="down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B8D9628-DA0C-E148-5F53-0A21AC99AFE7}"/>
              </a:ext>
            </a:extLst>
          </p:cNvPr>
          <p:cNvSpPr/>
          <p:nvPr/>
        </p:nvSpPr>
        <p:spPr>
          <a:xfrm>
            <a:off x="2015612" y="6440760"/>
            <a:ext cx="393291" cy="28511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itle 1">
                <a:extLst>
                  <a:ext uri="{FF2B5EF4-FFF2-40B4-BE49-F238E27FC236}">
                    <a16:creationId xmlns:a16="http://schemas.microsoft.com/office/drawing/2014/main" id="{AB23B861-5DC0-3736-C286-98F853070AF6}"/>
                  </a:ext>
                </a:extLst>
              </p:cNvPr>
              <p:cNvSpPr txBox="1">
                <a:spLocks/>
              </p:cNvSpPr>
              <p:nvPr/>
            </p:nvSpPr>
            <p:spPr>
              <a:xfrm>
                <a:off x="956875" y="424050"/>
                <a:ext cx="9965453" cy="801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a:t>
                </a:r>
                <a14:m>
                  <m:oMath xmlns:m="http://schemas.openxmlformats.org/officeDocument/2006/math">
                    <m:r>
                      <m:rPr>
                        <m:sty m:val="p"/>
                      </m:rPr>
                      <a:rPr lang="en-US" sz="4400" b="0" i="0" smtClean="0">
                        <a:latin typeface="Cambria Math" panose="02040503050406030204" pitchFamily="18" charset="0"/>
                      </a:rPr>
                      <m:t>σ</m:t>
                    </m:r>
                    <m:r>
                      <a:rPr lang="en-US" sz="4400" b="1" i="0" smtClean="0">
                        <a:latin typeface="Cambria Math" panose="02040503050406030204" pitchFamily="18" charset="0"/>
                      </a:rPr>
                      <m:t>?</m:t>
                    </m:r>
                  </m:oMath>
                </a14:m>
                <a:endParaRPr lang="en-US" sz="4400" b="1" dirty="0"/>
              </a:p>
              <a:p>
                <a:endParaRPr lang="en-US" dirty="0"/>
              </a:p>
            </p:txBody>
          </p:sp>
        </mc:Choice>
        <mc:Fallback xmlns="">
          <p:sp>
            <p:nvSpPr>
              <p:cNvPr id="33" name="Title 1">
                <a:extLst>
                  <a:ext uri="{FF2B5EF4-FFF2-40B4-BE49-F238E27FC236}">
                    <a16:creationId xmlns:a16="http://schemas.microsoft.com/office/drawing/2014/main" id="{AB23B861-5DC0-3736-C286-98F853070AF6}"/>
                  </a:ext>
                </a:extLst>
              </p:cNvPr>
              <p:cNvSpPr txBox="1">
                <a:spLocks noRot="1" noChangeAspect="1" noMove="1" noResize="1" noEditPoints="1" noAdjustHandles="1" noChangeArrowheads="1" noChangeShapeType="1" noTextEdit="1"/>
              </p:cNvSpPr>
              <p:nvPr/>
            </p:nvSpPr>
            <p:spPr>
              <a:xfrm>
                <a:off x="956875" y="424050"/>
                <a:ext cx="9965453" cy="801627"/>
              </a:xfrm>
              <a:prstGeom prst="rect">
                <a:avLst/>
              </a:prstGeom>
              <a:blipFill>
                <a:blip r:embed="rId13"/>
                <a:stretch>
                  <a:fillRect l="-2508" t="-5572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A6BD5951-A85E-DD8E-352A-FA8D84D5EC9D}"/>
              </a:ext>
            </a:extLst>
          </p:cNvPr>
          <p:cNvSpPr/>
          <p:nvPr/>
        </p:nvSpPr>
        <p:spPr>
          <a:xfrm>
            <a:off x="4984371" y="1353445"/>
            <a:ext cx="393291" cy="28511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2A8CAE9-7321-73F2-04F8-2F3CE5F416EB}"/>
                  </a:ext>
                </a:extLst>
              </p:cNvPr>
              <p:cNvSpPr txBox="1"/>
              <p:nvPr/>
            </p:nvSpPr>
            <p:spPr>
              <a:xfrm>
                <a:off x="4982973" y="1782727"/>
                <a:ext cx="1820503" cy="677108"/>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400" b="1" i="0" smtClean="0">
                          <a:latin typeface="Cambria Math" panose="02040503050406030204" pitchFamily="18" charset="0"/>
                        </a:rPr>
                        <m:t>𝛔</m:t>
                      </m:r>
                    </m:oMath>
                  </m:oMathPara>
                </a14:m>
                <a:endParaRPr lang="en-US" sz="4400" b="1" dirty="0"/>
              </a:p>
            </p:txBody>
          </p:sp>
        </mc:Choice>
        <mc:Fallback xmlns="">
          <p:sp>
            <p:nvSpPr>
              <p:cNvPr id="34" name="TextBox 33">
                <a:extLst>
                  <a:ext uri="{FF2B5EF4-FFF2-40B4-BE49-F238E27FC236}">
                    <a16:creationId xmlns:a16="http://schemas.microsoft.com/office/drawing/2014/main" id="{92A8CAE9-7321-73F2-04F8-2F3CE5F416EB}"/>
                  </a:ext>
                </a:extLst>
              </p:cNvPr>
              <p:cNvSpPr txBox="1">
                <a:spLocks noRot="1" noChangeAspect="1" noMove="1" noResize="1" noEditPoints="1" noAdjustHandles="1" noChangeArrowheads="1" noChangeShapeType="1" noTextEdit="1"/>
              </p:cNvSpPr>
              <p:nvPr/>
            </p:nvSpPr>
            <p:spPr>
              <a:xfrm>
                <a:off x="4982973" y="1782727"/>
                <a:ext cx="1820503" cy="677108"/>
              </a:xfrm>
              <a:prstGeom prst="rect">
                <a:avLst/>
              </a:prstGeom>
              <a:blipFill>
                <a:blip r:embed="rId15"/>
                <a:stretch>
                  <a:fillRect/>
                </a:stretch>
              </a:blipFill>
              <a:ln>
                <a:solidFill>
                  <a:schemeClr val="bg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154CA7DF-B3B7-AB13-F39B-921A352272C8}"/>
              </a:ext>
            </a:extLst>
          </p:cNvPr>
          <p:cNvSpPr txBox="1"/>
          <p:nvPr/>
        </p:nvSpPr>
        <p:spPr>
          <a:xfrm>
            <a:off x="982660" y="5856188"/>
            <a:ext cx="6094378" cy="369332"/>
          </a:xfrm>
          <a:prstGeom prst="rect">
            <a:avLst/>
          </a:prstGeom>
          <a:noFill/>
        </p:spPr>
        <p:txBody>
          <a:bodyPr wrap="square">
            <a:spAutoFit/>
          </a:bodyPr>
          <a:lstStyle/>
          <a:p>
            <a:r>
              <a:rPr lang="en-US" dirty="0">
                <a:hlinkClick r:id="rId16" action="ppaction://hlinksldjump"/>
              </a:rPr>
              <a:t>Back</a:t>
            </a:r>
            <a:endParaRPr lang="en-US" dirty="0"/>
          </a:p>
        </p:txBody>
      </p:sp>
      <p:pic>
        <p:nvPicPr>
          <p:cNvPr id="18" name="Picture 17">
            <a:extLst>
              <a:ext uri="{FF2B5EF4-FFF2-40B4-BE49-F238E27FC236}">
                <a16:creationId xmlns:a16="http://schemas.microsoft.com/office/drawing/2014/main" id="{774A329B-BA28-B63A-65A5-A2215F337A2D}"/>
              </a:ext>
            </a:extLst>
          </p:cNvPr>
          <p:cNvPicPr>
            <a:picLocks noChangeAspect="1"/>
          </p:cNvPicPr>
          <p:nvPr/>
        </p:nvPicPr>
        <p:blipFill>
          <a:blip r:embed="rId17"/>
          <a:stretch>
            <a:fillRect/>
          </a:stretch>
        </p:blipFill>
        <p:spPr>
          <a:xfrm>
            <a:off x="4383189" y="2397819"/>
            <a:ext cx="3332593" cy="3659325"/>
          </a:xfrm>
          <a:prstGeom prst="rect">
            <a:avLst/>
          </a:prstGeom>
        </p:spPr>
      </p:pic>
    </p:spTree>
    <p:extLst>
      <p:ext uri="{BB962C8B-B14F-4D97-AF65-F5344CB8AC3E}">
        <p14:creationId xmlns:p14="http://schemas.microsoft.com/office/powerpoint/2010/main" val="244189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animBg="1"/>
      <p:bldP spid="3"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34A382-31E0-9898-FAA5-18C25470446C}"/>
                  </a:ext>
                </a:extLst>
              </p:cNvPr>
              <p:cNvSpPr>
                <a:spLocks noGrp="1"/>
              </p:cNvSpPr>
              <p:nvPr>
                <p:ph type="title"/>
              </p:nvPr>
            </p:nvSpPr>
            <p:spPr/>
            <p:txBody>
              <a:bodyPr>
                <a:normAutofit/>
              </a:bodyPr>
              <a:lstStyle/>
              <a:p>
                <a:r>
                  <a:rPr lang="en-US" dirty="0"/>
                  <a:t>Constructing a Flexible Transformation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a:rPr lang="en-US" b="0" i="1" smtClean="0">
                            <a:latin typeface="Cambria Math" panose="02040503050406030204" pitchFamily="18" charset="0"/>
                          </a:rPr>
                          <m:t>𝑘</m:t>
                        </m:r>
                      </m:sub>
                    </m:sSub>
                  </m:oMath>
                </a14:m>
                <a:endParaRPr lang="en-US" dirty="0"/>
              </a:p>
            </p:txBody>
          </p:sp>
        </mc:Choice>
        <mc:Fallback xmlns="">
          <p:sp>
            <p:nvSpPr>
              <p:cNvPr id="2" name="Title 1">
                <a:extLst>
                  <a:ext uri="{FF2B5EF4-FFF2-40B4-BE49-F238E27FC236}">
                    <a16:creationId xmlns:a16="http://schemas.microsoft.com/office/drawing/2014/main" id="{7134A382-31E0-9898-FAA5-18C25470446C}"/>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4B12A3-4D73-BBDF-5847-18296E55C7DA}"/>
                  </a:ext>
                </a:extLst>
              </p:cNvPr>
              <p:cNvSpPr>
                <a:spLocks noGrp="1"/>
              </p:cNvSpPr>
              <p:nvPr>
                <p:ph idx="1"/>
              </p:nvPr>
            </p:nvSpPr>
            <p:spPr/>
            <p:txBody>
              <a:bodyPr/>
              <a:lstStyle/>
              <a:p>
                <a:r>
                  <a:rPr lang="en-US" dirty="0"/>
                  <a:t>To be an invertible</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oMath>
                </a14:m>
                <a:r>
                  <a:rPr lang="en-US" dirty="0"/>
                  <a:t> with conditioning 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sub>
                    </m:sSub>
                  </m:oMath>
                </a14:m>
                <a:r>
                  <a:rPr lang="en-US" b="1" dirty="0"/>
                  <a:t>, </a:t>
                </a:r>
                <a:r>
                  <a:rPr lang="en-US" dirty="0"/>
                  <a:t>construct a function:</a:t>
                </a:r>
              </a:p>
              <a:p>
                <a:pPr marL="0"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oMath>
                  </m:oMathPara>
                </a14:m>
                <a:endParaRPr lang="en-US" b="0"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𝑗</m:t>
                        </m:r>
                        <m:r>
                          <a:rPr lang="en-US" b="0" i="1" smtClean="0">
                            <a:latin typeface="Cambria Math" panose="02040503050406030204" pitchFamily="18" charset="0"/>
                          </a:rPr>
                          <m:t>&gt;0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b="0" dirty="0"/>
                  <a:t> </a:t>
                </a:r>
                <a14:m>
                  <m:oMath xmlns:m="http://schemas.openxmlformats.org/officeDocument/2006/math">
                    <m:r>
                      <a:rPr lang="en-US" b="0" i="1" smtClean="0">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b="0" i="1" smtClean="0">
                        <a:latin typeface="Cambria Math" panose="02040503050406030204" pitchFamily="18" charset="0"/>
                      </a:rPr>
                      <m:t>)</m:t>
                    </m:r>
                  </m:oMath>
                </a14:m>
                <a:endParaRPr lang="en-US" dirty="0"/>
              </a:p>
              <a:p>
                <a:pPr marL="457200" lvl="1" indent="0">
                  <a:buNone/>
                </a:pPr>
                <a:endParaRPr lang="en-US" dirty="0"/>
              </a:p>
              <a:p>
                <a:pPr lvl="1"/>
                <a:r>
                  <a:rPr lang="en-US" dirty="0"/>
                  <a:t>Superscript, </a:t>
                </a:r>
                <a14:m>
                  <m:oMath xmlns:m="http://schemas.openxmlformats.org/officeDocument/2006/math">
                    <m:r>
                      <a:rPr lang="en-US" b="0" i="1" smtClean="0">
                        <a:latin typeface="Cambria Math" panose="02040503050406030204" pitchFamily="18" charset="0"/>
                      </a:rPr>
                      <m:t>𝑗</m:t>
                    </m:r>
                  </m:oMath>
                </a14:m>
                <a:r>
                  <a:rPr lang="en-US" dirty="0"/>
                  <a:t>, indicates the </a:t>
                </a:r>
                <a14:m>
                  <m:oMath xmlns:m="http://schemas.openxmlformats.org/officeDocument/2006/math">
                    <m:r>
                      <a:rPr lang="en-US" i="1">
                        <a:latin typeface="Cambria Math" panose="02040503050406030204" pitchFamily="18" charset="0"/>
                      </a:rPr>
                      <m:t>𝑗</m:t>
                    </m:r>
                  </m:oMath>
                </a14:m>
                <a:r>
                  <a:rPr lang="en-US" dirty="0" err="1"/>
                  <a:t>th</a:t>
                </a:r>
                <a:r>
                  <a:rPr lang="en-US" dirty="0"/>
                  <a:t> element of the </a:t>
                </a:r>
                <a14:m>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 array</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𝑲</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𝐾</m:t>
                          </m:r>
                          <m:r>
                            <a:rPr lang="en-US" i="1">
                              <a:latin typeface="Cambria Math" panose="02040503050406030204" pitchFamily="18" charset="0"/>
                            </a:rPr>
                            <m:t>−1</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𝐾</m:t>
                          </m:r>
                          <m:r>
                            <a:rPr lang="en-US" i="1">
                              <a:latin typeface="Cambria Math" panose="02040503050406030204" pitchFamily="18" charset="0"/>
                            </a:rPr>
                            <m:t>−2</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i="1">
                          <a:latin typeface="Cambria Math" panose="02040503050406030204" pitchFamily="18" charset="0"/>
                        </a:rPr>
                        <m:t>)</m:t>
                      </m:r>
                    </m:oMath>
                  </m:oMathPara>
                </a14:m>
                <a:endParaRPr lang="en-US" dirty="0"/>
              </a:p>
              <a:p>
                <a:pPr lvl="1"/>
                <a:endParaRPr lang="en-US" dirty="0"/>
              </a:p>
              <a:p>
                <a:pPr lvl="1"/>
                <a:r>
                  <a:rPr lang="en-US" b="0" dirty="0"/>
                  <a:t>Instead of being parameters,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are now trainable functions that take in </a:t>
                </a:r>
                <a14:m>
                  <m:oMath xmlns:m="http://schemas.openxmlformats.org/officeDocument/2006/math">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oMath>
                </a14:m>
                <a:r>
                  <a:rPr lang="en-US" dirty="0"/>
                  <a:t> </a:t>
                </a:r>
              </a:p>
            </p:txBody>
          </p:sp>
        </mc:Choice>
        <mc:Fallback xmlns="">
          <p:sp>
            <p:nvSpPr>
              <p:cNvPr id="3" name="Content Placeholder 2">
                <a:extLst>
                  <a:ext uri="{FF2B5EF4-FFF2-40B4-BE49-F238E27FC236}">
                    <a16:creationId xmlns:a16="http://schemas.microsoft.com/office/drawing/2014/main" id="{974B12A3-4D73-BBDF-5847-18296E55C7DA}"/>
                  </a:ext>
                </a:extLst>
              </p:cNvPr>
              <p:cNvSpPr>
                <a:spLocks noGrp="1" noRot="1" noChangeAspect="1" noMove="1" noResize="1" noEditPoints="1" noAdjustHandles="1" noChangeArrowheads="1" noChangeShapeType="1" noTextEdit="1"/>
              </p:cNvSpPr>
              <p:nvPr>
                <p:ph idx="1"/>
              </p:nvPr>
            </p:nvSpPr>
            <p:spPr>
              <a:blipFill>
                <a:blip r:embed="rId4"/>
                <a:stretch>
                  <a:fillRect l="-1043" t="-2241" r="-58" b="-560"/>
                </a:stretch>
              </a:blipFill>
            </p:spPr>
            <p:txBody>
              <a:bodyPr/>
              <a:lstStyle/>
              <a:p>
                <a:r>
                  <a:rPr lang="en-US">
                    <a:noFill/>
                  </a:rPr>
                  <a:t> </a:t>
                </a:r>
              </a:p>
            </p:txBody>
          </p:sp>
        </mc:Fallback>
      </mc:AlternateContent>
      <p:sp>
        <p:nvSpPr>
          <p:cNvPr id="6" name="TextBox 5">
            <a:hlinkClick r:id="rId5" action="ppaction://hlinksldjump"/>
            <a:extLst>
              <a:ext uri="{FF2B5EF4-FFF2-40B4-BE49-F238E27FC236}">
                <a16:creationId xmlns:a16="http://schemas.microsoft.com/office/drawing/2014/main" id="{14E2125B-F4E8-7FD0-C87F-807D133ACEF6}"/>
              </a:ext>
            </a:extLst>
          </p:cNvPr>
          <p:cNvSpPr txBox="1"/>
          <p:nvPr/>
        </p:nvSpPr>
        <p:spPr>
          <a:xfrm>
            <a:off x="606731" y="5992297"/>
            <a:ext cx="6096000" cy="369332"/>
          </a:xfrm>
          <a:prstGeom prst="rect">
            <a:avLst/>
          </a:prstGeom>
          <a:noFill/>
        </p:spPr>
        <p:txBody>
          <a:bodyPr wrap="square">
            <a:spAutoFit/>
          </a:bodyPr>
          <a:lstStyle/>
          <a:p>
            <a:r>
              <a:rPr lang="en-US" dirty="0">
                <a:hlinkClick r:id="rId6" action="ppaction://hlinksldjump"/>
              </a:rPr>
              <a:t>Syntax</a:t>
            </a:r>
            <a:endParaRPr lang="en-US" dirty="0"/>
          </a:p>
        </p:txBody>
      </p:sp>
      <p:sp>
        <p:nvSpPr>
          <p:cNvPr id="4" name="TextBox 3">
            <a:extLst>
              <a:ext uri="{FF2B5EF4-FFF2-40B4-BE49-F238E27FC236}">
                <a16:creationId xmlns:a16="http://schemas.microsoft.com/office/drawing/2014/main" id="{43C15499-BB5F-46D0-07CD-E774ECC226B0}"/>
              </a:ext>
            </a:extLst>
          </p:cNvPr>
          <p:cNvSpPr txBox="1"/>
          <p:nvPr/>
        </p:nvSpPr>
        <p:spPr>
          <a:xfrm>
            <a:off x="1569720" y="5992297"/>
            <a:ext cx="2560320" cy="369332"/>
          </a:xfrm>
          <a:prstGeom prst="rect">
            <a:avLst/>
          </a:prstGeom>
          <a:noFill/>
        </p:spPr>
        <p:txBody>
          <a:bodyPr wrap="square" rtlCol="0">
            <a:spAutoFit/>
          </a:bodyPr>
          <a:lstStyle/>
          <a:p>
            <a:r>
              <a:rPr lang="en-US" dirty="0">
                <a:hlinkClick r:id="rId7" action="ppaction://hlinksldjump"/>
              </a:rPr>
              <a:t>Invertibility Intuition</a:t>
            </a:r>
            <a:endParaRPr lang="en-US" dirty="0"/>
          </a:p>
        </p:txBody>
      </p:sp>
      <p:sp>
        <p:nvSpPr>
          <p:cNvPr id="5" name="Rectangle 4">
            <a:extLst>
              <a:ext uri="{FF2B5EF4-FFF2-40B4-BE49-F238E27FC236}">
                <a16:creationId xmlns:a16="http://schemas.microsoft.com/office/drawing/2014/main" id="{41212507-23B7-AFA4-EE43-C8ECBF58E66B}"/>
              </a:ext>
            </a:extLst>
          </p:cNvPr>
          <p:cNvSpPr/>
          <p:nvPr/>
        </p:nvSpPr>
        <p:spPr>
          <a:xfrm>
            <a:off x="6613098" y="2117102"/>
            <a:ext cx="321248" cy="36328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30955F-C6EF-DCBF-A8B8-3DA62AEBF6CD}"/>
              </a:ext>
            </a:extLst>
          </p:cNvPr>
          <p:cNvSpPr/>
          <p:nvPr/>
        </p:nvSpPr>
        <p:spPr>
          <a:xfrm>
            <a:off x="7430319" y="2221060"/>
            <a:ext cx="194348" cy="259324"/>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7D277B-73E3-3404-3EC1-B2F1E604404F}"/>
              </a:ext>
            </a:extLst>
          </p:cNvPr>
          <p:cNvSpPr/>
          <p:nvPr/>
        </p:nvSpPr>
        <p:spPr>
          <a:xfrm>
            <a:off x="4761683" y="2153498"/>
            <a:ext cx="216025" cy="32688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8A6CA3-BB5E-6951-920F-AE598CF9FD1F}"/>
              </a:ext>
            </a:extLst>
          </p:cNvPr>
          <p:cNvSpPr/>
          <p:nvPr/>
        </p:nvSpPr>
        <p:spPr>
          <a:xfrm>
            <a:off x="2517630" y="2666575"/>
            <a:ext cx="461544" cy="3693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52A4C4-DAA7-793B-3A0F-96507A33B63A}"/>
              </a:ext>
            </a:extLst>
          </p:cNvPr>
          <p:cNvSpPr/>
          <p:nvPr/>
        </p:nvSpPr>
        <p:spPr>
          <a:xfrm>
            <a:off x="5879975" y="2221060"/>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944E0F-CE9B-0445-6335-A8B416960D80}"/>
              </a:ext>
            </a:extLst>
          </p:cNvPr>
          <p:cNvSpPr/>
          <p:nvPr/>
        </p:nvSpPr>
        <p:spPr>
          <a:xfrm>
            <a:off x="3574598" y="2750150"/>
            <a:ext cx="269815" cy="2857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BAC3F1-AAEB-8FD5-1710-772B5EDAFD31}"/>
              </a:ext>
            </a:extLst>
          </p:cNvPr>
          <p:cNvSpPr/>
          <p:nvPr/>
        </p:nvSpPr>
        <p:spPr>
          <a:xfrm>
            <a:off x="4071047" y="2750149"/>
            <a:ext cx="269815" cy="2857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D096AF-1194-CA5D-3098-E95879429713}"/>
              </a:ext>
            </a:extLst>
          </p:cNvPr>
          <p:cNvSpPr/>
          <p:nvPr/>
        </p:nvSpPr>
        <p:spPr>
          <a:xfrm>
            <a:off x="4666471" y="2765811"/>
            <a:ext cx="269815" cy="2857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2D1C10-5A85-194B-976F-A29E836621DD}"/>
              </a:ext>
            </a:extLst>
          </p:cNvPr>
          <p:cNvSpPr/>
          <p:nvPr/>
        </p:nvSpPr>
        <p:spPr>
          <a:xfrm>
            <a:off x="5478085" y="2765811"/>
            <a:ext cx="401890" cy="2512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4BDC77-E523-473E-EFA3-E148161EEB1D}"/>
              </a:ext>
            </a:extLst>
          </p:cNvPr>
          <p:cNvSpPr/>
          <p:nvPr/>
        </p:nvSpPr>
        <p:spPr>
          <a:xfrm>
            <a:off x="6613098" y="2757720"/>
            <a:ext cx="194347" cy="25932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BF88D5-67FD-E9DC-81AF-D8AF5CD63DD9}"/>
              </a:ext>
            </a:extLst>
          </p:cNvPr>
          <p:cNvSpPr/>
          <p:nvPr/>
        </p:nvSpPr>
        <p:spPr>
          <a:xfrm>
            <a:off x="7399637" y="2774183"/>
            <a:ext cx="194347" cy="259323"/>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92C329-D2DC-4E07-E866-8F521A59BA93}"/>
              </a:ext>
            </a:extLst>
          </p:cNvPr>
          <p:cNvSpPr/>
          <p:nvPr/>
        </p:nvSpPr>
        <p:spPr>
          <a:xfrm>
            <a:off x="8047438" y="2816968"/>
            <a:ext cx="195210" cy="20007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5B03E5-9B1C-9AA4-43EC-546CD88EAB08}"/>
              </a:ext>
            </a:extLst>
          </p:cNvPr>
          <p:cNvSpPr/>
          <p:nvPr/>
        </p:nvSpPr>
        <p:spPr>
          <a:xfrm>
            <a:off x="8519741" y="2844977"/>
            <a:ext cx="195210" cy="20007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B6385-4ED8-FBDA-296E-395FFF8FAC7E}"/>
              </a:ext>
            </a:extLst>
          </p:cNvPr>
          <p:cNvSpPr/>
          <p:nvPr/>
        </p:nvSpPr>
        <p:spPr>
          <a:xfrm>
            <a:off x="9278681" y="2787343"/>
            <a:ext cx="504415" cy="20007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A6D621F-A3E6-B4BB-EF18-B6CDC294CED7}"/>
              </a:ext>
            </a:extLst>
          </p:cNvPr>
          <p:cNvSpPr/>
          <p:nvPr/>
        </p:nvSpPr>
        <p:spPr>
          <a:xfrm>
            <a:off x="3057832" y="3722056"/>
            <a:ext cx="296463" cy="36933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CEC333-837E-63B9-DECE-9779FAB228A4}"/>
              </a:ext>
            </a:extLst>
          </p:cNvPr>
          <p:cNvSpPr/>
          <p:nvPr/>
        </p:nvSpPr>
        <p:spPr>
          <a:xfrm>
            <a:off x="5041351" y="3682342"/>
            <a:ext cx="436734" cy="36933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FC6558-CF1D-F674-5106-312B959BD500}"/>
              </a:ext>
            </a:extLst>
          </p:cNvPr>
          <p:cNvSpPr/>
          <p:nvPr/>
        </p:nvSpPr>
        <p:spPr>
          <a:xfrm>
            <a:off x="7399619" y="3639828"/>
            <a:ext cx="372864" cy="45156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BC7B8A-B35D-CB7F-0342-8DF43BD2FB98}"/>
              </a:ext>
            </a:extLst>
          </p:cNvPr>
          <p:cNvSpPr/>
          <p:nvPr/>
        </p:nvSpPr>
        <p:spPr>
          <a:xfrm>
            <a:off x="7554116" y="3843894"/>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850F2C-614A-B804-B3DB-4B9AE16D9937}"/>
              </a:ext>
            </a:extLst>
          </p:cNvPr>
          <p:cNvSpPr/>
          <p:nvPr/>
        </p:nvSpPr>
        <p:spPr>
          <a:xfrm>
            <a:off x="9250772" y="3051568"/>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28DBDF0-A769-B402-2909-986EDEF1369B}"/>
              </a:ext>
            </a:extLst>
          </p:cNvPr>
          <p:cNvSpPr/>
          <p:nvPr/>
        </p:nvSpPr>
        <p:spPr>
          <a:xfrm>
            <a:off x="8495152" y="3058840"/>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63238E-251B-458D-F290-212A70BCFA57}"/>
              </a:ext>
            </a:extLst>
          </p:cNvPr>
          <p:cNvSpPr/>
          <p:nvPr/>
        </p:nvSpPr>
        <p:spPr>
          <a:xfrm>
            <a:off x="7957899" y="3059745"/>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76A1877-F16D-9115-DEDE-FC71FD83C90B}"/>
              </a:ext>
            </a:extLst>
          </p:cNvPr>
          <p:cNvSpPr/>
          <p:nvPr/>
        </p:nvSpPr>
        <p:spPr>
          <a:xfrm>
            <a:off x="7399619" y="3045052"/>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1FF385-A3AA-60C5-A2F4-33C407E5566A}"/>
              </a:ext>
            </a:extLst>
          </p:cNvPr>
          <p:cNvSpPr/>
          <p:nvPr/>
        </p:nvSpPr>
        <p:spPr>
          <a:xfrm>
            <a:off x="6610491" y="3058839"/>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196D1E5-5FEB-6AF8-4337-5287B5F10056}"/>
              </a:ext>
            </a:extLst>
          </p:cNvPr>
          <p:cNvSpPr/>
          <p:nvPr/>
        </p:nvSpPr>
        <p:spPr>
          <a:xfrm>
            <a:off x="5405774" y="3071768"/>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899C1D-8687-B025-F85A-8B0DE9AF251C}"/>
              </a:ext>
            </a:extLst>
          </p:cNvPr>
          <p:cNvSpPr/>
          <p:nvPr/>
        </p:nvSpPr>
        <p:spPr>
          <a:xfrm>
            <a:off x="4659690" y="3071768"/>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3BE73CA-C11A-44C6-3BE2-D32F85C22474}"/>
              </a:ext>
            </a:extLst>
          </p:cNvPr>
          <p:cNvSpPr/>
          <p:nvPr/>
        </p:nvSpPr>
        <p:spPr>
          <a:xfrm>
            <a:off x="4112680" y="3045052"/>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CA1381F-8F20-815E-E725-88A4B53CF9AF}"/>
              </a:ext>
            </a:extLst>
          </p:cNvPr>
          <p:cNvSpPr/>
          <p:nvPr/>
        </p:nvSpPr>
        <p:spPr>
          <a:xfrm>
            <a:off x="3600321" y="3066954"/>
            <a:ext cx="218367" cy="207779"/>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24EABBB-F811-9100-07E0-AEAE69FFEE8E}"/>
              </a:ext>
            </a:extLst>
          </p:cNvPr>
          <p:cNvSpPr/>
          <p:nvPr/>
        </p:nvSpPr>
        <p:spPr>
          <a:xfrm>
            <a:off x="2425579" y="3051567"/>
            <a:ext cx="564080" cy="22316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048B70-0C46-622C-327B-147CD311268D}"/>
              </a:ext>
            </a:extLst>
          </p:cNvPr>
          <p:cNvSpPr/>
          <p:nvPr/>
        </p:nvSpPr>
        <p:spPr>
          <a:xfrm>
            <a:off x="4717008" y="2469562"/>
            <a:ext cx="564080" cy="223166"/>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381FC6C-D604-8278-4975-6E8881772196}"/>
              </a:ext>
            </a:extLst>
          </p:cNvPr>
          <p:cNvSpPr/>
          <p:nvPr/>
        </p:nvSpPr>
        <p:spPr>
          <a:xfrm>
            <a:off x="5879975" y="2443417"/>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273D924-BFCC-433D-43BD-19FAC2317130}"/>
              </a:ext>
            </a:extLst>
          </p:cNvPr>
          <p:cNvSpPr/>
          <p:nvPr/>
        </p:nvSpPr>
        <p:spPr>
          <a:xfrm>
            <a:off x="6591973" y="2447082"/>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EE4A90-A025-F835-82A1-6DAD77DAE794}"/>
              </a:ext>
            </a:extLst>
          </p:cNvPr>
          <p:cNvSpPr/>
          <p:nvPr/>
        </p:nvSpPr>
        <p:spPr>
          <a:xfrm>
            <a:off x="7443372" y="2459312"/>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BEEF25B-28D9-74B0-A288-F47FA1C5440A}"/>
              </a:ext>
            </a:extLst>
          </p:cNvPr>
          <p:cNvSpPr/>
          <p:nvPr/>
        </p:nvSpPr>
        <p:spPr>
          <a:xfrm>
            <a:off x="7388797" y="4533333"/>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9A5CB4C-6443-B0D2-51A8-F5B3C397C747}"/>
              </a:ext>
            </a:extLst>
          </p:cNvPr>
          <p:cNvSpPr/>
          <p:nvPr/>
        </p:nvSpPr>
        <p:spPr>
          <a:xfrm>
            <a:off x="6918693" y="4558549"/>
            <a:ext cx="216025" cy="222357"/>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945CDA5-D0C5-4BCA-0AD2-9031175AAA87}"/>
              </a:ext>
            </a:extLst>
          </p:cNvPr>
          <p:cNvSpPr/>
          <p:nvPr/>
        </p:nvSpPr>
        <p:spPr>
          <a:xfrm>
            <a:off x="5771962" y="4558549"/>
            <a:ext cx="567878" cy="2512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5C9B428F-B026-F83D-CC22-F31367798811}"/>
              </a:ext>
            </a:extLst>
          </p:cNvPr>
          <p:cNvSpPr/>
          <p:nvPr/>
        </p:nvSpPr>
        <p:spPr>
          <a:xfrm>
            <a:off x="4909170" y="4536778"/>
            <a:ext cx="567878" cy="2512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4D8CA77-F54F-75C6-1D5D-A9C52191EF06}"/>
              </a:ext>
            </a:extLst>
          </p:cNvPr>
          <p:cNvSpPr/>
          <p:nvPr/>
        </p:nvSpPr>
        <p:spPr>
          <a:xfrm>
            <a:off x="4200995" y="4536778"/>
            <a:ext cx="269815" cy="251232"/>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82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6"/>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8"/>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9"/>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0"/>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8"/>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3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4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4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Lst>
  </p:timing>
  <p:extLst>
    <p:ext uri="{6950BFC3-D8DA-4A85-94F7-54DA5524770B}">
      <p188:commentRel xmlns:p188="http://schemas.microsoft.com/office/powerpoint/2018/8/main" r:id="rId2"/>
    </p:ext>
  </p:extLs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34A382-31E0-9898-FAA5-18C25470446C}"/>
                  </a:ext>
                </a:extLst>
              </p:cNvPr>
              <p:cNvSpPr>
                <a:spLocks noGrp="1"/>
              </p:cNvSpPr>
              <p:nvPr>
                <p:ph type="title"/>
              </p:nvPr>
            </p:nvSpPr>
            <p:spPr/>
            <p:txBody>
              <a:bodyPr/>
              <a:lstStyle/>
              <a:p>
                <a:r>
                  <a:rPr lang="en-US" dirty="0"/>
                  <a:t>Constructing a Flexible Transformation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r>
                          <a:rPr lang="en-US" i="1">
                            <a:latin typeface="Cambria Math" panose="02040503050406030204" pitchFamily="18" charset="0"/>
                          </a:rPr>
                          <m:t>𝑘</m:t>
                        </m:r>
                      </m:sub>
                    </m:sSub>
                  </m:oMath>
                </a14:m>
                <a:endParaRPr lang="en-US" dirty="0"/>
              </a:p>
            </p:txBody>
          </p:sp>
        </mc:Choice>
        <mc:Fallback xmlns="">
          <p:sp>
            <p:nvSpPr>
              <p:cNvPr id="2" name="Title 1">
                <a:extLst>
                  <a:ext uri="{FF2B5EF4-FFF2-40B4-BE49-F238E27FC236}">
                    <a16:creationId xmlns:a16="http://schemas.microsoft.com/office/drawing/2014/main" id="{7134A382-31E0-9898-FAA5-18C25470446C}"/>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4B12A3-4D73-BBDF-5847-18296E55C7DA}"/>
                  </a:ext>
                </a:extLst>
              </p:cNvPr>
              <p:cNvSpPr>
                <a:spLocks noGrp="1"/>
              </p:cNvSpPr>
              <p:nvPr>
                <p:ph idx="1"/>
              </p:nvPr>
            </p:nvSpPr>
            <p:spPr/>
            <p:txBody>
              <a:bodyPr/>
              <a:lstStyle/>
              <a:p>
                <a:r>
                  <a:rPr lang="en-US" dirty="0"/>
                  <a:t>To be an invertible</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dirty="0"/>
                  <a:t> with conditioning 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1" i="1" smtClean="0">
                            <a:latin typeface="Cambria Math" panose="02040503050406030204" pitchFamily="18" charset="0"/>
                          </a:rPr>
                          <m:t>𝒌</m:t>
                        </m:r>
                      </m:sub>
                    </m:sSub>
                  </m:oMath>
                </a14:m>
                <a:r>
                  <a:rPr lang="en-US" b="1" dirty="0"/>
                  <a:t>, </a:t>
                </a:r>
                <a:r>
                  <a:rPr lang="en-US" dirty="0"/>
                  <a:t>construct a function:</a:t>
                </a:r>
              </a:p>
              <a:p>
                <a:pPr marL="0"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0</m:t>
                          </m:r>
                        </m:sup>
                      </m:sSubSup>
                    </m:oMath>
                  </m:oMathPara>
                </a14:m>
                <a:endParaRPr lang="en-US" b="0" dirty="0"/>
              </a:p>
              <a:p>
                <a:pPr marL="0" indent="0" algn="ctr">
                  <a:buNone/>
                </a:pP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𝑗</m:t>
                        </m:r>
                        <m:r>
                          <a:rPr lang="en-US" b="0" i="1" smtClean="0">
                            <a:latin typeface="Cambria Math" panose="02040503050406030204" pitchFamily="18" charset="0"/>
                          </a:rPr>
                          <m:t>&gt;0</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b="0" dirty="0"/>
                  <a:t> </a:t>
                </a:r>
                <a14:m>
                  <m:oMath xmlns:m="http://schemas.openxmlformats.org/officeDocument/2006/math">
                    <m:r>
                      <a:rPr lang="en-US" b="0" i="1" smtClean="0">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r>
                      <a:rPr lang="en-US" b="0" i="1" smtClean="0">
                        <a:latin typeface="Cambria Math" panose="02040503050406030204" pitchFamily="18" charset="0"/>
                      </a:rPr>
                      <m:t>)</m:t>
                    </m:r>
                  </m:oMath>
                </a14:m>
                <a:endParaRPr lang="en-US" dirty="0"/>
              </a:p>
              <a:p>
                <a:pPr marL="457200" lvl="1" indent="0">
                  <a:buNone/>
                </a:pPr>
                <a:endParaRPr lang="en-US" dirty="0"/>
              </a:p>
              <a:p>
                <a:pPr lvl="1"/>
                <a:r>
                  <a:rPr lang="en-US" dirty="0"/>
                  <a:t>Superscript, </a:t>
                </a:r>
                <a14:m>
                  <m:oMath xmlns:m="http://schemas.openxmlformats.org/officeDocument/2006/math">
                    <m:r>
                      <a:rPr lang="en-US" b="0" i="1" smtClean="0">
                        <a:latin typeface="Cambria Math" panose="02040503050406030204" pitchFamily="18" charset="0"/>
                      </a:rPr>
                      <m:t>𝑗</m:t>
                    </m:r>
                  </m:oMath>
                </a14:m>
                <a:r>
                  <a:rPr lang="en-US" dirty="0"/>
                  <a:t>, indicates the </a:t>
                </a:r>
                <a14:m>
                  <m:oMath xmlns:m="http://schemas.openxmlformats.org/officeDocument/2006/math">
                    <m:r>
                      <a:rPr lang="en-US" i="1">
                        <a:latin typeface="Cambria Math" panose="02040503050406030204" pitchFamily="18" charset="0"/>
                      </a:rPr>
                      <m:t>𝑗</m:t>
                    </m:r>
                  </m:oMath>
                </a14:m>
                <a:r>
                  <a:rPr lang="en-US" dirty="0" err="1"/>
                  <a:t>th</a:t>
                </a:r>
                <a:r>
                  <a:rPr lang="en-US" dirty="0"/>
                  <a:t> element of the </a:t>
                </a:r>
                <a14:m>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 array</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𝑲</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𝐾</m:t>
                          </m:r>
                          <m:r>
                            <a:rPr lang="en-US" i="1">
                              <a:latin typeface="Cambria Math" panose="02040503050406030204" pitchFamily="18" charset="0"/>
                            </a:rPr>
                            <m:t>−1</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𝐾</m:t>
                          </m:r>
                          <m:r>
                            <a:rPr lang="en-US" i="1">
                              <a:latin typeface="Cambria Math" panose="02040503050406030204" pitchFamily="18" charset="0"/>
                            </a:rPr>
                            <m:t>−2</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𝟎</m:t>
                          </m:r>
                        </m:sub>
                      </m:sSub>
                      <m:r>
                        <a:rPr lang="en-US" i="1">
                          <a:latin typeface="Cambria Math" panose="02040503050406030204" pitchFamily="18" charset="0"/>
                        </a:rPr>
                        <m:t>)</m:t>
                      </m:r>
                    </m:oMath>
                  </m:oMathPara>
                </a14:m>
                <a:endParaRPr lang="en-US" dirty="0"/>
              </a:p>
              <a:p>
                <a:pPr lvl="1"/>
                <a:endParaRPr lang="en-US" dirty="0"/>
              </a:p>
              <a:p>
                <a:pPr lvl="1"/>
                <a:r>
                  <a:rPr lang="en-US" b="0" dirty="0"/>
                  <a:t>Instead of being parameters,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𝑘</m:t>
                        </m:r>
                      </m:sub>
                      <m:sup>
                        <m:r>
                          <a:rPr lang="en-US" i="1">
                            <a:latin typeface="Cambria Math" panose="02040503050406030204" pitchFamily="18" charset="0"/>
                          </a:rPr>
                          <m:t>𝑗</m:t>
                        </m:r>
                      </m:sup>
                    </m:sSubSup>
                  </m:oMath>
                </a14:m>
                <a:r>
                  <a:rPr lang="en-US" dirty="0"/>
                  <a:t> are now trainable functions that take in </a:t>
                </a:r>
                <a14:m>
                  <m:oMath xmlns:m="http://schemas.openxmlformats.org/officeDocument/2006/math">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1</m:t>
                            </m:r>
                          </m:sup>
                        </m:sSubSup>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𝑘</m:t>
                        </m:r>
                      </m:sub>
                      <m:sup>
                        <m:r>
                          <a:rPr lang="en-US" i="1">
                            <a:latin typeface="Cambria Math" panose="02040503050406030204" pitchFamily="18" charset="0"/>
                          </a:rPr>
                          <m:t>𝑗</m:t>
                        </m:r>
                        <m:r>
                          <a:rPr lang="en-US" i="1">
                            <a:latin typeface="Cambria Math" panose="02040503050406030204" pitchFamily="18" charset="0"/>
                          </a:rPr>
                          <m:t>−1</m:t>
                        </m:r>
                      </m:sup>
                    </m:sSubSup>
                  </m:oMath>
                </a14:m>
                <a:endParaRPr lang="en-US" dirty="0"/>
              </a:p>
            </p:txBody>
          </p:sp>
        </mc:Choice>
        <mc:Fallback xmlns="">
          <p:sp>
            <p:nvSpPr>
              <p:cNvPr id="3" name="Content Placeholder 2">
                <a:extLst>
                  <a:ext uri="{FF2B5EF4-FFF2-40B4-BE49-F238E27FC236}">
                    <a16:creationId xmlns:a16="http://schemas.microsoft.com/office/drawing/2014/main" id="{974B12A3-4D73-BBDF-5847-18296E55C7DA}"/>
                  </a:ext>
                </a:extLst>
              </p:cNvPr>
              <p:cNvSpPr>
                <a:spLocks noGrp="1" noRot="1" noChangeAspect="1" noMove="1" noResize="1" noEditPoints="1" noAdjustHandles="1" noChangeArrowheads="1" noChangeShapeType="1" noTextEdit="1"/>
              </p:cNvSpPr>
              <p:nvPr>
                <p:ph idx="1"/>
              </p:nvPr>
            </p:nvSpPr>
            <p:spPr>
              <a:blipFill>
                <a:blip r:embed="rId3"/>
                <a:stretch>
                  <a:fillRect l="-1043" t="-2241" r="-58" b="-560"/>
                </a:stretch>
              </a:blipFill>
            </p:spPr>
            <p:txBody>
              <a:bodyPr/>
              <a:lstStyle/>
              <a:p>
                <a:r>
                  <a:rPr lang="en-US">
                    <a:noFill/>
                  </a:rPr>
                  <a:t> </a:t>
                </a:r>
              </a:p>
            </p:txBody>
          </p:sp>
        </mc:Fallback>
      </mc:AlternateContent>
      <p:sp>
        <p:nvSpPr>
          <p:cNvPr id="6" name="TextBox 5">
            <a:hlinkClick r:id="rId4" action="ppaction://hlinksldjump"/>
            <a:extLst>
              <a:ext uri="{FF2B5EF4-FFF2-40B4-BE49-F238E27FC236}">
                <a16:creationId xmlns:a16="http://schemas.microsoft.com/office/drawing/2014/main" id="{14E2125B-F4E8-7FD0-C87F-807D133ACEF6}"/>
              </a:ext>
            </a:extLst>
          </p:cNvPr>
          <p:cNvSpPr txBox="1"/>
          <p:nvPr/>
        </p:nvSpPr>
        <p:spPr>
          <a:xfrm>
            <a:off x="606731" y="5992297"/>
            <a:ext cx="6096000" cy="369332"/>
          </a:xfrm>
          <a:prstGeom prst="rect">
            <a:avLst/>
          </a:prstGeom>
          <a:noFill/>
        </p:spPr>
        <p:txBody>
          <a:bodyPr wrap="square">
            <a:spAutoFit/>
          </a:bodyPr>
          <a:lstStyle/>
          <a:p>
            <a:r>
              <a:rPr lang="en-US" dirty="0">
                <a:hlinkClick r:id="rId5" action="ppaction://hlinksldjump"/>
              </a:rPr>
              <a:t>Syntax</a:t>
            </a:r>
            <a:endParaRPr lang="en-US" dirty="0"/>
          </a:p>
        </p:txBody>
      </p:sp>
      <p:sp>
        <p:nvSpPr>
          <p:cNvPr id="4" name="TextBox 3">
            <a:extLst>
              <a:ext uri="{FF2B5EF4-FFF2-40B4-BE49-F238E27FC236}">
                <a16:creationId xmlns:a16="http://schemas.microsoft.com/office/drawing/2014/main" id="{43C15499-BB5F-46D0-07CD-E774ECC226B0}"/>
              </a:ext>
            </a:extLst>
          </p:cNvPr>
          <p:cNvSpPr txBox="1"/>
          <p:nvPr/>
        </p:nvSpPr>
        <p:spPr>
          <a:xfrm>
            <a:off x="1569720" y="5992297"/>
            <a:ext cx="2560320" cy="369332"/>
          </a:xfrm>
          <a:prstGeom prst="rect">
            <a:avLst/>
          </a:prstGeom>
          <a:noFill/>
        </p:spPr>
        <p:txBody>
          <a:bodyPr wrap="square" rtlCol="0">
            <a:spAutoFit/>
          </a:bodyPr>
          <a:lstStyle/>
          <a:p>
            <a:r>
              <a:rPr lang="en-US" dirty="0">
                <a:hlinkClick r:id="rId6" action="ppaction://hlinksldjump"/>
              </a:rPr>
              <a:t>Invertibility Intuition</a:t>
            </a:r>
            <a:endParaRPr lang="en-US" dirty="0"/>
          </a:p>
        </p:txBody>
      </p:sp>
      <p:sp>
        <p:nvSpPr>
          <p:cNvPr id="19" name="Rectangle 18">
            <a:extLst>
              <a:ext uri="{FF2B5EF4-FFF2-40B4-BE49-F238E27FC236}">
                <a16:creationId xmlns:a16="http://schemas.microsoft.com/office/drawing/2014/main" id="{A70B6385-4ED8-FBDA-296E-395FFF8FAC7E}"/>
              </a:ext>
            </a:extLst>
          </p:cNvPr>
          <p:cNvSpPr/>
          <p:nvPr/>
        </p:nvSpPr>
        <p:spPr>
          <a:xfrm>
            <a:off x="5695726" y="2180853"/>
            <a:ext cx="504415" cy="52502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595729A-E08E-4114-5F45-E4942555EEC0}"/>
              </a:ext>
            </a:extLst>
          </p:cNvPr>
          <p:cNvSpPr/>
          <p:nvPr/>
        </p:nvSpPr>
        <p:spPr>
          <a:xfrm>
            <a:off x="7163742" y="2180853"/>
            <a:ext cx="504415" cy="525025"/>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51C4557-C908-2D4B-87C3-897DD747FC6D}"/>
              </a:ext>
            </a:extLst>
          </p:cNvPr>
          <p:cNvSpPr/>
          <p:nvPr/>
        </p:nvSpPr>
        <p:spPr>
          <a:xfrm>
            <a:off x="3402524" y="2781122"/>
            <a:ext cx="460350"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CC9C50-7D83-E0A5-93F8-B21CCF7327E9}"/>
              </a:ext>
            </a:extLst>
          </p:cNvPr>
          <p:cNvSpPr/>
          <p:nvPr/>
        </p:nvSpPr>
        <p:spPr>
          <a:xfrm>
            <a:off x="7207807" y="2776822"/>
            <a:ext cx="460350"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8AFA026-7D71-F795-7DB8-AFB0A4F1E1E2}"/>
              </a:ext>
            </a:extLst>
          </p:cNvPr>
          <p:cNvSpPr/>
          <p:nvPr/>
        </p:nvSpPr>
        <p:spPr>
          <a:xfrm>
            <a:off x="5130192" y="5071977"/>
            <a:ext cx="460350"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657FBCD-910A-63B8-9F3E-1E4F401EB811}"/>
              </a:ext>
            </a:extLst>
          </p:cNvPr>
          <p:cNvSpPr/>
          <p:nvPr/>
        </p:nvSpPr>
        <p:spPr>
          <a:xfrm>
            <a:off x="6096000" y="5179562"/>
            <a:ext cx="460350"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B760F43-115B-631F-E1F4-D22ACAB84FB1}"/>
              </a:ext>
            </a:extLst>
          </p:cNvPr>
          <p:cNvSpPr/>
          <p:nvPr/>
        </p:nvSpPr>
        <p:spPr>
          <a:xfrm>
            <a:off x="1886593" y="5503962"/>
            <a:ext cx="1768138"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D70BFDA-BAA2-D743-F82A-1224F91A5EF1}"/>
              </a:ext>
            </a:extLst>
          </p:cNvPr>
          <p:cNvSpPr/>
          <p:nvPr/>
        </p:nvSpPr>
        <p:spPr>
          <a:xfrm>
            <a:off x="3966202" y="2802602"/>
            <a:ext cx="2083914"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E6BBAF85-DD29-7777-81CF-87F0151CB454}"/>
              </a:ext>
            </a:extLst>
          </p:cNvPr>
          <p:cNvSpPr/>
          <p:nvPr/>
        </p:nvSpPr>
        <p:spPr>
          <a:xfrm>
            <a:off x="7779640" y="2705878"/>
            <a:ext cx="2083914" cy="568568"/>
          </a:xfrm>
          <a:prstGeom prst="rect">
            <a:avLst/>
          </a:prstGeom>
          <a:solidFill>
            <a:srgbClr val="FFFF00">
              <a:alpha val="4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287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5" grpId="0" animBg="1"/>
      <p:bldP spid="4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33922C-8562-4B60-7161-164DF5FB4454}"/>
              </a:ext>
            </a:extLst>
          </p:cNvPr>
          <p:cNvSpPr>
            <a:spLocks noGrp="1"/>
          </p:cNvSpPr>
          <p:nvPr>
            <p:ph type="title"/>
          </p:nvPr>
        </p:nvSpPr>
        <p:spPr/>
        <p:txBody>
          <a:bodyPr/>
          <a:lstStyle/>
          <a:p>
            <a:r>
              <a:rPr lang="en-US" dirty="0"/>
              <a:t>Flow Universal Approximator Intuition</a:t>
            </a:r>
          </a:p>
        </p:txBody>
      </p:sp>
      <p:sp>
        <p:nvSpPr>
          <p:cNvPr id="8" name="Content Placeholder 7">
            <a:extLst>
              <a:ext uri="{FF2B5EF4-FFF2-40B4-BE49-F238E27FC236}">
                <a16:creationId xmlns:a16="http://schemas.microsoft.com/office/drawing/2014/main" id="{074D648B-990C-BD4C-EAE3-86305DFD7AFA}"/>
              </a:ext>
            </a:extLst>
          </p:cNvPr>
          <p:cNvSpPr>
            <a:spLocks noGrp="1"/>
          </p:cNvSpPr>
          <p:nvPr>
            <p:ph idx="1"/>
          </p:nvPr>
        </p:nvSpPr>
        <p:spPr/>
        <p:txBody>
          <a:bodyPr/>
          <a:lstStyle/>
          <a:p>
            <a:r>
              <a:rPr lang="en-US" dirty="0"/>
              <a:t>From Huang 2018</a:t>
            </a:r>
          </a:p>
          <a:p>
            <a:r>
              <a:rPr lang="en-US" dirty="0"/>
              <a:t>First a sum of step functions </a:t>
            </a:r>
            <a:r>
              <a:rPr lang="en-US" dirty="0">
                <a:sym typeface="Wingdings" panose="05000000000000000000" pitchFamily="2" charset="2"/>
              </a:rPr>
              <a:t> universal approximator of monotonic functions</a:t>
            </a:r>
          </a:p>
          <a:p>
            <a:r>
              <a:rPr lang="en-US" dirty="0">
                <a:sym typeface="Wingdings" panose="05000000000000000000" pitchFamily="2" charset="2"/>
              </a:rPr>
              <a:t>A logit can approximate a step function arbitrarily well  a sum of logit can do the same with monotonic functions</a:t>
            </a:r>
          </a:p>
          <a:p>
            <a:r>
              <a:rPr lang="en-US" dirty="0"/>
              <a:t>A neural autoregressive flow can universally approximate any set of parameters and thus when using a logit nonlinearity, can approximate logits </a:t>
            </a:r>
            <a:r>
              <a:rPr lang="en-US" dirty="0">
                <a:sym typeface="Wingdings" panose="05000000000000000000" pitchFamily="2" charset="2"/>
              </a:rPr>
              <a:t> step functions  </a:t>
            </a:r>
            <a:r>
              <a:rPr lang="en-US" dirty="0"/>
              <a:t>monotonic functions arbitrarily well</a:t>
            </a:r>
          </a:p>
        </p:txBody>
      </p:sp>
    </p:spTree>
    <p:extLst>
      <p:ext uri="{BB962C8B-B14F-4D97-AF65-F5344CB8AC3E}">
        <p14:creationId xmlns:p14="http://schemas.microsoft.com/office/powerpoint/2010/main" val="5925366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FDEE-0366-B827-0DCD-A92E9094F624}"/>
              </a:ext>
            </a:extLst>
          </p:cNvPr>
          <p:cNvSpPr>
            <a:spLocks noGrp="1"/>
          </p:cNvSpPr>
          <p:nvPr>
            <p:ph type="title"/>
          </p:nvPr>
        </p:nvSpPr>
        <p:spPr/>
        <p:txBody>
          <a:bodyPr/>
          <a:lstStyle/>
          <a:p>
            <a:r>
              <a:rPr lang="en-US" dirty="0"/>
              <a:t>Monotonic Functions and Universal Approximators</a:t>
            </a:r>
          </a:p>
        </p:txBody>
      </p:sp>
      <p:sp>
        <p:nvSpPr>
          <p:cNvPr id="3" name="Content Placeholder 2">
            <a:extLst>
              <a:ext uri="{FF2B5EF4-FFF2-40B4-BE49-F238E27FC236}">
                <a16:creationId xmlns:a16="http://schemas.microsoft.com/office/drawing/2014/main" id="{902C9D54-340C-EC03-C335-936D9E665044}"/>
              </a:ext>
            </a:extLst>
          </p:cNvPr>
          <p:cNvSpPr>
            <a:spLocks noGrp="1"/>
          </p:cNvSpPr>
          <p:nvPr>
            <p:ph idx="1"/>
          </p:nvPr>
        </p:nvSpPr>
        <p:spPr/>
        <p:txBody>
          <a:bodyPr/>
          <a:lstStyle/>
          <a:p>
            <a:r>
              <a:rPr lang="en-US" dirty="0"/>
              <a:t>One can map any uniform density to any distribution via the  monotonic CDF</a:t>
            </a:r>
          </a:p>
          <a:p>
            <a:r>
              <a:rPr lang="en-US" dirty="0"/>
              <a:t>One can map any distribution to the uniform density via the inverse CDF which also is monotonic</a:t>
            </a:r>
          </a:p>
          <a:p>
            <a:r>
              <a:rPr lang="en-US" dirty="0"/>
              <a:t>Since you can map any distribution to a uniform via monotonic transformations and any uniform to any other distributions via monotonic transformation, then monotonic distributions can map any distribution to any other </a:t>
            </a:r>
            <a:r>
              <a:rPr lang="en-US" dirty="0">
                <a:sym typeface="Wingdings" panose="05000000000000000000" pitchFamily="2" charset="2"/>
              </a:rPr>
              <a:t> universal approximation with flows</a:t>
            </a:r>
            <a:endParaRPr lang="en-US" dirty="0"/>
          </a:p>
        </p:txBody>
      </p:sp>
      <p:sp>
        <p:nvSpPr>
          <p:cNvPr id="4" name="TextBox 3">
            <a:extLst>
              <a:ext uri="{FF2B5EF4-FFF2-40B4-BE49-F238E27FC236}">
                <a16:creationId xmlns:a16="http://schemas.microsoft.com/office/drawing/2014/main" id="{F4F1FBC5-D0FE-45B6-9CD6-D9D2890AB123}"/>
              </a:ext>
            </a:extLst>
          </p:cNvPr>
          <p:cNvSpPr txBox="1"/>
          <p:nvPr/>
        </p:nvSpPr>
        <p:spPr>
          <a:xfrm>
            <a:off x="1206631" y="5942568"/>
            <a:ext cx="1489435" cy="369332"/>
          </a:xfrm>
          <a:prstGeom prst="rect">
            <a:avLst/>
          </a:prstGeom>
          <a:noFill/>
        </p:spPr>
        <p:txBody>
          <a:bodyPr wrap="square" rtlCol="0">
            <a:spAutoFit/>
          </a:bodyPr>
          <a:lstStyle/>
          <a:p>
            <a:r>
              <a:rPr lang="en-US" dirty="0">
                <a:hlinkClick r:id="rId2" action="ppaction://hlinksldjump"/>
              </a:rPr>
              <a:t>Back</a:t>
            </a:r>
            <a:endParaRPr lang="en-US" dirty="0"/>
          </a:p>
        </p:txBody>
      </p:sp>
    </p:spTree>
    <p:extLst>
      <p:ext uri="{BB962C8B-B14F-4D97-AF65-F5344CB8AC3E}">
        <p14:creationId xmlns:p14="http://schemas.microsoft.com/office/powerpoint/2010/main" val="8596615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E150-43F8-8CA6-935D-AF5615D2F759}"/>
              </a:ext>
            </a:extLst>
          </p:cNvPr>
          <p:cNvSpPr>
            <a:spLocks noGrp="1"/>
          </p:cNvSpPr>
          <p:nvPr>
            <p:ph type="title"/>
          </p:nvPr>
        </p:nvSpPr>
        <p:spPr/>
        <p:txBody>
          <a:bodyPr/>
          <a:lstStyle/>
          <a:p>
            <a:r>
              <a:rPr lang="en-US" dirty="0"/>
              <a:t>Lossless Embedding</a:t>
            </a:r>
          </a:p>
        </p:txBody>
      </p:sp>
      <p:sp>
        <p:nvSpPr>
          <p:cNvPr id="3" name="Content Placeholder 2">
            <a:extLst>
              <a:ext uri="{FF2B5EF4-FFF2-40B4-BE49-F238E27FC236}">
                <a16:creationId xmlns:a16="http://schemas.microsoft.com/office/drawing/2014/main" id="{D6A7B27A-9964-1255-EC63-6BD2B33B4EDD}"/>
              </a:ext>
            </a:extLst>
          </p:cNvPr>
          <p:cNvSpPr>
            <a:spLocks noGrp="1"/>
          </p:cNvSpPr>
          <p:nvPr>
            <p:ph idx="1"/>
          </p:nvPr>
        </p:nvSpPr>
        <p:spPr/>
        <p:txBody>
          <a:bodyPr>
            <a:normAutofit fontScale="85000" lnSpcReduction="10000"/>
          </a:bodyPr>
          <a:lstStyle/>
          <a:p>
            <a:r>
              <a:rPr lang="en-US" dirty="0"/>
              <a:t>I pointed out that in comparison to (Ahn et. al. 2018), the use of an end to end embedding generally leads to lossless compression</a:t>
            </a:r>
          </a:p>
          <a:p>
            <a:r>
              <a:rPr lang="en-US" dirty="0"/>
              <a:t>Since a small number of parameters generate many sample data points, there likely exists a sufficient statistic the size of the parameter set</a:t>
            </a:r>
          </a:p>
          <a:p>
            <a:pPr lvl="1"/>
            <a:r>
              <a:rPr lang="en-US" dirty="0"/>
              <a:t>Modulo continuity and other regularity conditions</a:t>
            </a:r>
          </a:p>
          <a:p>
            <a:r>
              <a:rPr lang="en-US" dirty="0"/>
              <a:t>By Rao-Blackwell, if there exists a sufficient statistic, it will maximize likelihood</a:t>
            </a:r>
          </a:p>
          <a:p>
            <a:pPr lvl="1"/>
            <a:r>
              <a:rPr lang="en-US" dirty="0"/>
              <a:t>Caveat regarding global versus local mins</a:t>
            </a:r>
          </a:p>
          <a:p>
            <a:r>
              <a:rPr lang="en-US" dirty="0"/>
              <a:t>A universal approximator embedding neural network, can arbitrarily approximate any function so given enough parameters can approximate the sufficient statistic and will approximate the sufficient statistic as that will minimize MLE loss</a:t>
            </a:r>
          </a:p>
          <a:p>
            <a:r>
              <a:rPr lang="en-US" dirty="0"/>
              <a:t>Using PCA like in Ahn et.al. (2018) will not be lossless as it’s not trained end to end with the Bayesian objective</a:t>
            </a:r>
          </a:p>
        </p:txBody>
      </p:sp>
    </p:spTree>
    <p:extLst>
      <p:ext uri="{BB962C8B-B14F-4D97-AF65-F5344CB8AC3E}">
        <p14:creationId xmlns:p14="http://schemas.microsoft.com/office/powerpoint/2010/main" val="8965106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0EF713-D96A-E55D-E14D-573CABC01CB3}"/>
              </a:ext>
            </a:extLst>
          </p:cNvPr>
          <p:cNvSpPr>
            <a:spLocks noGrp="1"/>
          </p:cNvSpPr>
          <p:nvPr>
            <p:ph type="title"/>
          </p:nvPr>
        </p:nvSpPr>
        <p:spPr/>
        <p:txBody>
          <a:bodyPr/>
          <a:lstStyle/>
          <a:p>
            <a:r>
              <a:rPr lang="en-US" dirty="0"/>
              <a:t>Projection Model</a:t>
            </a:r>
          </a:p>
        </p:txBody>
      </p:sp>
      <p:sp>
        <p:nvSpPr>
          <p:cNvPr id="8" name="Content Placeholder 7">
            <a:extLst>
              <a:ext uri="{FF2B5EF4-FFF2-40B4-BE49-F238E27FC236}">
                <a16:creationId xmlns:a16="http://schemas.microsoft.com/office/drawing/2014/main" id="{14226BD5-2CCB-2CAE-A115-C710381C46C3}"/>
              </a:ext>
            </a:extLst>
          </p:cNvPr>
          <p:cNvSpPr>
            <a:spLocks noGrp="1"/>
          </p:cNvSpPr>
          <p:nvPr>
            <p:ph sz="half" idx="1"/>
          </p:nvPr>
        </p:nvSpPr>
        <p:spPr/>
        <p:txBody>
          <a:bodyPr/>
          <a:lstStyle/>
          <a:p>
            <a:r>
              <a:rPr lang="en-US" dirty="0"/>
              <a:t>Lucas-Tree estimated via projection</a:t>
            </a:r>
          </a:p>
          <a:p>
            <a:endParaRPr lang="en-US" dirty="0"/>
          </a:p>
          <a:p>
            <a:r>
              <a:rPr lang="en-US" dirty="0"/>
              <a:t>Can see some errors with the posterior not quite aligned with the data generating parameters</a:t>
            </a:r>
          </a:p>
          <a:p>
            <a:endParaRPr lang="en-US" dirty="0"/>
          </a:p>
          <a:p>
            <a:r>
              <a:rPr lang="en-US" dirty="0"/>
              <a:t>No measurement error used when estimating</a:t>
            </a:r>
          </a:p>
        </p:txBody>
      </p:sp>
      <p:pic>
        <p:nvPicPr>
          <p:cNvPr id="11" name="Content Placeholder 10" descr="A screenshot of a computer code&#10;&#10;Description automatically generated with low confidence">
            <a:extLst>
              <a:ext uri="{FF2B5EF4-FFF2-40B4-BE49-F238E27FC236}">
                <a16:creationId xmlns:a16="http://schemas.microsoft.com/office/drawing/2014/main" id="{C3919A2C-A826-C3F1-2F5A-9694A49DEC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4587" y="1912405"/>
            <a:ext cx="3796825" cy="4177778"/>
          </a:xfrm>
        </p:spPr>
      </p:pic>
      <p:sp>
        <p:nvSpPr>
          <p:cNvPr id="12" name="TextBox 11">
            <a:extLst>
              <a:ext uri="{FF2B5EF4-FFF2-40B4-BE49-F238E27FC236}">
                <a16:creationId xmlns:a16="http://schemas.microsoft.com/office/drawing/2014/main" id="{F2CA2089-B456-C648-6E2F-603E280E101F}"/>
              </a:ext>
            </a:extLst>
          </p:cNvPr>
          <p:cNvSpPr txBox="1"/>
          <p:nvPr/>
        </p:nvSpPr>
        <p:spPr>
          <a:xfrm>
            <a:off x="1026367" y="6176963"/>
            <a:ext cx="1548882"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269002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C7150C-6907-0B27-4BCE-60FF21F6AC6C}"/>
              </a:ext>
            </a:extLst>
          </p:cNvPr>
          <p:cNvSpPr>
            <a:spLocks noGrp="1"/>
          </p:cNvSpPr>
          <p:nvPr>
            <p:ph type="title"/>
          </p:nvPr>
        </p:nvSpPr>
        <p:spPr/>
        <p:txBody>
          <a:bodyPr/>
          <a:lstStyle/>
          <a:p>
            <a:r>
              <a:rPr lang="en-US" dirty="0"/>
              <a:t>RBC Model Estimated Two Ways</a:t>
            </a:r>
          </a:p>
        </p:txBody>
      </p:sp>
      <p:sp>
        <p:nvSpPr>
          <p:cNvPr id="8" name="Text Placeholder 7">
            <a:extLst>
              <a:ext uri="{FF2B5EF4-FFF2-40B4-BE49-F238E27FC236}">
                <a16:creationId xmlns:a16="http://schemas.microsoft.com/office/drawing/2014/main" id="{745DB40C-67C2-5817-59E4-C80D18E251DF}"/>
              </a:ext>
            </a:extLst>
          </p:cNvPr>
          <p:cNvSpPr>
            <a:spLocks noGrp="1"/>
          </p:cNvSpPr>
          <p:nvPr>
            <p:ph type="body" idx="1"/>
          </p:nvPr>
        </p:nvSpPr>
        <p:spPr/>
        <p:txBody>
          <a:bodyPr/>
          <a:lstStyle/>
          <a:p>
            <a:r>
              <a:rPr lang="en-US" dirty="0"/>
              <a:t>MCMC Ground Truth Posterior</a:t>
            </a:r>
          </a:p>
        </p:txBody>
      </p:sp>
      <p:pic>
        <p:nvPicPr>
          <p:cNvPr id="7" name="Content Placeholder 6" descr="A screenshot of a computer&#10;&#10;Description automatically generated with low confidence">
            <a:extLst>
              <a:ext uri="{FF2B5EF4-FFF2-40B4-BE49-F238E27FC236}">
                <a16:creationId xmlns:a16="http://schemas.microsoft.com/office/drawing/2014/main" id="{66639332-CB5D-D5C8-CB53-584CA0455B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44378" y="2505075"/>
            <a:ext cx="3348606" cy="3684588"/>
          </a:xfrm>
        </p:spPr>
      </p:pic>
      <p:sp>
        <p:nvSpPr>
          <p:cNvPr id="9" name="Text Placeholder 8">
            <a:extLst>
              <a:ext uri="{FF2B5EF4-FFF2-40B4-BE49-F238E27FC236}">
                <a16:creationId xmlns:a16="http://schemas.microsoft.com/office/drawing/2014/main" id="{480BBB77-A809-1955-D950-E1222A69B0E5}"/>
              </a:ext>
            </a:extLst>
          </p:cNvPr>
          <p:cNvSpPr>
            <a:spLocks noGrp="1"/>
          </p:cNvSpPr>
          <p:nvPr>
            <p:ph type="body" sz="quarter" idx="3"/>
          </p:nvPr>
        </p:nvSpPr>
        <p:spPr/>
        <p:txBody>
          <a:bodyPr/>
          <a:lstStyle/>
          <a:p>
            <a:r>
              <a:rPr lang="en-US" dirty="0"/>
              <a:t>SNPE Posterior</a:t>
            </a:r>
          </a:p>
        </p:txBody>
      </p:sp>
      <p:pic>
        <p:nvPicPr>
          <p:cNvPr id="12" name="Content Placeholder 11" descr="A screenshot of a computer&#10;&#10;Description automatically generated with low confidence">
            <a:extLst>
              <a:ext uri="{FF2B5EF4-FFF2-40B4-BE49-F238E27FC236}">
                <a16:creationId xmlns:a16="http://schemas.microsoft.com/office/drawing/2014/main" id="{2D43183A-2880-5BBB-7A2E-6818E86BAF5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20392" y="2613424"/>
            <a:ext cx="3086803" cy="3467890"/>
          </a:xfrm>
        </p:spPr>
      </p:pic>
      <p:sp>
        <p:nvSpPr>
          <p:cNvPr id="13" name="TextBox 12">
            <a:extLst>
              <a:ext uri="{FF2B5EF4-FFF2-40B4-BE49-F238E27FC236}">
                <a16:creationId xmlns:a16="http://schemas.microsoft.com/office/drawing/2014/main" id="{B43EA709-FCDA-47F8-A014-CC99694A2DE3}"/>
              </a:ext>
            </a:extLst>
          </p:cNvPr>
          <p:cNvSpPr txBox="1"/>
          <p:nvPr/>
        </p:nvSpPr>
        <p:spPr>
          <a:xfrm>
            <a:off x="1026367" y="6176963"/>
            <a:ext cx="1548882" cy="369332"/>
          </a:xfrm>
          <a:prstGeom prst="rect">
            <a:avLst/>
          </a:prstGeom>
          <a:noFill/>
        </p:spPr>
        <p:txBody>
          <a:bodyPr wrap="square" rtlCol="0">
            <a:spAutoFit/>
          </a:bodyPr>
          <a:lstStyle/>
          <a:p>
            <a:r>
              <a:rPr lang="en-US" dirty="0">
                <a:hlinkClick r:id="rId4" action="ppaction://hlinksldjump"/>
              </a:rPr>
              <a:t>Back</a:t>
            </a:r>
            <a:endParaRPr lang="en-US" dirty="0"/>
          </a:p>
        </p:txBody>
      </p:sp>
    </p:spTree>
    <p:extLst>
      <p:ext uri="{BB962C8B-B14F-4D97-AF65-F5344CB8AC3E}">
        <p14:creationId xmlns:p14="http://schemas.microsoft.com/office/powerpoint/2010/main" val="26213101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D963-150B-D879-023B-466BA4BF52A8}"/>
              </a:ext>
            </a:extLst>
          </p:cNvPr>
          <p:cNvSpPr>
            <a:spLocks noGrp="1"/>
          </p:cNvSpPr>
          <p:nvPr>
            <p:ph type="title"/>
          </p:nvPr>
        </p:nvSpPr>
        <p:spPr/>
        <p:txBody>
          <a:bodyPr/>
          <a:lstStyle/>
          <a:p>
            <a:r>
              <a:rPr lang="en-US" dirty="0"/>
              <a:t>Bequests Value Function Iteration Model</a:t>
            </a:r>
          </a:p>
        </p:txBody>
      </p:sp>
      <p:pic>
        <p:nvPicPr>
          <p:cNvPr id="5" name="Content Placeholder 4" descr="A picture containing text, diagram, line, handwriting&#10;&#10;Description automatically generated">
            <a:extLst>
              <a:ext uri="{FF2B5EF4-FFF2-40B4-BE49-F238E27FC236}">
                <a16:creationId xmlns:a16="http://schemas.microsoft.com/office/drawing/2014/main" id="{4D894726-7B89-680F-311F-8650646CAE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2099" y="1825625"/>
            <a:ext cx="4493802" cy="4351338"/>
          </a:xfrm>
        </p:spPr>
      </p:pic>
      <p:sp>
        <p:nvSpPr>
          <p:cNvPr id="6" name="Content Placeholder 5">
            <a:extLst>
              <a:ext uri="{FF2B5EF4-FFF2-40B4-BE49-F238E27FC236}">
                <a16:creationId xmlns:a16="http://schemas.microsoft.com/office/drawing/2014/main" id="{AAC9E2EF-27A1-CCDC-7D16-1967C1E836BE}"/>
              </a:ext>
            </a:extLst>
          </p:cNvPr>
          <p:cNvSpPr>
            <a:spLocks noGrp="1"/>
          </p:cNvSpPr>
          <p:nvPr>
            <p:ph sz="half" idx="2"/>
          </p:nvPr>
        </p:nvSpPr>
        <p:spPr/>
        <p:txBody>
          <a:bodyPr/>
          <a:lstStyle/>
          <a:p>
            <a:r>
              <a:rPr lang="en-US" dirty="0"/>
              <a:t>Liquid and Illiquid asset</a:t>
            </a:r>
          </a:p>
          <a:p>
            <a:pPr marL="457200" lvl="1" indent="0">
              <a:buNone/>
            </a:pPr>
            <a:endParaRPr lang="en-US" dirty="0"/>
          </a:p>
          <a:p>
            <a:pPr lvl="1"/>
            <a:r>
              <a:rPr lang="en-US" dirty="0"/>
              <a:t>Kink at the transition point </a:t>
            </a:r>
            <a:r>
              <a:rPr lang="en-US" dirty="0">
                <a:sym typeface="Wingdings" panose="05000000000000000000" pitchFamily="2" charset="2"/>
              </a:rPr>
              <a:t> No perturbation</a:t>
            </a:r>
            <a:endParaRPr lang="en-US" dirty="0"/>
          </a:p>
          <a:p>
            <a:endParaRPr lang="en-US" dirty="0"/>
          </a:p>
          <a:p>
            <a:r>
              <a:rPr lang="en-US" dirty="0"/>
              <a:t>Solved via value function iteration</a:t>
            </a:r>
          </a:p>
          <a:p>
            <a:endParaRPr lang="en-US" dirty="0"/>
          </a:p>
          <a:p>
            <a:r>
              <a:rPr lang="en-US" dirty="0"/>
              <a:t>Using measurement error</a:t>
            </a:r>
          </a:p>
        </p:txBody>
      </p:sp>
      <p:sp>
        <p:nvSpPr>
          <p:cNvPr id="7" name="TextBox 6">
            <a:extLst>
              <a:ext uri="{FF2B5EF4-FFF2-40B4-BE49-F238E27FC236}">
                <a16:creationId xmlns:a16="http://schemas.microsoft.com/office/drawing/2014/main" id="{27E50F60-50FF-C768-12AE-343A8DB8B914}"/>
              </a:ext>
            </a:extLst>
          </p:cNvPr>
          <p:cNvSpPr txBox="1"/>
          <p:nvPr/>
        </p:nvSpPr>
        <p:spPr>
          <a:xfrm>
            <a:off x="1026367" y="6176963"/>
            <a:ext cx="1548882" cy="369332"/>
          </a:xfrm>
          <a:prstGeom prst="rect">
            <a:avLst/>
          </a:prstGeom>
          <a:noFill/>
        </p:spPr>
        <p:txBody>
          <a:bodyPr wrap="square" rtlCol="0">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925075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04A9B5A-9049-DE45-8AE3-FFC99C21474B}"/>
              </a:ext>
            </a:extLst>
          </p:cNvPr>
          <p:cNvPicPr>
            <a:picLocks noChangeAspect="1"/>
          </p:cNvPicPr>
          <p:nvPr/>
        </p:nvPicPr>
        <p:blipFill>
          <a:blip r:embed="rId2"/>
          <a:stretch>
            <a:fillRect/>
          </a:stretch>
        </p:blipFill>
        <p:spPr>
          <a:xfrm>
            <a:off x="2857311" y="1572439"/>
            <a:ext cx="6181907" cy="5080287"/>
          </a:xfrm>
          <a:prstGeom prst="rect">
            <a:avLst/>
          </a:prstGeom>
        </p:spPr>
      </p:pic>
      <p:sp>
        <p:nvSpPr>
          <p:cNvPr id="2" name="Title 1">
            <a:extLst>
              <a:ext uri="{FF2B5EF4-FFF2-40B4-BE49-F238E27FC236}">
                <a16:creationId xmlns:a16="http://schemas.microsoft.com/office/drawing/2014/main" id="{BFF5942B-D904-1771-DB15-4E69899138EB}"/>
              </a:ext>
            </a:extLst>
          </p:cNvPr>
          <p:cNvSpPr>
            <a:spLocks noGrp="1"/>
          </p:cNvSpPr>
          <p:nvPr>
            <p:ph type="title"/>
          </p:nvPr>
        </p:nvSpPr>
        <p:spPr/>
        <p:txBody>
          <a:bodyPr/>
          <a:lstStyle/>
          <a:p>
            <a:r>
              <a:rPr lang="en-US" dirty="0"/>
              <a:t>SNPE</a:t>
            </a:r>
          </a:p>
        </p:txBody>
      </p:sp>
      <p:sp>
        <p:nvSpPr>
          <p:cNvPr id="9" name="TextBox 8">
            <a:extLst>
              <a:ext uri="{FF2B5EF4-FFF2-40B4-BE49-F238E27FC236}">
                <a16:creationId xmlns:a16="http://schemas.microsoft.com/office/drawing/2014/main" id="{2FDE7194-6A22-6538-AF7D-0C128A3FB974}"/>
              </a:ext>
            </a:extLst>
          </p:cNvPr>
          <p:cNvSpPr txBox="1"/>
          <p:nvPr/>
        </p:nvSpPr>
        <p:spPr>
          <a:xfrm>
            <a:off x="1140420" y="6123543"/>
            <a:ext cx="6096000" cy="369332"/>
          </a:xfrm>
          <a:prstGeom prst="rect">
            <a:avLst/>
          </a:prstGeom>
          <a:noFill/>
        </p:spPr>
        <p:txBody>
          <a:bodyPr wrap="square">
            <a:spAutoFit/>
          </a:bodyPr>
          <a:lstStyle/>
          <a:p>
            <a:r>
              <a:rPr lang="en-US" dirty="0">
                <a:hlinkClick r:id="rId3" action="ppaction://hlinksldjump"/>
              </a:rPr>
              <a:t>Back</a:t>
            </a:r>
            <a:endParaRPr lang="en-US" dirty="0"/>
          </a:p>
        </p:txBody>
      </p:sp>
    </p:spTree>
    <p:extLst>
      <p:ext uri="{BB962C8B-B14F-4D97-AF65-F5344CB8AC3E}">
        <p14:creationId xmlns:p14="http://schemas.microsoft.com/office/powerpoint/2010/main" val="302787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90142</TotalTime>
  <Words>5344</Words>
  <Application>Microsoft Office PowerPoint</Application>
  <PresentationFormat>Widescreen</PresentationFormat>
  <Paragraphs>712</Paragraphs>
  <Slides>105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Calibri Light</vt:lpstr>
      <vt:lpstr>Cambria Math</vt:lpstr>
      <vt:lpstr>Roboto</vt:lpstr>
      <vt:lpstr>Office Theme</vt:lpstr>
      <vt:lpstr>Improving Structural Estimation with Sequential Neural Posterior Estimation</vt:lpstr>
      <vt:lpstr>Motivation</vt:lpstr>
      <vt:lpstr>Current Problems in Bayesian Estimation</vt:lpstr>
      <vt:lpstr>Sequential Neural Posterior Estimation (SNPE): A Solution to Estimation Problems</vt:lpstr>
      <vt:lpstr>Bayesian Background</vt:lpstr>
      <vt:lpstr>Bayes Rule</vt:lpstr>
      <vt:lpstr>An Explanation of SNPE</vt:lpstr>
      <vt:lpstr>SNPE Toy Model: X=f(θ,ϵ) </vt:lpstr>
      <vt:lpstr>Step 1: Sample〖 {X_i,θ_i  }〗_(i=1)^I∼p(θ, X) via Monte Carlo Simulation</vt:lpstr>
      <vt:lpstr>Samples from the joint distribution :  θ,X∼P(θ, X)= P(X│θ)P(θ)</vt:lpstr>
      <vt:lpstr>SNPE Toy Model (Step 2):</vt:lpstr>
      <vt:lpstr>Estimating the Conditional Density: P(θ|X) </vt:lpstr>
      <vt:lpstr>SNPE Toy Model (Step 3)</vt:lpstr>
      <vt:lpstr>Digging Deeper into Step 2: Conditional Density Estimation</vt:lpstr>
      <vt:lpstr>SNPE Toy Model Redux: X=f(θ, ϵ) </vt:lpstr>
      <vt:lpstr>Step 2: Estimate the conditional density p(θ│X)  </vt:lpstr>
      <vt:lpstr>Unconditional Density Estimation with Normalizing Flows First</vt:lpstr>
      <vt:lpstr>Some Syntax</vt:lpstr>
      <vt:lpstr>Normalizing Flow Main Takeaway</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A Composition of Functions in a Flow allows it to become a Flexible Density Estimator</vt:lpstr>
      <vt:lpstr>What is the Point of a Flow?</vt:lpstr>
      <vt:lpstr>Fundamental Insight Regarding the Likelihood: A Change of Variables</vt:lpstr>
      <vt:lpstr>Constructing a Good f_k layer</vt:lpstr>
      <vt:lpstr>Transform Structure</vt:lpstr>
      <vt:lpstr>Transform Structure</vt:lpstr>
      <vt:lpstr>a_k and b_k Functions</vt:lpstr>
      <vt:lpstr>Transform Structure</vt:lpstr>
      <vt:lpstr>Invertibility from Z_k to Z_(k+1) </vt:lpstr>
      <vt:lpstr>Invertibility from Z_(k+1) to Z_k </vt:lpstr>
      <vt:lpstr>Additional Details</vt:lpstr>
      <vt:lpstr>Unconditional to Conditional Normalizing Flow</vt:lpstr>
      <vt:lpstr>Unconditional to Conditional Normalizing Flow</vt:lpstr>
      <vt:lpstr>Unconditional to Conditional Normalizing Flow</vt:lpstr>
      <vt:lpstr>Unconditional to Conditional Normalizing Flow</vt:lpstr>
      <vt:lpstr>Maximum Likelihood Estimation</vt:lpstr>
      <vt:lpstr>Step 3: Condition X on the real data, X^∗, Forming the Posterior: p(θ|X=X^∗)</vt:lpstr>
      <vt:lpstr>Results</vt:lpstr>
      <vt:lpstr>SNPE vs Bayesian Methods</vt:lpstr>
      <vt:lpstr>SNPE/MCMC Performance on Smets-Wouters</vt:lpstr>
      <vt:lpstr>SNPE after Five Hundred Thousand Iterations (Uniform Prior)</vt:lpstr>
      <vt:lpstr>Metropolis-Hastings MCMC after Ten Million Iterations (Uniform Prior)</vt:lpstr>
      <vt:lpstr>Theoretical Underpinning for SNPE Accuracy vs Monte Carlo</vt:lpstr>
      <vt:lpstr>SNPE Performance on Heterogenous Agent Models</vt:lpstr>
      <vt:lpstr>Liu and Plagborg-Moller Estimation</vt:lpstr>
      <vt:lpstr>SNPE and MCMC Performance on Krusell Smith with Winberry Solution Method</vt:lpstr>
      <vt:lpstr>Empirical Application</vt:lpstr>
      <vt:lpstr>Extending KS/Winberry to Full Information Empirical Application</vt:lpstr>
      <vt:lpstr>Posteriors for Empirical Application</vt:lpstr>
      <vt:lpstr>Conclusion</vt:lpstr>
      <vt:lpstr>Conclusion</vt:lpstr>
      <vt:lpstr>Thank You</vt:lpstr>
      <vt:lpstr>Appendix</vt:lpstr>
      <vt:lpstr>Contribution: More Accurate Posteriors than MCMC on Smets-Wouters</vt:lpstr>
      <vt:lpstr>Contribution Explained</vt:lpstr>
      <vt:lpstr>Literature</vt:lpstr>
      <vt:lpstr>Overview of How MCMC Works</vt:lpstr>
      <vt:lpstr>MCMC in a Nutshell: P(θ│X)∝P(X│θ)P(θ)</vt:lpstr>
      <vt:lpstr>P(θ│X)∝P(X│θ)P(θ)</vt:lpstr>
      <vt:lpstr>Problems with MCMC</vt:lpstr>
      <vt:lpstr>Markov Assumption Versus State-Space Assumption</vt:lpstr>
      <vt:lpstr>Markov Assumption Versus State-Space Assumption</vt:lpstr>
      <vt:lpstr>Markov Assumption Versus State-Space Assumption</vt:lpstr>
      <vt:lpstr>Why Do We Sample from the Joint?</vt:lpstr>
      <vt:lpstr>High level differences: MCMC vs SNPE</vt:lpstr>
      <vt:lpstr>Gaussian Mixture Model</vt:lpstr>
      <vt:lpstr>Gausian Mixture Model Equation</vt:lpstr>
      <vt:lpstr>Step 2: Estimate the conditional density p(θ│X^∗ )  </vt:lpstr>
      <vt:lpstr>Step 2: Estimate the conditional density p(θ│X^∗ )  </vt:lpstr>
      <vt:lpstr>Step 3.5: Multi-Round Inference</vt:lpstr>
      <vt:lpstr>Talking Syntax</vt:lpstr>
      <vt:lpstr>Flows: Preserving Invertibility</vt:lpstr>
      <vt:lpstr>Feed-Forward Neural Networks</vt:lpstr>
      <vt:lpstr>PowerPoint Presentation</vt:lpstr>
      <vt:lpstr>PowerPoint Presentation</vt:lpstr>
      <vt:lpstr>PowerPoint Presentation</vt:lpstr>
      <vt:lpstr>PowerPoint Presentation</vt:lpstr>
      <vt:lpstr>PowerPoint Presentation</vt:lpstr>
      <vt:lpstr>Constructing a Flexible Transformation f_k</vt:lpstr>
      <vt:lpstr>Constructing a Flexible Transformation f_k</vt:lpstr>
      <vt:lpstr>Flow Universal Approximator Intuition</vt:lpstr>
      <vt:lpstr>Monotonic Functions and Universal Approximators</vt:lpstr>
      <vt:lpstr>Lossless Embedding</vt:lpstr>
      <vt:lpstr>Projection Model</vt:lpstr>
      <vt:lpstr>RBC Model Estimated Two Ways</vt:lpstr>
      <vt:lpstr>Bequests Value Function Iteration Model</vt:lpstr>
      <vt:lpstr>SNPE</vt:lpstr>
      <vt:lpstr>Alternative Algorithm: Sequential Neural Variational Inference</vt:lpstr>
      <vt:lpstr>HANK Model Solved via Reiter</vt:lpstr>
      <vt:lpstr>Discussion on Multimodality</vt:lpstr>
      <vt:lpstr>Multimodality and Frequentism</vt:lpstr>
      <vt:lpstr>Taylor Rule Parameter on Inflation</vt:lpstr>
      <vt:lpstr>Multimodality and economic cycles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fen</dc:creator>
  <cp:lastModifiedBy>Fen, Cameron</cp:lastModifiedBy>
  <cp:revision>82</cp:revision>
  <dcterms:created xsi:type="dcterms:W3CDTF">2023-05-11T13:30:27Z</dcterms:created>
  <dcterms:modified xsi:type="dcterms:W3CDTF">2023-11-06T00:57:07Z</dcterms:modified>
</cp:coreProperties>
</file>