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2" r:id="rId16"/>
    <p:sldId id="273" r:id="rId17"/>
    <p:sldId id="274" r:id="rId18"/>
    <p:sldId id="276" r:id="rId19"/>
    <p:sldId id="277" r:id="rId20"/>
    <p:sldId id="275" r:id="rId21"/>
    <p:sldId id="271" r:id="rId22"/>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712" autoAdjust="0"/>
  </p:normalViewPr>
  <p:slideViewPr>
    <p:cSldViewPr snapToGrid="0" snapToObjects="1">
      <p:cViewPr varScale="1">
        <p:scale>
          <a:sx n="142" d="100"/>
          <a:sy n="142" d="100"/>
        </p:scale>
        <p:origin x="69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2" name="Shape 202"/>
          <p:cNvSpPr>
            <a:spLocks noGrp="1" noRot="1" noChangeAspect="1"/>
          </p:cNvSpPr>
          <p:nvPr>
            <p:ph type="sldImg"/>
          </p:nvPr>
        </p:nvSpPr>
        <p:spPr>
          <a:xfrm>
            <a:off x="1143000" y="685800"/>
            <a:ext cx="4572000" cy="3429000"/>
          </a:xfrm>
          <a:prstGeom prst="rect">
            <a:avLst/>
          </a:prstGeom>
        </p:spPr>
        <p:txBody>
          <a:bodyPr/>
          <a:lstStyle/>
          <a:p>
            <a:endParaRPr/>
          </a:p>
        </p:txBody>
      </p:sp>
      <p:sp>
        <p:nvSpPr>
          <p:cNvPr id="203" name="Shape 20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xx%"/>
          <p:cNvSpPr txBox="1">
            <a:spLocks noGrp="1"/>
          </p:cNvSpPr>
          <p:nvPr>
            <p:ph type="title" hasCustomPrompt="1"/>
          </p:nvPr>
        </p:nvSpPr>
        <p:spPr>
          <a:xfrm>
            <a:off x="311699" y="1106125"/>
            <a:ext cx="8520602" cy="1963500"/>
          </a:xfrm>
          <a:prstGeom prst="rect">
            <a:avLst/>
          </a:prstGeom>
        </p:spPr>
        <p:txBody>
          <a:bodyPr anchor="b"/>
          <a:lstStyle>
            <a:lvl1pPr algn="ctr">
              <a:defRPr sz="12000"/>
            </a:lvl1pPr>
          </a:lstStyle>
          <a:p>
            <a:r>
              <a:t>xx%</a:t>
            </a:r>
          </a:p>
        </p:txBody>
      </p:sp>
      <p:sp>
        <p:nvSpPr>
          <p:cNvPr id="92" name="Body Level One…"/>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p:spTree>
      <p:nvGrpSpPr>
        <p:cNvPr id="1" name=""/>
        <p:cNvGrpSpPr/>
        <p:nvPr/>
      </p:nvGrpSpPr>
      <p:grpSpPr>
        <a:xfrm>
          <a:off x="0" y="0"/>
          <a:ext cx="0" cy="0"/>
          <a:chOff x="0" y="0"/>
          <a:chExt cx="0" cy="0"/>
        </a:xfrm>
      </p:grpSpPr>
      <p:sp>
        <p:nvSpPr>
          <p:cNvPr id="107" name="Title Text"/>
          <p:cNvSpPr txBox="1">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08" name="Body Level One…"/>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116" name="Title Text"/>
          <p:cNvSpPr txBox="1">
            <a:spLocks noGrp="1"/>
          </p:cNvSpPr>
          <p:nvPr>
            <p:ph type="title"/>
          </p:nvPr>
        </p:nvSpPr>
        <p:spPr>
          <a:prstGeom prst="rect">
            <a:avLst/>
          </a:prstGeom>
        </p:spPr>
        <p:txBody>
          <a:bodyPr/>
          <a:lstStyle/>
          <a:p>
            <a:r>
              <a:t>Title Text</a:t>
            </a:r>
          </a:p>
        </p:txBody>
      </p:sp>
      <p:sp>
        <p:nvSpPr>
          <p:cNvPr id="117"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118" name="Google Shape;61;p15"/>
          <p:cNvSpPr txBox="1">
            <a:spLocks noGrp="1"/>
          </p:cNvSpPr>
          <p:nvPr>
            <p:ph type="body" sz="half" idx="21"/>
          </p:nvPr>
        </p:nvSpPr>
        <p:spPr>
          <a:xfrm>
            <a:off x="4832399" y="1152475"/>
            <a:ext cx="3999902" cy="3416400"/>
          </a:xfrm>
          <a:prstGeom prst="rect">
            <a:avLst/>
          </a:prstGeom>
        </p:spPr>
        <p:txBody>
          <a:bodyPr/>
          <a:lstStyle/>
          <a:p>
            <a:pPr indent="-317500">
              <a:buSzPts val="1400"/>
              <a:defRPr sz="1400"/>
            </a:pPr>
            <a:endParaRP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126" name="Title Text"/>
          <p:cNvSpPr txBox="1">
            <a:spLocks noGrp="1"/>
          </p:cNvSpPr>
          <p:nvPr>
            <p:ph type="title"/>
          </p:nvPr>
        </p:nvSpPr>
        <p:spPr>
          <a:prstGeom prst="rect">
            <a:avLst/>
          </a:prstGeom>
        </p:spPr>
        <p:txBody>
          <a:bodyPr/>
          <a:lstStyle/>
          <a:p>
            <a:r>
              <a:t>Title Text</a:t>
            </a:r>
          </a:p>
        </p:txBody>
      </p:sp>
      <p:sp>
        <p:nvSpPr>
          <p:cNvPr id="12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135"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1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143" name="Title Text"/>
          <p:cNvSpPr txBox="1">
            <a:spLocks noGrp="1"/>
          </p:cNvSpPr>
          <p:nvPr>
            <p:ph type="title"/>
          </p:nvPr>
        </p:nvSpPr>
        <p:spPr>
          <a:prstGeom prst="rect">
            <a:avLst/>
          </a:prstGeom>
        </p:spPr>
        <p:txBody>
          <a:bodyPr/>
          <a:lstStyle/>
          <a:p>
            <a:r>
              <a:t>Title Text</a:t>
            </a:r>
          </a:p>
        </p:txBody>
      </p:sp>
      <p:sp>
        <p:nvSpPr>
          <p:cNvPr id="14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151"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152"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1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160"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16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168" name="Google Shape;81;p21"/>
          <p:cNvSpPr/>
          <p:nvPr/>
        </p:nvSpPr>
        <p:spPr>
          <a:xfrm>
            <a:off x="4572000" y="-125"/>
            <a:ext cx="4572000" cy="5143501"/>
          </a:xfrm>
          <a:prstGeom prst="rect">
            <a:avLst/>
          </a:prstGeom>
          <a:solidFill>
            <a:srgbClr val="EEEEEE"/>
          </a:solidFill>
          <a:ln w="12700">
            <a:miter lim="400000"/>
          </a:ln>
        </p:spPr>
        <p:txBody>
          <a:bodyPr lIns="0" tIns="0" rIns="0" bIns="0" anchor="ctr"/>
          <a:lstStyle/>
          <a:p>
            <a:endParaRPr/>
          </a:p>
        </p:txBody>
      </p:sp>
      <p:sp>
        <p:nvSpPr>
          <p:cNvPr id="169" name="Title Text"/>
          <p:cNvSpPr txBox="1">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170" name="Body Level One…"/>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171" name="Google Shape;84;p21"/>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1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179"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1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187" name="xx%"/>
          <p:cNvSpPr txBox="1">
            <a:spLocks noGrp="1"/>
          </p:cNvSpPr>
          <p:nvPr>
            <p:ph type="title" hasCustomPrompt="1"/>
          </p:nvPr>
        </p:nvSpPr>
        <p:spPr>
          <a:xfrm>
            <a:off x="311699" y="1106125"/>
            <a:ext cx="8520602" cy="1963500"/>
          </a:xfrm>
          <a:prstGeom prst="rect">
            <a:avLst/>
          </a:prstGeom>
        </p:spPr>
        <p:txBody>
          <a:bodyPr anchor="b"/>
          <a:lstStyle>
            <a:lvl1pPr algn="ctr">
              <a:defRPr sz="12000"/>
            </a:lvl1pPr>
          </a:lstStyle>
          <a:p>
            <a:r>
              <a:t>xx%</a:t>
            </a:r>
          </a:p>
        </p:txBody>
      </p:sp>
      <p:sp>
        <p:nvSpPr>
          <p:cNvPr id="188" name="Body Level One…"/>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18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Google Shape;23;p5"/>
          <p:cNvSpPr txBox="1">
            <a:spLocks noGrp="1"/>
          </p:cNvSpPr>
          <p:nvPr>
            <p:ph type="body" sz="half" idx="21"/>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endParaRPr/>
          </a:p>
        </p:txBody>
      </p:sp>
      <p:sp>
        <p:nvSpPr>
          <p:cNvPr id="73" name="Title Text"/>
          <p:cNvSpPr txBox="1">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Title Text</a:t>
            </a:r>
          </a:p>
        </p:txBody>
      </p:sp>
      <p:sp>
        <p:nvSpPr>
          <p:cNvPr id="3"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Google Shape;99;p25"/>
          <p:cNvSpPr txBox="1">
            <a:spLocks noGrp="1"/>
          </p:cNvSpPr>
          <p:nvPr>
            <p:ph type="title"/>
          </p:nvPr>
        </p:nvSpPr>
        <p:spPr>
          <a:xfrm>
            <a:off x="311707" y="230475"/>
            <a:ext cx="8520602" cy="2052599"/>
          </a:xfrm>
          <a:prstGeom prst="rect">
            <a:avLst/>
          </a:prstGeom>
        </p:spPr>
        <p:txBody>
          <a:bodyPr/>
          <a:lstStyle/>
          <a:p>
            <a:r>
              <a:t>CS 6476 Project 1</a:t>
            </a:r>
          </a:p>
        </p:txBody>
      </p:sp>
      <p:sp>
        <p:nvSpPr>
          <p:cNvPr id="206" name="Google Shape;100;p25"/>
          <p:cNvSpPr txBox="1">
            <a:spLocks noGrp="1"/>
          </p:cNvSpPr>
          <p:nvPr>
            <p:ph type="body" sz="half" idx="1"/>
          </p:nvPr>
        </p:nvSpPr>
        <p:spPr>
          <a:xfrm>
            <a:off x="311699" y="2320025"/>
            <a:ext cx="8520602" cy="1797301"/>
          </a:xfrm>
          <a:prstGeom prst="rect">
            <a:avLst/>
          </a:prstGeom>
        </p:spPr>
        <p:txBody>
          <a:bodyPr>
            <a:normAutofit lnSpcReduction="10000"/>
          </a:bodyPr>
          <a:lstStyle/>
          <a:p>
            <a:pPr marL="0" indent="0"/>
            <a:r>
              <a:rPr lang="en-US" dirty="0"/>
              <a:t>Cameron Potter</a:t>
            </a:r>
            <a:endParaRPr dirty="0"/>
          </a:p>
          <a:p>
            <a:pPr marL="0" indent="0"/>
            <a:r>
              <a:rPr lang="en-US" dirty="0"/>
              <a:t>cgpotter@gatech.edu</a:t>
            </a:r>
            <a:endParaRPr dirty="0"/>
          </a:p>
          <a:p>
            <a:pPr marL="0" indent="0"/>
            <a:r>
              <a:rPr lang="en-US" dirty="0"/>
              <a:t>cpotter8</a:t>
            </a:r>
            <a:endParaRPr dirty="0"/>
          </a:p>
          <a:p>
            <a:pPr marL="0" indent="0"/>
            <a:r>
              <a:rPr lang="en-US" dirty="0"/>
              <a:t>903465425</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Google Shape;161;p34"/>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Part 2: Hybrid images with PyTorch</a:t>
            </a:r>
          </a:p>
        </p:txBody>
      </p:sp>
      <p:sp>
        <p:nvSpPr>
          <p:cNvPr id="241" name="Google Shape;162;p34"/>
          <p:cNvSpPr txBox="1">
            <a:spLocks noGrp="1"/>
          </p:cNvSpPr>
          <p:nvPr>
            <p:ph type="body" sz="half" idx="1"/>
          </p:nvPr>
        </p:nvSpPr>
        <p:spPr>
          <a:xfrm>
            <a:off x="311699" y="1152475"/>
            <a:ext cx="3999902" cy="3416400"/>
          </a:xfrm>
          <a:prstGeom prst="rect">
            <a:avLst/>
          </a:prstGeom>
        </p:spPr>
        <p:txBody>
          <a:bodyPr/>
          <a:lstStyle/>
          <a:p>
            <a:pPr marL="0" indent="0">
              <a:buSzTx/>
              <a:buNone/>
              <a:defRPr b="1"/>
            </a:pPr>
            <a:r>
              <a:rPr dirty="0"/>
              <a:t>Submarine + Fish</a:t>
            </a:r>
          </a:p>
        </p:txBody>
      </p:sp>
      <p:sp>
        <p:nvSpPr>
          <p:cNvPr id="242" name="Google Shape;163;p34"/>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buSzTx/>
              <a:buNone/>
              <a:defRPr sz="1400" b="1"/>
            </a:pPr>
            <a:r>
              <a:rPr dirty="0"/>
              <a:t>Part 1 vs. Part 2</a:t>
            </a:r>
          </a:p>
          <a:p>
            <a:pPr marL="0" indent="0">
              <a:spcBef>
                <a:spcPts val="1600"/>
              </a:spcBef>
              <a:buSzTx/>
              <a:buNone/>
              <a:defRPr sz="1400"/>
            </a:pPr>
            <a:r>
              <a:rPr lang="en-US" dirty="0"/>
              <a:t>Part 1: 7.817 seconds</a:t>
            </a:r>
          </a:p>
          <a:p>
            <a:pPr marL="0" indent="0">
              <a:spcBef>
                <a:spcPts val="1600"/>
              </a:spcBef>
              <a:buSzTx/>
              <a:buNone/>
              <a:defRPr sz="1400"/>
            </a:pPr>
            <a:r>
              <a:rPr lang="en-US" dirty="0"/>
              <a:t>Part 2: 1.109 seconds</a:t>
            </a:r>
          </a:p>
          <a:p>
            <a:pPr marL="0" indent="0">
              <a:spcBef>
                <a:spcPts val="1600"/>
              </a:spcBef>
              <a:buSzTx/>
              <a:buNone/>
              <a:defRPr sz="1400"/>
            </a:pPr>
            <a:r>
              <a:rPr lang="en-US" dirty="0"/>
              <a:t>Clearly, Part 2 using </a:t>
            </a:r>
            <a:r>
              <a:rPr lang="en-US" dirty="0" err="1"/>
              <a:t>PyTorch</a:t>
            </a:r>
            <a:r>
              <a:rPr lang="en-US" dirty="0"/>
              <a:t> is faster</a:t>
            </a:r>
          </a:p>
        </p:txBody>
      </p:sp>
      <p:pic>
        <p:nvPicPr>
          <p:cNvPr id="5" name="Picture 4" descr="A shark swimming in the water&#10;&#10;Description automatically generated with low confidence">
            <a:extLst>
              <a:ext uri="{FF2B5EF4-FFF2-40B4-BE49-F238E27FC236}">
                <a16:creationId xmlns:a16="http://schemas.microsoft.com/office/drawing/2014/main" id="{B7B8A564-C51A-4082-8418-FE114315A8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379" y="1780181"/>
            <a:ext cx="2700542" cy="2210844"/>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Google Shape;168;p3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 3</a:t>
            </a:r>
            <a:r>
              <a:rPr lang="en-US" dirty="0"/>
              <a:t>: Understanding input/output shapes in PyTorch</a:t>
            </a:r>
            <a:endParaRPr dirty="0"/>
          </a:p>
        </p:txBody>
      </p:sp>
      <p:sp>
        <p:nvSpPr>
          <p:cNvPr id="245" name="Google Shape;169;p35"/>
          <p:cNvSpPr txBox="1">
            <a:spLocks noGrp="1"/>
          </p:cNvSpPr>
          <p:nvPr>
            <p:ph type="body" sz="half" idx="1"/>
          </p:nvPr>
        </p:nvSpPr>
        <p:spPr>
          <a:xfrm>
            <a:off x="311699" y="1152475"/>
            <a:ext cx="3999902" cy="3416400"/>
          </a:xfrm>
          <a:prstGeom prst="rect">
            <a:avLst/>
          </a:prstGeom>
        </p:spPr>
        <p:txBody>
          <a:bodyPr>
            <a:normAutofit/>
          </a:bodyPr>
          <a:lstStyle/>
          <a:p>
            <a:pPr marL="0" indent="0">
              <a:buSzTx/>
              <a:buNone/>
            </a:pPr>
            <a:r>
              <a:rPr lang="en-US" dirty="0"/>
              <a:t>An image input into my_conv2d_pytorch is a tensor of shape (1, d1, h1, w1), and a kernel input into my_conv2d_pytorch is a tensor of shape (N, d1/groups, k, k). The function will then output an image in the form of a tensor of shape (1, d2, h2, w2) where d2 = N, h2 = (h1 - k + 2 * padding) / stride + 1, and w2 = (w1 - k + 2 * padding) / stride + 1. Hence, if d1=1, h1=w1=5, N=1, and k=3, then the output shapes will be:</a:t>
            </a:r>
          </a:p>
          <a:p>
            <a:pPr marL="285750" indent="-285750">
              <a:buSzTx/>
            </a:pPr>
            <a:r>
              <a:rPr dirty="0"/>
              <a:t>Stride = 1, padding = 0</a:t>
            </a:r>
            <a:r>
              <a:rPr lang="en-US" dirty="0"/>
              <a:t> → output= (1, 1, 3, 3) </a:t>
            </a:r>
            <a:endParaRPr dirty="0"/>
          </a:p>
          <a:p>
            <a:pPr marL="285750" indent="-285750">
              <a:buSzTx/>
            </a:pPr>
            <a:r>
              <a:rPr dirty="0"/>
              <a:t>Stride = 2, padding = 0</a:t>
            </a:r>
            <a:r>
              <a:rPr lang="en-US" dirty="0"/>
              <a:t> → output= (1, 1, 2, 2) </a:t>
            </a:r>
            <a:endParaRPr dirty="0"/>
          </a:p>
          <a:p>
            <a:pPr marL="285750" indent="-285750">
              <a:buSzTx/>
            </a:pPr>
            <a:r>
              <a:rPr dirty="0"/>
              <a:t>Stride = 1, padding = 1</a:t>
            </a:r>
            <a:r>
              <a:rPr lang="en-US" dirty="0"/>
              <a:t> → output= (1, 1, 5, 5) </a:t>
            </a:r>
            <a:endParaRPr dirty="0"/>
          </a:p>
          <a:p>
            <a:pPr marL="285750" indent="-285750">
              <a:buSzTx/>
            </a:pPr>
            <a:r>
              <a:rPr dirty="0"/>
              <a:t>Stride = 2, padding = 1</a:t>
            </a:r>
            <a:r>
              <a:rPr lang="en-US" dirty="0"/>
              <a:t> → output= (1, 1, 3, 3) </a:t>
            </a:r>
            <a:endParaRPr dirty="0"/>
          </a:p>
        </p:txBody>
      </p:sp>
      <p:sp>
        <p:nvSpPr>
          <p:cNvPr id="246" name="Google Shape;170;p35"/>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pPr marL="0" indent="0">
              <a:buSzTx/>
              <a:buNone/>
              <a:defRPr sz="1400"/>
            </a:pPr>
            <a:r>
              <a:rPr lang="en-US" dirty="0"/>
              <a:t>If d1=3, h1=361, w1=410, N=1, and k=3, then the output shapes will be:</a:t>
            </a:r>
          </a:p>
          <a:p>
            <a:pPr marL="285750" indent="-285750">
              <a:buSzTx/>
              <a:defRPr sz="1400"/>
            </a:pPr>
            <a:r>
              <a:rPr lang="en-US" dirty="0"/>
              <a:t>Stride = 1, padding = 0 </a:t>
            </a:r>
          </a:p>
          <a:p>
            <a:pPr marL="833664" lvl="1" indent="-285750">
              <a:buSzTx/>
              <a:defRPr sz="1400"/>
            </a:pPr>
            <a:r>
              <a:rPr lang="en-US" dirty="0"/>
              <a:t>→ output = (1, 1, 359, 408)</a:t>
            </a:r>
          </a:p>
          <a:p>
            <a:pPr marL="285750" indent="-285750">
              <a:buSzTx/>
              <a:defRPr sz="1400"/>
            </a:pPr>
            <a:r>
              <a:rPr lang="en-US" dirty="0"/>
              <a:t>Stride = 2, padding = 0 </a:t>
            </a:r>
          </a:p>
          <a:p>
            <a:pPr marL="833664" lvl="1" indent="-285750">
              <a:buSzTx/>
              <a:defRPr sz="1400"/>
            </a:pPr>
            <a:r>
              <a:rPr lang="en-US" dirty="0"/>
              <a:t>→ output = (1, 1, 180, 204)</a:t>
            </a:r>
          </a:p>
          <a:p>
            <a:pPr marL="285750" indent="-285750">
              <a:buSzTx/>
              <a:defRPr sz="1400"/>
            </a:pPr>
            <a:r>
              <a:rPr lang="en-US" dirty="0"/>
              <a:t>Stride = 1, padding = 1 </a:t>
            </a:r>
          </a:p>
          <a:p>
            <a:pPr marL="833664" lvl="1" indent="-285750">
              <a:buSzTx/>
              <a:defRPr sz="1400"/>
            </a:pPr>
            <a:r>
              <a:rPr lang="en-US" dirty="0"/>
              <a:t>→ output = (1, 1, 361, 410)</a:t>
            </a:r>
          </a:p>
          <a:p>
            <a:pPr marL="285750" indent="-285750">
              <a:buSzTx/>
              <a:defRPr sz="1400"/>
            </a:pPr>
            <a:r>
              <a:rPr lang="en-US" dirty="0"/>
              <a:t>Stride = 2, padding = 1 </a:t>
            </a:r>
          </a:p>
          <a:p>
            <a:pPr marL="833664" lvl="1" indent="-285750">
              <a:buSzTx/>
              <a:defRPr sz="1400"/>
            </a:pPr>
            <a:r>
              <a:rPr lang="en-US" dirty="0"/>
              <a:t>→ output = (1, 1, 181, 205) </a:t>
            </a:r>
          </a:p>
          <a:p>
            <a:pPr marL="0" indent="0">
              <a:buSzTx/>
              <a:buNone/>
              <a:defRPr sz="1400"/>
            </a:pPr>
            <a:endParaRPr lang="en-US" dirty="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Google Shape;182;p37"/>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 3</a:t>
            </a:r>
            <a:r>
              <a:rPr lang="en-US" dirty="0"/>
              <a:t>: Understanding input/output shapes in PyTorch</a:t>
            </a:r>
            <a:endParaRPr dirty="0"/>
          </a:p>
        </p:txBody>
      </p:sp>
      <p:sp>
        <p:nvSpPr>
          <p:cNvPr id="253" name="Google Shape;183;p37"/>
          <p:cNvSpPr txBox="1">
            <a:spLocks noGrp="1"/>
          </p:cNvSpPr>
          <p:nvPr>
            <p:ph type="body" sz="half" idx="1"/>
          </p:nvPr>
        </p:nvSpPr>
        <p:spPr>
          <a:xfrm>
            <a:off x="4486415" y="1152475"/>
            <a:ext cx="4144079" cy="3416400"/>
          </a:xfrm>
          <a:prstGeom prst="rect">
            <a:avLst/>
          </a:prstGeom>
        </p:spPr>
        <p:txBody>
          <a:bodyPr>
            <a:normAutofit fontScale="92500"/>
          </a:bodyPr>
          <a:lstStyle>
            <a:lvl1pPr marL="0" indent="0">
              <a:buSzTx/>
              <a:buNone/>
            </a:lvl1pPr>
          </a:lstStyle>
          <a:p>
            <a:r>
              <a:rPr lang="en-US" dirty="0"/>
              <a:t>The output has shape (1, d2, h2, w2) where d2 = N, h2 = (h1 - k + 2 * padding) / stride + 1, and w2 = (w1 - k + 2 * padding) / stride + 1. For h2, we realize that the filter of size k will eliminate floor(k/2) pixels on each side, so we subtract k from the original size. Each increment in padding with increase the number of pixels on each side by 2*padding, and thus we add that to our expression. The stride shows how many pixels we will skip over, so we must divide by the proportion of pixels skipped. The plus one outside the fraction is there because k is odd, and thus we will always maintain the middle pixel of the filter, but we subtracted it in the fraction, so we must add it back.</a:t>
            </a:r>
            <a:endParaRPr dirty="0"/>
          </a:p>
        </p:txBody>
      </p:sp>
      <p:sp>
        <p:nvSpPr>
          <p:cNvPr id="4" name="Google Shape;176;p36">
            <a:extLst>
              <a:ext uri="{FF2B5EF4-FFF2-40B4-BE49-F238E27FC236}">
                <a16:creationId xmlns:a16="http://schemas.microsoft.com/office/drawing/2014/main" id="{9D456C8C-54E4-BC49-8CE2-BD68F478A90C}"/>
              </a:ext>
            </a:extLst>
          </p:cNvPr>
          <p:cNvSpPr txBox="1">
            <a:spLocks/>
          </p:cNvSpPr>
          <p:nvPr/>
        </p:nvSpPr>
        <p:spPr>
          <a:xfrm>
            <a:off x="311699" y="1152475"/>
            <a:ext cx="3999902" cy="341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lvl1pPr marL="0" marR="0" indent="0" algn="l" defTabSz="914400" rtl="0" latinLnBrk="0">
              <a:lnSpc>
                <a:spcPct val="115000"/>
              </a:lnSpc>
              <a:spcBef>
                <a:spcPts val="0"/>
              </a:spcBef>
              <a:spcAft>
                <a:spcPts val="0"/>
              </a:spcAft>
              <a:buClr>
                <a:schemeClr val="accent2">
                  <a:lumOff val="21764"/>
                </a:schemeClr>
              </a:buClr>
              <a:buSzTx/>
              <a:buFont typeface="Arial"/>
              <a:buNone/>
              <a:tabLst/>
              <a:defRPr sz="1400" b="0" i="0" u="none" strike="noStrike" cap="none" spc="0" baseline="0">
                <a:solidFill>
                  <a:schemeClr val="accent2">
                    <a:lumOff val="21764"/>
                  </a:schemeClr>
                </a:solidFill>
                <a:uFillTx/>
                <a:latin typeface="+mj-lt"/>
                <a:ea typeface="+mj-ea"/>
                <a:cs typeface="+mj-cs"/>
                <a:sym typeface="Arial"/>
              </a:defRPr>
            </a:lvl1pPr>
            <a:lvl2pPr marL="965200" marR="0" indent="-3556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2pPr>
            <a:lvl3pPr marL="1422400" marR="0" indent="-3556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3pPr>
            <a:lvl4pPr marL="1879600" marR="0" indent="-3556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4pPr>
            <a:lvl5pPr marL="2336800" marR="0" indent="-3556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9pPr>
          </a:lstStyle>
          <a:p>
            <a:pPr hangingPunct="1"/>
            <a:r>
              <a:rPr lang="en-US" dirty="0"/>
              <a:t>We applied 4 filters to the dog image.</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Google Shape;189;p38"/>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 3</a:t>
            </a:r>
            <a:r>
              <a:rPr lang="en-US" dirty="0"/>
              <a:t>: Understanding input/output shapes in PyTorch</a:t>
            </a:r>
            <a:endParaRPr dirty="0"/>
          </a:p>
        </p:txBody>
      </p:sp>
      <p:sp>
        <p:nvSpPr>
          <p:cNvPr id="257" name="Google Shape;190;p38"/>
          <p:cNvSpPr txBox="1">
            <a:spLocks noGrp="1"/>
          </p:cNvSpPr>
          <p:nvPr>
            <p:ph type="body" sz="half" idx="1"/>
          </p:nvPr>
        </p:nvSpPr>
        <p:spPr>
          <a:xfrm>
            <a:off x="311699" y="1152475"/>
            <a:ext cx="3999902" cy="3416400"/>
          </a:xfrm>
          <a:prstGeom prst="rect">
            <a:avLst/>
          </a:prstGeom>
        </p:spPr>
        <p:txBody>
          <a:bodyPr/>
          <a:lstStyle>
            <a:lvl1pPr marL="0" indent="0">
              <a:buSzTx/>
              <a:buNone/>
            </a:lvl1pPr>
          </a:lstStyle>
          <a:p>
            <a:endParaRPr dirty="0"/>
          </a:p>
        </p:txBody>
      </p:sp>
      <p:sp>
        <p:nvSpPr>
          <p:cNvPr id="258" name="Google Shape;191;p38"/>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marL="0" indent="0">
              <a:buSzTx/>
              <a:buNone/>
              <a:defRPr sz="1400"/>
            </a:lvl1pPr>
          </a:lstStyle>
          <a:p>
            <a:endParaRPr dirty="0"/>
          </a:p>
        </p:txBody>
      </p:sp>
      <p:pic>
        <p:nvPicPr>
          <p:cNvPr id="3" name="Picture 2" descr="A dog with its tongue out&#10;&#10;Description automatically generated with medium confidence">
            <a:extLst>
              <a:ext uri="{FF2B5EF4-FFF2-40B4-BE49-F238E27FC236}">
                <a16:creationId xmlns:a16="http://schemas.microsoft.com/office/drawing/2014/main" id="{82C1BFB4-4BBA-4232-B8F3-A740E113D5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025" y="1130350"/>
            <a:ext cx="3905250" cy="3438525"/>
          </a:xfrm>
          <a:prstGeom prst="rect">
            <a:avLst/>
          </a:prstGeom>
        </p:spPr>
      </p:pic>
      <p:pic>
        <p:nvPicPr>
          <p:cNvPr id="5" name="Picture 4" descr="A dog with its tongue out&#10;&#10;Description automatically generated with medium confidence">
            <a:extLst>
              <a:ext uri="{FF2B5EF4-FFF2-40B4-BE49-F238E27FC236}">
                <a16:creationId xmlns:a16="http://schemas.microsoft.com/office/drawing/2014/main" id="{BC414371-B6AA-4B5B-9622-BC6AC4F181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9727" y="1152475"/>
            <a:ext cx="3905250" cy="3438525"/>
          </a:xfrm>
          <a:prstGeom prst="rect">
            <a:avLst/>
          </a:prstGeo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Google Shape;196;p39"/>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 3</a:t>
            </a:r>
            <a:r>
              <a:rPr lang="en-US" dirty="0"/>
              <a:t>: Understanding input/output shapes in PyTorch</a:t>
            </a:r>
            <a:endParaRPr dirty="0"/>
          </a:p>
        </p:txBody>
      </p:sp>
      <p:sp>
        <p:nvSpPr>
          <p:cNvPr id="261" name="Google Shape;197;p39"/>
          <p:cNvSpPr txBox="1">
            <a:spLocks noGrp="1"/>
          </p:cNvSpPr>
          <p:nvPr>
            <p:ph type="body" sz="half" idx="1"/>
          </p:nvPr>
        </p:nvSpPr>
        <p:spPr>
          <a:xfrm>
            <a:off x="311699" y="1152475"/>
            <a:ext cx="3999902" cy="3416400"/>
          </a:xfrm>
          <a:prstGeom prst="rect">
            <a:avLst/>
          </a:prstGeom>
        </p:spPr>
        <p:txBody>
          <a:bodyPr/>
          <a:lstStyle>
            <a:lvl1pPr marL="0" indent="0">
              <a:buSzTx/>
              <a:buNone/>
            </a:lvl1pPr>
          </a:lstStyle>
          <a:p>
            <a:endParaRPr dirty="0"/>
          </a:p>
        </p:txBody>
      </p:sp>
      <p:sp>
        <p:nvSpPr>
          <p:cNvPr id="262" name="Google Shape;198;p39"/>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marL="0" indent="0">
              <a:buSzTx/>
              <a:buNone/>
              <a:defRPr sz="1400"/>
            </a:lvl1pPr>
          </a:lstStyle>
          <a:p>
            <a:endParaRPr dirty="0"/>
          </a:p>
        </p:txBody>
      </p:sp>
      <p:pic>
        <p:nvPicPr>
          <p:cNvPr id="3" name="Picture 2" descr="A close up of a lion&#10;&#10;Description automatically generated with low confidence">
            <a:extLst>
              <a:ext uri="{FF2B5EF4-FFF2-40B4-BE49-F238E27FC236}">
                <a16:creationId xmlns:a16="http://schemas.microsoft.com/office/drawing/2014/main" id="{D93C60A1-A1C3-4C20-A6D8-8914A0BC31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025" y="1130350"/>
            <a:ext cx="3905250" cy="3438525"/>
          </a:xfrm>
          <a:prstGeom prst="rect">
            <a:avLst/>
          </a:prstGeom>
        </p:spPr>
      </p:pic>
      <p:pic>
        <p:nvPicPr>
          <p:cNvPr id="5" name="Picture 4" descr="A picture containing text, building material, stone&#10;&#10;Description automatically generated">
            <a:extLst>
              <a:ext uri="{FF2B5EF4-FFF2-40B4-BE49-F238E27FC236}">
                <a16:creationId xmlns:a16="http://schemas.microsoft.com/office/drawing/2014/main" id="{C3E40639-77ED-4B7A-86A1-BBF245D849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9727" y="1130349"/>
            <a:ext cx="3905250" cy="3438525"/>
          </a:xfrm>
          <a:prstGeom prst="rect">
            <a:avLst/>
          </a:prstGeom>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Google Shape;168;p3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a:t>
            </a:r>
            <a:r>
              <a:rPr lang="en-US" dirty="0"/>
              <a:t> 4: Frequency Domain Convolutions</a:t>
            </a:r>
            <a:endParaRPr dirty="0"/>
          </a:p>
        </p:txBody>
      </p:sp>
      <p:sp>
        <p:nvSpPr>
          <p:cNvPr id="245" name="Google Shape;169;p35"/>
          <p:cNvSpPr txBox="1">
            <a:spLocks noGrp="1"/>
          </p:cNvSpPr>
          <p:nvPr>
            <p:ph type="body" sz="half" idx="1"/>
          </p:nvPr>
        </p:nvSpPr>
        <p:spPr>
          <a:xfrm>
            <a:off x="311699" y="1152475"/>
            <a:ext cx="3999902" cy="3416400"/>
          </a:xfrm>
          <a:prstGeom prst="rect">
            <a:avLst/>
          </a:prstGeom>
        </p:spPr>
        <p:txBody>
          <a:bodyPr/>
          <a:lstStyle/>
          <a:p>
            <a:pPr marL="0" indent="0">
              <a:buSzTx/>
              <a:buNone/>
            </a:pPr>
            <a:endParaRPr dirty="0"/>
          </a:p>
        </p:txBody>
      </p:sp>
      <p:sp>
        <p:nvSpPr>
          <p:cNvPr id="246" name="Google Shape;170;p35"/>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indent="0">
              <a:buSzTx/>
              <a:buNone/>
              <a:defRPr sz="1400"/>
            </a:pPr>
            <a:endParaRPr dirty="0"/>
          </a:p>
        </p:txBody>
      </p:sp>
      <p:pic>
        <p:nvPicPr>
          <p:cNvPr id="3" name="Picture 2" descr="A dog looking at the camera&#10;&#10;Description automatically generated with medium confidence">
            <a:extLst>
              <a:ext uri="{FF2B5EF4-FFF2-40B4-BE49-F238E27FC236}">
                <a16:creationId xmlns:a16="http://schemas.microsoft.com/office/drawing/2014/main" id="{0B7BA6C1-9AD2-45CF-987C-E1BACDEAAF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597504"/>
            <a:ext cx="4572000" cy="1948492"/>
          </a:xfrm>
          <a:prstGeom prst="rect">
            <a:avLst/>
          </a:prstGeom>
        </p:spPr>
      </p:pic>
      <p:pic>
        <p:nvPicPr>
          <p:cNvPr id="5" name="Picture 4" descr="A picture containing indoor, television&#10;&#10;Description automatically generated">
            <a:extLst>
              <a:ext uri="{FF2B5EF4-FFF2-40B4-BE49-F238E27FC236}">
                <a16:creationId xmlns:a16="http://schemas.microsoft.com/office/drawing/2014/main" id="{5FE32DF8-C624-422D-A2EB-7F27B819E5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701" y="1594142"/>
            <a:ext cx="4521298" cy="1926885"/>
          </a:xfrm>
          <a:prstGeom prst="rect">
            <a:avLst/>
          </a:prstGeom>
        </p:spPr>
      </p:pic>
    </p:spTree>
    <p:extLst>
      <p:ext uri="{BB962C8B-B14F-4D97-AF65-F5344CB8AC3E}">
        <p14:creationId xmlns:p14="http://schemas.microsoft.com/office/powerpoint/2010/main" val="363374756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Google Shape;168;p3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a:t>
            </a:r>
            <a:r>
              <a:rPr lang="en-US" dirty="0"/>
              <a:t> 4: Frequency Domain Convolutions</a:t>
            </a:r>
            <a:endParaRPr dirty="0"/>
          </a:p>
        </p:txBody>
      </p:sp>
      <p:sp>
        <p:nvSpPr>
          <p:cNvPr id="245" name="Google Shape;169;p35"/>
          <p:cNvSpPr txBox="1">
            <a:spLocks noGrp="1"/>
          </p:cNvSpPr>
          <p:nvPr>
            <p:ph type="body" sz="half" idx="1"/>
          </p:nvPr>
        </p:nvSpPr>
        <p:spPr>
          <a:xfrm>
            <a:off x="311699" y="1152475"/>
            <a:ext cx="3999902" cy="3416400"/>
          </a:xfrm>
          <a:prstGeom prst="rect">
            <a:avLst/>
          </a:prstGeom>
        </p:spPr>
        <p:txBody>
          <a:bodyPr/>
          <a:lstStyle/>
          <a:p>
            <a:pPr marL="0" indent="0">
              <a:buSzTx/>
              <a:buNone/>
            </a:pPr>
            <a:endParaRPr lang="en-US" dirty="0"/>
          </a:p>
        </p:txBody>
      </p:sp>
      <p:sp>
        <p:nvSpPr>
          <p:cNvPr id="246" name="Google Shape;170;p35"/>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pPr marL="0" indent="0">
              <a:buSzTx/>
              <a:buNone/>
              <a:defRPr sz="1400"/>
            </a:pPr>
            <a:r>
              <a:rPr lang="en-US" dirty="0"/>
              <a:t>The frequency domain represents the change in intensity from one pixel to the next. Hence, the frequency domain will essentially visualize the gradient of the Gaussian kernel, which is not identical to the Gaussian.</a:t>
            </a:r>
          </a:p>
          <a:p>
            <a:pPr marL="0" indent="0">
              <a:buSzTx/>
              <a:buNone/>
              <a:defRPr sz="1400"/>
            </a:pPr>
            <a:endParaRPr lang="en-US" dirty="0"/>
          </a:p>
          <a:p>
            <a:pPr marL="0" indent="0">
              <a:buSzTx/>
              <a:buNone/>
              <a:defRPr sz="1400"/>
            </a:pPr>
            <a:r>
              <a:rPr lang="en-US" dirty="0"/>
              <a:t>If the goal was to make the images more similar, a possible adjustment would be to move closer to the continuous domain in the original spatial image. This could be done b by taking more samples, as we currently have a few discrete samples of a continuous function. Further padding would also help, as the “zooming out” would have the frequencies change less and model the Gaussian closer. </a:t>
            </a:r>
          </a:p>
          <a:p>
            <a:pPr marL="0" indent="0">
              <a:buSzTx/>
              <a:buNone/>
              <a:defRPr sz="1400"/>
            </a:pPr>
            <a:endParaRPr lang="en-US" dirty="0"/>
          </a:p>
          <a:p>
            <a:pPr marL="0" indent="0">
              <a:buSzTx/>
              <a:buNone/>
              <a:defRPr sz="1400"/>
            </a:pPr>
            <a:endParaRPr lang="en-US" dirty="0"/>
          </a:p>
          <a:p>
            <a:pPr marL="0" indent="0">
              <a:buSzTx/>
              <a:buNone/>
              <a:defRPr sz="1400"/>
            </a:pPr>
            <a:endParaRPr dirty="0"/>
          </a:p>
        </p:txBody>
      </p:sp>
      <p:pic>
        <p:nvPicPr>
          <p:cNvPr id="3" name="Picture 2" descr="A picture containing monitor, display&#10;&#10;Description automatically generated">
            <a:extLst>
              <a:ext uri="{FF2B5EF4-FFF2-40B4-BE49-F238E27FC236}">
                <a16:creationId xmlns:a16="http://schemas.microsoft.com/office/drawing/2014/main" id="{C3C5B641-A39C-418E-B8CD-4806AFB97B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83178"/>
            <a:ext cx="4572000" cy="2177143"/>
          </a:xfrm>
          <a:prstGeom prst="rect">
            <a:avLst/>
          </a:prstGeom>
        </p:spPr>
      </p:pic>
    </p:spTree>
    <p:extLst>
      <p:ext uri="{BB962C8B-B14F-4D97-AF65-F5344CB8AC3E}">
        <p14:creationId xmlns:p14="http://schemas.microsoft.com/office/powerpoint/2010/main" val="357154446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Google Shape;168;p3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a:t>
            </a:r>
            <a:r>
              <a:rPr lang="en-US" dirty="0"/>
              <a:t> 4: Frequency Domain Convolutions</a:t>
            </a:r>
            <a:endParaRPr dirty="0"/>
          </a:p>
        </p:txBody>
      </p:sp>
      <p:sp>
        <p:nvSpPr>
          <p:cNvPr id="245" name="Google Shape;169;p35"/>
          <p:cNvSpPr txBox="1">
            <a:spLocks noGrp="1"/>
          </p:cNvSpPr>
          <p:nvPr>
            <p:ph type="body" sz="half" idx="1"/>
          </p:nvPr>
        </p:nvSpPr>
        <p:spPr>
          <a:xfrm>
            <a:off x="311698" y="1152475"/>
            <a:ext cx="8039521" cy="3416400"/>
          </a:xfrm>
          <a:prstGeom prst="rect">
            <a:avLst/>
          </a:prstGeom>
        </p:spPr>
        <p:txBody>
          <a:bodyPr/>
          <a:lstStyle/>
          <a:p>
            <a:pPr marL="0" indent="0">
              <a:buSzTx/>
              <a:buNone/>
            </a:pPr>
            <a:r>
              <a:rPr lang="en-US" dirty="0"/>
              <a:t>The convolution theorem states that the Fourier transform of the convolution of two functions is the product of their Fourier transforms, and convolution in spatial domain is equivalent to multiplication in frequency domain, typically shows by the equations:</a:t>
            </a:r>
          </a:p>
          <a:p>
            <a:pPr marL="0" indent="0">
              <a:buSzTx/>
              <a:buNone/>
            </a:pPr>
            <a:endParaRPr lang="en-US" dirty="0"/>
          </a:p>
          <a:p>
            <a:pPr marL="0" indent="0">
              <a:buSzTx/>
              <a:buNone/>
            </a:pPr>
            <a:endParaRPr lang="en-US" dirty="0"/>
          </a:p>
          <a:p>
            <a:pPr marL="0" indent="0">
              <a:buSzTx/>
              <a:buNone/>
            </a:pPr>
            <a:endParaRPr lang="en-US" dirty="0"/>
          </a:p>
          <a:p>
            <a:pPr marL="0" indent="0">
              <a:buSzTx/>
              <a:buNone/>
            </a:pPr>
            <a:endParaRPr lang="en-US" dirty="0"/>
          </a:p>
          <a:p>
            <a:pPr marL="0" indent="0">
              <a:buSzTx/>
              <a:buNone/>
            </a:pPr>
            <a:endParaRPr lang="en-US" dirty="0"/>
          </a:p>
          <a:p>
            <a:pPr marL="0" indent="0">
              <a:buSzTx/>
              <a:buNone/>
            </a:pPr>
            <a:r>
              <a:rPr lang="en-US" dirty="0"/>
              <a:t>This helps with deconvolution, as if g is the image and h is the filter, if we are given g*h and h, we can use these equations to show g = F^{-1}[(F[g*h]/[F[h]) to get the deconvolution.</a:t>
            </a:r>
          </a:p>
          <a:p>
            <a:pPr marL="0" indent="0">
              <a:buSzTx/>
              <a:buNone/>
            </a:pPr>
            <a:endParaRPr lang="en-US" dirty="0"/>
          </a:p>
        </p:txBody>
      </p:sp>
      <p:pic>
        <p:nvPicPr>
          <p:cNvPr id="3" name="Picture 2">
            <a:extLst>
              <a:ext uri="{FF2B5EF4-FFF2-40B4-BE49-F238E27FC236}">
                <a16:creationId xmlns:a16="http://schemas.microsoft.com/office/drawing/2014/main" id="{DAE5089F-6221-4C36-A70C-72767E0A25F6}"/>
              </a:ext>
            </a:extLst>
          </p:cNvPr>
          <p:cNvPicPr>
            <a:picLocks noChangeAspect="1"/>
          </p:cNvPicPr>
          <p:nvPr/>
        </p:nvPicPr>
        <p:blipFill>
          <a:blip r:embed="rId2"/>
          <a:stretch>
            <a:fillRect/>
          </a:stretch>
        </p:blipFill>
        <p:spPr>
          <a:xfrm>
            <a:off x="3395662" y="2019300"/>
            <a:ext cx="2352675" cy="1104900"/>
          </a:xfrm>
          <a:prstGeom prst="rect">
            <a:avLst/>
          </a:prstGeom>
        </p:spPr>
      </p:pic>
    </p:spTree>
    <p:extLst>
      <p:ext uri="{BB962C8B-B14F-4D97-AF65-F5344CB8AC3E}">
        <p14:creationId xmlns:p14="http://schemas.microsoft.com/office/powerpoint/2010/main" val="123242272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Google Shape;168;p3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a:t>
            </a:r>
            <a:r>
              <a:rPr lang="en-US" dirty="0"/>
              <a:t> 4: Frequency Domain Convolutions</a:t>
            </a:r>
            <a:endParaRPr dirty="0"/>
          </a:p>
        </p:txBody>
      </p:sp>
      <p:sp>
        <p:nvSpPr>
          <p:cNvPr id="245" name="Google Shape;169;p35"/>
          <p:cNvSpPr txBox="1">
            <a:spLocks noGrp="1"/>
          </p:cNvSpPr>
          <p:nvPr>
            <p:ph type="body" sz="half" idx="1"/>
          </p:nvPr>
        </p:nvSpPr>
        <p:spPr>
          <a:xfrm>
            <a:off x="311699" y="1152475"/>
            <a:ext cx="3999902" cy="3416400"/>
          </a:xfrm>
          <a:prstGeom prst="rect">
            <a:avLst/>
          </a:prstGeom>
        </p:spPr>
        <p:txBody>
          <a:bodyPr/>
          <a:lstStyle/>
          <a:p>
            <a:pPr marL="0" indent="0">
              <a:buSzTx/>
              <a:buNone/>
            </a:pPr>
            <a:endParaRPr dirty="0"/>
          </a:p>
        </p:txBody>
      </p:sp>
      <p:sp>
        <p:nvSpPr>
          <p:cNvPr id="246" name="Google Shape;170;p35"/>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buSzTx/>
              <a:buNone/>
              <a:defRPr sz="1400"/>
            </a:pPr>
            <a:endParaRPr dirty="0"/>
          </a:p>
        </p:txBody>
      </p:sp>
      <p:pic>
        <p:nvPicPr>
          <p:cNvPr id="3" name="Picture 2" descr="A picture containing monitor, screen&#10;&#10;Description automatically generated">
            <a:extLst>
              <a:ext uri="{FF2B5EF4-FFF2-40B4-BE49-F238E27FC236}">
                <a16:creationId xmlns:a16="http://schemas.microsoft.com/office/drawing/2014/main" id="{4822C896-CFF5-4E7D-BD9E-D661436BF1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79190"/>
            <a:ext cx="4572000" cy="2411835"/>
          </a:xfrm>
          <a:prstGeom prst="rect">
            <a:avLst/>
          </a:prstGeom>
        </p:spPr>
      </p:pic>
      <p:pic>
        <p:nvPicPr>
          <p:cNvPr id="5" name="Picture 4" descr="A picture containing text, display&#10;&#10;Description automatically generated">
            <a:extLst>
              <a:ext uri="{FF2B5EF4-FFF2-40B4-BE49-F238E27FC236}">
                <a16:creationId xmlns:a16="http://schemas.microsoft.com/office/drawing/2014/main" id="{F0F77063-D37D-40A7-8E33-219F7EE2BB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0935" y="1579189"/>
            <a:ext cx="4523065" cy="2411835"/>
          </a:xfrm>
          <a:prstGeom prst="rect">
            <a:avLst/>
          </a:prstGeom>
        </p:spPr>
      </p:pic>
    </p:spTree>
    <p:extLst>
      <p:ext uri="{BB962C8B-B14F-4D97-AF65-F5344CB8AC3E}">
        <p14:creationId xmlns:p14="http://schemas.microsoft.com/office/powerpoint/2010/main" val="226575715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Google Shape;168;p3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a:t>
            </a:r>
            <a:r>
              <a:rPr lang="en-US" dirty="0"/>
              <a:t> 4: Frequency Domain Convolutions</a:t>
            </a:r>
            <a:endParaRPr dirty="0"/>
          </a:p>
        </p:txBody>
      </p:sp>
      <p:sp>
        <p:nvSpPr>
          <p:cNvPr id="245" name="Google Shape;169;p35"/>
          <p:cNvSpPr txBox="1">
            <a:spLocks noGrp="1"/>
          </p:cNvSpPr>
          <p:nvPr>
            <p:ph type="body" sz="half" idx="1"/>
          </p:nvPr>
        </p:nvSpPr>
        <p:spPr>
          <a:xfrm>
            <a:off x="311699" y="1152475"/>
            <a:ext cx="3999902" cy="3416400"/>
          </a:xfrm>
          <a:prstGeom prst="rect">
            <a:avLst/>
          </a:prstGeom>
        </p:spPr>
        <p:txBody>
          <a:bodyPr/>
          <a:lstStyle/>
          <a:p>
            <a:pPr marL="0" indent="0">
              <a:buSzTx/>
              <a:buNone/>
            </a:pPr>
            <a:endParaRPr dirty="0"/>
          </a:p>
        </p:txBody>
      </p:sp>
      <p:sp>
        <p:nvSpPr>
          <p:cNvPr id="246" name="Google Shape;170;p35"/>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indent="0">
              <a:buSzTx/>
              <a:buNone/>
              <a:defRPr sz="1400"/>
            </a:pPr>
            <a:endParaRPr dirty="0"/>
          </a:p>
        </p:txBody>
      </p:sp>
      <p:pic>
        <p:nvPicPr>
          <p:cNvPr id="3" name="Picture 2" descr="A collage of a building&#10;&#10;Description automatically generated with low confidence">
            <a:extLst>
              <a:ext uri="{FF2B5EF4-FFF2-40B4-BE49-F238E27FC236}">
                <a16:creationId xmlns:a16="http://schemas.microsoft.com/office/drawing/2014/main" id="{84742CD9-B028-4FE9-9119-67B72C2416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713846"/>
            <a:ext cx="4572000" cy="2411835"/>
          </a:xfrm>
          <a:prstGeom prst="rect">
            <a:avLst/>
          </a:prstGeom>
        </p:spPr>
      </p:pic>
      <p:pic>
        <p:nvPicPr>
          <p:cNvPr id="5" name="Picture 4" descr="A picture containing text&#10;&#10;Description automatically generated">
            <a:extLst>
              <a:ext uri="{FF2B5EF4-FFF2-40B4-BE49-F238E27FC236}">
                <a16:creationId xmlns:a16="http://schemas.microsoft.com/office/drawing/2014/main" id="{91425DAD-FD6B-42D4-8A26-B6E8179EA4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9" y="1713845"/>
            <a:ext cx="4572001" cy="2411835"/>
          </a:xfrm>
          <a:prstGeom prst="rect">
            <a:avLst/>
          </a:prstGeom>
        </p:spPr>
      </p:pic>
    </p:spTree>
    <p:extLst>
      <p:ext uri="{BB962C8B-B14F-4D97-AF65-F5344CB8AC3E}">
        <p14:creationId xmlns:p14="http://schemas.microsoft.com/office/powerpoint/2010/main" val="136732413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Google Shape;105;p26"/>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Part 1: Image filtering</a:t>
            </a:r>
          </a:p>
        </p:txBody>
      </p:sp>
      <p:sp>
        <p:nvSpPr>
          <p:cNvPr id="209" name="Google Shape;106;p26"/>
          <p:cNvSpPr txBox="1">
            <a:spLocks noGrp="1"/>
          </p:cNvSpPr>
          <p:nvPr>
            <p:ph type="body" sz="half" idx="1"/>
          </p:nvPr>
        </p:nvSpPr>
        <p:spPr>
          <a:xfrm>
            <a:off x="311699" y="1152475"/>
            <a:ext cx="3999902" cy="3416400"/>
          </a:xfrm>
          <a:prstGeom prst="rect">
            <a:avLst/>
          </a:prstGeom>
        </p:spPr>
        <p:txBody>
          <a:bodyPr/>
          <a:lstStyle>
            <a:lvl1pPr marL="0" indent="0">
              <a:spcBef>
                <a:spcPts val="1600"/>
              </a:spcBef>
              <a:buSzTx/>
              <a:buNone/>
            </a:lvl1pPr>
          </a:lstStyle>
          <a:p>
            <a:endParaRPr dirty="0"/>
          </a:p>
        </p:txBody>
      </p:sp>
      <p:sp>
        <p:nvSpPr>
          <p:cNvPr id="210" name="Google Shape;107;p26"/>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lvl1pPr marL="0" indent="0">
              <a:spcBef>
                <a:spcPts val="1600"/>
              </a:spcBef>
              <a:buSzTx/>
              <a:buNone/>
              <a:defRPr sz="1400"/>
            </a:lvl1pPr>
          </a:lstStyle>
          <a:p>
            <a:r>
              <a:rPr lang="en-US" dirty="0"/>
              <a:t>First, we put the dimensions of the image (m, n, c) and filter (k, j) into variables. Then, we need to pad the input image so that the filter does not reduce resolution. We are given that the filter dimensions are odd, so that means the image must be padded with floor(k/2) and floor(j/2) zeros to get new dimensions (m + k – 1, n + k – 1, c). We then can stack the filter on top of itself c times to apply to each layer of the image. We then simply iterate over the pixels and sum of the element-wise multiples of the filter and the padded image with the equation:</a:t>
            </a:r>
            <a:endParaRPr dirty="0"/>
          </a:p>
        </p:txBody>
      </p:sp>
      <p:pic>
        <p:nvPicPr>
          <p:cNvPr id="3" name="Picture 2" descr="Shape&#10;&#10;Description automatically generated">
            <a:extLst>
              <a:ext uri="{FF2B5EF4-FFF2-40B4-BE49-F238E27FC236}">
                <a16:creationId xmlns:a16="http://schemas.microsoft.com/office/drawing/2014/main" id="{26495151-3943-4E7F-8B71-9B19EC1C15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999" y="1279722"/>
            <a:ext cx="3187301" cy="3161905"/>
          </a:xfrm>
          <a:prstGeom prst="rect">
            <a:avLst/>
          </a:prstGeom>
        </p:spPr>
      </p:pic>
      <p:pic>
        <p:nvPicPr>
          <p:cNvPr id="4" name="Picture 3">
            <a:extLst>
              <a:ext uri="{FF2B5EF4-FFF2-40B4-BE49-F238E27FC236}">
                <a16:creationId xmlns:a16="http://schemas.microsoft.com/office/drawing/2014/main" id="{DB5B4455-E391-4A19-843C-D807A686786E}"/>
              </a:ext>
            </a:extLst>
          </p:cNvPr>
          <p:cNvPicPr>
            <a:picLocks noChangeAspect="1"/>
          </p:cNvPicPr>
          <p:nvPr/>
        </p:nvPicPr>
        <p:blipFill>
          <a:blip r:embed="rId3"/>
          <a:stretch>
            <a:fillRect/>
          </a:stretch>
        </p:blipFill>
        <p:spPr>
          <a:xfrm>
            <a:off x="5037641" y="4237733"/>
            <a:ext cx="3589417" cy="662284"/>
          </a:xfrm>
          <a:prstGeom prst="rect">
            <a:avLst/>
          </a:prstGeom>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Google Shape;168;p3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a:t>
            </a:r>
            <a:r>
              <a:rPr lang="en-US" dirty="0"/>
              <a:t> 4: Frequency Domain Convolutions</a:t>
            </a:r>
            <a:endParaRPr dirty="0"/>
          </a:p>
        </p:txBody>
      </p:sp>
      <p:sp>
        <p:nvSpPr>
          <p:cNvPr id="245" name="Google Shape;169;p35"/>
          <p:cNvSpPr txBox="1">
            <a:spLocks noGrp="1"/>
          </p:cNvSpPr>
          <p:nvPr>
            <p:ph type="body" sz="half" idx="1"/>
          </p:nvPr>
        </p:nvSpPr>
        <p:spPr>
          <a:xfrm>
            <a:off x="311699" y="1152475"/>
            <a:ext cx="4174718" cy="3416400"/>
          </a:xfrm>
          <a:prstGeom prst="rect">
            <a:avLst/>
          </a:prstGeom>
        </p:spPr>
        <p:txBody>
          <a:bodyPr/>
          <a:lstStyle/>
          <a:p>
            <a:pPr marL="0" indent="0">
              <a:buSzTx/>
              <a:buNone/>
              <a:defRPr sz="1400"/>
            </a:pPr>
            <a:r>
              <a:rPr lang="en-US" dirty="0"/>
              <a:t>[What factors limit the potential uses of deconvolution in the real world? Give two possible factors]</a:t>
            </a:r>
          </a:p>
          <a:p>
            <a:pPr marL="0" indent="0">
              <a:buSzTx/>
              <a:buNone/>
              <a:defRPr sz="1400"/>
            </a:pPr>
            <a:endParaRPr lang="en-US" dirty="0"/>
          </a:p>
          <a:p>
            <a:pPr marL="342900" indent="-342900">
              <a:buSzTx/>
              <a:buAutoNum type="arabicPeriod"/>
              <a:defRPr sz="1400"/>
            </a:pPr>
            <a:r>
              <a:rPr lang="en-US" dirty="0"/>
              <a:t>Uncertainty of filters. We cannot always know the exact kernel that was that led to the given image</a:t>
            </a:r>
          </a:p>
          <a:p>
            <a:pPr marL="342900" indent="-342900">
              <a:buSzTx/>
              <a:buAutoNum type="arabicPeriod"/>
              <a:defRPr sz="1400"/>
            </a:pPr>
            <a:r>
              <a:rPr lang="en-US" dirty="0"/>
              <a:t>Noise. Any real measurement will have some noise, affecting the results of the deconvolution</a:t>
            </a:r>
          </a:p>
        </p:txBody>
      </p:sp>
      <p:sp>
        <p:nvSpPr>
          <p:cNvPr id="4" name="Google Shape;169;p35">
            <a:extLst>
              <a:ext uri="{FF2B5EF4-FFF2-40B4-BE49-F238E27FC236}">
                <a16:creationId xmlns:a16="http://schemas.microsoft.com/office/drawing/2014/main" id="{CBC4779F-BBD2-3F49-9926-A96DCE5BC7C8}"/>
              </a:ext>
            </a:extLst>
          </p:cNvPr>
          <p:cNvSpPr txBox="1">
            <a:spLocks/>
          </p:cNvSpPr>
          <p:nvPr/>
        </p:nvSpPr>
        <p:spPr>
          <a:xfrm>
            <a:off x="4657585" y="1152475"/>
            <a:ext cx="4174718" cy="341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lvl1pPr marL="457200" marR="0" indent="-3175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1pPr>
            <a:lvl2pPr marL="965200" marR="0" indent="-3556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2pPr>
            <a:lvl3pPr marL="1422400" marR="0" indent="-3556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3pPr>
            <a:lvl4pPr marL="1879600" marR="0" indent="-3556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4pPr>
            <a:lvl5pPr marL="2336800" marR="0" indent="-3556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9pPr>
          </a:lstStyle>
          <a:p>
            <a:pPr marL="0" indent="0" hangingPunct="1">
              <a:buSzTx/>
              <a:buFont typeface="Arial"/>
              <a:buNone/>
              <a:defRPr sz="1400"/>
            </a:pPr>
            <a:r>
              <a:rPr lang="en-US" dirty="0"/>
              <a:t>The two convolutions are approximately the same result, as they are both slightly blurring the dog image. </a:t>
            </a:r>
          </a:p>
          <a:p>
            <a:pPr marL="0" indent="0" hangingPunct="1">
              <a:buSzTx/>
              <a:buFont typeface="Arial"/>
              <a:buNone/>
              <a:defRPr sz="1400"/>
            </a:pPr>
            <a:endParaRPr lang="en-US" dirty="0"/>
          </a:p>
          <a:p>
            <a:pPr marL="0" indent="0" hangingPunct="1">
              <a:buSzTx/>
              <a:buFont typeface="Arial"/>
              <a:buNone/>
              <a:defRPr sz="1400"/>
            </a:pPr>
            <a:r>
              <a:rPr lang="en-US" dirty="0"/>
              <a:t>When in the frequency domain, we had to use a one-layer (black and white) image versus the color image in the spatial domain. The  efficiency of both algorithms also differ.</a:t>
            </a:r>
          </a:p>
        </p:txBody>
      </p:sp>
    </p:spTree>
    <p:extLst>
      <p:ext uri="{BB962C8B-B14F-4D97-AF65-F5344CB8AC3E}">
        <p14:creationId xmlns:p14="http://schemas.microsoft.com/office/powerpoint/2010/main" val="102820037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Google Shape;203;p40"/>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Conclusion</a:t>
            </a:r>
          </a:p>
        </p:txBody>
      </p:sp>
      <p:sp>
        <p:nvSpPr>
          <p:cNvPr id="265" name="Google Shape;204;p40"/>
          <p:cNvSpPr txBox="1">
            <a:spLocks noGrp="1"/>
          </p:cNvSpPr>
          <p:nvPr>
            <p:ph type="body" idx="1"/>
          </p:nvPr>
        </p:nvSpPr>
        <p:spPr>
          <a:xfrm>
            <a:off x="311699" y="1152475"/>
            <a:ext cx="8520602" cy="3416400"/>
          </a:xfrm>
          <a:prstGeom prst="rect">
            <a:avLst/>
          </a:prstGeom>
        </p:spPr>
        <p:txBody>
          <a:bodyPr>
            <a:normAutofit/>
          </a:bodyPr>
          <a:lstStyle>
            <a:lvl1pPr marL="0" indent="0">
              <a:spcBef>
                <a:spcPts val="1600"/>
              </a:spcBef>
              <a:buSzTx/>
              <a:buNone/>
            </a:lvl1pPr>
          </a:lstStyle>
          <a:p>
            <a:r>
              <a:rPr lang="en-US" dirty="0"/>
              <a:t>Varying the cutoff frequency changes which image is more visible at different scales. A lower cutoff frequency will favor the low frequency image to make it more visible at larger scales. </a:t>
            </a:r>
          </a:p>
          <a:p>
            <a:r>
              <a:rPr lang="en-US" dirty="0"/>
              <a:t>Swapping the images will change which one has high frequencies and which one has low frequencies, and thus the scales at which one dominates the other flip as well.</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Google Shape;112;p27"/>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Part 1: Image filtering</a:t>
            </a:r>
          </a:p>
        </p:txBody>
      </p:sp>
      <p:sp>
        <p:nvSpPr>
          <p:cNvPr id="213" name="Google Shape;114;p27"/>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buSzTx/>
              <a:buNone/>
              <a:defRPr sz="1400" b="1"/>
            </a:pPr>
            <a:r>
              <a:rPr dirty="0"/>
              <a:t>Small blur with a box filter</a:t>
            </a:r>
          </a:p>
        </p:txBody>
      </p:sp>
      <p:sp>
        <p:nvSpPr>
          <p:cNvPr id="214" name="Google Shape;113;p27"/>
          <p:cNvSpPr txBox="1">
            <a:spLocks noGrp="1"/>
          </p:cNvSpPr>
          <p:nvPr>
            <p:ph type="body" sz="half" idx="1"/>
          </p:nvPr>
        </p:nvSpPr>
        <p:spPr>
          <a:xfrm>
            <a:off x="311699" y="1152475"/>
            <a:ext cx="3999902" cy="3416400"/>
          </a:xfrm>
          <a:prstGeom prst="rect">
            <a:avLst/>
          </a:prstGeom>
        </p:spPr>
        <p:txBody>
          <a:bodyPr/>
          <a:lstStyle/>
          <a:p>
            <a:pPr marL="0" indent="0">
              <a:buSzTx/>
              <a:buNone/>
              <a:defRPr b="1"/>
            </a:pPr>
            <a:r>
              <a:rPr dirty="0"/>
              <a:t>Identity filter</a:t>
            </a:r>
          </a:p>
        </p:txBody>
      </p:sp>
      <p:pic>
        <p:nvPicPr>
          <p:cNvPr id="7" name="Picture 6" descr="A cat with blue eyes&#10;&#10;Description automatically generated with low confidence">
            <a:extLst>
              <a:ext uri="{FF2B5EF4-FFF2-40B4-BE49-F238E27FC236}">
                <a16:creationId xmlns:a16="http://schemas.microsoft.com/office/drawing/2014/main" id="{C0569FB2-CC45-4EC7-9A2E-7785CC694E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12" y="1845049"/>
            <a:ext cx="2733675" cy="2400300"/>
          </a:xfrm>
          <a:prstGeom prst="rect">
            <a:avLst/>
          </a:prstGeom>
        </p:spPr>
      </p:pic>
      <p:pic>
        <p:nvPicPr>
          <p:cNvPr id="9" name="Picture 8" descr="A cat with green eyes&#10;&#10;Description automatically generated with low confidence">
            <a:extLst>
              <a:ext uri="{FF2B5EF4-FFF2-40B4-BE49-F238E27FC236}">
                <a16:creationId xmlns:a16="http://schemas.microsoft.com/office/drawing/2014/main" id="{8789DC62-94A8-4302-90D5-998B80886D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5512" y="1845049"/>
            <a:ext cx="2733675" cy="2400300"/>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Google Shape;119;p28"/>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Part 1: Image filtering</a:t>
            </a:r>
          </a:p>
        </p:txBody>
      </p:sp>
      <p:sp>
        <p:nvSpPr>
          <p:cNvPr id="217" name="Google Shape;120;p28"/>
          <p:cNvSpPr txBox="1">
            <a:spLocks noGrp="1"/>
          </p:cNvSpPr>
          <p:nvPr>
            <p:ph type="body" sz="half" idx="1"/>
          </p:nvPr>
        </p:nvSpPr>
        <p:spPr>
          <a:xfrm>
            <a:off x="311699" y="1152475"/>
            <a:ext cx="3999902" cy="3416400"/>
          </a:xfrm>
          <a:prstGeom prst="rect">
            <a:avLst/>
          </a:prstGeom>
        </p:spPr>
        <p:txBody>
          <a:bodyPr/>
          <a:lstStyle/>
          <a:p>
            <a:pPr marL="0" indent="0">
              <a:buSzTx/>
              <a:buNone/>
              <a:defRPr b="1"/>
            </a:pPr>
            <a:r>
              <a:rPr dirty="0"/>
              <a:t>Sobel filter</a:t>
            </a:r>
          </a:p>
        </p:txBody>
      </p:sp>
      <p:sp>
        <p:nvSpPr>
          <p:cNvPr id="218" name="Google Shape;121;p28"/>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buSzTx/>
              <a:buNone/>
              <a:defRPr sz="1400" b="1"/>
            </a:pPr>
            <a:r>
              <a:rPr dirty="0"/>
              <a:t>Discrete Laplacian filter</a:t>
            </a:r>
          </a:p>
        </p:txBody>
      </p:sp>
      <p:pic>
        <p:nvPicPr>
          <p:cNvPr id="7" name="Picture 6" descr="A close up of a cat&#10;&#10;Description automatically generated with medium confidence">
            <a:extLst>
              <a:ext uri="{FF2B5EF4-FFF2-40B4-BE49-F238E27FC236}">
                <a16:creationId xmlns:a16="http://schemas.microsoft.com/office/drawing/2014/main" id="{26C45D93-F6E4-4319-85CF-B8588F2194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12" y="1660525"/>
            <a:ext cx="2733675" cy="2400300"/>
          </a:xfrm>
          <a:prstGeom prst="rect">
            <a:avLst/>
          </a:prstGeom>
        </p:spPr>
      </p:pic>
      <p:pic>
        <p:nvPicPr>
          <p:cNvPr id="9" name="Picture 8" descr="Background pattern&#10;&#10;Description automatically generated">
            <a:extLst>
              <a:ext uri="{FF2B5EF4-FFF2-40B4-BE49-F238E27FC236}">
                <a16:creationId xmlns:a16="http://schemas.microsoft.com/office/drawing/2014/main" id="{51A73542-78A1-482E-893A-CB4687967A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5513" y="1660525"/>
            <a:ext cx="2733675" cy="2400300"/>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Google Shape;126;p29"/>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Part 1: Hybrid images</a:t>
            </a:r>
          </a:p>
        </p:txBody>
      </p:sp>
      <p:sp>
        <p:nvSpPr>
          <p:cNvPr id="221" name="Google Shape;127;p29"/>
          <p:cNvSpPr txBox="1">
            <a:spLocks noGrp="1"/>
          </p:cNvSpPr>
          <p:nvPr>
            <p:ph type="body" sz="half" idx="1"/>
          </p:nvPr>
        </p:nvSpPr>
        <p:spPr>
          <a:xfrm>
            <a:off x="311699" y="1152475"/>
            <a:ext cx="3999902" cy="3416400"/>
          </a:xfrm>
          <a:prstGeom prst="rect">
            <a:avLst/>
          </a:prstGeom>
        </p:spPr>
        <p:txBody>
          <a:bodyPr/>
          <a:lstStyle>
            <a:lvl1pPr marL="0" indent="0">
              <a:spcBef>
                <a:spcPts val="1600"/>
              </a:spcBef>
              <a:buSzTx/>
              <a:buNone/>
            </a:lvl1pPr>
          </a:lstStyle>
          <a:p>
            <a:r>
              <a:rPr lang="en-US" dirty="0"/>
              <a:t>First, we must get the low frequencies from image1 with the given lowpass filter using my_conv2d_numpy. Next, we get the high frequencies from image2 by subtracting its low frequencies from the original image. Finally, we add the low frequencies from image1 and the high frequencies of image2 to get our hybrid image. We can utilize </a:t>
            </a:r>
            <a:r>
              <a:rPr lang="en-US" dirty="0" err="1"/>
              <a:t>np.clip</a:t>
            </a:r>
            <a:r>
              <a:rPr lang="en-US" dirty="0"/>
              <a:t> to ensure our hybrid image has values in [0, 1]. </a:t>
            </a:r>
            <a:endParaRPr dirty="0"/>
          </a:p>
        </p:txBody>
      </p:sp>
      <p:sp>
        <p:nvSpPr>
          <p:cNvPr id="222" name="Google Shape;128;p29"/>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buSzTx/>
              <a:buNone/>
              <a:defRPr sz="1400" b="1"/>
            </a:pPr>
            <a:r>
              <a:rPr dirty="0"/>
              <a:t>Cat + Dog</a:t>
            </a:r>
          </a:p>
          <a:p>
            <a:pPr marL="0" indent="0">
              <a:spcBef>
                <a:spcPts val="1600"/>
              </a:spcBef>
              <a:buSzTx/>
              <a:buNone/>
              <a:defRPr sz="1400"/>
            </a:pPr>
            <a:endParaRPr lang="en-US" dirty="0"/>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r>
              <a:rPr dirty="0"/>
              <a:t>Cutoff frequency: </a:t>
            </a:r>
            <a:r>
              <a:rPr lang="en-US" dirty="0"/>
              <a:t>7</a:t>
            </a:r>
            <a:endParaRPr dirty="0"/>
          </a:p>
        </p:txBody>
      </p:sp>
      <p:pic>
        <p:nvPicPr>
          <p:cNvPr id="3" name="Picture 2" descr="A picture containing cat, mammal, indoor, domestic cat&#10;&#10;Description automatically generated">
            <a:extLst>
              <a:ext uri="{FF2B5EF4-FFF2-40B4-BE49-F238E27FC236}">
                <a16:creationId xmlns:a16="http://schemas.microsoft.com/office/drawing/2014/main" id="{38CD35E5-F9B8-469E-A695-50CDF304A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6741" y="1580027"/>
            <a:ext cx="2648062" cy="2331588"/>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Google Shape;133;p30"/>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Part 1: Hybrid images</a:t>
            </a:r>
          </a:p>
        </p:txBody>
      </p:sp>
      <p:sp>
        <p:nvSpPr>
          <p:cNvPr id="225" name="Google Shape;134;p30"/>
          <p:cNvSpPr txBox="1">
            <a:spLocks noGrp="1"/>
          </p:cNvSpPr>
          <p:nvPr>
            <p:ph type="body" sz="half" idx="1"/>
          </p:nvPr>
        </p:nvSpPr>
        <p:spPr>
          <a:xfrm>
            <a:off x="311699" y="1152475"/>
            <a:ext cx="3999902" cy="3416400"/>
          </a:xfrm>
          <a:prstGeom prst="rect">
            <a:avLst/>
          </a:prstGeom>
        </p:spPr>
        <p:txBody>
          <a:bodyPr/>
          <a:lstStyle/>
          <a:p>
            <a:pPr marL="0" indent="0">
              <a:buSzTx/>
              <a:buNone/>
              <a:defRPr b="1"/>
            </a:pPr>
            <a:r>
              <a:rPr dirty="0"/>
              <a:t>Motorcycle + Bicycle</a:t>
            </a:r>
          </a:p>
          <a:p>
            <a:pPr marL="0" indent="0">
              <a:spcBef>
                <a:spcPts val="1600"/>
              </a:spcBef>
              <a:buSzTx/>
              <a:buNone/>
            </a:pPr>
            <a:endParaRPr lang="en-US" dirty="0"/>
          </a:p>
          <a:p>
            <a:pPr marL="0" indent="0">
              <a:spcBef>
                <a:spcPts val="1600"/>
              </a:spcBef>
              <a:buSzTx/>
              <a:buNone/>
            </a:pPr>
            <a:endParaRPr dirty="0"/>
          </a:p>
          <a:p>
            <a:pPr marL="0" indent="0">
              <a:spcBef>
                <a:spcPts val="1600"/>
              </a:spcBef>
              <a:buSzTx/>
              <a:buNone/>
            </a:pPr>
            <a:endParaRPr dirty="0"/>
          </a:p>
          <a:p>
            <a:pPr marL="0" indent="0">
              <a:spcBef>
                <a:spcPts val="1600"/>
              </a:spcBef>
              <a:buSzTx/>
              <a:buNone/>
            </a:pPr>
            <a:endParaRPr dirty="0"/>
          </a:p>
          <a:p>
            <a:pPr marL="0" indent="0">
              <a:spcBef>
                <a:spcPts val="1600"/>
              </a:spcBef>
              <a:buSzTx/>
              <a:buNone/>
            </a:pPr>
            <a:endParaRPr dirty="0"/>
          </a:p>
          <a:p>
            <a:pPr marL="0" indent="0">
              <a:spcBef>
                <a:spcPts val="1600"/>
              </a:spcBef>
              <a:buSzTx/>
              <a:buNone/>
            </a:pPr>
            <a:r>
              <a:rPr dirty="0"/>
              <a:t>Cutoff frequency: </a:t>
            </a:r>
            <a:r>
              <a:rPr lang="en-US" dirty="0"/>
              <a:t>4</a:t>
            </a:r>
            <a:endParaRPr dirty="0"/>
          </a:p>
        </p:txBody>
      </p:sp>
      <p:sp>
        <p:nvSpPr>
          <p:cNvPr id="226" name="Google Shape;135;p30"/>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buSzTx/>
              <a:buNone/>
              <a:defRPr sz="1400" b="1"/>
            </a:pPr>
            <a:r>
              <a:rPr dirty="0"/>
              <a:t>Plane + Bird</a:t>
            </a:r>
          </a:p>
          <a:p>
            <a:pPr marL="0" indent="0">
              <a:spcBef>
                <a:spcPts val="1600"/>
              </a:spcBef>
              <a:buSzTx/>
              <a:buNone/>
              <a:defRPr sz="1400"/>
            </a:pPr>
            <a:endParaRPr lang="en-US" dirty="0"/>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r>
              <a:rPr dirty="0"/>
              <a:t>Cutoff frequency: </a:t>
            </a:r>
            <a:r>
              <a:rPr lang="en-US" dirty="0"/>
              <a:t>6</a:t>
            </a:r>
            <a:endParaRPr dirty="0"/>
          </a:p>
        </p:txBody>
      </p:sp>
      <p:pic>
        <p:nvPicPr>
          <p:cNvPr id="3" name="Picture 2" descr="A picture containing indoor, bicycle&#10;&#10;Description automatically generated">
            <a:extLst>
              <a:ext uri="{FF2B5EF4-FFF2-40B4-BE49-F238E27FC236}">
                <a16:creationId xmlns:a16="http://schemas.microsoft.com/office/drawing/2014/main" id="{9C6D73FA-9B2F-42FE-A985-97FB21B9D9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528" y="1506070"/>
            <a:ext cx="3697101" cy="2448411"/>
          </a:xfrm>
          <a:prstGeom prst="rect">
            <a:avLst/>
          </a:prstGeom>
        </p:spPr>
      </p:pic>
      <p:pic>
        <p:nvPicPr>
          <p:cNvPr id="5" name="Picture 4" descr="A bird flying in the sky&#10;&#10;Description automatically generated">
            <a:extLst>
              <a:ext uri="{FF2B5EF4-FFF2-40B4-BE49-F238E27FC236}">
                <a16:creationId xmlns:a16="http://schemas.microsoft.com/office/drawing/2014/main" id="{EC1FF765-E21C-4150-B71F-B1C6F408DF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1166" y="1506069"/>
            <a:ext cx="2773880" cy="2448411"/>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Google Shape;140;p31"/>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Part 1: Hybrid images</a:t>
            </a:r>
          </a:p>
        </p:txBody>
      </p:sp>
      <p:sp>
        <p:nvSpPr>
          <p:cNvPr id="229" name="Google Shape;141;p31"/>
          <p:cNvSpPr txBox="1">
            <a:spLocks noGrp="1"/>
          </p:cNvSpPr>
          <p:nvPr>
            <p:ph type="body" sz="half" idx="1"/>
          </p:nvPr>
        </p:nvSpPr>
        <p:spPr>
          <a:xfrm>
            <a:off x="311699" y="1152475"/>
            <a:ext cx="3999902" cy="3416400"/>
          </a:xfrm>
          <a:prstGeom prst="rect">
            <a:avLst/>
          </a:prstGeom>
        </p:spPr>
        <p:txBody>
          <a:bodyPr/>
          <a:lstStyle/>
          <a:p>
            <a:pPr marL="0" indent="0">
              <a:buSzTx/>
              <a:buNone/>
              <a:defRPr b="1"/>
            </a:pPr>
            <a:r>
              <a:rPr dirty="0"/>
              <a:t>Einstein + Marilyn</a:t>
            </a:r>
          </a:p>
          <a:p>
            <a:pPr marL="0" indent="0">
              <a:spcBef>
                <a:spcPts val="1600"/>
              </a:spcBef>
              <a:buSzTx/>
              <a:buNone/>
            </a:pPr>
            <a:endParaRPr lang="en-US" dirty="0"/>
          </a:p>
          <a:p>
            <a:pPr marL="0" indent="0">
              <a:spcBef>
                <a:spcPts val="1600"/>
              </a:spcBef>
              <a:buSzTx/>
              <a:buNone/>
            </a:pPr>
            <a:endParaRPr dirty="0"/>
          </a:p>
          <a:p>
            <a:pPr marL="0" indent="0">
              <a:spcBef>
                <a:spcPts val="1600"/>
              </a:spcBef>
              <a:buSzTx/>
              <a:buNone/>
            </a:pPr>
            <a:endParaRPr dirty="0"/>
          </a:p>
          <a:p>
            <a:pPr marL="0" indent="0">
              <a:spcBef>
                <a:spcPts val="1600"/>
              </a:spcBef>
              <a:buSzTx/>
              <a:buNone/>
            </a:pPr>
            <a:endParaRPr dirty="0"/>
          </a:p>
          <a:p>
            <a:pPr marL="0" indent="0">
              <a:spcBef>
                <a:spcPts val="1600"/>
              </a:spcBef>
              <a:buSzTx/>
              <a:buNone/>
            </a:pPr>
            <a:endParaRPr dirty="0"/>
          </a:p>
          <a:p>
            <a:pPr marL="0" indent="0">
              <a:spcBef>
                <a:spcPts val="1600"/>
              </a:spcBef>
              <a:buSzTx/>
              <a:buNone/>
            </a:pPr>
            <a:r>
              <a:rPr dirty="0"/>
              <a:t>Cutoff frequency: </a:t>
            </a:r>
            <a:r>
              <a:rPr lang="en-US" dirty="0"/>
              <a:t>4</a:t>
            </a:r>
            <a:endParaRPr dirty="0"/>
          </a:p>
        </p:txBody>
      </p:sp>
      <p:sp>
        <p:nvSpPr>
          <p:cNvPr id="230" name="Google Shape;142;p31"/>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buSzTx/>
              <a:buNone/>
              <a:defRPr sz="1400" b="1"/>
            </a:pPr>
            <a:r>
              <a:rPr dirty="0"/>
              <a:t>Submarine + Fish</a:t>
            </a:r>
          </a:p>
          <a:p>
            <a:pPr marL="0" indent="0">
              <a:spcBef>
                <a:spcPts val="1600"/>
              </a:spcBef>
              <a:buSzTx/>
              <a:buNone/>
              <a:defRPr sz="1400"/>
            </a:pPr>
            <a:endParaRPr lang="en-US" dirty="0"/>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r>
              <a:rPr dirty="0"/>
              <a:t>Cutoff frequency: </a:t>
            </a:r>
            <a:r>
              <a:rPr lang="en-US" dirty="0"/>
              <a:t>4</a:t>
            </a:r>
            <a:endParaRPr dirty="0"/>
          </a:p>
        </p:txBody>
      </p:sp>
      <p:pic>
        <p:nvPicPr>
          <p:cNvPr id="3" name="Picture 2" descr="A person with the mouth open&#10;&#10;Description automatically generated with medium confidence">
            <a:extLst>
              <a:ext uri="{FF2B5EF4-FFF2-40B4-BE49-F238E27FC236}">
                <a16:creationId xmlns:a16="http://schemas.microsoft.com/office/drawing/2014/main" id="{F84D2A94-6FB9-4C0A-A239-602C838595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0547" y="1538107"/>
            <a:ext cx="2022206" cy="2381712"/>
          </a:xfrm>
          <a:prstGeom prst="rect">
            <a:avLst/>
          </a:prstGeom>
        </p:spPr>
      </p:pic>
      <p:pic>
        <p:nvPicPr>
          <p:cNvPr id="5" name="Picture 4" descr="A group of fish swimming in the water&#10;&#10;Description automatically generated with medium confidence">
            <a:extLst>
              <a:ext uri="{FF2B5EF4-FFF2-40B4-BE49-F238E27FC236}">
                <a16:creationId xmlns:a16="http://schemas.microsoft.com/office/drawing/2014/main" id="{8038F23E-BF46-4EAF-BE2E-7A839FE79F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7721" y="1538107"/>
            <a:ext cx="2909257" cy="2381712"/>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Google Shape;147;p32"/>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Part 2: Hybrid images with PyTorch</a:t>
            </a:r>
          </a:p>
        </p:txBody>
      </p:sp>
      <p:sp>
        <p:nvSpPr>
          <p:cNvPr id="233" name="Google Shape;148;p32"/>
          <p:cNvSpPr txBox="1">
            <a:spLocks noGrp="1"/>
          </p:cNvSpPr>
          <p:nvPr>
            <p:ph type="body" sz="half" idx="1"/>
          </p:nvPr>
        </p:nvSpPr>
        <p:spPr>
          <a:xfrm>
            <a:off x="311699" y="1152475"/>
            <a:ext cx="3999902" cy="3416400"/>
          </a:xfrm>
          <a:prstGeom prst="rect">
            <a:avLst/>
          </a:prstGeom>
        </p:spPr>
        <p:txBody>
          <a:bodyPr/>
          <a:lstStyle/>
          <a:p>
            <a:pPr marL="0" indent="0">
              <a:buSzTx/>
              <a:buNone/>
              <a:defRPr b="1"/>
            </a:pPr>
            <a:r>
              <a:rPr dirty="0"/>
              <a:t>Cat + Dog</a:t>
            </a:r>
          </a:p>
          <a:p>
            <a:pPr marL="0" indent="0">
              <a:spcBef>
                <a:spcPts val="1600"/>
              </a:spcBef>
              <a:buSzTx/>
              <a:buNone/>
            </a:pPr>
            <a:endParaRPr dirty="0"/>
          </a:p>
        </p:txBody>
      </p:sp>
      <p:sp>
        <p:nvSpPr>
          <p:cNvPr id="234" name="Google Shape;149;p32"/>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buSzTx/>
              <a:buNone/>
              <a:defRPr sz="1400" b="1"/>
            </a:pPr>
            <a:r>
              <a:rPr dirty="0"/>
              <a:t>Motorcycle + Bicycle</a:t>
            </a:r>
          </a:p>
        </p:txBody>
      </p:sp>
      <p:pic>
        <p:nvPicPr>
          <p:cNvPr id="5" name="Picture 4" descr="A picture containing indoor, bicycle&#10;&#10;Description automatically generated">
            <a:extLst>
              <a:ext uri="{FF2B5EF4-FFF2-40B4-BE49-F238E27FC236}">
                <a16:creationId xmlns:a16="http://schemas.microsoft.com/office/drawing/2014/main" id="{D9EDA447-A95A-47B0-9868-1F3D2B72DF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929" y="1663707"/>
            <a:ext cx="3614842" cy="2393935"/>
          </a:xfrm>
          <a:prstGeom prst="rect">
            <a:avLst/>
          </a:prstGeom>
        </p:spPr>
      </p:pic>
      <p:pic>
        <p:nvPicPr>
          <p:cNvPr id="3" name="Picture 2" descr="A picture containing cat, mammal, indoor, domestic cat&#10;&#10;Description automatically generated">
            <a:extLst>
              <a:ext uri="{FF2B5EF4-FFF2-40B4-BE49-F238E27FC236}">
                <a16:creationId xmlns:a16="http://schemas.microsoft.com/office/drawing/2014/main" id="{9AB92F4C-F09F-4B66-8D79-BFB85108B6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213" y="1663707"/>
            <a:ext cx="2718874" cy="2393935"/>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Google Shape;154;p33"/>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Part 2: Hybrid images with PyTorch</a:t>
            </a:r>
          </a:p>
        </p:txBody>
      </p:sp>
      <p:sp>
        <p:nvSpPr>
          <p:cNvPr id="237" name="Google Shape;155;p33"/>
          <p:cNvSpPr txBox="1">
            <a:spLocks noGrp="1"/>
          </p:cNvSpPr>
          <p:nvPr>
            <p:ph type="body" sz="half" idx="1"/>
          </p:nvPr>
        </p:nvSpPr>
        <p:spPr>
          <a:xfrm>
            <a:off x="311699" y="1152475"/>
            <a:ext cx="3999902" cy="3416400"/>
          </a:xfrm>
          <a:prstGeom prst="rect">
            <a:avLst/>
          </a:prstGeom>
        </p:spPr>
        <p:txBody>
          <a:bodyPr/>
          <a:lstStyle/>
          <a:p>
            <a:pPr marL="0" indent="0">
              <a:buSzTx/>
              <a:buNone/>
              <a:defRPr b="1"/>
            </a:pPr>
            <a:r>
              <a:rPr dirty="0"/>
              <a:t>Plane + Bird</a:t>
            </a:r>
          </a:p>
        </p:txBody>
      </p:sp>
      <p:sp>
        <p:nvSpPr>
          <p:cNvPr id="238" name="Google Shape;156;p33"/>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buSzTx/>
              <a:buNone/>
              <a:defRPr sz="1400" b="1"/>
            </a:pPr>
            <a:r>
              <a:rPr dirty="0"/>
              <a:t>Einstein + Marilyn</a:t>
            </a:r>
          </a:p>
        </p:txBody>
      </p:sp>
      <p:pic>
        <p:nvPicPr>
          <p:cNvPr id="5" name="Picture 4" descr="A bird flying in the sky&#10;&#10;Description automatically generated">
            <a:extLst>
              <a:ext uri="{FF2B5EF4-FFF2-40B4-BE49-F238E27FC236}">
                <a16:creationId xmlns:a16="http://schemas.microsoft.com/office/drawing/2014/main" id="{CD286E14-8747-4C70-855D-0629B0D5D9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569" y="1663707"/>
            <a:ext cx="2712162" cy="2393935"/>
          </a:xfrm>
          <a:prstGeom prst="rect">
            <a:avLst/>
          </a:prstGeom>
        </p:spPr>
      </p:pic>
      <p:pic>
        <p:nvPicPr>
          <p:cNvPr id="6" name="Picture 5" descr="A person with the mouth open&#10;&#10;Description automatically generated with medium confidence">
            <a:extLst>
              <a:ext uri="{FF2B5EF4-FFF2-40B4-BE49-F238E27FC236}">
                <a16:creationId xmlns:a16="http://schemas.microsoft.com/office/drawing/2014/main" id="{E1E5D468-6CE3-4DDE-9979-613BCD6068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6058" y="1663707"/>
            <a:ext cx="2032584" cy="2393934"/>
          </a:xfrm>
          <a:prstGeom prst="rect">
            <a:avLst/>
          </a:prstGeom>
        </p:spPr>
      </p:pic>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255</TotalTime>
  <Words>1326</Words>
  <Application>Microsoft Office PowerPoint</Application>
  <PresentationFormat>On-screen Show (16:9)</PresentationFormat>
  <Paragraphs>111</Paragraphs>
  <Slides>21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21</vt:i4>
      </vt:variant>
    </vt:vector>
  </HeadingPairs>
  <TitlesOfParts>
    <vt:vector size="23" baseType="lpstr">
      <vt:lpstr>Arial</vt:lpstr>
      <vt:lpstr>Simple Light</vt:lpstr>
      <vt:lpstr>CS 6476 Project 1</vt:lpstr>
      <vt:lpstr>Part 1: Image filtering</vt:lpstr>
      <vt:lpstr>Part 1: Image filtering</vt:lpstr>
      <vt:lpstr>Part 1: Image filtering</vt:lpstr>
      <vt:lpstr>Part 1: Hybrid images</vt:lpstr>
      <vt:lpstr>Part 1: Hybrid images</vt:lpstr>
      <vt:lpstr>Part 1: Hybrid images</vt:lpstr>
      <vt:lpstr>Part 2: Hybrid images with PyTorch</vt:lpstr>
      <vt:lpstr>Part 2: Hybrid images with PyTorch</vt:lpstr>
      <vt:lpstr>Part 2: Hybrid images with PyTorch</vt:lpstr>
      <vt:lpstr>Part 3: Understanding input/output shapes in PyTorch</vt:lpstr>
      <vt:lpstr>Part 3: Understanding input/output shapes in PyTorch</vt:lpstr>
      <vt:lpstr>Part 3: Understanding input/output shapes in PyTorch</vt:lpstr>
      <vt:lpstr>Part 3: Understanding input/output shapes in PyTorch</vt:lpstr>
      <vt:lpstr>Part 4: Frequency Domain Convolutions</vt:lpstr>
      <vt:lpstr>Part 4: Frequency Domain Convolutions</vt:lpstr>
      <vt:lpstr>Part 4: Frequency Domain Convolutions</vt:lpstr>
      <vt:lpstr>Part 4: Frequency Domain Convolutions</vt:lpstr>
      <vt:lpstr>Part 4: Frequency Domain Convolutions</vt:lpstr>
      <vt:lpstr>Part 4: Frequency Domain Convolutions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6476 Project 1</dc:title>
  <cp:lastModifiedBy>Cameron Potter</cp:lastModifiedBy>
  <cp:revision>8</cp:revision>
  <dcterms:modified xsi:type="dcterms:W3CDTF">2022-02-01T23:36:49Z</dcterms:modified>
</cp:coreProperties>
</file>