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a:tcStyle>
        <a:tcBdr/>
        <a:fill>
          <a:solidFill>
            <a:srgbClr val="E8EDF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2" name="Shape 202"/>
          <p:cNvSpPr>
            <a:spLocks noGrp="1" noRot="1" noChangeAspect="1"/>
          </p:cNvSpPr>
          <p:nvPr>
            <p:ph type="sldImg"/>
          </p:nvPr>
        </p:nvSpPr>
        <p:spPr>
          <a:xfrm>
            <a:off x="1143000" y="685800"/>
            <a:ext cx="4572000" cy="3429000"/>
          </a:xfrm>
          <a:prstGeom prst="rect">
            <a:avLst/>
          </a:prstGeom>
        </p:spPr>
        <p:txBody>
          <a:bodyPr/>
          <a:lstStyle/>
          <a:p>
            <a:endParaRPr/>
          </a:p>
        </p:txBody>
      </p:sp>
      <p:sp>
        <p:nvSpPr>
          <p:cNvPr id="203" name="Shape 20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3"/>
            <a:ext cx="8520601" cy="2052603"/>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8" y="2834125"/>
            <a:ext cx="8520603" cy="792602"/>
          </a:xfrm>
          <a:prstGeom prst="rect">
            <a:avLst/>
          </a:prstGeom>
        </p:spPr>
        <p:txBody>
          <a:bodyPr/>
          <a:lstStyle>
            <a:lvl1pPr marL="228600" indent="-114300" algn="ctr">
              <a:lnSpc>
                <a:spcPct val="100000"/>
              </a:lnSpc>
              <a:buClrTx/>
              <a:buSzTx/>
              <a:buFontTx/>
              <a:buNone/>
              <a:defRPr sz="2800"/>
            </a:lvl1pPr>
            <a:lvl2pPr marL="228600" indent="114300" algn="ctr">
              <a:lnSpc>
                <a:spcPct val="100000"/>
              </a:lnSpc>
              <a:buClrTx/>
              <a:buSzTx/>
              <a:buFontTx/>
              <a:buNone/>
              <a:defRPr sz="2800"/>
            </a:lvl2pPr>
            <a:lvl3pPr marL="228600" indent="114300" algn="ctr">
              <a:lnSpc>
                <a:spcPct val="100000"/>
              </a:lnSpc>
              <a:buClrTx/>
              <a:buSzTx/>
              <a:buFontTx/>
              <a:buNone/>
              <a:defRPr sz="2800"/>
            </a:lvl3pPr>
            <a:lvl4pPr marL="228600" indent="114300" algn="ctr">
              <a:lnSpc>
                <a:spcPct val="100000"/>
              </a:lnSpc>
              <a:buClrTx/>
              <a:buSzTx/>
              <a:buFontTx/>
              <a:buNone/>
              <a:defRPr sz="2800"/>
            </a:lvl4pPr>
            <a:lvl5pPr marL="228600" indent="1143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8" y="1106125"/>
            <a:ext cx="8520603"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8" y="3152225"/>
            <a:ext cx="8520603"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107" name="Title Text"/>
          <p:cNvSpPr txBox="1">
            <a:spLocks noGrp="1"/>
          </p:cNvSpPr>
          <p:nvPr>
            <p:ph type="title"/>
          </p:nvPr>
        </p:nvSpPr>
        <p:spPr>
          <a:xfrm>
            <a:off x="311708" y="744573"/>
            <a:ext cx="8520601" cy="2052603"/>
          </a:xfrm>
          <a:prstGeom prst="rect">
            <a:avLst/>
          </a:prstGeom>
        </p:spPr>
        <p:txBody>
          <a:bodyPr anchor="b"/>
          <a:lstStyle>
            <a:lvl1pPr algn="ctr">
              <a:defRPr sz="5200"/>
            </a:lvl1pPr>
          </a:lstStyle>
          <a:p>
            <a:r>
              <a:t>Title Text</a:t>
            </a:r>
          </a:p>
        </p:txBody>
      </p:sp>
      <p:sp>
        <p:nvSpPr>
          <p:cNvPr id="108" name="Body Level One…"/>
          <p:cNvSpPr txBox="1">
            <a:spLocks noGrp="1"/>
          </p:cNvSpPr>
          <p:nvPr>
            <p:ph type="body" sz="quarter" idx="1"/>
          </p:nvPr>
        </p:nvSpPr>
        <p:spPr>
          <a:xfrm>
            <a:off x="311698" y="2834125"/>
            <a:ext cx="8520603" cy="792602"/>
          </a:xfrm>
          <a:prstGeom prst="rect">
            <a:avLst/>
          </a:prstGeom>
        </p:spPr>
        <p:txBody>
          <a:bodyPr/>
          <a:lstStyle>
            <a:lvl1pPr marL="228600" indent="-114300" algn="ctr">
              <a:lnSpc>
                <a:spcPct val="100000"/>
              </a:lnSpc>
              <a:buClrTx/>
              <a:buSzTx/>
              <a:buFontTx/>
              <a:buNone/>
              <a:defRPr sz="2800"/>
            </a:lvl1pPr>
            <a:lvl2pPr marL="228600" indent="114300" algn="ctr">
              <a:lnSpc>
                <a:spcPct val="100000"/>
              </a:lnSpc>
              <a:buClrTx/>
              <a:buSzTx/>
              <a:buFontTx/>
              <a:buNone/>
              <a:defRPr sz="2800"/>
            </a:lvl2pPr>
            <a:lvl3pPr marL="228600" indent="114300" algn="ctr">
              <a:lnSpc>
                <a:spcPct val="100000"/>
              </a:lnSpc>
              <a:buClrTx/>
              <a:buSzTx/>
              <a:buFontTx/>
              <a:buNone/>
              <a:defRPr sz="2800"/>
            </a:lvl3pPr>
            <a:lvl4pPr marL="228600" indent="114300" algn="ctr">
              <a:lnSpc>
                <a:spcPct val="100000"/>
              </a:lnSpc>
              <a:buClrTx/>
              <a:buSzTx/>
              <a:buFontTx/>
              <a:buNone/>
              <a:defRPr sz="2800"/>
            </a:lvl4pPr>
            <a:lvl5pPr marL="228600" indent="1143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09"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116" name="Title Text"/>
          <p:cNvSpPr txBox="1">
            <a:spLocks noGrp="1"/>
          </p:cNvSpPr>
          <p:nvPr>
            <p:ph type="title"/>
          </p:nvPr>
        </p:nvSpPr>
        <p:spPr>
          <a:prstGeom prst="rect">
            <a:avLst/>
          </a:prstGeom>
        </p:spPr>
        <p:txBody>
          <a:bodyPr/>
          <a:lstStyle/>
          <a:p>
            <a:r>
              <a:t>Title Text</a:t>
            </a:r>
          </a:p>
        </p:txBody>
      </p:sp>
      <p:sp>
        <p:nvSpPr>
          <p:cNvPr id="117" name="Body Level One…"/>
          <p:cNvSpPr txBox="1">
            <a:spLocks noGrp="1"/>
          </p:cNvSpPr>
          <p:nvPr>
            <p:ph type="body" sz="half" idx="1"/>
          </p:nvPr>
        </p:nvSpPr>
        <p:spPr>
          <a:xfrm>
            <a:off x="311698" y="1152475"/>
            <a:ext cx="3999903"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118" name="Google Shape;61;p15"/>
          <p:cNvSpPr txBox="1">
            <a:spLocks noGrp="1"/>
          </p:cNvSpPr>
          <p:nvPr>
            <p:ph type="body" sz="half" idx="21"/>
          </p:nvPr>
        </p:nvSpPr>
        <p:spPr>
          <a:xfrm>
            <a:off x="4832398" y="1152475"/>
            <a:ext cx="3999903" cy="3416400"/>
          </a:xfrm>
          <a:prstGeom prst="rect">
            <a:avLst/>
          </a:prstGeom>
        </p:spPr>
        <p:txBody>
          <a:bodyPr/>
          <a:lstStyle/>
          <a:p>
            <a:endParaRPr/>
          </a:p>
        </p:txBody>
      </p:sp>
      <p:sp>
        <p:nvSpPr>
          <p:cNvPr id="119"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126" name="Title Text"/>
          <p:cNvSpPr txBox="1">
            <a:spLocks noGrp="1"/>
          </p:cNvSpPr>
          <p:nvPr>
            <p:ph type="title"/>
          </p:nvPr>
        </p:nvSpPr>
        <p:spPr>
          <a:prstGeom prst="rect">
            <a:avLst/>
          </a:prstGeom>
        </p:spPr>
        <p:txBody>
          <a:bodyPr/>
          <a:lstStyle/>
          <a:p>
            <a:r>
              <a:t>Title Text</a:t>
            </a:r>
          </a:p>
        </p:txBody>
      </p:sp>
      <p:sp>
        <p:nvSpPr>
          <p:cNvPr id="12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8"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135" name="Title Text"/>
          <p:cNvSpPr txBox="1">
            <a:spLocks noGrp="1"/>
          </p:cNvSpPr>
          <p:nvPr>
            <p:ph type="title"/>
          </p:nvPr>
        </p:nvSpPr>
        <p:spPr>
          <a:xfrm>
            <a:off x="311698" y="2150848"/>
            <a:ext cx="8520603" cy="841802"/>
          </a:xfrm>
          <a:prstGeom prst="rect">
            <a:avLst/>
          </a:prstGeom>
        </p:spPr>
        <p:txBody>
          <a:bodyPr anchor="ctr"/>
          <a:lstStyle>
            <a:lvl1pPr algn="ctr">
              <a:defRPr sz="3600"/>
            </a:lvl1pPr>
          </a:lstStyle>
          <a:p>
            <a:r>
              <a:t>Title Text</a:t>
            </a:r>
          </a:p>
        </p:txBody>
      </p:sp>
      <p:sp>
        <p:nvSpPr>
          <p:cNvPr id="136"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143" name="Title Text"/>
          <p:cNvSpPr txBox="1">
            <a:spLocks noGrp="1"/>
          </p:cNvSpPr>
          <p:nvPr>
            <p:ph type="title"/>
          </p:nvPr>
        </p:nvSpPr>
        <p:spPr>
          <a:prstGeom prst="rect">
            <a:avLst/>
          </a:prstGeom>
        </p:spPr>
        <p:txBody>
          <a:bodyPr/>
          <a:lstStyle/>
          <a:p>
            <a:r>
              <a:t>Title Text</a:t>
            </a:r>
          </a:p>
        </p:txBody>
      </p:sp>
      <p:sp>
        <p:nvSpPr>
          <p:cNvPr id="144"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151" name="Title Text"/>
          <p:cNvSpPr txBox="1">
            <a:spLocks noGrp="1"/>
          </p:cNvSpPr>
          <p:nvPr>
            <p:ph type="title"/>
          </p:nvPr>
        </p:nvSpPr>
        <p:spPr>
          <a:xfrm>
            <a:off x="311698" y="555600"/>
            <a:ext cx="2808003" cy="755700"/>
          </a:xfrm>
          <a:prstGeom prst="rect">
            <a:avLst/>
          </a:prstGeom>
        </p:spPr>
        <p:txBody>
          <a:bodyPr anchor="b"/>
          <a:lstStyle>
            <a:lvl1pPr>
              <a:defRPr sz="2400"/>
            </a:lvl1pPr>
          </a:lstStyle>
          <a:p>
            <a:r>
              <a:t>Title Text</a:t>
            </a:r>
          </a:p>
        </p:txBody>
      </p:sp>
      <p:sp>
        <p:nvSpPr>
          <p:cNvPr id="152" name="Body Level One…"/>
          <p:cNvSpPr txBox="1">
            <a:spLocks noGrp="1"/>
          </p:cNvSpPr>
          <p:nvPr>
            <p:ph type="body" sz="quarter" idx="1"/>
          </p:nvPr>
        </p:nvSpPr>
        <p:spPr>
          <a:xfrm>
            <a:off x="311698" y="1389598"/>
            <a:ext cx="2808003" cy="3179403"/>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153"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160" name="Title Text"/>
          <p:cNvSpPr txBox="1">
            <a:spLocks noGrp="1"/>
          </p:cNvSpPr>
          <p:nvPr>
            <p:ph type="title"/>
          </p:nvPr>
        </p:nvSpPr>
        <p:spPr>
          <a:xfrm>
            <a:off x="490250" y="450148"/>
            <a:ext cx="6367801" cy="4090803"/>
          </a:xfrm>
          <a:prstGeom prst="rect">
            <a:avLst/>
          </a:prstGeom>
        </p:spPr>
        <p:txBody>
          <a:bodyPr anchor="ctr"/>
          <a:lstStyle>
            <a:lvl1pPr>
              <a:defRPr sz="4800"/>
            </a:lvl1pPr>
          </a:lstStyle>
          <a:p>
            <a:r>
              <a:t>Title Text</a:t>
            </a:r>
          </a:p>
        </p:txBody>
      </p:sp>
      <p:sp>
        <p:nvSpPr>
          <p:cNvPr id="161"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168" name="Google Shape;81;p21"/>
          <p:cNvSpPr/>
          <p:nvPr/>
        </p:nvSpPr>
        <p:spPr>
          <a:xfrm>
            <a:off x="4572000" y="-126"/>
            <a:ext cx="4572000" cy="5143503"/>
          </a:xfrm>
          <a:prstGeom prst="rect">
            <a:avLst/>
          </a:prstGeom>
          <a:solidFill>
            <a:srgbClr val="EEEEEE"/>
          </a:solidFill>
          <a:ln w="12700">
            <a:miter lim="400000"/>
          </a:ln>
        </p:spPr>
        <p:txBody>
          <a:bodyPr lIns="0" tIns="0" rIns="0" bIns="0" anchor="ctr"/>
          <a:lstStyle/>
          <a:p>
            <a:pPr>
              <a:defRPr>
                <a:latin typeface="+mn-lt"/>
                <a:ea typeface="+mn-ea"/>
                <a:cs typeface="+mn-cs"/>
                <a:sym typeface="Arial"/>
              </a:defRPr>
            </a:pPr>
            <a:endParaRPr/>
          </a:p>
        </p:txBody>
      </p:sp>
      <p:sp>
        <p:nvSpPr>
          <p:cNvPr id="169" name="Title Text"/>
          <p:cNvSpPr txBox="1">
            <a:spLocks noGrp="1"/>
          </p:cNvSpPr>
          <p:nvPr>
            <p:ph type="title"/>
          </p:nvPr>
        </p:nvSpPr>
        <p:spPr>
          <a:xfrm>
            <a:off x="265500" y="1233175"/>
            <a:ext cx="4045200" cy="1482302"/>
          </a:xfrm>
          <a:prstGeom prst="rect">
            <a:avLst/>
          </a:prstGeom>
        </p:spPr>
        <p:txBody>
          <a:bodyPr anchor="b"/>
          <a:lstStyle>
            <a:lvl1pPr algn="ctr">
              <a:defRPr sz="4200"/>
            </a:lvl1pPr>
          </a:lstStyle>
          <a:p>
            <a:r>
              <a:t>Title Text</a:t>
            </a:r>
          </a:p>
        </p:txBody>
      </p:sp>
      <p:sp>
        <p:nvSpPr>
          <p:cNvPr id="170" name="Body Level One…"/>
          <p:cNvSpPr txBox="1">
            <a:spLocks noGrp="1"/>
          </p:cNvSpPr>
          <p:nvPr>
            <p:ph type="body" sz="quarter" idx="1"/>
          </p:nvPr>
        </p:nvSpPr>
        <p:spPr>
          <a:xfrm>
            <a:off x="265500" y="2803075"/>
            <a:ext cx="4045200" cy="1235101"/>
          </a:xfrm>
          <a:prstGeom prst="rect">
            <a:avLst/>
          </a:prstGeom>
        </p:spPr>
        <p:txBody>
          <a:bodyPr/>
          <a:lstStyle>
            <a:lvl1pPr marL="228600" indent="-114300" algn="ctr">
              <a:lnSpc>
                <a:spcPct val="100000"/>
              </a:lnSpc>
              <a:buClrTx/>
              <a:buSzTx/>
              <a:buFontTx/>
              <a:buNone/>
              <a:defRPr sz="2100"/>
            </a:lvl1pPr>
            <a:lvl2pPr marL="228600" indent="114300" algn="ctr">
              <a:lnSpc>
                <a:spcPct val="100000"/>
              </a:lnSpc>
              <a:buClrTx/>
              <a:buSzTx/>
              <a:buFontTx/>
              <a:buNone/>
              <a:defRPr sz="2100"/>
            </a:lvl2pPr>
            <a:lvl3pPr marL="228600" indent="114300" algn="ctr">
              <a:lnSpc>
                <a:spcPct val="100000"/>
              </a:lnSpc>
              <a:buClrTx/>
              <a:buSzTx/>
              <a:buFontTx/>
              <a:buNone/>
              <a:defRPr sz="2100"/>
            </a:lvl3pPr>
            <a:lvl4pPr marL="228600" indent="114300" algn="ctr">
              <a:lnSpc>
                <a:spcPct val="100000"/>
              </a:lnSpc>
              <a:buClrTx/>
              <a:buSzTx/>
              <a:buFontTx/>
              <a:buNone/>
              <a:defRPr sz="2100"/>
            </a:lvl4pPr>
            <a:lvl5pPr marL="228600" indent="1143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171" name="Google Shape;84;p21"/>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172"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8" y="2150848"/>
            <a:ext cx="8520603" cy="841802"/>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179" name="Body Level One…"/>
          <p:cNvSpPr txBox="1">
            <a:spLocks noGrp="1"/>
          </p:cNvSpPr>
          <p:nvPr>
            <p:ph type="body" sz="quarter" idx="1"/>
          </p:nvPr>
        </p:nvSpPr>
        <p:spPr>
          <a:xfrm>
            <a:off x="311698" y="4230575"/>
            <a:ext cx="5998804" cy="605102"/>
          </a:xfrm>
          <a:prstGeom prst="rect">
            <a:avLst/>
          </a:prstGeom>
        </p:spPr>
        <p:txBody>
          <a:bodyPr anchor="ctr"/>
          <a:lstStyle>
            <a:lvl1pPr marL="0" indent="22860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180"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187" name="xx%"/>
          <p:cNvSpPr txBox="1">
            <a:spLocks noGrp="1"/>
          </p:cNvSpPr>
          <p:nvPr>
            <p:ph type="title" hasCustomPrompt="1"/>
          </p:nvPr>
        </p:nvSpPr>
        <p:spPr>
          <a:xfrm>
            <a:off x="311698" y="1106125"/>
            <a:ext cx="8520603" cy="1963500"/>
          </a:xfrm>
          <a:prstGeom prst="rect">
            <a:avLst/>
          </a:prstGeom>
        </p:spPr>
        <p:txBody>
          <a:bodyPr anchor="b"/>
          <a:lstStyle>
            <a:lvl1pPr algn="ctr">
              <a:defRPr sz="12000"/>
            </a:lvl1pPr>
          </a:lstStyle>
          <a:p>
            <a:r>
              <a:t>xx%</a:t>
            </a:r>
          </a:p>
        </p:txBody>
      </p:sp>
      <p:sp>
        <p:nvSpPr>
          <p:cNvPr id="188" name="Body Level One…"/>
          <p:cNvSpPr txBox="1">
            <a:spLocks noGrp="1"/>
          </p:cNvSpPr>
          <p:nvPr>
            <p:ph type="body" sz="half" idx="1"/>
          </p:nvPr>
        </p:nvSpPr>
        <p:spPr>
          <a:xfrm>
            <a:off x="311698" y="3152225"/>
            <a:ext cx="8520603"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189"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96"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8" y="1152475"/>
            <a:ext cx="3999903"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21"/>
          </p:nvPr>
        </p:nvSpPr>
        <p:spPr>
          <a:xfrm>
            <a:off x="4832398" y="1152475"/>
            <a:ext cx="3999903" cy="3416400"/>
          </a:xfrm>
          <a:prstGeom prst="rect">
            <a:avLst/>
          </a:prstGeom>
        </p:spPr>
        <p:txBody>
          <a:bodyPr/>
          <a:lstStyle/>
          <a:p>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8" y="555600"/>
            <a:ext cx="2808003"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8" y="1389598"/>
            <a:ext cx="2808003" cy="3179403"/>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8"/>
            <a:ext cx="6367801" cy="4090803"/>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6"/>
            <a:ext cx="4572000" cy="5143503"/>
          </a:xfrm>
          <a:prstGeom prst="rect">
            <a:avLst/>
          </a:prstGeom>
          <a:solidFill>
            <a:srgbClr val="EEEEEE"/>
          </a:solidFill>
          <a:ln w="12700">
            <a:miter lim="400000"/>
          </a:ln>
        </p:spPr>
        <p:txBody>
          <a:bodyPr lIns="0" tIns="0" rIns="0" bIns="0" anchor="ctr"/>
          <a:lstStyle/>
          <a:p>
            <a:pPr>
              <a:defRPr>
                <a:latin typeface="+mn-lt"/>
                <a:ea typeface="+mn-ea"/>
                <a:cs typeface="+mn-cs"/>
                <a:sym typeface="Arial"/>
              </a:defRPr>
            </a:pPr>
            <a:endParaRPr/>
          </a:p>
        </p:txBody>
      </p:sp>
      <p:sp>
        <p:nvSpPr>
          <p:cNvPr id="73" name="Title Text"/>
          <p:cNvSpPr txBox="1">
            <a:spLocks noGrp="1"/>
          </p:cNvSpPr>
          <p:nvPr>
            <p:ph type="title"/>
          </p:nvPr>
        </p:nvSpPr>
        <p:spPr>
          <a:xfrm>
            <a:off x="265500" y="1233175"/>
            <a:ext cx="4045200" cy="1482302"/>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228600" indent="-114300" algn="ctr">
              <a:lnSpc>
                <a:spcPct val="100000"/>
              </a:lnSpc>
              <a:buClrTx/>
              <a:buSzTx/>
              <a:buFontTx/>
              <a:buNone/>
              <a:defRPr sz="2100"/>
            </a:lvl1pPr>
            <a:lvl2pPr marL="228600" indent="114300" algn="ctr">
              <a:lnSpc>
                <a:spcPct val="100000"/>
              </a:lnSpc>
              <a:buClrTx/>
              <a:buSzTx/>
              <a:buFontTx/>
              <a:buNone/>
              <a:defRPr sz="2100"/>
            </a:lvl2pPr>
            <a:lvl3pPr marL="228600" indent="114300" algn="ctr">
              <a:lnSpc>
                <a:spcPct val="100000"/>
              </a:lnSpc>
              <a:buClrTx/>
              <a:buSzTx/>
              <a:buFontTx/>
              <a:buNone/>
              <a:defRPr sz="2100"/>
            </a:lvl3pPr>
            <a:lvl4pPr marL="228600" indent="114300" algn="ctr">
              <a:lnSpc>
                <a:spcPct val="100000"/>
              </a:lnSpc>
              <a:buClrTx/>
              <a:buSzTx/>
              <a:buFontTx/>
              <a:buNone/>
              <a:defRPr sz="2100"/>
            </a:lvl4pPr>
            <a:lvl5pPr marL="228600" indent="1143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8" y="4230575"/>
            <a:ext cx="5998804" cy="605102"/>
          </a:xfrm>
          <a:prstGeom prst="rect">
            <a:avLst/>
          </a:prstGeom>
        </p:spPr>
        <p:txBody>
          <a:bodyPr anchor="ctr"/>
          <a:lstStyle>
            <a:lvl1pPr marL="0" indent="22860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8" y="445025"/>
            <a:ext cx="8520603" cy="5727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normAutofit/>
          </a:bodyPr>
          <a:lstStyle/>
          <a:p>
            <a:r>
              <a:t>Title Text</a:t>
            </a:r>
          </a:p>
        </p:txBody>
      </p:sp>
      <p:sp>
        <p:nvSpPr>
          <p:cNvPr id="3" name="Body Level One…"/>
          <p:cNvSpPr txBox="1">
            <a:spLocks noGrp="1"/>
          </p:cNvSpPr>
          <p:nvPr>
            <p:ph type="body" idx="1"/>
          </p:nvPr>
        </p:nvSpPr>
        <p:spPr>
          <a:xfrm>
            <a:off x="311698" y="1152475"/>
            <a:ext cx="8520603" cy="341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8" y="4700820"/>
            <a:ext cx="336812" cy="318394"/>
          </a:xfrm>
          <a:prstGeom prst="rect">
            <a:avLst/>
          </a:prstGeom>
          <a:ln w="12700">
            <a:miter lim="400000"/>
          </a:ln>
        </p:spPr>
        <p:txBody>
          <a:bodyPr wrap="none" lIns="91423" tIns="91423" rIns="91423" bIns="91423" anchor="ctr">
            <a:normAutofit/>
          </a:bodyPr>
          <a:lstStyle>
            <a:lvl1pPr algn="r">
              <a:defRPr sz="1000">
                <a:solidFill>
                  <a:srgbClr val="585858"/>
                </a:solidFill>
                <a:latin typeface="+mn-lt"/>
                <a:ea typeface="+mn-ea"/>
                <a:cs typeface="+mn-cs"/>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1pPr>
      <a:lvl2pPr marL="1005114" marR="0" indent="-408213"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6pPr>
      <a:lvl7pPr marL="3291113" marR="0" indent="-408214"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7pPr>
      <a:lvl8pPr marL="3748313" marR="0" indent="-408213"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8pPr>
      <a:lvl9pPr marL="4205513" marR="0" indent="-408213"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Google Shape;99;p25"/>
          <p:cNvSpPr txBox="1">
            <a:spLocks noGrp="1"/>
          </p:cNvSpPr>
          <p:nvPr>
            <p:ph type="title"/>
          </p:nvPr>
        </p:nvSpPr>
        <p:spPr>
          <a:xfrm>
            <a:off x="311707" y="230475"/>
            <a:ext cx="8520602" cy="2052598"/>
          </a:xfrm>
          <a:prstGeom prst="rect">
            <a:avLst/>
          </a:prstGeom>
        </p:spPr>
        <p:txBody>
          <a:bodyPr/>
          <a:lstStyle/>
          <a:p>
            <a:r>
              <a:t>CS 4476/6476 Project 2</a:t>
            </a:r>
          </a:p>
        </p:txBody>
      </p:sp>
      <p:sp>
        <p:nvSpPr>
          <p:cNvPr id="206" name="Google Shape;100;p25"/>
          <p:cNvSpPr txBox="1">
            <a:spLocks noGrp="1"/>
          </p:cNvSpPr>
          <p:nvPr>
            <p:ph type="body" sz="half" idx="1"/>
          </p:nvPr>
        </p:nvSpPr>
        <p:spPr>
          <a:xfrm>
            <a:off x="311699" y="2320025"/>
            <a:ext cx="8520602" cy="1797302"/>
          </a:xfrm>
          <a:prstGeom prst="rect">
            <a:avLst/>
          </a:prstGeom>
        </p:spPr>
        <p:txBody>
          <a:bodyPr/>
          <a:lstStyle/>
          <a:p>
            <a:pPr marL="0" indent="0">
              <a:lnSpc>
                <a:spcPct val="90000"/>
              </a:lnSpc>
            </a:pPr>
            <a:r>
              <a:rPr lang="en-US" dirty="0"/>
              <a:t>Cameron Potter</a:t>
            </a:r>
            <a:endParaRPr dirty="0"/>
          </a:p>
          <a:p>
            <a:pPr marL="0" indent="0">
              <a:lnSpc>
                <a:spcPct val="90000"/>
              </a:lnSpc>
            </a:pPr>
            <a:r>
              <a:rPr lang="en-US" dirty="0"/>
              <a:t>cgpotter@gatech.edu</a:t>
            </a:r>
            <a:endParaRPr dirty="0"/>
          </a:p>
          <a:p>
            <a:pPr marL="0" indent="0">
              <a:lnSpc>
                <a:spcPct val="90000"/>
              </a:lnSpc>
            </a:pPr>
            <a:r>
              <a:rPr lang="en-US" dirty="0"/>
              <a:t>cpotter8</a:t>
            </a:r>
            <a:endParaRPr dirty="0"/>
          </a:p>
          <a:p>
            <a:pPr marL="0" indent="0">
              <a:lnSpc>
                <a:spcPct val="90000"/>
              </a:lnSpc>
            </a:pPr>
            <a:r>
              <a:rPr lang="en-US" dirty="0"/>
              <a:t>903465425</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Google Shape;159;p34"/>
          <p:cNvSpPr txBox="1">
            <a:spLocks noGrp="1"/>
          </p:cNvSpPr>
          <p:nvPr>
            <p:ph type="title"/>
          </p:nvPr>
        </p:nvSpPr>
        <p:spPr>
          <a:xfrm>
            <a:off x="311699" y="445025"/>
            <a:ext cx="8520602" cy="572702"/>
          </a:xfrm>
          <a:prstGeom prst="rect">
            <a:avLst/>
          </a:prstGeom>
        </p:spPr>
        <p:txBody>
          <a:bodyPr/>
          <a:lstStyle>
            <a:lvl1pPr defTabSz="877822">
              <a:defRPr sz="2300"/>
            </a:lvl1pPr>
          </a:lstStyle>
          <a:p>
            <a:r>
              <a:t>Part 3: Feature matching</a:t>
            </a:r>
          </a:p>
        </p:txBody>
      </p:sp>
      <p:sp>
        <p:nvSpPr>
          <p:cNvPr id="239" name="Google Shape;160;p34"/>
          <p:cNvSpPr txBox="1">
            <a:spLocks noGrp="1"/>
          </p:cNvSpPr>
          <p:nvPr>
            <p:ph type="body" sz="half" idx="1"/>
          </p:nvPr>
        </p:nvSpPr>
        <p:spPr>
          <a:xfrm>
            <a:off x="311699" y="1152475"/>
            <a:ext cx="3999902" cy="3416400"/>
          </a:xfrm>
          <a:prstGeom prst="rect">
            <a:avLst/>
          </a:prstGeom>
        </p:spPr>
        <p:txBody>
          <a:bodyPr/>
          <a:lstStyle/>
          <a:p>
            <a:pPr marL="0" indent="0">
              <a:buSzTx/>
              <a:buNone/>
            </a:pPr>
            <a:r>
              <a:rPr dirty="0"/>
              <a:t>[insert visualization of matches for Gaudi image pair from proj2.ipynb here]</a:t>
            </a:r>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r>
              <a:rPr dirty="0"/>
              <a:t># matches: </a:t>
            </a:r>
            <a:r>
              <a:rPr lang="en-US" dirty="0"/>
              <a:t>8</a:t>
            </a:r>
            <a:endParaRPr dirty="0"/>
          </a:p>
          <a:p>
            <a:pPr marL="0" indent="0">
              <a:buSzTx/>
              <a:buNone/>
            </a:pPr>
            <a:r>
              <a:rPr dirty="0"/>
              <a:t>Accuracy</a:t>
            </a:r>
            <a:r>
              <a:rPr lang="en-US" dirty="0"/>
              <a:t>: 0</a:t>
            </a:r>
            <a:endParaRPr dirty="0"/>
          </a:p>
        </p:txBody>
      </p:sp>
      <p:sp>
        <p:nvSpPr>
          <p:cNvPr id="240" name="Google Shape;161;p34"/>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a:pPr>
            <a:r>
              <a:rPr lang="en-US" dirty="0"/>
              <a:t>We use the nearest-neighbor distance ratio feature matching. We establish a cutoff ratio, here is 0.8. Then, we compute the Euclidean distances between each pair of features. Then, we take the smallest distance and divide it by the second smallest distance for each feature. If this ratio is less than our cutoff, we define it as a match. </a:t>
            </a:r>
          </a:p>
        </p:txBody>
      </p:sp>
      <p:pic>
        <p:nvPicPr>
          <p:cNvPr id="3" name="Picture 2" descr="A picture containing text&#10;&#10;Description automatically generated">
            <a:extLst>
              <a:ext uri="{FF2B5EF4-FFF2-40B4-BE49-F238E27FC236}">
                <a16:creationId xmlns:a16="http://schemas.microsoft.com/office/drawing/2014/main" id="{83606739-D485-4C07-ACF7-302402AB9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810" y="1740922"/>
            <a:ext cx="3637679" cy="1661656"/>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Google Shape;166;p35"/>
          <p:cNvSpPr txBox="1">
            <a:spLocks noGrp="1"/>
          </p:cNvSpPr>
          <p:nvPr>
            <p:ph type="title"/>
          </p:nvPr>
        </p:nvSpPr>
        <p:spPr>
          <a:xfrm>
            <a:off x="311699" y="445025"/>
            <a:ext cx="8520602" cy="572702"/>
          </a:xfrm>
          <a:prstGeom prst="rect">
            <a:avLst/>
          </a:prstGeom>
        </p:spPr>
        <p:txBody>
          <a:bodyPr/>
          <a:lstStyle>
            <a:lvl1pPr defTabSz="877822">
              <a:defRPr sz="2300"/>
            </a:lvl1pPr>
          </a:lstStyle>
          <a:p>
            <a:r>
              <a:t>Part 4: SIFT feature descriptor</a:t>
            </a:r>
          </a:p>
        </p:txBody>
      </p:sp>
      <p:sp>
        <p:nvSpPr>
          <p:cNvPr id="243" name="Google Shape;167;p35"/>
          <p:cNvSpPr txBox="1">
            <a:spLocks noGrp="1"/>
          </p:cNvSpPr>
          <p:nvPr>
            <p:ph type="body" sz="half" idx="1"/>
          </p:nvPr>
        </p:nvSpPr>
        <p:spPr>
          <a:xfrm>
            <a:off x="311699" y="1152475"/>
            <a:ext cx="3999902" cy="3416400"/>
          </a:xfrm>
          <a:prstGeom prst="rect">
            <a:avLst/>
          </a:prstGeom>
        </p:spPr>
        <p:txBody>
          <a:bodyPr/>
          <a:lstStyle>
            <a:lvl1pPr marL="0" indent="0">
              <a:buSzTx/>
              <a:buNone/>
            </a:lvl1pPr>
          </a:lstStyle>
          <a:p>
            <a:r>
              <a:t>[insert visualization of SIFT feature descriptor from proj2.ipynb here]</a:t>
            </a:r>
          </a:p>
        </p:txBody>
      </p:sp>
      <p:sp>
        <p:nvSpPr>
          <p:cNvPr id="244" name="Google Shape;168;p35"/>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a:pPr>
            <a:r>
              <a:rPr dirty="0"/>
              <a:t>[insert visualization of matches (with green/red lines for correct/incorrect correspondences) for Notre Dame image pair from proj2.ipynb here]</a:t>
            </a:r>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r>
              <a:rPr dirty="0"/>
              <a:t># matches (out of 100): </a:t>
            </a:r>
            <a:r>
              <a:rPr lang="en-US" dirty="0"/>
              <a:t>176</a:t>
            </a:r>
            <a:endParaRPr dirty="0"/>
          </a:p>
          <a:p>
            <a:pPr marL="0" indent="0">
              <a:buSzTx/>
              <a:buNone/>
              <a:defRPr sz="1400"/>
            </a:pPr>
            <a:r>
              <a:rPr dirty="0"/>
              <a:t>Accuracy: </a:t>
            </a:r>
            <a:r>
              <a:rPr lang="en-US" dirty="0"/>
              <a:t>0.823864</a:t>
            </a:r>
            <a:endParaRPr dirty="0"/>
          </a:p>
        </p:txBody>
      </p:sp>
      <p:pic>
        <p:nvPicPr>
          <p:cNvPr id="3" name="Picture 2" descr="A picture containing text, monitor, screen&#10;&#10;Description automatically generated">
            <a:extLst>
              <a:ext uri="{FF2B5EF4-FFF2-40B4-BE49-F238E27FC236}">
                <a16:creationId xmlns:a16="http://schemas.microsoft.com/office/drawing/2014/main" id="{DEEE246B-CF2A-45D4-9CB4-0727F37A74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850" y="1670997"/>
            <a:ext cx="2273016" cy="3200000"/>
          </a:xfrm>
          <a:prstGeom prst="rect">
            <a:avLst/>
          </a:prstGeom>
        </p:spPr>
      </p:pic>
      <p:pic>
        <p:nvPicPr>
          <p:cNvPr id="5" name="Picture 4" descr="A picture containing text, indoor, colorful&#10;&#10;Description automatically generated">
            <a:extLst>
              <a:ext uri="{FF2B5EF4-FFF2-40B4-BE49-F238E27FC236}">
                <a16:creationId xmlns:a16="http://schemas.microsoft.com/office/drawing/2014/main" id="{816C6F96-0439-40D9-A166-93F2CF652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1601" y="731376"/>
            <a:ext cx="4711111" cy="3200000"/>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Google Shape;173;p36"/>
          <p:cNvSpPr txBox="1">
            <a:spLocks noGrp="1"/>
          </p:cNvSpPr>
          <p:nvPr>
            <p:ph type="title"/>
          </p:nvPr>
        </p:nvSpPr>
        <p:spPr>
          <a:xfrm>
            <a:off x="311699" y="445025"/>
            <a:ext cx="8520602" cy="572702"/>
          </a:xfrm>
          <a:prstGeom prst="rect">
            <a:avLst/>
          </a:prstGeom>
        </p:spPr>
        <p:txBody>
          <a:bodyPr/>
          <a:lstStyle>
            <a:lvl1pPr defTabSz="877822">
              <a:defRPr sz="2300"/>
            </a:lvl1pPr>
          </a:lstStyle>
          <a:p>
            <a:r>
              <a:t>Part 4: SIFT feature descriptor</a:t>
            </a:r>
          </a:p>
        </p:txBody>
      </p:sp>
      <p:sp>
        <p:nvSpPr>
          <p:cNvPr id="247" name="Google Shape;174;p36"/>
          <p:cNvSpPr txBox="1">
            <a:spLocks noGrp="1"/>
          </p:cNvSpPr>
          <p:nvPr>
            <p:ph type="body" sz="half" idx="1"/>
          </p:nvPr>
        </p:nvSpPr>
        <p:spPr>
          <a:xfrm>
            <a:off x="311699" y="1152475"/>
            <a:ext cx="3999902" cy="3416400"/>
          </a:xfrm>
          <a:prstGeom prst="rect">
            <a:avLst/>
          </a:prstGeom>
        </p:spPr>
        <p:txBody>
          <a:bodyPr/>
          <a:lstStyle/>
          <a:p>
            <a:pPr marL="0" indent="0">
              <a:buSzTx/>
              <a:buNone/>
            </a:pPr>
            <a:r>
              <a:rPr dirty="0"/>
              <a:t>[insert visualization of matches for Mt. Rushmore image pair from proj2.ipynb here]</a:t>
            </a:r>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r>
              <a:rPr dirty="0"/>
              <a:t># matches: </a:t>
            </a:r>
            <a:r>
              <a:rPr lang="en-US" dirty="0"/>
              <a:t>166</a:t>
            </a:r>
            <a:endParaRPr dirty="0"/>
          </a:p>
          <a:p>
            <a:pPr marL="0" indent="0">
              <a:buSzTx/>
              <a:buNone/>
            </a:pPr>
            <a:r>
              <a:rPr dirty="0"/>
              <a:t>Accuracy: </a:t>
            </a:r>
            <a:r>
              <a:rPr lang="en-US" dirty="0"/>
              <a:t>0.945783</a:t>
            </a:r>
            <a:endParaRPr dirty="0"/>
          </a:p>
        </p:txBody>
      </p:sp>
      <p:sp>
        <p:nvSpPr>
          <p:cNvPr id="248" name="Google Shape;175;p36"/>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a:pPr>
            <a:r>
              <a:rPr dirty="0"/>
              <a:t>[insert visualization of matches for </a:t>
            </a:r>
            <a:r>
              <a:rPr dirty="0" err="1"/>
              <a:t>Gaudiimage</a:t>
            </a:r>
            <a:r>
              <a:rPr dirty="0"/>
              <a:t> pair from proj2.ipynb here]</a:t>
            </a:r>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r>
              <a:rPr dirty="0"/>
              <a:t># matches: </a:t>
            </a:r>
            <a:r>
              <a:rPr lang="en-US" dirty="0"/>
              <a:t>1</a:t>
            </a:r>
          </a:p>
          <a:p>
            <a:pPr marL="0" indent="0">
              <a:buSzTx/>
              <a:buNone/>
              <a:defRPr sz="1400"/>
            </a:pPr>
            <a:r>
              <a:rPr dirty="0"/>
              <a:t>Accuracy: </a:t>
            </a:r>
            <a:r>
              <a:rPr lang="en-US" dirty="0"/>
              <a:t>0</a:t>
            </a:r>
            <a:endParaRPr dirty="0"/>
          </a:p>
        </p:txBody>
      </p:sp>
      <p:pic>
        <p:nvPicPr>
          <p:cNvPr id="3" name="Picture 2" descr="A picture containing indoor, colorful&#10;&#10;Description automatically generated">
            <a:extLst>
              <a:ext uri="{FF2B5EF4-FFF2-40B4-BE49-F238E27FC236}">
                <a16:creationId xmlns:a16="http://schemas.microsoft.com/office/drawing/2014/main" id="{6A781EFC-F14B-4DBA-AE3B-D12D0E98A9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694" y="2103121"/>
            <a:ext cx="3573912" cy="1515107"/>
          </a:xfrm>
          <a:prstGeom prst="rect">
            <a:avLst/>
          </a:prstGeom>
        </p:spPr>
      </p:pic>
      <p:pic>
        <p:nvPicPr>
          <p:cNvPr id="5" name="Picture 4" descr="A collage of a building&#10;&#10;Description automatically generated with medium confidence">
            <a:extLst>
              <a:ext uri="{FF2B5EF4-FFF2-40B4-BE49-F238E27FC236}">
                <a16:creationId xmlns:a16="http://schemas.microsoft.com/office/drawing/2014/main" id="{16BE2631-94C9-42AB-8F7B-EE4E20A32C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2902" y="1910708"/>
            <a:ext cx="4239399" cy="1899931"/>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Google Shape;180;p37"/>
          <p:cNvSpPr txBox="1">
            <a:spLocks noGrp="1"/>
          </p:cNvSpPr>
          <p:nvPr>
            <p:ph type="title"/>
          </p:nvPr>
        </p:nvSpPr>
        <p:spPr>
          <a:xfrm>
            <a:off x="311699" y="445025"/>
            <a:ext cx="8520602" cy="572702"/>
          </a:xfrm>
          <a:prstGeom prst="rect">
            <a:avLst/>
          </a:prstGeom>
        </p:spPr>
        <p:txBody>
          <a:bodyPr/>
          <a:lstStyle>
            <a:lvl1pPr defTabSz="877822">
              <a:defRPr sz="2300"/>
            </a:lvl1pPr>
          </a:lstStyle>
          <a:p>
            <a:r>
              <a:t>Part 4: SIFT feature descriptor</a:t>
            </a:r>
          </a:p>
        </p:txBody>
      </p:sp>
      <p:sp>
        <p:nvSpPr>
          <p:cNvPr id="251" name="Google Shape;181;p37"/>
          <p:cNvSpPr txBox="1">
            <a:spLocks noGrp="1"/>
          </p:cNvSpPr>
          <p:nvPr>
            <p:ph type="body" sz="half" idx="1"/>
          </p:nvPr>
        </p:nvSpPr>
        <p:spPr>
          <a:xfrm>
            <a:off x="311699" y="1152475"/>
            <a:ext cx="3999902" cy="3416400"/>
          </a:xfrm>
          <a:prstGeom prst="rect">
            <a:avLst/>
          </a:prstGeom>
        </p:spPr>
        <p:txBody>
          <a:bodyPr/>
          <a:lstStyle/>
          <a:p>
            <a:pPr marL="0" indent="0">
              <a:buSzTx/>
              <a:buNone/>
            </a:pPr>
            <a:r>
              <a:rPr lang="en-US" dirty="0"/>
              <a:t>This function returns the 128-d SIFT features computed at each of the input points. First, we compute the image gradients, and then their magnitudes and orientations. Then, we get the feature vector for each set of interest points. This is done by getting the gradient histogram from a window around the interest point.</a:t>
            </a:r>
          </a:p>
        </p:txBody>
      </p:sp>
      <p:sp>
        <p:nvSpPr>
          <p:cNvPr id="252" name="Google Shape;182;p37"/>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marL="0" indent="0">
              <a:buSzTx/>
              <a:buNone/>
              <a:defRPr sz="1400"/>
            </a:lvl1pPr>
          </a:lstStyle>
          <a:p>
            <a:r>
              <a:rPr dirty="0"/>
              <a:t>[Why are SIFT features better descriptors than the normalized patches?]</a:t>
            </a:r>
            <a:endParaRPr lang="en-US" dirty="0"/>
          </a:p>
          <a:p>
            <a:endParaRPr lang="en-US" dirty="0"/>
          </a:p>
          <a:p>
            <a:r>
              <a:rPr lang="en-US" dirty="0"/>
              <a:t>The key issue with normalized patches was that they were very sensitive to small shifts and rotations. SIFT features are invariant to shifts, giving more accuracy.</a:t>
            </a:r>
            <a:endParaRPr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Google Shape;180;p37"/>
          <p:cNvSpPr txBox="1">
            <a:spLocks noGrp="1"/>
          </p:cNvSpPr>
          <p:nvPr>
            <p:ph type="title"/>
          </p:nvPr>
        </p:nvSpPr>
        <p:spPr>
          <a:xfrm>
            <a:off x="311699" y="445025"/>
            <a:ext cx="8520602" cy="572702"/>
          </a:xfrm>
          <a:prstGeom prst="rect">
            <a:avLst/>
          </a:prstGeom>
        </p:spPr>
        <p:txBody>
          <a:bodyPr/>
          <a:lstStyle>
            <a:lvl1pPr defTabSz="877822">
              <a:defRPr sz="2300"/>
            </a:lvl1pPr>
          </a:lstStyle>
          <a:p>
            <a:r>
              <a:t>Part 4: SIFT feature descriptor</a:t>
            </a:r>
          </a:p>
        </p:txBody>
      </p:sp>
      <p:sp>
        <p:nvSpPr>
          <p:cNvPr id="255" name="Google Shape;181;p37"/>
          <p:cNvSpPr txBox="1">
            <a:spLocks noGrp="1"/>
          </p:cNvSpPr>
          <p:nvPr>
            <p:ph type="body" idx="1"/>
          </p:nvPr>
        </p:nvSpPr>
        <p:spPr>
          <a:xfrm>
            <a:off x="311699" y="1152475"/>
            <a:ext cx="8520602" cy="3416400"/>
          </a:xfrm>
          <a:prstGeom prst="rect">
            <a:avLst/>
          </a:prstGeom>
        </p:spPr>
        <p:txBody>
          <a:bodyPr/>
          <a:lstStyle/>
          <a:p>
            <a:pPr marL="0" indent="0">
              <a:buSzTx/>
              <a:buNone/>
            </a:pPr>
            <a:r>
              <a:rPr dirty="0"/>
              <a:t>[Why does our SIFT implementation perform worse on the given Mt. Rushmore and Gaudi image pairs than the Notre Dame image pair.]</a:t>
            </a:r>
            <a:endParaRPr lang="en-US" dirty="0"/>
          </a:p>
          <a:p>
            <a:pPr marL="0" indent="0">
              <a:buSzTx/>
              <a:buNone/>
            </a:pPr>
            <a:endParaRPr lang="en-US" dirty="0"/>
          </a:p>
          <a:p>
            <a:pPr marL="0" indent="0">
              <a:buSzTx/>
              <a:buNone/>
            </a:pPr>
            <a:r>
              <a:rPr lang="en-US" dirty="0"/>
              <a:t>The mapping between these pairs of images has much greater shift, rotational, and multiplicative translations than the Notre Dame pair. Hence, the latter two translations will create more invariance, leading to worse results. A key issue is the scale in the Gaudi images, as the SIFT feature detector is not scale invariant.</a:t>
            </a:r>
            <a:endParaRPr dirty="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Google Shape;180;p37"/>
          <p:cNvSpPr txBox="1">
            <a:spLocks noGrp="1"/>
          </p:cNvSpPr>
          <p:nvPr>
            <p:ph type="title"/>
          </p:nvPr>
        </p:nvSpPr>
        <p:spPr>
          <a:xfrm>
            <a:off x="311699" y="445025"/>
            <a:ext cx="8520602" cy="572702"/>
          </a:xfrm>
          <a:prstGeom prst="rect">
            <a:avLst/>
          </a:prstGeom>
        </p:spPr>
        <p:txBody>
          <a:bodyPr/>
          <a:lstStyle/>
          <a:p>
            <a:pPr defTabSz="877822">
              <a:defRPr sz="2300"/>
            </a:pPr>
            <a:r>
              <a:t>Part 5: SIFT Descriptor Exploration</a:t>
            </a:r>
          </a:p>
        </p:txBody>
      </p:sp>
      <p:sp>
        <p:nvSpPr>
          <p:cNvPr id="258" name="Google Shape;181;p37"/>
          <p:cNvSpPr txBox="1">
            <a:spLocks noGrp="1"/>
          </p:cNvSpPr>
          <p:nvPr>
            <p:ph type="body" idx="1"/>
          </p:nvPr>
        </p:nvSpPr>
        <p:spPr>
          <a:xfrm>
            <a:off x="311698" y="1152475"/>
            <a:ext cx="8393106" cy="3416400"/>
          </a:xfrm>
          <a:prstGeom prst="rect">
            <a:avLst/>
          </a:prstGeom>
        </p:spPr>
        <p:txBody>
          <a:bodyPr/>
          <a:lstStyle>
            <a:lvl1pPr marL="0" indent="0">
              <a:buSzTx/>
              <a:buNone/>
            </a:lvl1pPr>
          </a:lstStyle>
          <a:p>
            <a:r>
              <a:rPr dirty="0"/>
              <a:t>Describe the effects of changing window size around features. Did different values have better performance?</a:t>
            </a:r>
            <a:endParaRPr lang="en-US" dirty="0"/>
          </a:p>
          <a:p>
            <a:endParaRPr lang="en-US" dirty="0"/>
          </a:p>
          <a:p>
            <a:r>
              <a:rPr lang="en-US" dirty="0"/>
              <a:t>Slightly decreasing window size led to slightly better performance on some images, but generally performed worse. Increasing the window size led to worse performance.</a:t>
            </a:r>
          </a:p>
          <a:p>
            <a:endParaRPr lang="en-US"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Google Shape;181;p37"/>
          <p:cNvSpPr txBox="1"/>
          <p:nvPr/>
        </p:nvSpPr>
        <p:spPr>
          <a:xfrm>
            <a:off x="291046" y="1152475"/>
            <a:ext cx="8021056" cy="341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normAutofit/>
          </a:bodyPr>
          <a:lstStyle>
            <a:lvl1pPr>
              <a:lnSpc>
                <a:spcPct val="115000"/>
              </a:lnSpc>
              <a:defRPr>
                <a:solidFill>
                  <a:srgbClr val="585858"/>
                </a:solidFill>
                <a:latin typeface="+mn-lt"/>
                <a:ea typeface="+mn-ea"/>
                <a:cs typeface="+mn-cs"/>
                <a:sym typeface="Arial"/>
              </a:defRPr>
            </a:lvl1pPr>
          </a:lstStyle>
          <a:p>
            <a:r>
              <a:rPr dirty="0"/>
              <a:t>Describe the effects of changing the number of local cells in a window around a feature? Did different values have better performance?</a:t>
            </a:r>
            <a:endParaRPr lang="en-US" dirty="0"/>
          </a:p>
          <a:p>
            <a:endParaRPr lang="en-US" dirty="0"/>
          </a:p>
          <a:p>
            <a:r>
              <a:rPr lang="en-US" dirty="0"/>
              <a:t>Decreasing the number of local cells led to worse performance. Increasing it also led to worse performance, but at a much greater decrease.</a:t>
            </a:r>
          </a:p>
          <a:p>
            <a:endParaRPr dirty="0"/>
          </a:p>
        </p:txBody>
      </p:sp>
      <p:sp>
        <p:nvSpPr>
          <p:cNvPr id="261" name="Google Shape;180;p37"/>
          <p:cNvSpPr txBox="1">
            <a:spLocks noGrp="1"/>
          </p:cNvSpPr>
          <p:nvPr>
            <p:ph type="title"/>
          </p:nvPr>
        </p:nvSpPr>
        <p:spPr>
          <a:xfrm>
            <a:off x="311699" y="445025"/>
            <a:ext cx="8520602" cy="572702"/>
          </a:xfrm>
          <a:prstGeom prst="rect">
            <a:avLst/>
          </a:prstGeom>
        </p:spPr>
        <p:txBody>
          <a:bodyPr/>
          <a:lstStyle/>
          <a:p>
            <a:pPr defTabSz="877822">
              <a:defRPr sz="2300"/>
            </a:pPr>
            <a:r>
              <a:t>Part 5: SIFT Descriptor Exploration</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Google Shape;180;p37"/>
          <p:cNvSpPr txBox="1">
            <a:spLocks noGrp="1"/>
          </p:cNvSpPr>
          <p:nvPr>
            <p:ph type="title"/>
          </p:nvPr>
        </p:nvSpPr>
        <p:spPr>
          <a:xfrm>
            <a:off x="311699" y="445025"/>
            <a:ext cx="8520602" cy="572702"/>
          </a:xfrm>
          <a:prstGeom prst="rect">
            <a:avLst/>
          </a:prstGeom>
        </p:spPr>
        <p:txBody>
          <a:bodyPr/>
          <a:lstStyle/>
          <a:p>
            <a:pPr defTabSz="877822">
              <a:defRPr sz="2300"/>
            </a:pPr>
            <a:r>
              <a:t>Part 5: SIFT Descriptor Exploration</a:t>
            </a:r>
          </a:p>
        </p:txBody>
      </p:sp>
      <p:sp>
        <p:nvSpPr>
          <p:cNvPr id="264" name="Google Shape;181;p37"/>
          <p:cNvSpPr txBox="1">
            <a:spLocks noGrp="1"/>
          </p:cNvSpPr>
          <p:nvPr>
            <p:ph type="body" idx="1"/>
          </p:nvPr>
        </p:nvSpPr>
        <p:spPr>
          <a:xfrm>
            <a:off x="311698" y="1152475"/>
            <a:ext cx="8358497" cy="3416400"/>
          </a:xfrm>
          <a:prstGeom prst="rect">
            <a:avLst/>
          </a:prstGeom>
        </p:spPr>
        <p:txBody>
          <a:bodyPr/>
          <a:lstStyle>
            <a:lvl1pPr marL="0" indent="0">
              <a:buSzTx/>
              <a:buNone/>
            </a:lvl1pPr>
          </a:lstStyle>
          <a:p>
            <a:r>
              <a:rPr dirty="0"/>
              <a:t>Describe the effects of changing number of orientations (bins) per histogram. Did different values have better performance?</a:t>
            </a:r>
            <a:endParaRPr lang="en-US" dirty="0"/>
          </a:p>
          <a:p>
            <a:endParaRPr lang="en-US" dirty="0"/>
          </a:p>
          <a:p>
            <a:r>
              <a:rPr lang="en-US" dirty="0"/>
              <a:t>Increasing the number of bins increased accuracy. Decreasing it worsened performance. </a:t>
            </a:r>
            <a:endParaRPr dirty="0"/>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Title 1"/>
          <p:cNvSpPr txBox="1">
            <a:spLocks noGrp="1"/>
          </p:cNvSpPr>
          <p:nvPr>
            <p:ph type="title"/>
          </p:nvPr>
        </p:nvSpPr>
        <p:spPr>
          <a:xfrm>
            <a:off x="311699" y="445025"/>
            <a:ext cx="8520602" cy="572702"/>
          </a:xfrm>
          <a:prstGeom prst="rect">
            <a:avLst/>
          </a:prstGeom>
        </p:spPr>
        <p:txBody>
          <a:bodyPr/>
          <a:lstStyle>
            <a:lvl1pPr>
              <a:defRPr sz="2500"/>
            </a:lvl1pPr>
          </a:lstStyle>
          <a:p>
            <a:r>
              <a:t>Part 5: SIFT Descriptor Exploration</a:t>
            </a:r>
          </a:p>
        </p:txBody>
      </p:sp>
      <p:sp>
        <p:nvSpPr>
          <p:cNvPr id="267" name="Text Placeholder 2"/>
          <p:cNvSpPr txBox="1">
            <a:spLocks noGrp="1"/>
          </p:cNvSpPr>
          <p:nvPr>
            <p:ph type="body" idx="1"/>
          </p:nvPr>
        </p:nvSpPr>
        <p:spPr>
          <a:xfrm>
            <a:off x="311699" y="1152475"/>
            <a:ext cx="7605756" cy="3416400"/>
          </a:xfrm>
          <a:prstGeom prst="rect">
            <a:avLst/>
          </a:prstGeom>
        </p:spPr>
        <p:txBody>
          <a:bodyPr/>
          <a:lstStyle>
            <a:lvl1pPr marL="0" indent="139700">
              <a:buSzTx/>
              <a:buNone/>
            </a:lvl1pPr>
          </a:lstStyle>
          <a:p>
            <a:r>
              <a:t>[insert visualization of matches for your image pair from proj2.ipynb here]</a:t>
            </a:r>
          </a:p>
        </p:txBody>
      </p:sp>
      <p:pic>
        <p:nvPicPr>
          <p:cNvPr id="3" name="Picture 2" descr="A picture containing text, indoor&#10;&#10;Description automatically generated">
            <a:extLst>
              <a:ext uri="{FF2B5EF4-FFF2-40B4-BE49-F238E27FC236}">
                <a16:creationId xmlns:a16="http://schemas.microsoft.com/office/drawing/2014/main" id="{B66AE06B-E959-4BAB-BAED-3E3C94C7D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936" y="1470462"/>
            <a:ext cx="7784127" cy="3098413"/>
          </a:xfrm>
          <a:prstGeom prst="rect">
            <a:avLst/>
          </a:prstGeom>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Google Shape;187;p38"/>
          <p:cNvSpPr txBox="1">
            <a:spLocks noGrp="1"/>
          </p:cNvSpPr>
          <p:nvPr>
            <p:ph type="title"/>
          </p:nvPr>
        </p:nvSpPr>
        <p:spPr>
          <a:xfrm>
            <a:off x="311699" y="445025"/>
            <a:ext cx="8520602" cy="572702"/>
          </a:xfrm>
          <a:prstGeom prst="rect">
            <a:avLst/>
          </a:prstGeom>
        </p:spPr>
        <p:txBody>
          <a:bodyPr/>
          <a:lstStyle>
            <a:lvl1pPr defTabSz="877822">
              <a:defRPr sz="2300"/>
            </a:lvl1pPr>
          </a:lstStyle>
          <a:p>
            <a:r>
              <a:t>Part 5: SIFT Descriptor Exploration</a:t>
            </a:r>
          </a:p>
        </p:txBody>
      </p:sp>
      <p:sp>
        <p:nvSpPr>
          <p:cNvPr id="270" name="Text Placeholder 2"/>
          <p:cNvSpPr txBox="1"/>
          <p:nvPr/>
        </p:nvSpPr>
        <p:spPr>
          <a:xfrm>
            <a:off x="123884" y="1152475"/>
            <a:ext cx="8896232" cy="341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normAutofit/>
          </a:bodyPr>
          <a:lstStyle>
            <a:lvl1pPr indent="139700">
              <a:lnSpc>
                <a:spcPct val="115000"/>
              </a:lnSpc>
              <a:defRPr>
                <a:solidFill>
                  <a:srgbClr val="585858"/>
                </a:solidFill>
                <a:latin typeface="+mn-lt"/>
                <a:ea typeface="+mn-ea"/>
                <a:cs typeface="+mn-cs"/>
                <a:sym typeface="Arial"/>
              </a:defRPr>
            </a:lvl1pPr>
          </a:lstStyle>
          <a:p>
            <a:r>
              <a:rPr dirty="0"/>
              <a:t>[Discuss why you think your SIFT pipeline worked well or poorly for the given building. Are there any characteristics that make it difficult to correctly match features]?</a:t>
            </a:r>
            <a:endParaRPr lang="en-US" dirty="0"/>
          </a:p>
          <a:p>
            <a:endParaRPr lang="en-US" dirty="0"/>
          </a:p>
          <a:p>
            <a:r>
              <a:rPr lang="en-US" dirty="0"/>
              <a:t>The pipeline seemed to work very well. The two images are notably similar without strong rotational or multiplicative translations. Hence, SIFT is expected to work well. The only part that I expected to cause issues is the tree in the second picture, which is not present in the first. Also, the cars moving may have also caused some issues, but the pipeline surprisingly did not have any issues with them. </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Google Shape;105;p26"/>
          <p:cNvSpPr txBox="1">
            <a:spLocks noGrp="1"/>
          </p:cNvSpPr>
          <p:nvPr>
            <p:ph type="title"/>
          </p:nvPr>
        </p:nvSpPr>
        <p:spPr>
          <a:xfrm>
            <a:off x="311699" y="445025"/>
            <a:ext cx="8520602" cy="572702"/>
          </a:xfrm>
          <a:prstGeom prst="rect">
            <a:avLst/>
          </a:prstGeom>
        </p:spPr>
        <p:txBody>
          <a:bodyPr/>
          <a:lstStyle>
            <a:lvl1pPr defTabSz="877822">
              <a:defRPr sz="2300"/>
            </a:lvl1pPr>
          </a:lstStyle>
          <a:p>
            <a:r>
              <a:t>Part 1: Harris corner detector</a:t>
            </a:r>
          </a:p>
        </p:txBody>
      </p:sp>
      <p:sp>
        <p:nvSpPr>
          <p:cNvPr id="209" name="Google Shape;106;p26"/>
          <p:cNvSpPr txBox="1">
            <a:spLocks noGrp="1"/>
          </p:cNvSpPr>
          <p:nvPr>
            <p:ph type="body" sz="half" idx="1"/>
          </p:nvPr>
        </p:nvSpPr>
        <p:spPr>
          <a:xfrm>
            <a:off x="311699" y="1152475"/>
            <a:ext cx="3999902" cy="3416400"/>
          </a:xfrm>
          <a:prstGeom prst="rect">
            <a:avLst/>
          </a:prstGeom>
        </p:spPr>
        <p:txBody>
          <a:bodyPr/>
          <a:lstStyle/>
          <a:p>
            <a:pPr marL="0" indent="0">
              <a:buSzTx/>
              <a:buNone/>
            </a:pPr>
            <a:r>
              <a:rPr dirty="0"/>
              <a:t>[insert visualization of \sqrt(I</a:t>
            </a:r>
            <a:r>
              <a:rPr baseline="-25000" dirty="0"/>
              <a:t>x</a:t>
            </a:r>
            <a:r>
              <a:rPr baseline="30000" dirty="0"/>
              <a:t>2</a:t>
            </a:r>
            <a:r>
              <a:rPr dirty="0"/>
              <a:t> + I</a:t>
            </a:r>
            <a:r>
              <a:rPr baseline="-25000" dirty="0"/>
              <a:t>y</a:t>
            </a:r>
            <a:r>
              <a:rPr baseline="30000" dirty="0"/>
              <a:t>2</a:t>
            </a:r>
            <a:r>
              <a:rPr dirty="0"/>
              <a:t>) for Notre Dame image pair from proj2.ipynb here]</a:t>
            </a:r>
          </a:p>
        </p:txBody>
      </p:sp>
      <p:sp>
        <p:nvSpPr>
          <p:cNvPr id="210" name="Google Shape;107;p26"/>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marL="0" indent="0">
              <a:buSzTx/>
              <a:buNone/>
              <a:defRPr sz="1400"/>
            </a:lvl1pPr>
          </a:lstStyle>
          <a:p>
            <a:r>
              <a:rPr lang="en-US" dirty="0"/>
              <a:t>The areas near the middle circular area and directly above that have the highest values because the gradients have high magnitude. The gradient information helps detect corners, and clearly corners would have high gradients since they imply the image changes a lot in that area.</a:t>
            </a:r>
            <a:endParaRPr dirty="0"/>
          </a:p>
        </p:txBody>
      </p:sp>
      <p:pic>
        <p:nvPicPr>
          <p:cNvPr id="3" name="Picture 2" descr="A collage of a building&#10;&#10;Description automatically generated with low confidence">
            <a:extLst>
              <a:ext uri="{FF2B5EF4-FFF2-40B4-BE49-F238E27FC236}">
                <a16:creationId xmlns:a16="http://schemas.microsoft.com/office/drawing/2014/main" id="{1FCD535B-3542-4F27-84E7-9B28429F13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52" y="1822077"/>
            <a:ext cx="4746804" cy="2805318"/>
          </a:xfrm>
          <a:prstGeom prst="rect">
            <a:avLst/>
          </a:prstGeom>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Google Shape;187;p38"/>
          <p:cNvSpPr txBox="1">
            <a:spLocks noGrp="1"/>
          </p:cNvSpPr>
          <p:nvPr>
            <p:ph type="title"/>
          </p:nvPr>
        </p:nvSpPr>
        <p:spPr>
          <a:xfrm>
            <a:off x="311699" y="445025"/>
            <a:ext cx="8520602" cy="572702"/>
          </a:xfrm>
          <a:prstGeom prst="rect">
            <a:avLst/>
          </a:prstGeom>
        </p:spPr>
        <p:txBody>
          <a:bodyPr/>
          <a:lstStyle>
            <a:lvl1pPr defTabSz="877822">
              <a:defRPr sz="2300"/>
            </a:lvl1pPr>
          </a:lstStyle>
          <a:p>
            <a:r>
              <a:t>Conclusion</a:t>
            </a:r>
          </a:p>
        </p:txBody>
      </p:sp>
      <p:sp>
        <p:nvSpPr>
          <p:cNvPr id="273" name="Google Shape;188;p38"/>
          <p:cNvSpPr txBox="1">
            <a:spLocks noGrp="1"/>
          </p:cNvSpPr>
          <p:nvPr>
            <p:ph type="body" idx="1"/>
          </p:nvPr>
        </p:nvSpPr>
        <p:spPr>
          <a:xfrm>
            <a:off x="311699" y="1152475"/>
            <a:ext cx="8520602" cy="3416400"/>
          </a:xfrm>
          <a:prstGeom prst="rect">
            <a:avLst/>
          </a:prstGeom>
        </p:spPr>
        <p:txBody>
          <a:bodyPr/>
          <a:lstStyle>
            <a:lvl1pPr marL="0" indent="0">
              <a:spcBef>
                <a:spcPts val="1600"/>
              </a:spcBef>
              <a:buSzTx/>
              <a:buNone/>
            </a:lvl1pPr>
          </a:lstStyle>
          <a:p>
            <a:r>
              <a:rPr dirty="0"/>
              <a:t>[Why aren't our version of SIFT features rotation- or scale-invariant? What would you have to do to make them so?]</a:t>
            </a:r>
            <a:endParaRPr lang="en-US" dirty="0"/>
          </a:p>
          <a:p>
            <a:r>
              <a:rPr lang="en-US" dirty="0"/>
              <a:t>We did not use any gaussian blur, which helps with scale-invariance. Since we utilize the orientations of gradients, the pipeline is not rotation invariant. If we subtracted the interest points orientations from the rest of the orientation, the pipeline could produce better results </a:t>
            </a:r>
            <a:r>
              <a:rPr lang="en-US"/>
              <a:t>with rotations.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Google Shape;112;p27"/>
          <p:cNvSpPr txBox="1">
            <a:spLocks noGrp="1"/>
          </p:cNvSpPr>
          <p:nvPr>
            <p:ph type="title"/>
          </p:nvPr>
        </p:nvSpPr>
        <p:spPr>
          <a:xfrm>
            <a:off x="311699" y="445025"/>
            <a:ext cx="8520602" cy="572702"/>
          </a:xfrm>
          <a:prstGeom prst="rect">
            <a:avLst/>
          </a:prstGeom>
        </p:spPr>
        <p:txBody>
          <a:bodyPr/>
          <a:lstStyle>
            <a:lvl1pPr defTabSz="877822">
              <a:defRPr sz="2300"/>
            </a:lvl1pPr>
          </a:lstStyle>
          <a:p>
            <a:r>
              <a:t>Part 1: Harris corner detector</a:t>
            </a:r>
          </a:p>
        </p:txBody>
      </p:sp>
      <p:sp>
        <p:nvSpPr>
          <p:cNvPr id="213" name="Google Shape;113;p27"/>
          <p:cNvSpPr txBox="1">
            <a:spLocks noGrp="1"/>
          </p:cNvSpPr>
          <p:nvPr>
            <p:ph type="body" idx="1"/>
          </p:nvPr>
        </p:nvSpPr>
        <p:spPr>
          <a:xfrm>
            <a:off x="311699" y="1152475"/>
            <a:ext cx="8520602" cy="3416400"/>
          </a:xfrm>
          <a:prstGeom prst="rect">
            <a:avLst/>
          </a:prstGeom>
        </p:spPr>
        <p:txBody>
          <a:bodyPr/>
          <a:lstStyle/>
          <a:p>
            <a:pPr marL="0" indent="0">
              <a:buSzTx/>
              <a:buNone/>
            </a:pPr>
            <a:r>
              <a:rPr dirty="0"/>
              <a:t>[insert visualization of </a:t>
            </a:r>
            <a:r>
              <a:rPr dirty="0" err="1"/>
              <a:t>I</a:t>
            </a:r>
            <a:r>
              <a:rPr baseline="-25000" dirty="0" err="1"/>
              <a:t>x</a:t>
            </a:r>
            <a:r>
              <a:rPr dirty="0"/>
              <a:t>, </a:t>
            </a:r>
            <a:r>
              <a:rPr dirty="0" err="1"/>
              <a:t>I</a:t>
            </a:r>
            <a:r>
              <a:rPr baseline="-25000" dirty="0" err="1"/>
              <a:t>y</a:t>
            </a:r>
            <a:r>
              <a:rPr dirty="0"/>
              <a:t>, s</a:t>
            </a:r>
            <a:r>
              <a:rPr baseline="-25000" dirty="0"/>
              <a:t>x</a:t>
            </a:r>
            <a:r>
              <a:rPr baseline="30000" dirty="0"/>
              <a:t>2</a:t>
            </a:r>
            <a:r>
              <a:rPr dirty="0"/>
              <a:t>, s</a:t>
            </a:r>
            <a:r>
              <a:rPr baseline="-25000" dirty="0"/>
              <a:t>y</a:t>
            </a:r>
            <a:r>
              <a:rPr baseline="30000" dirty="0"/>
              <a:t>2</a:t>
            </a:r>
            <a:r>
              <a:rPr dirty="0"/>
              <a:t>, </a:t>
            </a:r>
            <a:r>
              <a:rPr dirty="0" err="1"/>
              <a:t>s</a:t>
            </a:r>
            <a:r>
              <a:rPr baseline="-25000" dirty="0" err="1"/>
              <a:t>x</a:t>
            </a:r>
            <a:r>
              <a:rPr dirty="0" err="1"/>
              <a:t>s</a:t>
            </a:r>
            <a:r>
              <a:rPr baseline="-25000" dirty="0" err="1"/>
              <a:t>y</a:t>
            </a:r>
            <a:r>
              <a:rPr dirty="0"/>
              <a:t> for Notre Dame image pair from proj2.ipynb here]</a:t>
            </a:r>
          </a:p>
        </p:txBody>
      </p:sp>
      <p:pic>
        <p:nvPicPr>
          <p:cNvPr id="3" name="Picture 2" descr="A picture containing text&#10;&#10;Description automatically generated">
            <a:extLst>
              <a:ext uri="{FF2B5EF4-FFF2-40B4-BE49-F238E27FC236}">
                <a16:creationId xmlns:a16="http://schemas.microsoft.com/office/drawing/2014/main" id="{6CD5A208-0025-45C1-BE39-394B7547A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6607" y="1727099"/>
            <a:ext cx="3930786" cy="3077015"/>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Google Shape;118;p28"/>
          <p:cNvSpPr txBox="1">
            <a:spLocks noGrp="1"/>
          </p:cNvSpPr>
          <p:nvPr>
            <p:ph type="title"/>
          </p:nvPr>
        </p:nvSpPr>
        <p:spPr>
          <a:xfrm>
            <a:off x="311699" y="445025"/>
            <a:ext cx="8520602" cy="572702"/>
          </a:xfrm>
          <a:prstGeom prst="rect">
            <a:avLst/>
          </a:prstGeom>
        </p:spPr>
        <p:txBody>
          <a:bodyPr/>
          <a:lstStyle>
            <a:lvl1pPr defTabSz="877822">
              <a:defRPr sz="2300"/>
            </a:lvl1pPr>
          </a:lstStyle>
          <a:p>
            <a:r>
              <a:t>Part 1: Harris corner detector</a:t>
            </a:r>
          </a:p>
        </p:txBody>
      </p:sp>
      <p:sp>
        <p:nvSpPr>
          <p:cNvPr id="216" name="Google Shape;119;p28"/>
          <p:cNvSpPr txBox="1">
            <a:spLocks noGrp="1"/>
          </p:cNvSpPr>
          <p:nvPr>
            <p:ph type="body" sz="half" idx="1"/>
          </p:nvPr>
        </p:nvSpPr>
        <p:spPr>
          <a:xfrm>
            <a:off x="311699" y="1152475"/>
            <a:ext cx="3999902" cy="3416400"/>
          </a:xfrm>
          <a:prstGeom prst="rect">
            <a:avLst/>
          </a:prstGeom>
        </p:spPr>
        <p:txBody>
          <a:bodyPr/>
          <a:lstStyle>
            <a:lvl1pPr marL="0" indent="0">
              <a:buSzTx/>
              <a:buNone/>
            </a:lvl1pPr>
          </a:lstStyle>
          <a:p>
            <a:r>
              <a:t>[insert visualization of corner response map of Notre Dame image from proj2.ipynb here]</a:t>
            </a:r>
          </a:p>
        </p:txBody>
      </p:sp>
      <p:sp>
        <p:nvSpPr>
          <p:cNvPr id="217" name="Google Shape;120;p28"/>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marL="0" indent="0">
              <a:buSzTx/>
              <a:buNone/>
              <a:defRPr sz="1400"/>
            </a:lvl1pPr>
          </a:lstStyle>
          <a:p>
            <a:r>
              <a:rPr dirty="0"/>
              <a:t>[Are gradient features invariant to both additive shifts (brightness) and multiplicative gain (contrast)? Why or why not? See </a:t>
            </a:r>
            <a:r>
              <a:rPr dirty="0" err="1"/>
              <a:t>Szeliski</a:t>
            </a:r>
            <a:r>
              <a:rPr dirty="0"/>
              <a:t> Figure 3.2]</a:t>
            </a:r>
            <a:endParaRPr lang="en-US" dirty="0"/>
          </a:p>
          <a:p>
            <a:r>
              <a:rPr lang="en-US" dirty="0"/>
              <a:t>They are invariant to additive shifts (gradient of F(x) + c equals gradient of F(x)), but only partially invariant to multiplicative gain (gradient of </a:t>
            </a:r>
            <a:r>
              <a:rPr lang="en-US" dirty="0" err="1"/>
              <a:t>aF</a:t>
            </a:r>
            <a:r>
              <a:rPr lang="en-US" dirty="0"/>
              <a:t>(x) is proportional to the gradient of F(x), but only equal if a=1 or the multiplicative identity in the given vector space).</a:t>
            </a:r>
            <a:endParaRPr dirty="0"/>
          </a:p>
        </p:txBody>
      </p:sp>
      <p:pic>
        <p:nvPicPr>
          <p:cNvPr id="3" name="Picture 2" descr="A collage of a building&#10;&#10;Description automatically generated with medium confidence">
            <a:extLst>
              <a:ext uri="{FF2B5EF4-FFF2-40B4-BE49-F238E27FC236}">
                <a16:creationId xmlns:a16="http://schemas.microsoft.com/office/drawing/2014/main" id="{332D0987-6876-4300-ADAC-D152D3726B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40" y="2037705"/>
            <a:ext cx="4629240" cy="2660770"/>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Google Shape;125;p29"/>
          <p:cNvSpPr txBox="1">
            <a:spLocks noGrp="1"/>
          </p:cNvSpPr>
          <p:nvPr>
            <p:ph type="title"/>
          </p:nvPr>
        </p:nvSpPr>
        <p:spPr>
          <a:xfrm>
            <a:off x="311699" y="445025"/>
            <a:ext cx="8520602" cy="572702"/>
          </a:xfrm>
          <a:prstGeom prst="rect">
            <a:avLst/>
          </a:prstGeom>
        </p:spPr>
        <p:txBody>
          <a:bodyPr/>
          <a:lstStyle>
            <a:lvl1pPr defTabSz="877822">
              <a:defRPr sz="2300"/>
            </a:lvl1pPr>
          </a:lstStyle>
          <a:p>
            <a:r>
              <a:t>Part 1: Harris corner detector</a:t>
            </a:r>
          </a:p>
        </p:txBody>
      </p:sp>
      <p:sp>
        <p:nvSpPr>
          <p:cNvPr id="220" name="Google Shape;126;p29"/>
          <p:cNvSpPr txBox="1">
            <a:spLocks noGrp="1"/>
          </p:cNvSpPr>
          <p:nvPr>
            <p:ph type="body" sz="half" idx="1"/>
          </p:nvPr>
        </p:nvSpPr>
        <p:spPr>
          <a:xfrm>
            <a:off x="311699" y="1152475"/>
            <a:ext cx="3999902" cy="3416400"/>
          </a:xfrm>
          <a:prstGeom prst="rect">
            <a:avLst/>
          </a:prstGeom>
        </p:spPr>
        <p:txBody>
          <a:bodyPr/>
          <a:lstStyle>
            <a:lvl1pPr marL="0" indent="0">
              <a:spcBef>
                <a:spcPts val="1600"/>
              </a:spcBef>
              <a:buSzTx/>
              <a:buNone/>
            </a:lvl1pPr>
          </a:lstStyle>
          <a:p>
            <a:r>
              <a:t>[insert visualization of Notre Dame interest points from proj2.ipynb here]</a:t>
            </a:r>
          </a:p>
        </p:txBody>
      </p:sp>
      <p:sp>
        <p:nvSpPr>
          <p:cNvPr id="221" name="Google Shape;127;p29"/>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marL="0" indent="0">
              <a:buSzTx/>
              <a:buNone/>
              <a:defRPr sz="1400"/>
            </a:lvl1pPr>
          </a:lstStyle>
          <a:p>
            <a:r>
              <a:t>[insert visualization of Mt. Rushmore interest points from proj2.ipynb here]</a:t>
            </a:r>
          </a:p>
        </p:txBody>
      </p:sp>
      <p:pic>
        <p:nvPicPr>
          <p:cNvPr id="3" name="Picture 2" descr="A picture containing indoor, colorful, day&#10;&#10;Description automatically generated">
            <a:extLst>
              <a:ext uri="{FF2B5EF4-FFF2-40B4-BE49-F238E27FC236}">
                <a16:creationId xmlns:a16="http://schemas.microsoft.com/office/drawing/2014/main" id="{78BE911C-2EF7-4ABA-9E14-739296DFD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756" y="2273407"/>
            <a:ext cx="4149787" cy="2295468"/>
          </a:xfrm>
          <a:prstGeom prst="rect">
            <a:avLst/>
          </a:prstGeom>
        </p:spPr>
      </p:pic>
      <p:pic>
        <p:nvPicPr>
          <p:cNvPr id="5" name="Picture 4" descr="A picture containing different, colorful, several, crowd&#10;&#10;Description automatically generated">
            <a:extLst>
              <a:ext uri="{FF2B5EF4-FFF2-40B4-BE49-F238E27FC236}">
                <a16:creationId xmlns:a16="http://schemas.microsoft.com/office/drawing/2014/main" id="{99E87889-10A0-4533-8C9C-32EC2938A3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326520"/>
            <a:ext cx="4357485" cy="1609908"/>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Google Shape;132;p30"/>
          <p:cNvSpPr txBox="1">
            <a:spLocks noGrp="1"/>
          </p:cNvSpPr>
          <p:nvPr>
            <p:ph type="title"/>
          </p:nvPr>
        </p:nvSpPr>
        <p:spPr>
          <a:xfrm>
            <a:off x="311699" y="445025"/>
            <a:ext cx="8520602" cy="572702"/>
          </a:xfrm>
          <a:prstGeom prst="rect">
            <a:avLst/>
          </a:prstGeom>
        </p:spPr>
        <p:txBody>
          <a:bodyPr/>
          <a:lstStyle>
            <a:lvl1pPr defTabSz="877822">
              <a:defRPr sz="2300"/>
            </a:lvl1pPr>
          </a:lstStyle>
          <a:p>
            <a:r>
              <a:t>Part 1: Harris corner detector</a:t>
            </a:r>
          </a:p>
        </p:txBody>
      </p:sp>
      <p:sp>
        <p:nvSpPr>
          <p:cNvPr id="224" name="Google Shape;133;p30"/>
          <p:cNvSpPr txBox="1">
            <a:spLocks noGrp="1"/>
          </p:cNvSpPr>
          <p:nvPr>
            <p:ph type="body" sz="half" idx="1"/>
          </p:nvPr>
        </p:nvSpPr>
        <p:spPr>
          <a:xfrm>
            <a:off x="311699" y="1152475"/>
            <a:ext cx="3999902" cy="3416400"/>
          </a:xfrm>
          <a:prstGeom prst="rect">
            <a:avLst/>
          </a:prstGeom>
        </p:spPr>
        <p:txBody>
          <a:bodyPr/>
          <a:lstStyle/>
          <a:p>
            <a:pPr marL="0" indent="0">
              <a:buSzTx/>
              <a:buNone/>
            </a:pPr>
            <a:r>
              <a:t>[insert visualization of Gaudi interest points from proj2.ipynb here]</a:t>
            </a:r>
          </a:p>
        </p:txBody>
      </p:sp>
      <p:sp>
        <p:nvSpPr>
          <p:cNvPr id="225" name="Google Shape;134;p30"/>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marL="0" indent="0">
              <a:buSzTx/>
              <a:buNone/>
              <a:defRPr sz="1400"/>
            </a:lvl1pPr>
          </a:lstStyle>
          <a:p>
            <a:r>
              <a:rPr dirty="0"/>
              <a:t>[What are the advantages and disadvantages of using </a:t>
            </a:r>
            <a:r>
              <a:rPr dirty="0" err="1"/>
              <a:t>maxpooling</a:t>
            </a:r>
            <a:r>
              <a:rPr dirty="0"/>
              <a:t> for non-maximum suppression (NMS)?]</a:t>
            </a:r>
            <a:endParaRPr lang="en-US" dirty="0"/>
          </a:p>
          <a:p>
            <a:endParaRPr lang="en-US" dirty="0"/>
          </a:p>
          <a:p>
            <a:r>
              <a:rPr lang="en-US" dirty="0" err="1"/>
              <a:t>Maxpooling</a:t>
            </a:r>
            <a:r>
              <a:rPr lang="en-US" dirty="0"/>
              <a:t> is an efficient way to do NMS with comparable accuracy to alternatives. A disadvantage is potentially losing information, especially if the kernel is too big. Also, results are less accurate than other methods, especially dependent on when NMS is done.</a:t>
            </a:r>
            <a:endParaRPr dirty="0"/>
          </a:p>
        </p:txBody>
      </p:sp>
      <p:pic>
        <p:nvPicPr>
          <p:cNvPr id="3" name="Picture 2" descr="A collage of a building&#10;&#10;Description automatically generated with low confidence">
            <a:extLst>
              <a:ext uri="{FF2B5EF4-FFF2-40B4-BE49-F238E27FC236}">
                <a16:creationId xmlns:a16="http://schemas.microsoft.com/office/drawing/2014/main" id="{BE358671-47DB-4EF3-9775-BE21D6DEE7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12" y="2202925"/>
            <a:ext cx="4348688" cy="1636212"/>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Google Shape;139;p31"/>
          <p:cNvSpPr txBox="1">
            <a:spLocks noGrp="1"/>
          </p:cNvSpPr>
          <p:nvPr>
            <p:ph type="title"/>
          </p:nvPr>
        </p:nvSpPr>
        <p:spPr>
          <a:xfrm>
            <a:off x="311699" y="445025"/>
            <a:ext cx="8520602" cy="572702"/>
          </a:xfrm>
          <a:prstGeom prst="rect">
            <a:avLst/>
          </a:prstGeom>
        </p:spPr>
        <p:txBody>
          <a:bodyPr/>
          <a:lstStyle>
            <a:lvl1pPr defTabSz="877822">
              <a:defRPr sz="2300"/>
            </a:lvl1pPr>
          </a:lstStyle>
          <a:p>
            <a:r>
              <a:t>Part 1: Harris corner detector</a:t>
            </a:r>
          </a:p>
        </p:txBody>
      </p:sp>
      <p:sp>
        <p:nvSpPr>
          <p:cNvPr id="228" name="Google Shape;140;p31"/>
          <p:cNvSpPr txBox="1">
            <a:spLocks noGrp="1"/>
          </p:cNvSpPr>
          <p:nvPr>
            <p:ph type="body" idx="1"/>
          </p:nvPr>
        </p:nvSpPr>
        <p:spPr>
          <a:xfrm>
            <a:off x="311699" y="1152475"/>
            <a:ext cx="8520602" cy="3416400"/>
          </a:xfrm>
          <a:prstGeom prst="rect">
            <a:avLst/>
          </a:prstGeom>
        </p:spPr>
        <p:txBody>
          <a:bodyPr/>
          <a:lstStyle/>
          <a:p>
            <a:pPr marL="0" indent="0">
              <a:spcBef>
                <a:spcPts val="1600"/>
              </a:spcBef>
              <a:buSzTx/>
              <a:buNone/>
            </a:pPr>
            <a:r>
              <a:rPr dirty="0"/>
              <a:t>[What is your intuition behind what makes the Harris corner detector effective?]</a:t>
            </a:r>
            <a:endParaRPr lang="en-US" dirty="0"/>
          </a:p>
          <a:p>
            <a:pPr marL="0" indent="0">
              <a:spcBef>
                <a:spcPts val="1600"/>
              </a:spcBef>
              <a:buSzTx/>
              <a:buNone/>
            </a:pPr>
            <a:r>
              <a:rPr lang="en-US" dirty="0"/>
              <a:t>Since corners are both rotation and translation invariant, they are useful tools for detecting features. Computing the vertical and horizontal derivatives allows for changes in both directions to matter. The NMS ensures the features are comers versus just edges.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Google Shape;145;p32"/>
          <p:cNvSpPr txBox="1">
            <a:spLocks noGrp="1"/>
          </p:cNvSpPr>
          <p:nvPr>
            <p:ph type="title"/>
          </p:nvPr>
        </p:nvSpPr>
        <p:spPr>
          <a:xfrm>
            <a:off x="311699" y="445025"/>
            <a:ext cx="8520602" cy="572702"/>
          </a:xfrm>
          <a:prstGeom prst="rect">
            <a:avLst/>
          </a:prstGeom>
        </p:spPr>
        <p:txBody>
          <a:bodyPr/>
          <a:lstStyle>
            <a:lvl1pPr defTabSz="877822">
              <a:defRPr sz="2300"/>
            </a:lvl1pPr>
          </a:lstStyle>
          <a:p>
            <a:r>
              <a:t>Part 2: Normalized patch feature descriptor</a:t>
            </a:r>
          </a:p>
        </p:txBody>
      </p:sp>
      <p:sp>
        <p:nvSpPr>
          <p:cNvPr id="231" name="Google Shape;146;p32"/>
          <p:cNvSpPr txBox="1">
            <a:spLocks noGrp="1"/>
          </p:cNvSpPr>
          <p:nvPr>
            <p:ph type="body" sz="half" idx="1"/>
          </p:nvPr>
        </p:nvSpPr>
        <p:spPr>
          <a:xfrm>
            <a:off x="311699" y="1152475"/>
            <a:ext cx="3999902" cy="3416400"/>
          </a:xfrm>
          <a:prstGeom prst="rect">
            <a:avLst/>
          </a:prstGeom>
        </p:spPr>
        <p:txBody>
          <a:bodyPr/>
          <a:lstStyle>
            <a:lvl1pPr marL="0" indent="0">
              <a:buSzTx/>
              <a:buNone/>
            </a:lvl1pPr>
          </a:lstStyle>
          <a:p>
            <a:r>
              <a:rPr dirty="0"/>
              <a:t>[insert visualization of normalized patch descriptor from proj2.ipynb here]</a:t>
            </a:r>
          </a:p>
        </p:txBody>
      </p:sp>
      <p:sp>
        <p:nvSpPr>
          <p:cNvPr id="232" name="Google Shape;147;p32"/>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marL="0" indent="0">
              <a:buSzTx/>
              <a:buNone/>
              <a:defRPr sz="1400"/>
            </a:lvl1pPr>
          </a:lstStyle>
          <a:p>
            <a:r>
              <a:rPr dirty="0"/>
              <a:t>[Why aren't normalized patches a very good descriptor?]</a:t>
            </a:r>
            <a:endParaRPr lang="en-US" dirty="0"/>
          </a:p>
          <a:p>
            <a:endParaRPr lang="en-US" dirty="0"/>
          </a:p>
          <a:p>
            <a:r>
              <a:rPr lang="en-US" dirty="0"/>
              <a:t>They are very sensitive to small shifts and rotations. Hence, when trying to use them as descriptors, they will not produce reliable outputs when these mappings are present.</a:t>
            </a:r>
            <a:endParaRPr dirty="0"/>
          </a:p>
        </p:txBody>
      </p:sp>
      <p:pic>
        <p:nvPicPr>
          <p:cNvPr id="3" name="Picture 2" descr="A picture containing text, monitor, television, screen&#10;&#10;Description automatically generated">
            <a:extLst>
              <a:ext uri="{FF2B5EF4-FFF2-40B4-BE49-F238E27FC236}">
                <a16:creationId xmlns:a16="http://schemas.microsoft.com/office/drawing/2014/main" id="{49A85536-40AA-4AB4-ADDA-CB36AF3C1E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711" y="1864113"/>
            <a:ext cx="2438095" cy="2704762"/>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Google Shape;152;p33"/>
          <p:cNvSpPr txBox="1">
            <a:spLocks noGrp="1"/>
          </p:cNvSpPr>
          <p:nvPr>
            <p:ph type="title"/>
          </p:nvPr>
        </p:nvSpPr>
        <p:spPr>
          <a:xfrm>
            <a:off x="311699" y="445025"/>
            <a:ext cx="8520602" cy="572702"/>
          </a:xfrm>
          <a:prstGeom prst="rect">
            <a:avLst/>
          </a:prstGeom>
        </p:spPr>
        <p:txBody>
          <a:bodyPr/>
          <a:lstStyle>
            <a:lvl1pPr defTabSz="877822">
              <a:defRPr sz="2300"/>
            </a:lvl1pPr>
          </a:lstStyle>
          <a:p>
            <a:r>
              <a:t>Part 3: Feature matching</a:t>
            </a:r>
          </a:p>
        </p:txBody>
      </p:sp>
      <p:sp>
        <p:nvSpPr>
          <p:cNvPr id="235" name="Google Shape;153;p33"/>
          <p:cNvSpPr txBox="1">
            <a:spLocks noGrp="1"/>
          </p:cNvSpPr>
          <p:nvPr>
            <p:ph type="body" sz="half" idx="1"/>
          </p:nvPr>
        </p:nvSpPr>
        <p:spPr>
          <a:xfrm>
            <a:off x="311699" y="1152475"/>
            <a:ext cx="3999902" cy="3416400"/>
          </a:xfrm>
          <a:prstGeom prst="rect">
            <a:avLst/>
          </a:prstGeom>
        </p:spPr>
        <p:txBody>
          <a:bodyPr/>
          <a:lstStyle/>
          <a:p>
            <a:pPr marL="0" indent="0">
              <a:buSzTx/>
              <a:buNone/>
            </a:pPr>
            <a:r>
              <a:rPr dirty="0"/>
              <a:t>[insert visualization of matches (with green/red lines for correct/incorrect correspondences) for Notre Dame image pair from proj2.ipynb here]</a:t>
            </a:r>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r>
              <a:rPr dirty="0"/>
              <a:t># matches (out of 100): </a:t>
            </a:r>
            <a:r>
              <a:rPr lang="en-US" dirty="0"/>
              <a:t>88</a:t>
            </a:r>
            <a:endParaRPr dirty="0"/>
          </a:p>
          <a:p>
            <a:pPr marL="0" indent="0">
              <a:buSzTx/>
              <a:buNone/>
            </a:pPr>
            <a:r>
              <a:rPr dirty="0"/>
              <a:t>Accuracy: </a:t>
            </a:r>
            <a:r>
              <a:rPr lang="en-US" dirty="0"/>
              <a:t>0.59</a:t>
            </a:r>
            <a:endParaRPr dirty="0"/>
          </a:p>
        </p:txBody>
      </p:sp>
      <p:sp>
        <p:nvSpPr>
          <p:cNvPr id="236" name="Google Shape;154;p33"/>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a:pPr>
            <a:r>
              <a:rPr dirty="0"/>
              <a:t>[insert visualization of matches for Mt. Rushmore image pair from proj2.ipynb here]</a:t>
            </a:r>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r>
              <a:rPr dirty="0"/>
              <a:t># matches: </a:t>
            </a:r>
            <a:r>
              <a:rPr lang="en-US" dirty="0"/>
              <a:t>100</a:t>
            </a:r>
            <a:endParaRPr dirty="0"/>
          </a:p>
          <a:p>
            <a:pPr marL="0" indent="0">
              <a:buSzTx/>
              <a:buNone/>
              <a:defRPr sz="1400"/>
            </a:pPr>
            <a:r>
              <a:rPr dirty="0"/>
              <a:t>Accuracy: </a:t>
            </a:r>
            <a:r>
              <a:rPr lang="en-US" dirty="0"/>
              <a:t>0.71</a:t>
            </a:r>
            <a:endParaRPr dirty="0"/>
          </a:p>
        </p:txBody>
      </p:sp>
      <p:pic>
        <p:nvPicPr>
          <p:cNvPr id="3" name="Picture 2" descr="A picture containing text, colorful&#10;&#10;Description automatically generated">
            <a:extLst>
              <a:ext uri="{FF2B5EF4-FFF2-40B4-BE49-F238E27FC236}">
                <a16:creationId xmlns:a16="http://schemas.microsoft.com/office/drawing/2014/main" id="{27A92752-868D-4F24-B967-DC7B789EA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604" y="1284193"/>
            <a:ext cx="3260977" cy="2215003"/>
          </a:xfrm>
          <a:prstGeom prst="rect">
            <a:avLst/>
          </a:prstGeom>
        </p:spPr>
      </p:pic>
      <p:pic>
        <p:nvPicPr>
          <p:cNvPr id="5" name="Picture 4" descr="A picture containing colorful&#10;&#10;Description automatically generated">
            <a:extLst>
              <a:ext uri="{FF2B5EF4-FFF2-40B4-BE49-F238E27FC236}">
                <a16:creationId xmlns:a16="http://schemas.microsoft.com/office/drawing/2014/main" id="{D416F70B-3368-40CD-BD7B-4241D153E8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3056" y="1709605"/>
            <a:ext cx="4509245" cy="1911627"/>
          </a:xfrm>
          <a:prstGeom prst="rect">
            <a:avLst/>
          </a:prstGeom>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TotalTime>
  <Words>1301</Words>
  <Application>Microsoft Office PowerPoint</Application>
  <PresentationFormat>On-screen Show (16:9)</PresentationFormat>
  <Paragraphs>135</Paragraphs>
  <Slides>20</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20</vt:i4>
      </vt:variant>
    </vt:vector>
  </HeadingPairs>
  <TitlesOfParts>
    <vt:vector size="22" baseType="lpstr">
      <vt:lpstr>Arial</vt:lpstr>
      <vt:lpstr>Simple Light</vt:lpstr>
      <vt:lpstr>CS 4476/6476 Project 2</vt:lpstr>
      <vt:lpstr>Part 1: Harris corner detector</vt:lpstr>
      <vt:lpstr>Part 1: Harris corner detector</vt:lpstr>
      <vt:lpstr>Part 1: Harris corner detector</vt:lpstr>
      <vt:lpstr>Part 1: Harris corner detector</vt:lpstr>
      <vt:lpstr>Part 1: Harris corner detector</vt:lpstr>
      <vt:lpstr>Part 1: Harris corner detector</vt:lpstr>
      <vt:lpstr>Part 2: Normalized patch feature descriptor</vt:lpstr>
      <vt:lpstr>Part 3: Feature matching</vt:lpstr>
      <vt:lpstr>Part 3: Feature matching</vt:lpstr>
      <vt:lpstr>Part 4: SIFT feature descriptor</vt:lpstr>
      <vt:lpstr>Part 4: SIFT feature descriptor</vt:lpstr>
      <vt:lpstr>Part 4: SIFT feature descriptor</vt:lpstr>
      <vt:lpstr>Part 4: SIFT feature descriptor</vt:lpstr>
      <vt:lpstr>Part 5: SIFT Descriptor Exploration</vt:lpstr>
      <vt:lpstr>Part 5: SIFT Descriptor Exploration</vt:lpstr>
      <vt:lpstr>Part 5: SIFT Descriptor Exploration</vt:lpstr>
      <vt:lpstr>Part 5: SIFT Descriptor Exploration</vt:lpstr>
      <vt:lpstr>Part 5: SIFT Descriptor Exploration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4476/6476 Project 2</dc:title>
  <cp:lastModifiedBy>Cameron Potter</cp:lastModifiedBy>
  <cp:revision>2</cp:revision>
  <dcterms:modified xsi:type="dcterms:W3CDTF">2022-03-02T03:07:47Z</dcterms:modified>
</cp:coreProperties>
</file>