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l/KIhr3QggQAe0TlUnjNvitrp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4660"/>
  </p:normalViewPr>
  <p:slideViewPr>
    <p:cSldViewPr snapToGrid="0">
      <p:cViewPr varScale="1">
        <p:scale>
          <a:sx n="81" d="100"/>
          <a:sy n="81" d="100"/>
        </p:scale>
        <p:origin x="76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685787" y="4343386"/>
            <a:ext cx="5486382" cy="4114795"/>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74d7d17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74d7d17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74d7d171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74d7d17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99"/>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27"/>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
        <p:nvSpPr>
          <p:cNvPr id="53" name="Google Shape;53;p27"/>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4" name="Google Shape;14;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 name="Google Shape;1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311760" y="230400"/>
            <a:ext cx="8519400" cy="205164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 sz="5200" b="0" i="0" u="none" strike="noStrike" cap="none">
                <a:solidFill>
                  <a:srgbClr val="000000"/>
                </a:solidFill>
                <a:latin typeface="Arial"/>
                <a:ea typeface="Arial"/>
                <a:cs typeface="Arial"/>
                <a:sym typeface="Arial"/>
              </a:rPr>
              <a:t>CS 4476/6476 Project 3</a:t>
            </a:r>
            <a:endParaRPr sz="5200" b="0" i="0" u="none" strike="noStrike" cap="none">
              <a:solidFill>
                <a:schemeClr val="dk1"/>
              </a:solidFill>
              <a:latin typeface="Arial"/>
              <a:ea typeface="Arial"/>
              <a:cs typeface="Arial"/>
              <a:sym typeface="Arial"/>
            </a:endParaRPr>
          </a:p>
        </p:txBody>
      </p:sp>
      <p:sp>
        <p:nvSpPr>
          <p:cNvPr id="59" name="Google Shape;59;p1"/>
          <p:cNvSpPr/>
          <p:nvPr/>
        </p:nvSpPr>
        <p:spPr>
          <a:xfrm>
            <a:off x="311760" y="2320200"/>
            <a:ext cx="8519400" cy="17964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595959"/>
                </a:solidFill>
                <a:latin typeface="Arial"/>
                <a:ea typeface="Arial"/>
                <a:cs typeface="Arial"/>
                <a:sym typeface="Arial"/>
              </a:rPr>
              <a:t>Cameron Potter</a:t>
            </a:r>
            <a:endParaRPr sz="2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dirty="0">
                <a:solidFill>
                  <a:srgbClr val="595959"/>
                </a:solidFill>
              </a:rPr>
              <a:t>cpotter8@gatech.edu</a:t>
            </a:r>
            <a:endParaRPr sz="2800" b="0" i="0" u="none" strike="noStrike" cap="none" dirty="0">
              <a:solidFill>
                <a:srgbClr val="59595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595959"/>
                </a:solidFill>
                <a:latin typeface="Arial"/>
                <a:ea typeface="Arial"/>
                <a:cs typeface="Arial"/>
                <a:sym typeface="Arial"/>
              </a:rPr>
              <a:t>cpotter8</a:t>
            </a:r>
            <a:endParaRPr sz="2800" b="0" i="0" u="none" strike="noStrike" cap="none" dirty="0">
              <a:solidFill>
                <a:srgbClr val="59595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Arial"/>
                <a:ea typeface="Arial"/>
                <a:cs typeface="Arial"/>
                <a:sym typeface="Arial"/>
              </a:rPr>
              <a:t>903465425</a:t>
            </a:r>
            <a:endParaRPr sz="2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18" name="Google Shape;118;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SzPts val="1400"/>
              <a:buNone/>
            </a:pPr>
            <a:r>
              <a:rPr lang="en" dirty="0"/>
              <a:t>[How many RANSAC iterations would we need to find the fundamental matrix with 99.9% certainty from your Mt. Rushmore and Notre Dame SIFT results assuming that they had a 90% point correspondence accuracy?]</a:t>
            </a:r>
          </a:p>
          <a:p>
            <a:pPr marL="0" lvl="0" indent="0" algn="l" rtl="0">
              <a:lnSpc>
                <a:spcPct val="115000"/>
              </a:lnSpc>
              <a:spcBef>
                <a:spcPts val="0"/>
              </a:spcBef>
              <a:spcAft>
                <a:spcPts val="0"/>
              </a:spcAft>
              <a:buSzPts val="1400"/>
              <a:buNone/>
            </a:pPr>
            <a:endParaRPr lang="en" dirty="0"/>
          </a:p>
          <a:p>
            <a:pPr marL="0" lvl="0" indent="0" algn="l" rtl="0">
              <a:lnSpc>
                <a:spcPct val="115000"/>
              </a:lnSpc>
              <a:spcBef>
                <a:spcPts val="0"/>
              </a:spcBef>
              <a:spcAft>
                <a:spcPts val="0"/>
              </a:spcAft>
              <a:buSzPts val="1400"/>
              <a:buNone/>
            </a:pPr>
            <a:r>
              <a:rPr lang="en-US" dirty="0" err="1"/>
              <a:t>calculate_num_ransac_iterations</a:t>
            </a:r>
            <a:r>
              <a:rPr lang="en-US" dirty="0"/>
              <a:t>(0.999, 8, 0.9) = 12	</a:t>
            </a:r>
          </a:p>
          <a:p>
            <a:pPr marL="0" lvl="0" indent="0" algn="l" rtl="0">
              <a:lnSpc>
                <a:spcPct val="115000"/>
              </a:lnSpc>
              <a:spcBef>
                <a:spcPts val="1200"/>
              </a:spcBef>
              <a:spcAft>
                <a:spcPts val="0"/>
              </a:spcAft>
              <a:buSzPts val="1400"/>
              <a:buNone/>
            </a:pPr>
            <a:endParaRPr dirty="0"/>
          </a:p>
          <a:p>
            <a:pPr marL="0" lvl="0" indent="0" algn="l" rtl="0">
              <a:lnSpc>
                <a:spcPct val="115000"/>
              </a:lnSpc>
              <a:spcBef>
                <a:spcPts val="1200"/>
              </a:spcBef>
              <a:spcAft>
                <a:spcPts val="1200"/>
              </a:spcAft>
              <a:buSzPts val="1400"/>
              <a:buNone/>
            </a:pPr>
            <a:r>
              <a:rPr lang="en" dirty="0"/>
              <a:t>[One might imagine that if we had more than 9 point correspondences, it would be better to use more of them to solve for the fundamental matrix. Investigate this by finding the # of RANSAC iterations you would need to run with 18 points.]</a:t>
            </a:r>
          </a:p>
          <a:p>
            <a:pPr marL="0" lvl="0" indent="0" algn="l" rtl="0">
              <a:lnSpc>
                <a:spcPct val="115000"/>
              </a:lnSpc>
              <a:spcBef>
                <a:spcPts val="1200"/>
              </a:spcBef>
              <a:spcAft>
                <a:spcPts val="1200"/>
              </a:spcAft>
              <a:buSzPts val="1400"/>
              <a:buNone/>
            </a:pPr>
            <a:r>
              <a:rPr lang="en-US" dirty="0" err="1"/>
              <a:t>calculate_num_ransac_iterations</a:t>
            </a:r>
            <a:r>
              <a:rPr lang="en-US" dirty="0"/>
              <a:t>(0.999, 18, 0.9) = 42</a:t>
            </a:r>
            <a:endParaRPr dirty="0"/>
          </a:p>
        </p:txBody>
      </p:sp>
      <p:sp>
        <p:nvSpPr>
          <p:cNvPr id="119" name="Google Shape;119;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[If our dataset had a lower point correspondence accuracy, say 70%, what is the minimum # of iterations needed to find the fundamental matrix with 99.9% certainty?]</a:t>
            </a:r>
          </a:p>
          <a:p>
            <a:pPr marL="0" lvl="0" indent="0" algn="l" rtl="0">
              <a:lnSpc>
                <a:spcPct val="115000"/>
              </a:lnSpc>
              <a:spcBef>
                <a:spcPts val="0"/>
              </a:spcBef>
              <a:spcAft>
                <a:spcPts val="1200"/>
              </a:spcAft>
              <a:buSzPts val="1400"/>
              <a:buNone/>
            </a:pPr>
            <a:r>
              <a:rPr lang="pt-BR" dirty="0"/>
              <a:t>calculate_num_ransac_iterations(0.999, 8, 0.7) = 116</a:t>
            </a:r>
            <a:endParaRPr lang="e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4: Performance comparison</a:t>
            </a:r>
            <a:endParaRPr/>
          </a:p>
        </p:txBody>
      </p:sp>
      <p:sp>
        <p:nvSpPr>
          <p:cNvPr id="125" name="Google Shape;125;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epipolar lines on the Argoverse image pair using the linear method]</a:t>
            </a:r>
            <a:endParaRPr/>
          </a:p>
        </p:txBody>
      </p:sp>
      <p:sp>
        <p:nvSpPr>
          <p:cNvPr id="126" name="Google Shape;126;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epipolar lines on the Argoverse image pair using RANSAC]</a:t>
            </a:r>
            <a:endParaRPr/>
          </a:p>
        </p:txBody>
      </p:sp>
      <p:pic>
        <p:nvPicPr>
          <p:cNvPr id="3" name="Picture 2" descr="A picture containing text, indoor, display, screenshot&#10;&#10;Description automatically generated">
            <a:extLst>
              <a:ext uri="{FF2B5EF4-FFF2-40B4-BE49-F238E27FC236}">
                <a16:creationId xmlns:a16="http://schemas.microsoft.com/office/drawing/2014/main" id="{EF11384F-978D-4A62-BB3F-1EBA9A1335AD}"/>
              </a:ext>
            </a:extLst>
          </p:cNvPr>
          <p:cNvPicPr>
            <a:picLocks noChangeAspect="1"/>
          </p:cNvPicPr>
          <p:nvPr/>
        </p:nvPicPr>
        <p:blipFill>
          <a:blip r:embed="rId3"/>
          <a:stretch>
            <a:fillRect/>
          </a:stretch>
        </p:blipFill>
        <p:spPr>
          <a:xfrm>
            <a:off x="0" y="2571750"/>
            <a:ext cx="4571998" cy="1440329"/>
          </a:xfrm>
          <a:prstGeom prst="rect">
            <a:avLst/>
          </a:prstGeom>
        </p:spPr>
      </p:pic>
      <p:pic>
        <p:nvPicPr>
          <p:cNvPr id="5" name="Picture 4" descr="A picture containing text, sky, way, road&#10;&#10;Description automatically generated">
            <a:extLst>
              <a:ext uri="{FF2B5EF4-FFF2-40B4-BE49-F238E27FC236}">
                <a16:creationId xmlns:a16="http://schemas.microsoft.com/office/drawing/2014/main" id="{F02DCAE0-445F-42ED-8EA6-AE74A3C2499E}"/>
              </a:ext>
            </a:extLst>
          </p:cNvPr>
          <p:cNvPicPr>
            <a:picLocks noChangeAspect="1"/>
          </p:cNvPicPr>
          <p:nvPr/>
        </p:nvPicPr>
        <p:blipFill>
          <a:blip r:embed="rId4"/>
          <a:stretch>
            <a:fillRect/>
          </a:stretch>
        </p:blipFill>
        <p:spPr>
          <a:xfrm>
            <a:off x="4571998" y="1860947"/>
            <a:ext cx="4572002" cy="14403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4: Performance comparison</a:t>
            </a:r>
            <a:endParaRPr/>
          </a:p>
        </p:txBody>
      </p:sp>
      <p:sp>
        <p:nvSpPr>
          <p:cNvPr id="132" name="Google Shape;132;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dirty="0"/>
              <a:t>[Describe the different performance of the two methods.]</a:t>
            </a:r>
            <a:endParaRPr dirty="0"/>
          </a:p>
          <a:p>
            <a:pPr marL="0" lvl="0" indent="0" algn="l" rtl="0">
              <a:lnSpc>
                <a:spcPct val="115000"/>
              </a:lnSpc>
              <a:spcBef>
                <a:spcPts val="1200"/>
              </a:spcBef>
              <a:spcAft>
                <a:spcPts val="0"/>
              </a:spcAft>
              <a:buSzPts val="1400"/>
              <a:buNone/>
            </a:pPr>
            <a:r>
              <a:rPr lang="en-US" dirty="0"/>
              <a:t>The correspondences look very similar, but the RANSAC implementation seems to have slightly better accuracy.</a:t>
            </a:r>
            <a:endParaRPr dirty="0"/>
          </a:p>
          <a:p>
            <a:pPr marL="0" lvl="0" indent="0" algn="l" rtl="0">
              <a:lnSpc>
                <a:spcPct val="115000"/>
              </a:lnSpc>
              <a:spcBef>
                <a:spcPts val="1200"/>
              </a:spcBef>
              <a:spcAft>
                <a:spcPts val="0"/>
              </a:spcAft>
              <a:buSzPts val="1400"/>
              <a:buNone/>
            </a:pPr>
            <a:r>
              <a:rPr lang="en" dirty="0"/>
              <a:t>[Why do these differences appear?]</a:t>
            </a:r>
            <a:endParaRPr dirty="0"/>
          </a:p>
          <a:p>
            <a:pPr marL="0" lvl="0" indent="0" algn="l" rtl="0">
              <a:lnSpc>
                <a:spcPct val="115000"/>
              </a:lnSpc>
              <a:spcBef>
                <a:spcPts val="1200"/>
              </a:spcBef>
              <a:spcAft>
                <a:spcPts val="1200"/>
              </a:spcAft>
              <a:buSzPts val="1400"/>
              <a:buNone/>
            </a:pPr>
            <a:r>
              <a:rPr lang="en-US" dirty="0"/>
              <a:t>Without RANSAC, we are simply estimating the fundamental matrix, which includes outlier points. The RANSAC implementation helps remove the outlier points to get a better fit.</a:t>
            </a:r>
            <a:endParaRPr dirty="0"/>
          </a:p>
        </p:txBody>
      </p:sp>
      <p:sp>
        <p:nvSpPr>
          <p:cNvPr id="133" name="Google Shape;133;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[Which one should be more robust in real applications? Why?]</a:t>
            </a:r>
          </a:p>
          <a:p>
            <a:pPr marL="0" lvl="0" indent="0" algn="l" rtl="0">
              <a:lnSpc>
                <a:spcPct val="115000"/>
              </a:lnSpc>
              <a:spcBef>
                <a:spcPts val="0"/>
              </a:spcBef>
              <a:spcAft>
                <a:spcPts val="1200"/>
              </a:spcAft>
              <a:buSzPts val="1400"/>
              <a:buNone/>
            </a:pPr>
            <a:r>
              <a:rPr lang="en" dirty="0"/>
              <a:t>In real applications, there will certainly be outliers in data. Hence, RANSAC will be more robust to better fit noisy data.</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139" name="Google Shape;139;p13"/>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dirty="0">
                <a:solidFill>
                  <a:schemeClr val="dk2"/>
                </a:solidFill>
                <a:latin typeface="Arial"/>
                <a:ea typeface="Arial"/>
                <a:cs typeface="Arial"/>
                <a:sym typeface="Arial"/>
              </a:rPr>
              <a:t>[How can we use our code from part 2 and part 3 to determine the “ego-motion” of a camera attached to a robot (i.e., motion of the robot)?]</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en-US" sz="1400" b="0" i="0" u="none" strike="noStrike" cap="none" dirty="0">
                <a:solidFill>
                  <a:schemeClr val="dk2"/>
                </a:solidFill>
                <a:latin typeface="Arial"/>
                <a:ea typeface="Arial"/>
                <a:cs typeface="Arial"/>
                <a:sym typeface="Arial"/>
              </a:rPr>
              <a:t>We can use the fundamental matrix and RANSAC to get the rotation and translation of the real-world positions between each frame. This allows us to get the </a:t>
            </a:r>
            <a:r>
              <a:rPr lang="en" sz="1400" b="0" i="0" u="none" strike="noStrike" cap="none" dirty="0">
                <a:solidFill>
                  <a:schemeClr val="dk2"/>
                </a:solidFill>
                <a:latin typeface="Arial"/>
                <a:ea typeface="Arial"/>
                <a:cs typeface="Arial"/>
                <a:sym typeface="Arial"/>
              </a:rPr>
              <a:t>“ego-motion” of a camera attached to a robot, as we can see how the camera moves over time using the point correspondences.</a:t>
            </a:r>
            <a:endParaRPr lang="en-US"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dirty="0">
                <a:solidFill>
                  <a:schemeClr val="dk2"/>
                </a:solidFill>
                <a:latin typeface="Arial"/>
                <a:ea typeface="Arial"/>
                <a:cs typeface="Arial"/>
                <a:sym typeface="Arial"/>
              </a:rPr>
              <a:t>[In addition to the fundamental matrix, what additional camera information is required to recover the ego-motion?]</a:t>
            </a:r>
          </a:p>
          <a:p>
            <a:pPr marL="0" marR="0" lvl="0" indent="0" algn="l" rtl="0">
              <a:lnSpc>
                <a:spcPct val="115000"/>
              </a:lnSpc>
              <a:spcBef>
                <a:spcPts val="1200"/>
              </a:spcBef>
              <a:spcAft>
                <a:spcPts val="0"/>
              </a:spcAft>
              <a:buClr>
                <a:srgbClr val="000000"/>
              </a:buClr>
              <a:buSzPts val="1400"/>
              <a:buFont typeface="Arial"/>
              <a:buNone/>
            </a:pPr>
            <a:r>
              <a:rPr lang="en" dirty="0">
                <a:solidFill>
                  <a:schemeClr val="dk2"/>
                </a:solidFill>
              </a:rPr>
              <a:t>We need the </a:t>
            </a:r>
            <a:r>
              <a:rPr lang="en-US" dirty="0">
                <a:solidFill>
                  <a:schemeClr val="dk2"/>
                </a:solidFill>
              </a:rPr>
              <a:t>essential matrix, camera parameters, relative camera rotation and translation, and previous world frame pose </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145" name="Google Shape;145;p14"/>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[Attach a plot of the camera’s trajectory through time]</a:t>
            </a: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endParaRPr sz="1400" b="0" i="0" u="none" strike="noStrike" cap="none">
              <a:solidFill>
                <a:schemeClr val="dk2"/>
              </a:solidFill>
              <a:latin typeface="Arial"/>
              <a:ea typeface="Arial"/>
              <a:cs typeface="Arial"/>
              <a:sym typeface="Arial"/>
            </a:endParaRPr>
          </a:p>
        </p:txBody>
      </p:sp>
      <p:pic>
        <p:nvPicPr>
          <p:cNvPr id="3" name="Picture 2" descr="Shape, circle&#10;&#10;Description automatically generated">
            <a:extLst>
              <a:ext uri="{FF2B5EF4-FFF2-40B4-BE49-F238E27FC236}">
                <a16:creationId xmlns:a16="http://schemas.microsoft.com/office/drawing/2014/main" id="{9CF967F5-9969-42EE-A820-D25202D09CBC}"/>
              </a:ext>
            </a:extLst>
          </p:cNvPr>
          <p:cNvPicPr>
            <a:picLocks noChangeAspect="1"/>
          </p:cNvPicPr>
          <p:nvPr/>
        </p:nvPicPr>
        <p:blipFill>
          <a:blip r:embed="rId3"/>
          <a:stretch>
            <a:fillRect/>
          </a:stretch>
        </p:blipFill>
        <p:spPr>
          <a:xfrm>
            <a:off x="3014072" y="1501788"/>
            <a:ext cx="3115855" cy="35284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74d7d1715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6: Panorama Stitching</a:t>
            </a:r>
            <a:endParaRPr/>
          </a:p>
        </p:txBody>
      </p:sp>
      <p:sp>
        <p:nvSpPr>
          <p:cNvPr id="151" name="Google Shape;151;g1174d7d1715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[Please add a README style documentation here for your implementation of panorama stitching with: description of what you implemented, instructions on how to replicate the results in clear steps that can be followed by course staff. Failure to replicate results by following this documentation will result in point penalties on this question of the assignment.] </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Here, we implement panorama stitching using SIFT, </a:t>
            </a:r>
            <a:r>
              <a:rPr lang="en-US" dirty="0" err="1"/>
              <a:t>homography</a:t>
            </a:r>
            <a:r>
              <a:rPr lang="en-US" dirty="0"/>
              <a:t> matrix, and a warp operation with OpenCV. First, we load in our images and get </a:t>
            </a:r>
            <a:r>
              <a:rPr lang="en-US" dirty="0" err="1"/>
              <a:t>grayscaled</a:t>
            </a:r>
            <a:r>
              <a:rPr lang="en-US" dirty="0"/>
              <a:t> versions to feed into SIFT, returning interest points. We then use </a:t>
            </a:r>
            <a:r>
              <a:rPr lang="en-US" dirty="0" err="1"/>
              <a:t>BFMatcher’s</a:t>
            </a:r>
            <a:r>
              <a:rPr lang="en-US" dirty="0"/>
              <a:t> </a:t>
            </a:r>
            <a:r>
              <a:rPr lang="en-US" dirty="0" err="1"/>
              <a:t>knnMatch</a:t>
            </a:r>
            <a:r>
              <a:rPr lang="en-US" dirty="0"/>
              <a:t> to get initial matches. We get our final candidate matches, we use a threshold multiple of 0.5 between the first and second distances returned in the previous step (that is, half the second distance must be greater than the first distance). We then get our source and destination  from the SIFT returns into linearized homogeneous arrays, which we input into </a:t>
            </a:r>
            <a:r>
              <a:rPr lang="en-US" dirty="0" err="1"/>
              <a:t>cv.findHomography</a:t>
            </a:r>
            <a:r>
              <a:rPr lang="en-US" dirty="0"/>
              <a:t> along with RANSAC as our method choice. Next, we multiply by the </a:t>
            </a:r>
            <a:r>
              <a:rPr lang="en-US" dirty="0" err="1"/>
              <a:t>homography</a:t>
            </a:r>
            <a:r>
              <a:rPr lang="en-US" dirty="0"/>
              <a:t> matrix to get the transform, and then divide by the last coordinate to get Cartesian coordinates. Finally, we utilize </a:t>
            </a:r>
            <a:r>
              <a:rPr lang="en-US" dirty="0" err="1"/>
              <a:t>cv.remap</a:t>
            </a:r>
            <a:r>
              <a:rPr lang="en-US" dirty="0"/>
              <a:t> to perform the interpolation. We can input the </a:t>
            </a:r>
            <a:r>
              <a:rPr lang="en-US" dirty="0" err="1"/>
              <a:t>imageB</a:t>
            </a:r>
            <a:r>
              <a:rPr lang="en-US" dirty="0"/>
              <a:t> into the beginning of the returned image to get our panorama.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74d7d1715_0_5"/>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Part 6: Panorama Stitching</a:t>
            </a:r>
            <a:endParaRPr dirty="0"/>
          </a:p>
        </p:txBody>
      </p:sp>
      <p:sp>
        <p:nvSpPr>
          <p:cNvPr id="157" name="Google Shape;157;g1174d7d1715_0_5"/>
          <p:cNvSpPr txBox="1">
            <a:spLocks noGrp="1"/>
          </p:cNvSpPr>
          <p:nvPr>
            <p:ph type="body" idx="1"/>
          </p:nvPr>
        </p:nvSpPr>
        <p:spPr>
          <a:xfrm>
            <a:off x="0" y="37511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[Insert visualizations of your stitched panorama here along with the 2 images you used to stitch this panorama (</a:t>
            </a:r>
            <a:r>
              <a:rPr lang="en" b="1" dirty="0"/>
              <a:t>there should be 3 images in this slide</a:t>
            </a:r>
            <a:r>
              <a:rPr lang="en" dirty="0"/>
              <a:t>)].</a:t>
            </a:r>
            <a:endParaRPr dirty="0"/>
          </a:p>
        </p:txBody>
      </p:sp>
      <p:pic>
        <p:nvPicPr>
          <p:cNvPr id="3" name="Picture 2" descr="A picture containing outdoor, house&#10;&#10;Description automatically generated">
            <a:extLst>
              <a:ext uri="{FF2B5EF4-FFF2-40B4-BE49-F238E27FC236}">
                <a16:creationId xmlns:a16="http://schemas.microsoft.com/office/drawing/2014/main" id="{0D92315E-1565-403A-9EAE-1C4CD90E068A}"/>
              </a:ext>
            </a:extLst>
          </p:cNvPr>
          <p:cNvPicPr>
            <a:picLocks noChangeAspect="1"/>
          </p:cNvPicPr>
          <p:nvPr/>
        </p:nvPicPr>
        <p:blipFill>
          <a:blip r:embed="rId3"/>
          <a:stretch>
            <a:fillRect/>
          </a:stretch>
        </p:blipFill>
        <p:spPr>
          <a:xfrm>
            <a:off x="3730708" y="1037544"/>
            <a:ext cx="3137312" cy="2091541"/>
          </a:xfrm>
          <a:prstGeom prst="rect">
            <a:avLst/>
          </a:prstGeom>
        </p:spPr>
      </p:pic>
      <p:pic>
        <p:nvPicPr>
          <p:cNvPr id="5" name="Picture 4" descr="A picture containing tree, outdoor, house&#10;&#10;Description automatically generated">
            <a:extLst>
              <a:ext uri="{FF2B5EF4-FFF2-40B4-BE49-F238E27FC236}">
                <a16:creationId xmlns:a16="http://schemas.microsoft.com/office/drawing/2014/main" id="{0268C78C-6B6D-471D-BED3-E0046C4C6ECE}"/>
              </a:ext>
            </a:extLst>
          </p:cNvPr>
          <p:cNvPicPr>
            <a:picLocks noChangeAspect="1"/>
          </p:cNvPicPr>
          <p:nvPr/>
        </p:nvPicPr>
        <p:blipFill>
          <a:blip r:embed="rId4"/>
          <a:stretch>
            <a:fillRect/>
          </a:stretch>
        </p:blipFill>
        <p:spPr>
          <a:xfrm>
            <a:off x="104355" y="1037544"/>
            <a:ext cx="3137312" cy="2091541"/>
          </a:xfrm>
          <a:prstGeom prst="rect">
            <a:avLst/>
          </a:prstGeom>
        </p:spPr>
      </p:pic>
      <p:pic>
        <p:nvPicPr>
          <p:cNvPr id="7" name="Picture 6" descr="A picture containing building, house&#10;&#10;Description automatically generated">
            <a:extLst>
              <a:ext uri="{FF2B5EF4-FFF2-40B4-BE49-F238E27FC236}">
                <a16:creationId xmlns:a16="http://schemas.microsoft.com/office/drawing/2014/main" id="{6136CFC3-122E-4EF9-94B1-2369F9184305}"/>
              </a:ext>
            </a:extLst>
          </p:cNvPr>
          <p:cNvPicPr>
            <a:picLocks noChangeAspect="1"/>
          </p:cNvPicPr>
          <p:nvPr/>
        </p:nvPicPr>
        <p:blipFill>
          <a:blip r:embed="rId5"/>
          <a:stretch>
            <a:fillRect/>
          </a:stretch>
        </p:blipFill>
        <p:spPr>
          <a:xfrm>
            <a:off x="1685621" y="3404994"/>
            <a:ext cx="4090173" cy="13633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65" name="Google Shape;65;p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[insert visualization of projected 3D points and actual 2D points for the CCB image we provided here]</a:t>
            </a:r>
            <a:endParaRPr dirty="0"/>
          </a:p>
        </p:txBody>
      </p:sp>
      <p:sp>
        <p:nvSpPr>
          <p:cNvPr id="66" name="Google Shape;66;p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camera center for the CCB image here]</a:t>
            </a:r>
            <a:endParaRPr/>
          </a:p>
        </p:txBody>
      </p:sp>
      <p:pic>
        <p:nvPicPr>
          <p:cNvPr id="3" name="Picture 2" descr="Chart, scatter chart&#10;&#10;Description automatically generated">
            <a:extLst>
              <a:ext uri="{FF2B5EF4-FFF2-40B4-BE49-F238E27FC236}">
                <a16:creationId xmlns:a16="http://schemas.microsoft.com/office/drawing/2014/main" id="{672F4ADA-CA8B-45E3-B4C0-E06D9006EBD6}"/>
              </a:ext>
            </a:extLst>
          </p:cNvPr>
          <p:cNvPicPr>
            <a:picLocks noChangeAspect="1"/>
          </p:cNvPicPr>
          <p:nvPr/>
        </p:nvPicPr>
        <p:blipFill>
          <a:blip r:embed="rId3"/>
          <a:stretch>
            <a:fillRect/>
          </a:stretch>
        </p:blipFill>
        <p:spPr>
          <a:xfrm>
            <a:off x="660568" y="1781298"/>
            <a:ext cx="3302164" cy="3112819"/>
          </a:xfrm>
          <a:prstGeom prst="rect">
            <a:avLst/>
          </a:prstGeom>
        </p:spPr>
      </p:pic>
      <p:pic>
        <p:nvPicPr>
          <p:cNvPr id="5" name="Picture 4" descr="Chart, scatter chart&#10;&#10;Description automatically generated">
            <a:extLst>
              <a:ext uri="{FF2B5EF4-FFF2-40B4-BE49-F238E27FC236}">
                <a16:creationId xmlns:a16="http://schemas.microsoft.com/office/drawing/2014/main" id="{CF299664-E97F-49DC-933F-5F511CE124B3}"/>
              </a:ext>
            </a:extLst>
          </p:cNvPr>
          <p:cNvPicPr>
            <a:picLocks noChangeAspect="1"/>
          </p:cNvPicPr>
          <p:nvPr/>
        </p:nvPicPr>
        <p:blipFill>
          <a:blip r:embed="rId4"/>
          <a:stretch>
            <a:fillRect/>
          </a:stretch>
        </p:blipFill>
        <p:spPr>
          <a:xfrm>
            <a:off x="5372113" y="1877470"/>
            <a:ext cx="2920473" cy="29204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72" name="Google Shape;72;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projected 3D points and actual 2D points for the Argoverse image we provided here]</a:t>
            </a:r>
            <a:endParaRPr/>
          </a:p>
        </p:txBody>
      </p:sp>
      <p:sp>
        <p:nvSpPr>
          <p:cNvPr id="73" name="Google Shape;73;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camera center for the Argoverse image here]</a:t>
            </a:r>
            <a:endParaRPr/>
          </a:p>
        </p:txBody>
      </p:sp>
      <p:pic>
        <p:nvPicPr>
          <p:cNvPr id="3" name="Picture 2" descr="Chart, scatter chart&#10;&#10;Description automatically generated">
            <a:extLst>
              <a:ext uri="{FF2B5EF4-FFF2-40B4-BE49-F238E27FC236}">
                <a16:creationId xmlns:a16="http://schemas.microsoft.com/office/drawing/2014/main" id="{F6CFFD68-15A8-423D-9407-097C332F44B2}"/>
              </a:ext>
            </a:extLst>
          </p:cNvPr>
          <p:cNvPicPr>
            <a:picLocks noChangeAspect="1"/>
          </p:cNvPicPr>
          <p:nvPr/>
        </p:nvPicPr>
        <p:blipFill>
          <a:blip r:embed="rId3"/>
          <a:stretch>
            <a:fillRect/>
          </a:stretch>
        </p:blipFill>
        <p:spPr>
          <a:xfrm>
            <a:off x="547877" y="1900052"/>
            <a:ext cx="3527546" cy="3243448"/>
          </a:xfrm>
          <a:prstGeom prst="rect">
            <a:avLst/>
          </a:prstGeom>
        </p:spPr>
      </p:pic>
      <p:pic>
        <p:nvPicPr>
          <p:cNvPr id="5" name="Picture 4" descr="Chart, scatter chart&#10;&#10;Description automatically generated">
            <a:extLst>
              <a:ext uri="{FF2B5EF4-FFF2-40B4-BE49-F238E27FC236}">
                <a16:creationId xmlns:a16="http://schemas.microsoft.com/office/drawing/2014/main" id="{7FB9F7FB-48D3-4487-9F47-E021D747E8F8}"/>
              </a:ext>
            </a:extLst>
          </p:cNvPr>
          <p:cNvPicPr>
            <a:picLocks noChangeAspect="1"/>
          </p:cNvPicPr>
          <p:nvPr/>
        </p:nvPicPr>
        <p:blipFill>
          <a:blip r:embed="rId4"/>
          <a:stretch>
            <a:fillRect/>
          </a:stretch>
        </p:blipFill>
        <p:spPr>
          <a:xfrm>
            <a:off x="5416275" y="2105701"/>
            <a:ext cx="2832150" cy="28321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79" name="Google Shape;7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dirty="0"/>
              <a:t>[What two quantities does the camera matrix relate?] </a:t>
            </a:r>
          </a:p>
          <a:p>
            <a:pPr marL="0" lvl="0" indent="0" algn="l" rtl="0">
              <a:lnSpc>
                <a:spcPct val="115000"/>
              </a:lnSpc>
              <a:spcBef>
                <a:spcPts val="0"/>
              </a:spcBef>
              <a:spcAft>
                <a:spcPts val="0"/>
              </a:spcAft>
              <a:buSzPts val="1400"/>
              <a:buNone/>
            </a:pPr>
            <a:endParaRPr lang="en" dirty="0"/>
          </a:p>
          <a:p>
            <a:pPr marL="0" lvl="0" indent="0" algn="l" rtl="0">
              <a:lnSpc>
                <a:spcPct val="115000"/>
              </a:lnSpc>
              <a:spcBef>
                <a:spcPts val="0"/>
              </a:spcBef>
              <a:spcAft>
                <a:spcPts val="0"/>
              </a:spcAft>
              <a:buSzPts val="1400"/>
              <a:buNone/>
            </a:pPr>
            <a:r>
              <a:rPr lang="en" dirty="0"/>
              <a:t>It relates </a:t>
            </a:r>
            <a:r>
              <a:rPr lang="en-US" dirty="0"/>
              <a:t>world 3D coordinates and 2D image coordinates.</a:t>
            </a:r>
          </a:p>
          <a:p>
            <a:pPr marL="0" lvl="0" indent="0" algn="l" rtl="0">
              <a:lnSpc>
                <a:spcPct val="115000"/>
              </a:lnSpc>
              <a:spcBef>
                <a:spcPts val="0"/>
              </a:spcBef>
              <a:spcAft>
                <a:spcPts val="0"/>
              </a:spcAft>
              <a:buSzPts val="1400"/>
              <a:buNone/>
            </a:pPr>
            <a:endParaRPr dirty="0"/>
          </a:p>
          <a:p>
            <a:pPr marL="0" lvl="0" indent="0" algn="l" rtl="0">
              <a:lnSpc>
                <a:spcPct val="115000"/>
              </a:lnSpc>
              <a:spcBef>
                <a:spcPts val="1200"/>
              </a:spcBef>
              <a:spcAft>
                <a:spcPts val="1200"/>
              </a:spcAft>
              <a:buSzPts val="1400"/>
              <a:buNone/>
            </a:pPr>
            <a:r>
              <a:rPr lang="en" dirty="0"/>
              <a:t>[What quantities can the camera matrix be decomposed into?]</a:t>
            </a:r>
          </a:p>
          <a:p>
            <a:pPr marL="0" lvl="0" indent="0" algn="l" rtl="0">
              <a:lnSpc>
                <a:spcPct val="115000"/>
              </a:lnSpc>
              <a:spcBef>
                <a:spcPts val="1200"/>
              </a:spcBef>
              <a:spcAft>
                <a:spcPts val="1200"/>
              </a:spcAft>
              <a:buSzPts val="1400"/>
              <a:buNone/>
            </a:pPr>
            <a:r>
              <a:rPr lang="en-US" dirty="0"/>
              <a:t>intrinsic and extrinsic parameters</a:t>
            </a:r>
            <a:endParaRPr dirty="0"/>
          </a:p>
        </p:txBody>
      </p:sp>
      <p:sp>
        <p:nvSpPr>
          <p:cNvPr id="80" name="Google Shape;8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[List any 3 factors that affect the camera projection matrix.]</a:t>
            </a:r>
          </a:p>
          <a:p>
            <a:pPr marL="0" lvl="0" indent="0" algn="l" rtl="0">
              <a:lnSpc>
                <a:spcPct val="115000"/>
              </a:lnSpc>
              <a:spcBef>
                <a:spcPts val="0"/>
              </a:spcBef>
              <a:spcAft>
                <a:spcPts val="1200"/>
              </a:spcAft>
              <a:buSzPts val="1400"/>
              <a:buNone/>
            </a:pPr>
            <a:r>
              <a:rPr lang="en-US" dirty="0"/>
              <a:t>Rotation, translation, and camera position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86" name="Google Shape;8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[insert visualization of epipolar lines on the CCB image pair]</a:t>
            </a:r>
            <a:endParaRPr/>
          </a:p>
        </p:txBody>
      </p:sp>
      <p:pic>
        <p:nvPicPr>
          <p:cNvPr id="3" name="Picture 2" descr="A picture containing text, indoor, display&#10;&#10;Description automatically generated">
            <a:extLst>
              <a:ext uri="{FF2B5EF4-FFF2-40B4-BE49-F238E27FC236}">
                <a16:creationId xmlns:a16="http://schemas.microsoft.com/office/drawing/2014/main" id="{4F00FA8C-7FD6-432F-BC6B-93CE9AD0170E}"/>
              </a:ext>
            </a:extLst>
          </p:cNvPr>
          <p:cNvPicPr>
            <a:picLocks noChangeAspect="1"/>
          </p:cNvPicPr>
          <p:nvPr/>
        </p:nvPicPr>
        <p:blipFill>
          <a:blip r:embed="rId3"/>
          <a:stretch>
            <a:fillRect/>
          </a:stretch>
        </p:blipFill>
        <p:spPr>
          <a:xfrm>
            <a:off x="0" y="1893004"/>
            <a:ext cx="9144000" cy="30200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Part 2: Fundamental matrix</a:t>
            </a:r>
            <a:endParaRPr dirty="0"/>
          </a:p>
        </p:txBody>
      </p:sp>
      <p:sp>
        <p:nvSpPr>
          <p:cNvPr id="92" name="Google Shape;92;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[Why is it that points in one image are projected by the fundamental matrix onto epipolar lines in the other image?]</a:t>
            </a:r>
          </a:p>
          <a:p>
            <a:pPr marL="0" lvl="0" indent="0" algn="l" rtl="0">
              <a:lnSpc>
                <a:spcPct val="115000"/>
              </a:lnSpc>
              <a:spcBef>
                <a:spcPts val="0"/>
              </a:spcBef>
              <a:spcAft>
                <a:spcPts val="1200"/>
              </a:spcAft>
              <a:buSzPts val="1400"/>
              <a:buNone/>
            </a:pPr>
            <a:endParaRPr lang="en" dirty="0"/>
          </a:p>
          <a:p>
            <a:pPr marL="0" lvl="0" indent="0" algn="l" rtl="0">
              <a:lnSpc>
                <a:spcPct val="115000"/>
              </a:lnSpc>
              <a:spcBef>
                <a:spcPts val="0"/>
              </a:spcBef>
              <a:spcAft>
                <a:spcPts val="1200"/>
              </a:spcAft>
              <a:buSzPts val="1400"/>
              <a:buNone/>
            </a:pPr>
            <a:r>
              <a:rPr lang="en" dirty="0"/>
              <a:t>The points in the images are a camera projection matrix times the real world coordinates. We can derive the fundamental matrix using linear regression tequniques on a set of points, allowing for the points to be projected to the other points’ epipolar lines.</a:t>
            </a:r>
          </a:p>
          <a:p>
            <a:pPr marL="0" lvl="0" indent="0" algn="l" rtl="0">
              <a:lnSpc>
                <a:spcPct val="115000"/>
              </a:lnSpc>
              <a:spcBef>
                <a:spcPts val="0"/>
              </a:spcBef>
              <a:spcAft>
                <a:spcPts val="1200"/>
              </a:spcAft>
              <a:buSzPts val="1400"/>
              <a:buNone/>
            </a:pPr>
            <a:endParaRPr lang="en" dirty="0"/>
          </a:p>
        </p:txBody>
      </p:sp>
      <p:sp>
        <p:nvSpPr>
          <p:cNvPr id="93" name="Google Shape;93;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Clr>
                <a:schemeClr val="dk1"/>
              </a:buClr>
              <a:buSzPts val="1100"/>
              <a:buFont typeface="Arial"/>
              <a:buNone/>
            </a:pPr>
            <a:r>
              <a:rPr lang="en" dirty="0"/>
              <a:t>[What happens to the epipoles and epipolar lines when you take two images where the camera centers are within the images? Why?]</a:t>
            </a:r>
          </a:p>
          <a:p>
            <a:pPr marL="0" lvl="0" indent="0" algn="l" rtl="0">
              <a:lnSpc>
                <a:spcPct val="115000"/>
              </a:lnSpc>
              <a:spcBef>
                <a:spcPts val="0"/>
              </a:spcBef>
              <a:spcAft>
                <a:spcPts val="1200"/>
              </a:spcAft>
              <a:buClr>
                <a:schemeClr val="dk1"/>
              </a:buClr>
              <a:buSzPts val="1100"/>
              <a:buFont typeface="Arial"/>
              <a:buNone/>
            </a:pPr>
            <a:r>
              <a:rPr lang="en" dirty="0"/>
              <a:t>The epipolar lines would intersect in the epipolar plane, and the epopiles would switch relative direction (if we have two epipoles, A and B, and A’, B’ are the epipoles with the camera centers are within the images, and WLOG the x coordinates of them are Ax and Bx respectively, then Ax-Bx = -(A1x – B1x)). This is because the two planes created by the two images would then intersect inside the epipolar plane.</a:t>
            </a:r>
          </a:p>
          <a:p>
            <a:pPr marL="0" lvl="0" indent="0" algn="l" rtl="0">
              <a:lnSpc>
                <a:spcPct val="115000"/>
              </a:lnSpc>
              <a:spcBef>
                <a:spcPts val="0"/>
              </a:spcBef>
              <a:spcAft>
                <a:spcPts val="1200"/>
              </a:spcAft>
              <a:buClr>
                <a:schemeClr val="dk1"/>
              </a:buClr>
              <a:buSzPts val="1100"/>
              <a:buFont typeface="Arial"/>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Part 2: Fundamental matrix</a:t>
            </a:r>
            <a:endParaRPr dirty="0"/>
          </a:p>
        </p:txBody>
      </p:sp>
      <p:sp>
        <p:nvSpPr>
          <p:cNvPr id="99" name="Google Shape;99;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Clr>
                <a:schemeClr val="dk1"/>
              </a:buClr>
              <a:buSzPts val="1100"/>
              <a:buFont typeface="Arial"/>
              <a:buNone/>
            </a:pPr>
            <a:r>
              <a:rPr lang="en" dirty="0"/>
              <a:t>[What does it mean when your epipolar lines are all horizontal across the two images?]</a:t>
            </a:r>
          </a:p>
          <a:p>
            <a:pPr marL="0" lvl="0" indent="0" algn="l" rtl="0">
              <a:lnSpc>
                <a:spcPct val="115000"/>
              </a:lnSpc>
              <a:spcBef>
                <a:spcPts val="1200"/>
              </a:spcBef>
              <a:spcAft>
                <a:spcPts val="0"/>
              </a:spcAft>
              <a:buClr>
                <a:schemeClr val="dk1"/>
              </a:buClr>
              <a:buSzPts val="1100"/>
              <a:buFont typeface="Arial"/>
              <a:buNone/>
            </a:pPr>
            <a:r>
              <a:rPr lang="en-US" dirty="0"/>
              <a:t>Each point’s corresponding point will be along the horizontal </a:t>
            </a:r>
            <a:r>
              <a:rPr lang="en" dirty="0"/>
              <a:t>epipolar lines.</a:t>
            </a:r>
            <a:endParaRPr dirty="0"/>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lnSpc>
                <a:spcPct val="115000"/>
              </a:lnSpc>
              <a:spcBef>
                <a:spcPts val="1200"/>
              </a:spcBef>
              <a:spcAft>
                <a:spcPts val="0"/>
              </a:spcAft>
              <a:buClr>
                <a:schemeClr val="dk1"/>
              </a:buClr>
              <a:buSzPts val="1100"/>
              <a:buFont typeface="Arial"/>
              <a:buNone/>
            </a:pPr>
            <a:r>
              <a:rPr lang="en" dirty="0"/>
              <a:t>[Why is the fundamental matrix defined up to a scale?</a:t>
            </a:r>
            <a:endParaRPr dirty="0"/>
          </a:p>
          <a:p>
            <a:pPr marL="0" lvl="0" indent="0" algn="l" rtl="0">
              <a:lnSpc>
                <a:spcPct val="115000"/>
              </a:lnSpc>
              <a:spcBef>
                <a:spcPts val="1200"/>
              </a:spcBef>
              <a:spcAft>
                <a:spcPts val="1200"/>
              </a:spcAft>
              <a:buSzPts val="1400"/>
              <a:buNone/>
            </a:pPr>
            <a:r>
              <a:rPr lang="en-US" dirty="0"/>
              <a:t>You can multiply the formula to get the matrix my any scalar and the new matrix will also be a valid fundamental matrix </a:t>
            </a:r>
            <a:endParaRPr dirty="0"/>
          </a:p>
        </p:txBody>
      </p:sp>
      <p:sp>
        <p:nvSpPr>
          <p:cNvPr id="100" name="Google Shape;100;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[Why is the fundamental matrix rank 2?]</a:t>
            </a:r>
          </a:p>
          <a:p>
            <a:pPr marL="0" lvl="0" indent="0" algn="l" rtl="0">
              <a:lnSpc>
                <a:spcPct val="115000"/>
              </a:lnSpc>
              <a:spcBef>
                <a:spcPts val="0"/>
              </a:spcBef>
              <a:spcAft>
                <a:spcPts val="1200"/>
              </a:spcAft>
              <a:buSzPts val="1400"/>
              <a:buNone/>
            </a:pPr>
            <a:r>
              <a:rPr lang="en" dirty="0"/>
              <a:t>Epipoles themselves must lie on epipolar lines, hence the rank 2.</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06" name="Google Shape;106;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[insert visualization of correspondences on Notre Dame after RANSAC]</a:t>
            </a:r>
            <a:endParaRPr/>
          </a:p>
        </p:txBody>
      </p:sp>
      <p:pic>
        <p:nvPicPr>
          <p:cNvPr id="3" name="Picture 2" descr="A picture containing building, outdoor, government building&#10;&#10;Description automatically generated">
            <a:extLst>
              <a:ext uri="{FF2B5EF4-FFF2-40B4-BE49-F238E27FC236}">
                <a16:creationId xmlns:a16="http://schemas.microsoft.com/office/drawing/2014/main" id="{8250C7F9-C2FB-4BBC-AA82-ED83FE0EFACF}"/>
              </a:ext>
            </a:extLst>
          </p:cNvPr>
          <p:cNvPicPr>
            <a:picLocks noChangeAspect="1"/>
          </p:cNvPicPr>
          <p:nvPr/>
        </p:nvPicPr>
        <p:blipFill>
          <a:blip r:embed="rId3"/>
          <a:stretch>
            <a:fillRect/>
          </a:stretch>
        </p:blipFill>
        <p:spPr>
          <a:xfrm>
            <a:off x="1949778" y="1587945"/>
            <a:ext cx="5244444" cy="35555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12" name="Google Shape;112;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[insert visualization of epipolar lines on the Notre Dame image pair] </a:t>
            </a:r>
            <a:endParaRPr/>
          </a:p>
        </p:txBody>
      </p:sp>
      <p:pic>
        <p:nvPicPr>
          <p:cNvPr id="3" name="Picture 2" descr="A picture containing text, sky, city, crowd&#10;&#10;Description automatically generated">
            <a:extLst>
              <a:ext uri="{FF2B5EF4-FFF2-40B4-BE49-F238E27FC236}">
                <a16:creationId xmlns:a16="http://schemas.microsoft.com/office/drawing/2014/main" id="{BD768FC8-FAB6-4416-9B23-7DFC2607814A}"/>
              </a:ext>
            </a:extLst>
          </p:cNvPr>
          <p:cNvPicPr>
            <a:picLocks noChangeAspect="1"/>
          </p:cNvPicPr>
          <p:nvPr/>
        </p:nvPicPr>
        <p:blipFill>
          <a:blip r:embed="rId3"/>
          <a:stretch>
            <a:fillRect/>
          </a:stretch>
        </p:blipFill>
        <p:spPr>
          <a:xfrm>
            <a:off x="1902384" y="1727099"/>
            <a:ext cx="5339231" cy="328854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1206</Words>
  <Application>Microsoft Office PowerPoint</Application>
  <PresentationFormat>On-screen Show (16:9)</PresentationFormat>
  <Paragraphs>78</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PowerPoint Presentation</vt:lpstr>
      <vt:lpstr>Part 1: Projection matrix</vt:lpstr>
      <vt:lpstr>Part 1: Projection matrix</vt:lpstr>
      <vt:lpstr>Part 1: Projection matrix</vt:lpstr>
      <vt:lpstr>Part 2: Fundamental matrix</vt:lpstr>
      <vt:lpstr>Part 2: Fundamental matrix</vt:lpstr>
      <vt:lpstr>Part 2: Fundamental matrix</vt:lpstr>
      <vt:lpstr>Part 3: RANSAC</vt:lpstr>
      <vt:lpstr>Part 3: RANSAC</vt:lpstr>
      <vt:lpstr>Part 3: RANSAC</vt:lpstr>
      <vt:lpstr>Part 4: Performance comparison</vt:lpstr>
      <vt:lpstr>Part 4: Performance comparison</vt:lpstr>
      <vt:lpstr>PowerPoint Presentation</vt:lpstr>
      <vt:lpstr>PowerPoint Presentation</vt:lpstr>
      <vt:lpstr>Part 6: Panorama Stitching</vt:lpstr>
      <vt:lpstr>Part 6: Panorama Stitching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Cameron Potter</cp:lastModifiedBy>
  <cp:revision>5</cp:revision>
  <dcterms:modified xsi:type="dcterms:W3CDTF">2022-03-16T04:47:26Z</dcterms:modified>
</cp:coreProperties>
</file>