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7"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FDA917-BF1D-45A5-B592-F91ACCB8328D}">
  <a:tblStyle styleId="{FCFDA917-BF1D-45A5-B592-F91ACCB83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81" d="100"/>
          <a:sy n="81" d="100"/>
        </p:scale>
        <p:origin x="86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231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354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66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40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ee6c9df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ee6c9df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ee6c9df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ee6c9df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ee6c9df4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ee6c9df4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ee6c9df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ee6c9df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ee6c9df4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ee6c9df4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4476/6476 Project 4</a:t>
            </a:r>
            <a:endParaRPr dirty="0"/>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Cameron Potter</a:t>
            </a:r>
            <a:endParaRPr dirty="0"/>
          </a:p>
          <a:p>
            <a:pPr marL="0" lvl="0" indent="0" algn="ctr" rtl="0">
              <a:lnSpc>
                <a:spcPct val="100000"/>
              </a:lnSpc>
              <a:spcBef>
                <a:spcPts val="0"/>
              </a:spcBef>
              <a:spcAft>
                <a:spcPts val="0"/>
              </a:spcAft>
              <a:buSzPts val="2800"/>
              <a:buNone/>
            </a:pPr>
            <a:r>
              <a:rPr lang="en-US" dirty="0"/>
              <a:t>cpotter8@gatech.edu</a:t>
            </a:r>
            <a:endParaRPr dirty="0"/>
          </a:p>
          <a:p>
            <a:pPr marL="0" lvl="0" indent="0" algn="ctr" rtl="0">
              <a:lnSpc>
                <a:spcPct val="100000"/>
              </a:lnSpc>
              <a:spcBef>
                <a:spcPts val="0"/>
              </a:spcBef>
              <a:spcAft>
                <a:spcPts val="0"/>
              </a:spcAft>
              <a:buSzPts val="2800"/>
              <a:buNone/>
            </a:pPr>
            <a:r>
              <a:rPr lang="en-US" dirty="0"/>
              <a:t>cpotter8</a:t>
            </a:r>
            <a:endParaRPr dirty="0"/>
          </a:p>
          <a:p>
            <a:pPr marL="0" lvl="0" indent="0" algn="ctr" rtl="0">
              <a:lnSpc>
                <a:spcPct val="100000"/>
              </a:lnSpc>
              <a:spcBef>
                <a:spcPts val="0"/>
              </a:spcBef>
              <a:spcAft>
                <a:spcPts val="0"/>
              </a:spcAft>
              <a:buSzPts val="2800"/>
              <a:buNone/>
            </a:pPr>
            <a:r>
              <a:rPr lang="en-US" dirty="0"/>
              <a:t>903465425</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fine-tuning a network mean?]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Fine-tuning a network is when we take a pre-trained model and use its weights as the initialization for a newly created model</a:t>
            </a:r>
            <a:endParaRPr dirty="0"/>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want to "freeze" the conv layers and some of the linear layers from a pre-trained ResNet? Why can we do this?]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Freezing layers is making sure the gradients are not updated during training. It can help prevent overfitting and speed up computation, especially when using a pretrained model. We can do this because the weights of earlier layers we do not want to modify, as they are already trained. We just want to update how we actually classify the information.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0.8800764452938364</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0.9045714285714286</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here]</a:t>
            </a:r>
            <a:endParaRPr/>
          </a:p>
        </p:txBody>
      </p:sp>
      <p:pic>
        <p:nvPicPr>
          <p:cNvPr id="3" name="Picture 2" descr="Chart&#10;&#10;Description automatically generated">
            <a:extLst>
              <a:ext uri="{FF2B5EF4-FFF2-40B4-BE49-F238E27FC236}">
                <a16:creationId xmlns:a16="http://schemas.microsoft.com/office/drawing/2014/main" id="{CB69B00C-2D2C-4374-A4C0-1523D11E5DD7}"/>
              </a:ext>
            </a:extLst>
          </p:cNvPr>
          <p:cNvPicPr>
            <a:picLocks noChangeAspect="1"/>
          </p:cNvPicPr>
          <p:nvPr/>
        </p:nvPicPr>
        <p:blipFill>
          <a:blip r:embed="rId3"/>
          <a:stretch>
            <a:fillRect/>
          </a:stretch>
        </p:blipFill>
        <p:spPr>
          <a:xfrm>
            <a:off x="311700" y="1454145"/>
            <a:ext cx="3216130" cy="2235210"/>
          </a:xfrm>
          <a:prstGeom prst="rect">
            <a:avLst/>
          </a:prstGeom>
        </p:spPr>
      </p:pic>
      <p:pic>
        <p:nvPicPr>
          <p:cNvPr id="5" name="Picture 4" descr="A picture containing shape&#10;&#10;Description automatically generated">
            <a:extLst>
              <a:ext uri="{FF2B5EF4-FFF2-40B4-BE49-F238E27FC236}">
                <a16:creationId xmlns:a16="http://schemas.microsoft.com/office/drawing/2014/main" id="{07444208-1749-4A74-B8A8-553CBBA26703}"/>
              </a:ext>
            </a:extLst>
          </p:cNvPr>
          <p:cNvPicPr>
            <a:picLocks noChangeAspect="1"/>
          </p:cNvPicPr>
          <p:nvPr/>
        </p:nvPicPr>
        <p:blipFill>
          <a:blip r:embed="rId4"/>
          <a:stretch>
            <a:fillRect/>
          </a:stretch>
        </p:blipFill>
        <p:spPr>
          <a:xfrm>
            <a:off x="4832400" y="1454145"/>
            <a:ext cx="3167887" cy="2235210"/>
          </a:xfrm>
          <a:prstGeom prst="rect">
            <a:avLst/>
          </a:prstGeom>
        </p:spPr>
      </p:pic>
    </p:spTree>
    <p:extLst>
      <p:ext uri="{BB962C8B-B14F-4D97-AF65-F5344CB8AC3E}">
        <p14:creationId xmlns:p14="http://schemas.microsoft.com/office/powerpoint/2010/main" val="109875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accuracy table obtained from your final MultilabelResNet model.]</a:t>
            </a:r>
            <a:endParaRPr dirty="0"/>
          </a:p>
        </p:txBody>
      </p:sp>
      <p:pic>
        <p:nvPicPr>
          <p:cNvPr id="3" name="Picture 2" descr="A screenshot of a computer&#10;&#10;Description automatically generated with medium confidence">
            <a:extLst>
              <a:ext uri="{FF2B5EF4-FFF2-40B4-BE49-F238E27FC236}">
                <a16:creationId xmlns:a16="http://schemas.microsoft.com/office/drawing/2014/main" id="{25F903F5-D245-4260-B8FB-6D71DB42BB45}"/>
              </a:ext>
            </a:extLst>
          </p:cNvPr>
          <p:cNvPicPr>
            <a:picLocks noChangeAspect="1"/>
          </p:cNvPicPr>
          <p:nvPr/>
        </p:nvPicPr>
        <p:blipFill>
          <a:blip r:embed="rId3"/>
          <a:stretch>
            <a:fillRect/>
          </a:stretch>
        </p:blipFill>
        <p:spPr>
          <a:xfrm>
            <a:off x="654540" y="2333954"/>
            <a:ext cx="7834920" cy="2234921"/>
          </a:xfrm>
          <a:prstGeom prst="rect">
            <a:avLst/>
          </a:prstGeom>
        </p:spPr>
      </p:pic>
    </p:spTree>
    <p:extLst>
      <p:ext uri="{BB962C8B-B14F-4D97-AF65-F5344CB8AC3E}">
        <p14:creationId xmlns:p14="http://schemas.microsoft.com/office/powerpoint/2010/main" val="248632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[List 3 changes that you made in the network compared to the one in part 3.]</a:t>
            </a:r>
          </a:p>
          <a:p>
            <a:pPr marL="285750" indent="-285750"/>
            <a:r>
              <a:rPr lang="en" dirty="0"/>
              <a:t>Changed Cross Entropy Loss to Binary Cross Entropy Loss</a:t>
            </a:r>
          </a:p>
          <a:p>
            <a:pPr marL="285750" indent="-285750"/>
            <a:r>
              <a:rPr lang="en" dirty="0"/>
              <a:t>Added sigmoid activation layer</a:t>
            </a:r>
          </a:p>
          <a:p>
            <a:pPr marL="285750" indent="-285750"/>
            <a:r>
              <a:rPr lang="en-US" dirty="0"/>
              <a:t>C</a:t>
            </a:r>
            <a:r>
              <a:rPr lang="en" dirty="0"/>
              <a:t>hanged output from 15 labels to 7 labels</a:t>
            </a:r>
            <a:endParaRPr dirty="0"/>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[Is the loss function of the ResNet model from part 3 appropriate for this problem? Why or why not?]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It is not appropriate, as our output is not a probability vector. We treat each label as a binary classification problem, and thus we need to use binary cross entropy loss. </a:t>
            </a:r>
            <a:endParaRPr dirty="0"/>
          </a:p>
        </p:txBody>
      </p:sp>
    </p:spTree>
    <p:extLst>
      <p:ext uri="{BB962C8B-B14F-4D97-AF65-F5344CB8AC3E}">
        <p14:creationId xmlns:p14="http://schemas.microsoft.com/office/powerpoint/2010/main" val="3112130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699" y="1152475"/>
            <a:ext cx="820220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[Explain a problem that one needs to be wary of with multilabel classification. HINT: consider the purpose of visualizing your results with the accuracy table. You might want to do some data exploration here.]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Any problem where labels can be mutually exclusive would cause some issues with multilabel classification. For example, our labels include “man-made” and “natural”. In some cases, both these labels make sense together, such as a cabin </a:t>
            </a:r>
            <a:r>
              <a:rPr lang="en-US" dirty="0"/>
              <a:t>in the woods; however, one should be wary when these labels are both true, as most of the time an image cannot be both labels.</a:t>
            </a:r>
            <a:endParaRPr dirty="0"/>
          </a:p>
        </p:txBody>
      </p:sp>
    </p:spTree>
    <p:extLst>
      <p:ext uri="{BB962C8B-B14F-4D97-AF65-F5344CB8AC3E}">
        <p14:creationId xmlns:p14="http://schemas.microsoft.com/office/powerpoint/2010/main" val="214390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SimpleNet</a:t>
            </a:r>
            <a:endParaRPr/>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SimpleNet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0.671356783919598</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0.49</a:t>
            </a:r>
            <a:endParaRPr dirty="0"/>
          </a:p>
        </p:txBody>
      </p:sp>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for SimpleNet here]</a:t>
            </a:r>
            <a:endParaRPr/>
          </a:p>
        </p:txBody>
      </p:sp>
      <p:pic>
        <p:nvPicPr>
          <p:cNvPr id="3" name="Picture 2" descr="Chart&#10;&#10;Description automatically generated">
            <a:extLst>
              <a:ext uri="{FF2B5EF4-FFF2-40B4-BE49-F238E27FC236}">
                <a16:creationId xmlns:a16="http://schemas.microsoft.com/office/drawing/2014/main" id="{3B38098D-61E5-45E0-BD42-73AD977C7448}"/>
              </a:ext>
            </a:extLst>
          </p:cNvPr>
          <p:cNvPicPr>
            <a:picLocks noChangeAspect="1"/>
          </p:cNvPicPr>
          <p:nvPr/>
        </p:nvPicPr>
        <p:blipFill>
          <a:blip r:embed="rId3"/>
          <a:stretch>
            <a:fillRect/>
          </a:stretch>
        </p:blipFill>
        <p:spPr>
          <a:xfrm>
            <a:off x="306794" y="1600123"/>
            <a:ext cx="2754106" cy="1943253"/>
          </a:xfrm>
          <a:prstGeom prst="rect">
            <a:avLst/>
          </a:prstGeom>
        </p:spPr>
      </p:pic>
      <p:pic>
        <p:nvPicPr>
          <p:cNvPr id="5" name="Picture 4" descr="Chart, line chart&#10;&#10;Description automatically generated">
            <a:extLst>
              <a:ext uri="{FF2B5EF4-FFF2-40B4-BE49-F238E27FC236}">
                <a16:creationId xmlns:a16="http://schemas.microsoft.com/office/drawing/2014/main" id="{2E5C4F2C-F468-485C-9E71-7E60CD7481E9}"/>
              </a:ext>
            </a:extLst>
          </p:cNvPr>
          <p:cNvPicPr>
            <a:picLocks noChangeAspect="1"/>
          </p:cNvPicPr>
          <p:nvPr/>
        </p:nvPicPr>
        <p:blipFill>
          <a:blip r:embed="rId4"/>
          <a:stretch>
            <a:fillRect/>
          </a:stretch>
        </p:blipFill>
        <p:spPr>
          <a:xfrm>
            <a:off x="5455297" y="1582548"/>
            <a:ext cx="2754106" cy="1978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 each of the following (keeping the changes as you move to the next row):</a:t>
            </a:r>
            <a:endParaRPr dirty="0"/>
          </a:p>
        </p:txBody>
      </p:sp>
      <p:graphicFrame>
        <p:nvGraphicFramePr>
          <p:cNvPr id="69" name="Google Shape;69;p15"/>
          <p:cNvGraphicFramePr/>
          <p:nvPr>
            <p:extLst>
              <p:ext uri="{D42A27DB-BD31-4B8C-83A1-F6EECF244321}">
                <p14:modId xmlns:p14="http://schemas.microsoft.com/office/powerpoint/2010/main" val="2212117259"/>
              </p:ext>
            </p:extLst>
          </p:nvPr>
        </p:nvGraphicFramePr>
        <p:xfrm>
          <a:off x="1239488" y="1693450"/>
          <a:ext cx="6665025" cy="3200200"/>
        </p:xfrm>
        <a:graphic>
          <a:graphicData uri="http://schemas.openxmlformats.org/drawingml/2006/table">
            <a:tbl>
              <a:tblPr>
                <a:noFill/>
                <a:tableStyleId>{FCFDA917-BF1D-45A5-B592-F91ACCB8328D}</a:tableStyleId>
              </a:tblPr>
              <a:tblGrid>
                <a:gridCol w="3908325">
                  <a:extLst>
                    <a:ext uri="{9D8B030D-6E8A-4147-A177-3AD203B41FA5}">
                      <a16:colId xmlns:a16="http://schemas.microsoft.com/office/drawing/2014/main" val="20000"/>
                    </a:ext>
                  </a:extLst>
                </a:gridCol>
                <a:gridCol w="14011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accuracy</a:t>
                      </a:r>
                      <a:endParaRPr/>
                    </a:p>
                  </a:txBody>
                  <a:tcPr marL="91425" marR="91425" marT="91425" marB="91425"/>
                </a:tc>
                <a:tc>
                  <a:txBody>
                    <a:bodyPr/>
                    <a:lstStyle/>
                    <a:p>
                      <a:pPr marL="0" lvl="0" indent="0" algn="l" rtl="0">
                        <a:spcBef>
                          <a:spcPts val="0"/>
                        </a:spcBef>
                        <a:spcAft>
                          <a:spcPts val="0"/>
                        </a:spcAft>
                        <a:buNone/>
                      </a:pPr>
                      <a:r>
                        <a:rPr lang="en"/>
                        <a:t>Validation accuracy</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dirty="0"/>
                        <a:t>SimpleNet</a:t>
                      </a:r>
                      <a:endParaRPr dirty="0"/>
                    </a:p>
                  </a:txBody>
                  <a:tcPr marL="91425" marR="91425" marT="91425" marB="91425"/>
                </a:tc>
                <a:tc>
                  <a:txBody>
                    <a:bodyPr/>
                    <a:lstStyle/>
                    <a:p>
                      <a:pPr marL="0" lvl="0" indent="0" algn="l" rtl="0">
                        <a:spcBef>
                          <a:spcPts val="0"/>
                        </a:spcBef>
                        <a:spcAft>
                          <a:spcPts val="0"/>
                        </a:spcAft>
                        <a:buNone/>
                      </a:pPr>
                      <a:r>
                        <a:rPr lang="en-US" dirty="0"/>
                        <a:t>0.6713567839</a:t>
                      </a:r>
                      <a:endParaRPr dirty="0"/>
                    </a:p>
                  </a:txBody>
                  <a:tcPr marL="91425" marR="91425" marT="91425" marB="91425"/>
                </a:tc>
                <a:tc>
                  <a:txBody>
                    <a:bodyPr/>
                    <a:lstStyle/>
                    <a:p>
                      <a:pPr marL="0" lvl="0" indent="0" algn="l" rtl="0">
                        <a:spcBef>
                          <a:spcPts val="0"/>
                        </a:spcBef>
                        <a:spcAft>
                          <a:spcPts val="0"/>
                        </a:spcAft>
                        <a:buNone/>
                      </a:pPr>
                      <a:r>
                        <a:rPr lang="en" dirty="0"/>
                        <a:t>0.49</a:t>
                      </a:r>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dirty="0"/>
                        <a:t>Jittering</a:t>
                      </a:r>
                      <a:endParaRPr dirty="0"/>
                    </a:p>
                  </a:txBody>
                  <a:tcPr marL="91425" marR="91425" marT="91425" marB="91425"/>
                </a:tc>
                <a:tc>
                  <a:txBody>
                    <a:bodyPr/>
                    <a:lstStyle/>
                    <a:p>
                      <a:pPr marL="0" lvl="0" indent="0" algn="l" rtl="0">
                        <a:spcBef>
                          <a:spcPts val="0"/>
                        </a:spcBef>
                        <a:spcAft>
                          <a:spcPts val="0"/>
                        </a:spcAft>
                        <a:buNone/>
                      </a:pPr>
                      <a:r>
                        <a:rPr lang="en-US" dirty="0"/>
                        <a:t>0.5189</a:t>
                      </a:r>
                      <a:endParaRPr dirty="0"/>
                    </a:p>
                  </a:txBody>
                  <a:tcPr marL="91425" marR="91425" marT="91425" marB="91425"/>
                </a:tc>
                <a:tc>
                  <a:txBody>
                    <a:bodyPr/>
                    <a:lstStyle/>
                    <a:p>
                      <a:pPr marL="0" lvl="0" indent="0" algn="l" rtl="0">
                        <a:spcBef>
                          <a:spcPts val="0"/>
                        </a:spcBef>
                        <a:spcAft>
                          <a:spcPts val="0"/>
                        </a:spcAft>
                        <a:buNone/>
                      </a:pPr>
                      <a:r>
                        <a:rPr lang="en-US" dirty="0"/>
                        <a:t>0.4573</a:t>
                      </a:r>
                      <a:endParaRPr dirty="0"/>
                    </a:p>
                  </a:txBody>
                  <a:tcPr marL="91425" marR="91425" marT="91425" marB="91425"/>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SzPts val="1400"/>
                        <a:buChar char="+"/>
                      </a:pPr>
                      <a:r>
                        <a:rPr lang="en" dirty="0"/>
                        <a:t>Zero-centering &amp; variance-normalization</a:t>
                      </a:r>
                      <a:endParaRPr dirty="0"/>
                    </a:p>
                  </a:txBody>
                  <a:tcPr marL="91425" marR="91425" marT="91425" marB="91425"/>
                </a:tc>
                <a:tc>
                  <a:txBody>
                    <a:bodyPr/>
                    <a:lstStyle/>
                    <a:p>
                      <a:pPr marL="0" lvl="0" indent="0" algn="l" rtl="0">
                        <a:spcBef>
                          <a:spcPts val="0"/>
                        </a:spcBef>
                        <a:spcAft>
                          <a:spcPts val="0"/>
                        </a:spcAft>
                        <a:buNone/>
                      </a:pPr>
                      <a:r>
                        <a:rPr lang="en-US" dirty="0"/>
                        <a:t>0.8412060301</a:t>
                      </a:r>
                      <a:endParaRPr dirty="0"/>
                    </a:p>
                  </a:txBody>
                  <a:tcPr marL="91425" marR="91425" marT="91425" marB="91425"/>
                </a:tc>
                <a:tc>
                  <a:txBody>
                    <a:bodyPr/>
                    <a:lstStyle/>
                    <a:p>
                      <a:pPr marL="0" lvl="0" indent="0" algn="l" rtl="0">
                        <a:spcBef>
                          <a:spcPts val="0"/>
                        </a:spcBef>
                        <a:spcAft>
                          <a:spcPts val="0"/>
                        </a:spcAft>
                        <a:buNone/>
                      </a:pPr>
                      <a:r>
                        <a:rPr lang="en-US" dirty="0"/>
                        <a:t>0.3893333333</a:t>
                      </a:r>
                      <a:endParaRPr dirty="0"/>
                    </a:p>
                  </a:txBody>
                  <a:tcPr marL="91425" marR="91425" marT="91425" marB="91425"/>
                </a:tc>
                <a:extLst>
                  <a:ext uri="{0D108BD9-81ED-4DB2-BD59-A6C34878D82A}">
                    <a16:rowId xmlns:a16="http://schemas.microsoft.com/office/drawing/2014/main" val="10003"/>
                  </a:ext>
                </a:extLst>
              </a:tr>
              <a:tr h="396200">
                <a:tc>
                  <a:txBody>
                    <a:bodyPr/>
                    <a:lstStyle/>
                    <a:p>
                      <a:pPr marL="457200" lvl="0" indent="-317500" algn="l" rtl="0">
                        <a:spcBef>
                          <a:spcPts val="0"/>
                        </a:spcBef>
                        <a:spcAft>
                          <a:spcPts val="0"/>
                        </a:spcAft>
                        <a:buSzPts val="1400"/>
                        <a:buChar char="+"/>
                      </a:pPr>
                      <a:r>
                        <a:rPr lang="en" dirty="0"/>
                        <a:t>Dropout regularization</a:t>
                      </a:r>
                      <a:endParaRPr dirty="0"/>
                    </a:p>
                  </a:txBody>
                  <a:tcPr marL="91425" marR="91425" marT="91425" marB="91425"/>
                </a:tc>
                <a:tc>
                  <a:txBody>
                    <a:bodyPr/>
                    <a:lstStyle/>
                    <a:p>
                      <a:pPr marL="0" lvl="0" indent="0" algn="l" rtl="0">
                        <a:spcBef>
                          <a:spcPts val="0"/>
                        </a:spcBef>
                        <a:spcAft>
                          <a:spcPts val="0"/>
                        </a:spcAft>
                        <a:buNone/>
                      </a:pPr>
                      <a:r>
                        <a:rPr lang="en-US" dirty="0"/>
                        <a:t>0.5262981574</a:t>
                      </a:r>
                      <a:endParaRPr dirty="0"/>
                    </a:p>
                  </a:txBody>
                  <a:tcPr marL="91425" marR="91425" marT="91425" marB="91425"/>
                </a:tc>
                <a:tc>
                  <a:txBody>
                    <a:bodyPr/>
                    <a:lstStyle/>
                    <a:p>
                      <a:pPr marL="0" lvl="0" indent="0" algn="l" rtl="0">
                        <a:spcBef>
                          <a:spcPts val="0"/>
                        </a:spcBef>
                        <a:spcAft>
                          <a:spcPts val="0"/>
                        </a:spcAft>
                        <a:buNone/>
                      </a:pPr>
                      <a:r>
                        <a:rPr lang="en-US" dirty="0"/>
                        <a:t>0.2373333333</a:t>
                      </a:r>
                      <a:endParaRPr dirty="0"/>
                    </a:p>
                  </a:txBody>
                  <a:tcPr marL="91425" marR="91425" marT="91425" marB="91425"/>
                </a:tc>
                <a:extLst>
                  <a:ext uri="{0D108BD9-81ED-4DB2-BD59-A6C34878D82A}">
                    <a16:rowId xmlns:a16="http://schemas.microsoft.com/office/drawing/2014/main" val="10004"/>
                  </a:ext>
                </a:extLst>
              </a:tr>
              <a:tr h="381000">
                <a:tc>
                  <a:txBody>
                    <a:bodyPr/>
                    <a:lstStyle/>
                    <a:p>
                      <a:pPr marL="457200" lvl="0" indent="-317500" algn="l" rtl="0">
                        <a:spcBef>
                          <a:spcPts val="0"/>
                        </a:spcBef>
                        <a:spcAft>
                          <a:spcPts val="0"/>
                        </a:spcAft>
                        <a:buSzPts val="1400"/>
                        <a:buChar char="+"/>
                      </a:pPr>
                      <a:r>
                        <a:rPr lang="en" dirty="0"/>
                        <a:t>Making network "deep"</a:t>
                      </a:r>
                      <a:endParaRPr dirty="0"/>
                    </a:p>
                  </a:txBody>
                  <a:tcPr marL="91425" marR="91425" marT="91425" marB="91425"/>
                </a:tc>
                <a:tc>
                  <a:txBody>
                    <a:bodyPr/>
                    <a:lstStyle/>
                    <a:p>
                      <a:pPr marL="0" lvl="0" indent="0" algn="l" rtl="0">
                        <a:spcBef>
                          <a:spcPts val="0"/>
                        </a:spcBef>
                        <a:spcAft>
                          <a:spcPts val="0"/>
                        </a:spcAft>
                        <a:buNone/>
                      </a:pPr>
                      <a:r>
                        <a:rPr lang="en-US" dirty="0"/>
                        <a:t>0.4375209380</a:t>
                      </a:r>
                      <a:endParaRPr dirty="0"/>
                    </a:p>
                  </a:txBody>
                  <a:tcPr marL="91425" marR="91425" marT="91425" marB="91425"/>
                </a:tc>
                <a:tc>
                  <a:txBody>
                    <a:bodyPr/>
                    <a:lstStyle/>
                    <a:p>
                      <a:pPr marL="0" lvl="0" indent="0" algn="l" rtl="0">
                        <a:spcBef>
                          <a:spcPts val="0"/>
                        </a:spcBef>
                        <a:spcAft>
                          <a:spcPts val="0"/>
                        </a:spcAft>
                        <a:buNone/>
                      </a:pPr>
                      <a:r>
                        <a:rPr lang="en-US" dirty="0"/>
                        <a:t>0.29</a:t>
                      </a:r>
                      <a:endParaRPr dirty="0"/>
                    </a:p>
                  </a:txBody>
                  <a:tcPr marL="91425" marR="91425" marT="91425" marB="91425"/>
                </a:tc>
                <a:extLst>
                  <a:ext uri="{0D108BD9-81ED-4DB2-BD59-A6C34878D82A}">
                    <a16:rowId xmlns:a16="http://schemas.microsoft.com/office/drawing/2014/main" val="10005"/>
                  </a:ext>
                </a:extLst>
              </a:tr>
              <a:tr h="381000">
                <a:tc>
                  <a:txBody>
                    <a:bodyPr/>
                    <a:lstStyle/>
                    <a:p>
                      <a:pPr marL="457200" lvl="0" indent="-317500" algn="l" rtl="0">
                        <a:spcBef>
                          <a:spcPts val="0"/>
                        </a:spcBef>
                        <a:spcAft>
                          <a:spcPts val="0"/>
                        </a:spcAft>
                        <a:buSzPts val="1400"/>
                        <a:buChar char="+"/>
                      </a:pPr>
                      <a:r>
                        <a:rPr lang="en" dirty="0"/>
                        <a:t>Batch normalization</a:t>
                      </a:r>
                      <a:endParaRPr dirty="0"/>
                    </a:p>
                  </a:txBody>
                  <a:tcPr marL="91425" marR="91425" marT="91425" marB="91425"/>
                </a:tc>
                <a:tc>
                  <a:txBody>
                    <a:bodyPr/>
                    <a:lstStyle/>
                    <a:p>
                      <a:pPr marL="0" lvl="0" indent="0" algn="l" rtl="0">
                        <a:spcBef>
                          <a:spcPts val="0"/>
                        </a:spcBef>
                        <a:spcAft>
                          <a:spcPts val="0"/>
                        </a:spcAft>
                        <a:buNone/>
                      </a:pPr>
                      <a:r>
                        <a:rPr lang="en-US" dirty="0"/>
                        <a:t>0.5031825795</a:t>
                      </a:r>
                      <a:endParaRPr dirty="0"/>
                    </a:p>
                  </a:txBody>
                  <a:tcPr marL="91425" marR="91425" marT="91425" marB="91425"/>
                </a:tc>
                <a:tc>
                  <a:txBody>
                    <a:bodyPr/>
                    <a:lstStyle/>
                    <a:p>
                      <a:pPr marL="0" lvl="0" indent="0" algn="l" rtl="0">
                        <a:spcBef>
                          <a:spcPts val="0"/>
                        </a:spcBef>
                        <a:spcAft>
                          <a:spcPts val="0"/>
                        </a:spcAft>
                        <a:buNone/>
                      </a:pPr>
                      <a:r>
                        <a:rPr lang="en" dirty="0"/>
                        <a:t>0.5806666666</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SimpleNetFinal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0.5031825795644891</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0.5806666666666667</a:t>
            </a:r>
            <a:endParaRPr dirty="0"/>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for SimpleNetFinal here]</a:t>
            </a:r>
            <a:endParaRPr dirty="0"/>
          </a:p>
        </p:txBody>
      </p:sp>
      <p:pic>
        <p:nvPicPr>
          <p:cNvPr id="3" name="Picture 2" descr="Chart, line chart&#10;&#10;Description automatically generated">
            <a:extLst>
              <a:ext uri="{FF2B5EF4-FFF2-40B4-BE49-F238E27FC236}">
                <a16:creationId xmlns:a16="http://schemas.microsoft.com/office/drawing/2014/main" id="{D8DDF012-F95A-4DA4-8C19-16B5536FB0D1}"/>
              </a:ext>
            </a:extLst>
          </p:cNvPr>
          <p:cNvPicPr>
            <a:picLocks noChangeAspect="1"/>
          </p:cNvPicPr>
          <p:nvPr/>
        </p:nvPicPr>
        <p:blipFill>
          <a:blip r:embed="rId3"/>
          <a:stretch>
            <a:fillRect/>
          </a:stretch>
        </p:blipFill>
        <p:spPr>
          <a:xfrm>
            <a:off x="311700" y="1536250"/>
            <a:ext cx="2979856" cy="2071000"/>
          </a:xfrm>
          <a:prstGeom prst="rect">
            <a:avLst/>
          </a:prstGeom>
        </p:spPr>
      </p:pic>
      <p:pic>
        <p:nvPicPr>
          <p:cNvPr id="5" name="Picture 4" descr="Chart, line chart&#10;&#10;Description automatically generated">
            <a:extLst>
              <a:ext uri="{FF2B5EF4-FFF2-40B4-BE49-F238E27FC236}">
                <a16:creationId xmlns:a16="http://schemas.microsoft.com/office/drawing/2014/main" id="{83A2440A-377C-4ACF-8913-626476BE84F0}"/>
              </a:ext>
            </a:extLst>
          </p:cNvPr>
          <p:cNvPicPr>
            <a:picLocks noChangeAspect="1"/>
          </p:cNvPicPr>
          <p:nvPr/>
        </p:nvPicPr>
        <p:blipFill>
          <a:blip r:embed="rId4"/>
          <a:stretch>
            <a:fillRect/>
          </a:stretch>
        </p:blipFill>
        <p:spPr>
          <a:xfrm>
            <a:off x="5371947" y="1536251"/>
            <a:ext cx="2935158" cy="2071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10 different possible transformations for data augmentation.]</a:t>
            </a:r>
          </a:p>
          <a:p>
            <a:pPr marL="285750" indent="-285750"/>
            <a:r>
              <a:rPr lang="en" dirty="0"/>
              <a:t>Noise</a:t>
            </a:r>
          </a:p>
          <a:p>
            <a:pPr marL="285750" indent="-285750"/>
            <a:r>
              <a:rPr lang="en" dirty="0"/>
              <a:t>Cropping</a:t>
            </a:r>
          </a:p>
          <a:p>
            <a:pPr marL="285750" indent="-285750"/>
            <a:r>
              <a:rPr lang="en" dirty="0"/>
              <a:t>Flipping</a:t>
            </a:r>
          </a:p>
          <a:p>
            <a:pPr marL="285750" indent="-285750"/>
            <a:r>
              <a:rPr lang="en" dirty="0"/>
              <a:t>Scaling</a:t>
            </a:r>
          </a:p>
          <a:p>
            <a:pPr marL="285750" indent="-285750"/>
            <a:r>
              <a:rPr lang="en" dirty="0"/>
              <a:t>Brightness</a:t>
            </a:r>
          </a:p>
          <a:p>
            <a:pPr marL="285750" indent="-285750"/>
            <a:r>
              <a:rPr lang="en" dirty="0"/>
              <a:t>Rotation</a:t>
            </a:r>
            <a:endParaRPr lang="en-US" dirty="0"/>
          </a:p>
          <a:p>
            <a:pPr marL="285750" indent="-285750"/>
            <a:r>
              <a:rPr lang="en-US" dirty="0"/>
              <a:t>Resizing</a:t>
            </a:r>
          </a:p>
          <a:p>
            <a:pPr marL="285750" indent="-285750"/>
            <a:r>
              <a:rPr lang="en-US" dirty="0"/>
              <a:t>Jittering</a:t>
            </a:r>
          </a:p>
          <a:p>
            <a:pPr marL="285750" indent="-285750"/>
            <a:r>
              <a:rPr lang="en-US" dirty="0"/>
              <a:t>Normalization</a:t>
            </a:r>
          </a:p>
          <a:p>
            <a:pPr marL="285750" indent="-285750"/>
            <a:r>
              <a:rPr lang="en-US" dirty="0"/>
              <a:t>Translation</a:t>
            </a:r>
            <a:endParaRPr lang="en"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desired variance after each layer? Why would that be helpful?]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would ideally want unit variance for each layer. This is because we want to transform each input to have unit variance, and so the layers should also have unit variance.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distribution is dropout usually sampled from?]</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a:t>Bernoulli distribution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[How many parameters does your base SimpleNet model have? How many parameters does your SimpleNetFinal model have?]</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SimpleNet: 56895</a:t>
            </a:r>
          </a:p>
          <a:p>
            <a:pPr marL="0" indent="0">
              <a:buClr>
                <a:schemeClr val="dk1"/>
              </a:buClr>
              <a:buSzPts val="1100"/>
              <a:buNone/>
            </a:pPr>
            <a:r>
              <a:rPr lang="en" dirty="0"/>
              <a:t>SimpleNetFinal: 987698</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endParaRPr dirty="0"/>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the effect of batch norm after a conv layer with a bias?]</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We shift the activation by the mean values, which has the effect of eliminating constants.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dirty="0"/>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0.7403685092127303</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0.8653333333333333</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here]</a:t>
            </a:r>
            <a:endParaRPr/>
          </a:p>
        </p:txBody>
      </p:sp>
      <p:pic>
        <p:nvPicPr>
          <p:cNvPr id="3" name="Picture 2" descr="Chart&#10;&#10;Description automatically generated with low confidence">
            <a:extLst>
              <a:ext uri="{FF2B5EF4-FFF2-40B4-BE49-F238E27FC236}">
                <a16:creationId xmlns:a16="http://schemas.microsoft.com/office/drawing/2014/main" id="{DE85F9A8-7718-491B-8334-43A7E36622F9}"/>
              </a:ext>
            </a:extLst>
          </p:cNvPr>
          <p:cNvPicPr>
            <a:picLocks noChangeAspect="1"/>
          </p:cNvPicPr>
          <p:nvPr/>
        </p:nvPicPr>
        <p:blipFill>
          <a:blip r:embed="rId3"/>
          <a:stretch>
            <a:fillRect/>
          </a:stretch>
        </p:blipFill>
        <p:spPr>
          <a:xfrm>
            <a:off x="311700" y="1575359"/>
            <a:ext cx="2824300" cy="1992781"/>
          </a:xfrm>
          <a:prstGeom prst="rect">
            <a:avLst/>
          </a:prstGeom>
        </p:spPr>
      </p:pic>
      <p:pic>
        <p:nvPicPr>
          <p:cNvPr id="5" name="Picture 4" descr="Shape&#10;&#10;Description automatically generated">
            <a:extLst>
              <a:ext uri="{FF2B5EF4-FFF2-40B4-BE49-F238E27FC236}">
                <a16:creationId xmlns:a16="http://schemas.microsoft.com/office/drawing/2014/main" id="{229B577E-CC57-4A2B-B6E1-3CD41CB658EA}"/>
              </a:ext>
            </a:extLst>
          </p:cNvPr>
          <p:cNvPicPr>
            <a:picLocks noChangeAspect="1"/>
          </p:cNvPicPr>
          <p:nvPr/>
        </p:nvPicPr>
        <p:blipFill>
          <a:blip r:embed="rId4"/>
          <a:stretch>
            <a:fillRect/>
          </a:stretch>
        </p:blipFill>
        <p:spPr>
          <a:xfrm>
            <a:off x="4832400" y="1557336"/>
            <a:ext cx="2824300" cy="2028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confusion matrix obtained from your final ResNet model.]</a:t>
            </a:r>
            <a:endParaRPr/>
          </a:p>
        </p:txBody>
      </p:sp>
      <p:pic>
        <p:nvPicPr>
          <p:cNvPr id="3" name="Picture 2" descr="A picture containing timeline&#10;&#10;Description automatically generated">
            <a:extLst>
              <a:ext uri="{FF2B5EF4-FFF2-40B4-BE49-F238E27FC236}">
                <a16:creationId xmlns:a16="http://schemas.microsoft.com/office/drawing/2014/main" id="{F7210B17-AB4B-478C-A79C-6DD6AA3B4751}"/>
              </a:ext>
            </a:extLst>
          </p:cNvPr>
          <p:cNvPicPr>
            <a:picLocks noChangeAspect="1"/>
          </p:cNvPicPr>
          <p:nvPr/>
        </p:nvPicPr>
        <p:blipFill>
          <a:blip r:embed="rId3"/>
          <a:stretch>
            <a:fillRect/>
          </a:stretch>
        </p:blipFill>
        <p:spPr>
          <a:xfrm>
            <a:off x="2774293" y="1520042"/>
            <a:ext cx="3595413" cy="36234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visualizations of 3 misclassified images from the most misclassified class according to your confusion matrix. Explain why this may have occurred.]</a:t>
            </a:r>
          </a:p>
          <a:p>
            <a:pPr marL="0" lvl="0" indent="0" algn="l" rtl="0">
              <a:spcBef>
                <a:spcPts val="0"/>
              </a:spcBef>
              <a:spcAft>
                <a:spcPts val="0"/>
              </a:spcAft>
              <a:buNone/>
            </a:pPr>
            <a:endParaRPr dirty="0"/>
          </a:p>
        </p:txBody>
      </p:sp>
      <p:pic>
        <p:nvPicPr>
          <p:cNvPr id="7" name="Picture 6" descr="A picture containing text, indoor, floor, ceiling&#10;&#10;Description automatically generated">
            <a:extLst>
              <a:ext uri="{FF2B5EF4-FFF2-40B4-BE49-F238E27FC236}">
                <a16:creationId xmlns:a16="http://schemas.microsoft.com/office/drawing/2014/main" id="{531A2A13-99DF-4A16-A4BF-5C1103BBAFDB}"/>
              </a:ext>
            </a:extLst>
          </p:cNvPr>
          <p:cNvPicPr>
            <a:picLocks noChangeAspect="1"/>
          </p:cNvPicPr>
          <p:nvPr/>
        </p:nvPicPr>
        <p:blipFill>
          <a:blip r:embed="rId3"/>
          <a:stretch>
            <a:fillRect/>
          </a:stretch>
        </p:blipFill>
        <p:spPr>
          <a:xfrm>
            <a:off x="349993" y="1998266"/>
            <a:ext cx="2815374" cy="1888258"/>
          </a:xfrm>
          <a:prstGeom prst="rect">
            <a:avLst/>
          </a:prstGeom>
        </p:spPr>
      </p:pic>
      <p:pic>
        <p:nvPicPr>
          <p:cNvPr id="9" name="Picture 8" descr="A picture containing wall, indoor, white, bedroom&#10;&#10;Description automatically generated">
            <a:extLst>
              <a:ext uri="{FF2B5EF4-FFF2-40B4-BE49-F238E27FC236}">
                <a16:creationId xmlns:a16="http://schemas.microsoft.com/office/drawing/2014/main" id="{2A3071F9-3D63-4B72-BE3D-6CE7EEF53A45}"/>
              </a:ext>
            </a:extLst>
          </p:cNvPr>
          <p:cNvPicPr>
            <a:picLocks noChangeAspect="1"/>
          </p:cNvPicPr>
          <p:nvPr/>
        </p:nvPicPr>
        <p:blipFill>
          <a:blip r:embed="rId4"/>
          <a:stretch>
            <a:fillRect/>
          </a:stretch>
        </p:blipFill>
        <p:spPr>
          <a:xfrm>
            <a:off x="3613933" y="1996225"/>
            <a:ext cx="2483652" cy="1854234"/>
          </a:xfrm>
          <a:prstGeom prst="rect">
            <a:avLst/>
          </a:prstGeom>
        </p:spPr>
      </p:pic>
      <p:pic>
        <p:nvPicPr>
          <p:cNvPr id="11" name="Picture 10" descr="A picture containing nature, rock&#10;&#10;Description automatically generated">
            <a:extLst>
              <a:ext uri="{FF2B5EF4-FFF2-40B4-BE49-F238E27FC236}">
                <a16:creationId xmlns:a16="http://schemas.microsoft.com/office/drawing/2014/main" id="{456F7ADE-1FE9-4875-A40B-BA8158684E22}"/>
              </a:ext>
            </a:extLst>
          </p:cNvPr>
          <p:cNvPicPr>
            <a:picLocks noChangeAspect="1"/>
          </p:cNvPicPr>
          <p:nvPr/>
        </p:nvPicPr>
        <p:blipFill>
          <a:blip r:embed="rId5"/>
          <a:stretch>
            <a:fillRect/>
          </a:stretch>
        </p:blipFill>
        <p:spPr>
          <a:xfrm>
            <a:off x="6616863" y="1853823"/>
            <a:ext cx="2177144" cy="2177144"/>
          </a:xfrm>
          <a:prstGeom prst="rect">
            <a:avLst/>
          </a:prstGeom>
        </p:spPr>
      </p:pic>
      <p:sp>
        <p:nvSpPr>
          <p:cNvPr id="12" name="TextBox 11">
            <a:extLst>
              <a:ext uri="{FF2B5EF4-FFF2-40B4-BE49-F238E27FC236}">
                <a16:creationId xmlns:a16="http://schemas.microsoft.com/office/drawing/2014/main" id="{EBC53F7E-956B-4C88-956C-65C1F11D7477}"/>
              </a:ext>
            </a:extLst>
          </p:cNvPr>
          <p:cNvSpPr txBox="1"/>
          <p:nvPr/>
        </p:nvSpPr>
        <p:spPr>
          <a:xfrm>
            <a:off x="181072" y="4048719"/>
            <a:ext cx="3153215" cy="1200329"/>
          </a:xfrm>
          <a:prstGeom prst="rect">
            <a:avLst/>
          </a:prstGeom>
          <a:noFill/>
        </p:spPr>
        <p:txBody>
          <a:bodyPr wrap="square" rtlCol="0">
            <a:spAutoFit/>
          </a:bodyPr>
          <a:lstStyle/>
          <a:p>
            <a:r>
              <a:rPr lang="en-US" sz="1200" dirty="0"/>
              <a:t>Prediction: “Mountain”, Target: “Bedroom. The mountain class most likely has lots of diagonal lines and high or low intensity regions, which this image has lots of compared to other bedroom images</a:t>
            </a:r>
          </a:p>
          <a:p>
            <a:r>
              <a:rPr lang="en-US" sz="1200" dirty="0"/>
              <a:t> </a:t>
            </a:r>
          </a:p>
        </p:txBody>
      </p:sp>
      <p:sp>
        <p:nvSpPr>
          <p:cNvPr id="15" name="TextBox 14">
            <a:extLst>
              <a:ext uri="{FF2B5EF4-FFF2-40B4-BE49-F238E27FC236}">
                <a16:creationId xmlns:a16="http://schemas.microsoft.com/office/drawing/2014/main" id="{549EFD69-2037-43D0-9D18-731423C9B8BF}"/>
              </a:ext>
            </a:extLst>
          </p:cNvPr>
          <p:cNvSpPr txBox="1"/>
          <p:nvPr/>
        </p:nvSpPr>
        <p:spPr>
          <a:xfrm>
            <a:off x="3464916" y="4114739"/>
            <a:ext cx="2781688" cy="1015663"/>
          </a:xfrm>
          <a:prstGeom prst="rect">
            <a:avLst/>
          </a:prstGeom>
          <a:noFill/>
        </p:spPr>
        <p:txBody>
          <a:bodyPr wrap="square" rtlCol="0">
            <a:spAutoFit/>
          </a:bodyPr>
          <a:lstStyle/>
          <a:p>
            <a:r>
              <a:rPr lang="en-US" sz="1200" dirty="0"/>
              <a:t>Prediction: “Kitchen”, Target: “Office. The kitchen class most likely has countertops, and the copier has similar image features to a countertop</a:t>
            </a:r>
          </a:p>
          <a:p>
            <a:r>
              <a:rPr lang="en-US" sz="1200" dirty="0"/>
              <a:t> </a:t>
            </a:r>
          </a:p>
        </p:txBody>
      </p:sp>
      <p:sp>
        <p:nvSpPr>
          <p:cNvPr id="17" name="TextBox 16">
            <a:extLst>
              <a:ext uri="{FF2B5EF4-FFF2-40B4-BE49-F238E27FC236}">
                <a16:creationId xmlns:a16="http://schemas.microsoft.com/office/drawing/2014/main" id="{2670B9ED-C8AA-49CE-9216-7E061B98B15D}"/>
              </a:ext>
            </a:extLst>
          </p:cNvPr>
          <p:cNvSpPr txBox="1"/>
          <p:nvPr/>
        </p:nvSpPr>
        <p:spPr>
          <a:xfrm>
            <a:off x="6246604" y="3991025"/>
            <a:ext cx="2897396" cy="1384995"/>
          </a:xfrm>
          <a:prstGeom prst="rect">
            <a:avLst/>
          </a:prstGeom>
          <a:noFill/>
        </p:spPr>
        <p:txBody>
          <a:bodyPr wrap="square" rtlCol="0">
            <a:spAutoFit/>
          </a:bodyPr>
          <a:lstStyle/>
          <a:p>
            <a:r>
              <a:rPr lang="en-US" sz="1200" dirty="0"/>
              <a:t>Prediction: “Bedroom”, Target: “Mountain”. The bedroom class most likely has lots of straight lines and various intensities, which this image has lots of compared to other mountain images</a:t>
            </a:r>
          </a:p>
          <a:p>
            <a:r>
              <a:rPr lang="en-US" sz="1200" dirty="0"/>
              <a:t>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844</Words>
  <Application>Microsoft Office PowerPoint</Application>
  <PresentationFormat>On-screen Show (16:9)</PresentationFormat>
  <Paragraphs>146</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CS 4476/6476 Project 4</vt:lpstr>
      <vt:lpstr>Part 1: SimpleNet</vt:lpstr>
      <vt:lpstr>Part 2: SimpleNetFinal</vt:lpstr>
      <vt:lpstr>Part 2: SimpleNetFinal</vt:lpstr>
      <vt:lpstr>Part 2: SimpleNetFinal</vt:lpstr>
      <vt:lpstr>Part 2: SimpleNetFinal</vt:lpstr>
      <vt:lpstr>Part 3: ResNet</vt:lpstr>
      <vt:lpstr>Part 3: ResNet</vt:lpstr>
      <vt:lpstr>Part 3: ResNet</vt:lpstr>
      <vt:lpstr>Part 3: ResNet</vt:lpstr>
      <vt:lpstr>Part 4: Multi-label Scene Attributes</vt:lpstr>
      <vt:lpstr>Part 4: Multi-label Scene Attributes</vt:lpstr>
      <vt:lpstr>Part 4: Multi-label Scene Attributes</vt:lpstr>
      <vt:lpstr>Part 4: Multi-label Scene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4</dc:title>
  <cp:lastModifiedBy>Cameron Potter</cp:lastModifiedBy>
  <cp:revision>18</cp:revision>
  <dcterms:modified xsi:type="dcterms:W3CDTF">2022-04-08T01:09:50Z</dcterms:modified>
</cp:coreProperties>
</file>