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16C04-5742-4E53-A27B-75C6247713B0}" v="125" dt="2022-04-08T05:39:50.337"/>
    <p1510:client id="{B79ED6F9-7B38-4FDD-BF84-51B755C217F6}" v="151" dt="2022-04-07T02:32:10.670"/>
  </p1510:revLst>
</p1510:revInfo>
</file>

<file path=ppt/tableStyles.xml><?xml version="1.0" encoding="utf-8"?>
<a:tblStyleLst xmlns:a="http://schemas.openxmlformats.org/drawingml/2006/main" def="{825F6AE1-3AB4-4EE1-A0F0-9F7C0662F09F}">
  <a:tblStyle styleId="{825F6AE1-3AB4-4EE1-A0F0-9F7C0662F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da3c6ae5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cda3c6ae5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da3c6ae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da3c6ae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a3c6ae5f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da3c6ae5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da3c6ae5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da3c6ae5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954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4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6</a:t>
            </a:r>
            <a:endParaRPr/>
          </a:p>
        </p:txBody>
      </p:sp>
      <p:sp>
        <p:nvSpPr>
          <p:cNvPr id="100" name="Google Shape;100;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Cameron Potter</a:t>
            </a:r>
            <a:endParaRPr dirty="0"/>
          </a:p>
          <a:p>
            <a:pPr marL="0" lvl="0" indent="0" algn="ctr" rtl="0">
              <a:lnSpc>
                <a:spcPct val="100000"/>
              </a:lnSpc>
              <a:spcBef>
                <a:spcPts val="0"/>
              </a:spcBef>
              <a:spcAft>
                <a:spcPts val="0"/>
              </a:spcAft>
              <a:buSzPts val="2800"/>
              <a:buNone/>
            </a:pPr>
            <a:r>
              <a:rPr lang="en-US" dirty="0"/>
              <a:t>cgpotter@gatech.edu</a:t>
            </a:r>
            <a:endParaRPr dirty="0"/>
          </a:p>
          <a:p>
            <a:pPr marL="0" lvl="0" indent="0" algn="ctr" rtl="0">
              <a:lnSpc>
                <a:spcPct val="100000"/>
              </a:lnSpc>
              <a:spcBef>
                <a:spcPts val="0"/>
              </a:spcBef>
              <a:spcAft>
                <a:spcPts val="0"/>
              </a:spcAft>
              <a:buSzPts val="2800"/>
              <a:buNone/>
            </a:pPr>
            <a:r>
              <a:rPr lang="en-US" dirty="0"/>
              <a:t>cpotter8</a:t>
            </a:r>
            <a:endParaRPr dirty="0"/>
          </a:p>
          <a:p>
            <a:pPr marL="0" lvl="0" indent="0" algn="ctr" rtl="0">
              <a:lnSpc>
                <a:spcPct val="100000"/>
              </a:lnSpc>
              <a:spcBef>
                <a:spcPts val="0"/>
              </a:spcBef>
              <a:spcAft>
                <a:spcPts val="0"/>
              </a:spcAft>
              <a:buSzPts val="2800"/>
              <a:buNone/>
            </a:pPr>
            <a:r>
              <a:rPr lang="en-US" dirty="0"/>
              <a:t>903465425</a:t>
            </a:r>
            <a:endParaRPr dirty="0"/>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Parts 4 &amp; 5: mIoU of different models</a:t>
            </a:r>
            <a:endParaRPr/>
          </a:p>
          <a:p>
            <a:pPr marL="0" lvl="0" indent="0" algn="l" rtl="0">
              <a:spcBef>
                <a:spcPts val="0"/>
              </a:spcBef>
              <a:spcAft>
                <a:spcPts val="0"/>
              </a:spcAft>
              <a:buNone/>
            </a:pPr>
            <a:endParaRPr/>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p:graphicFrame>
        <p:nvGraphicFramePr>
          <p:cNvPr id="107" name="Google Shape;107;p26"/>
          <p:cNvGraphicFramePr/>
          <p:nvPr>
            <p:extLst>
              <p:ext uri="{D42A27DB-BD31-4B8C-83A1-F6EECF244321}">
                <p14:modId xmlns:p14="http://schemas.microsoft.com/office/powerpoint/2010/main" val="3543219311"/>
              </p:ext>
            </p:extLst>
          </p:nvPr>
        </p:nvGraphicFramePr>
        <p:xfrm>
          <a:off x="595263" y="1693450"/>
          <a:ext cx="7872750" cy="3059415"/>
        </p:xfrm>
        <a:graphic>
          <a:graphicData uri="http://schemas.openxmlformats.org/drawingml/2006/table">
            <a:tbl>
              <a:tblPr>
                <a:noFill/>
                <a:tableStyleId>{825F6AE1-3AB4-4EE1-A0F0-9F7C0662F09F}</a:tableStyleId>
              </a:tblPr>
              <a:tblGrid>
                <a:gridCol w="4955775">
                  <a:extLst>
                    <a:ext uri="{9D8B030D-6E8A-4147-A177-3AD203B41FA5}">
                      <a16:colId xmlns:a16="http://schemas.microsoft.com/office/drawing/2014/main" val="20000"/>
                    </a:ext>
                  </a:extLst>
                </a:gridCol>
                <a:gridCol w="1315775">
                  <a:extLst>
                    <a:ext uri="{9D8B030D-6E8A-4147-A177-3AD203B41FA5}">
                      <a16:colId xmlns:a16="http://schemas.microsoft.com/office/drawing/2014/main" val="20001"/>
                    </a:ext>
                  </a:extLst>
                </a:gridCol>
                <a:gridCol w="160120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mIoU</a:t>
                      </a:r>
                      <a:endParaRPr/>
                    </a:p>
                  </a:txBody>
                  <a:tcPr marL="91425" marR="91425" marT="91425" marB="91425"/>
                </a:tc>
                <a:tc>
                  <a:txBody>
                    <a:bodyPr/>
                    <a:lstStyle/>
                    <a:p>
                      <a:pPr marL="0" lvl="0" indent="0" algn="l" rtl="0">
                        <a:spcBef>
                          <a:spcPts val="0"/>
                        </a:spcBef>
                        <a:spcAft>
                          <a:spcPts val="0"/>
                        </a:spcAft>
                        <a:buNone/>
                      </a:pPr>
                      <a:r>
                        <a:rPr lang="en"/>
                        <a:t>Validation mIoU</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dirty="0"/>
                        <a:t>Simple Segmentation Net (no pretrained weights)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0.3838</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0.3504</a:t>
                      </a:r>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dirty="0"/>
                        <a:t>ImageNet-Pretrained backbone</a:t>
                      </a:r>
                      <a:endParaRPr dirty="0"/>
                    </a:p>
                  </a:txBody>
                  <a:tcPr marL="91425" marR="91425" marT="91425" marB="91425"/>
                </a:tc>
                <a:tc>
                  <a:txBody>
                    <a:bodyPr/>
                    <a:lstStyle/>
                    <a:p>
                      <a:pPr marL="0" lvl="0" indent="0" algn="l" rtl="0">
                        <a:spcBef>
                          <a:spcPts val="0"/>
                        </a:spcBef>
                        <a:spcAft>
                          <a:spcPts val="0"/>
                        </a:spcAft>
                        <a:buNone/>
                      </a:pPr>
                      <a:r>
                        <a:rPr lang="en-US" dirty="0"/>
                        <a:t>0.5307</a:t>
                      </a:r>
                    </a:p>
                  </a:txBody>
                  <a:tcPr marL="91425" marR="91425" marT="91425" marB="91425"/>
                </a:tc>
                <a:tc>
                  <a:txBody>
                    <a:bodyPr/>
                    <a:lstStyle/>
                    <a:p>
                      <a:pPr marL="0" lvl="0" indent="0" algn="l" rtl="0">
                        <a:spcBef>
                          <a:spcPts val="0"/>
                        </a:spcBef>
                        <a:spcAft>
                          <a:spcPts val="0"/>
                        </a:spcAft>
                        <a:buNone/>
                      </a:pPr>
                      <a:r>
                        <a:rPr lang="en-US" dirty="0"/>
                        <a:t>0.5096</a:t>
                      </a:r>
                      <a:endParaRPr dirty="0"/>
                    </a:p>
                  </a:txBody>
                  <a:tcPr marL="91425" marR="91425" marT="91425" marB="91425"/>
                </a:tc>
                <a:extLst>
                  <a:ext uri="{0D108BD9-81ED-4DB2-BD59-A6C34878D82A}">
                    <a16:rowId xmlns:a16="http://schemas.microsoft.com/office/drawing/2014/main" val="10002"/>
                  </a:ext>
                </a:extLst>
              </a:tr>
              <a:tr h="411250">
                <a:tc>
                  <a:txBody>
                    <a:bodyPr/>
                    <a:lstStyle/>
                    <a:p>
                      <a:pPr marL="457200" lvl="0" indent="-317500" algn="l" rtl="0">
                        <a:spcBef>
                          <a:spcPts val="0"/>
                        </a:spcBef>
                        <a:spcAft>
                          <a:spcPts val="0"/>
                        </a:spcAft>
                        <a:buSzPts val="1400"/>
                        <a:buChar char="+"/>
                      </a:pPr>
                      <a:r>
                        <a:rPr lang="en" dirty="0"/>
                        <a:t>Data augmentation</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0.4147</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0.4448</a:t>
                      </a:r>
                      <a:endParaRPr dirty="0"/>
                    </a:p>
                  </a:txBody>
                  <a:tcPr marL="91425" marR="91425" marT="91425" marB="91425"/>
                </a:tc>
                <a:extLst>
                  <a:ext uri="{0D108BD9-81ED-4DB2-BD59-A6C34878D82A}">
                    <a16:rowId xmlns:a16="http://schemas.microsoft.com/office/drawing/2014/main" val="10003"/>
                  </a:ext>
                </a:extLst>
              </a:tr>
              <a:tr h="453750">
                <a:tc>
                  <a:txBody>
                    <a:bodyPr/>
                    <a:lstStyle/>
                    <a:p>
                      <a:pPr marL="0" lvl="0" indent="0" algn="l" rtl="0">
                        <a:spcBef>
                          <a:spcPts val="0"/>
                        </a:spcBef>
                        <a:spcAft>
                          <a:spcPts val="0"/>
                        </a:spcAft>
                        <a:buNone/>
                      </a:pPr>
                      <a:r>
                        <a:rPr lang="en" dirty="0"/>
                        <a:t>    ImageNet-Pretrained PSPNet w/ Data Aug. without PPM</a:t>
                      </a:r>
                      <a:endParaRPr dirty="0"/>
                    </a:p>
                  </a:txBody>
                  <a:tcPr marL="91425" marR="91425" marT="91425" marB="91425"/>
                </a:tc>
                <a:tc>
                  <a:txBody>
                    <a:bodyPr/>
                    <a:lstStyle/>
                    <a:p>
                      <a:pPr marL="0" lvl="0" indent="0" algn="l" rtl="0">
                        <a:spcBef>
                          <a:spcPts val="0"/>
                        </a:spcBef>
                        <a:spcAft>
                          <a:spcPts val="0"/>
                        </a:spcAft>
                        <a:buNone/>
                      </a:pPr>
                      <a:r>
                        <a:rPr lang="en-US" dirty="0"/>
                        <a:t>0.5325</a:t>
                      </a:r>
                      <a:endParaRPr dirty="0"/>
                    </a:p>
                  </a:txBody>
                  <a:tcPr marL="91425" marR="91425" marT="91425" marB="91425"/>
                </a:tc>
                <a:tc>
                  <a:txBody>
                    <a:bodyPr/>
                    <a:lstStyle/>
                    <a:p>
                      <a:pPr marL="0" lvl="0" indent="0" algn="l" rtl="0">
                        <a:spcBef>
                          <a:spcPts val="0"/>
                        </a:spcBef>
                        <a:spcAft>
                          <a:spcPts val="0"/>
                        </a:spcAft>
                        <a:buNone/>
                      </a:pPr>
                      <a:r>
                        <a:rPr lang="en-US" dirty="0"/>
                        <a:t>0.5432</a:t>
                      </a:r>
                      <a:endParaRPr dirty="0"/>
                    </a:p>
                  </a:txBody>
                  <a:tcPr marL="91425" marR="91425" marT="91425" marB="91425"/>
                </a:tc>
                <a:extLst>
                  <a:ext uri="{0D108BD9-81ED-4DB2-BD59-A6C34878D82A}">
                    <a16:rowId xmlns:a16="http://schemas.microsoft.com/office/drawing/2014/main" val="10004"/>
                  </a:ext>
                </a:extLst>
              </a:tr>
              <a:tr h="396200">
                <a:tc>
                  <a:txBody>
                    <a:bodyPr/>
                    <a:lstStyle/>
                    <a:p>
                      <a:pPr marL="457200" lvl="0" indent="-317500" algn="l" rtl="0">
                        <a:spcBef>
                          <a:spcPts val="0"/>
                        </a:spcBef>
                        <a:spcAft>
                          <a:spcPts val="0"/>
                        </a:spcAft>
                        <a:buSzPts val="1400"/>
                        <a:buChar char="+"/>
                      </a:pPr>
                      <a:r>
                        <a:rPr lang="en" dirty="0"/>
                        <a:t>PSPNet with PPM</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0.5362</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0.5362</a:t>
                      </a:r>
                      <a:endParaRPr dirty="0"/>
                    </a:p>
                  </a:txBody>
                  <a:tcPr marL="91425" marR="91425" marT="91425" marB="91425"/>
                </a:tc>
                <a:extLst>
                  <a:ext uri="{0D108BD9-81ED-4DB2-BD59-A6C34878D82A}">
                    <a16:rowId xmlns:a16="http://schemas.microsoft.com/office/drawing/2014/main" val="10005"/>
                  </a:ext>
                </a:extLst>
              </a:tr>
              <a:tr h="396200">
                <a:tc>
                  <a:txBody>
                    <a:bodyPr/>
                    <a:lstStyle/>
                    <a:p>
                      <a:pPr marL="457200" lvl="0" indent="-317500" algn="l" rtl="0">
                        <a:spcBef>
                          <a:spcPts val="0"/>
                        </a:spcBef>
                        <a:spcAft>
                          <a:spcPts val="0"/>
                        </a:spcAft>
                        <a:buSzPts val="1400"/>
                        <a:buChar char="+"/>
                      </a:pPr>
                      <a:r>
                        <a:rPr lang="en" dirty="0"/>
                        <a:t>PSPNet with auxiliary loss</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0.5189</a:t>
                      </a:r>
                      <a:endParaRPr dirty="0"/>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0.5386</a:t>
                      </a:r>
                      <a:endParaRPr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Per class IoUs</a:t>
            </a:r>
            <a:endParaRPr/>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your model’s IoU for the 11 Camvid classes (you can find the order they are listed in at dataset_lists/camvid-11/camvid-11_names.txt):</a:t>
            </a:r>
            <a:endParaRPr/>
          </a:p>
        </p:txBody>
      </p:sp>
      <p:graphicFrame>
        <p:nvGraphicFramePr>
          <p:cNvPr id="114" name="Google Shape;114;p27"/>
          <p:cNvGraphicFramePr/>
          <p:nvPr>
            <p:extLst>
              <p:ext uri="{D42A27DB-BD31-4B8C-83A1-F6EECF244321}">
                <p14:modId xmlns:p14="http://schemas.microsoft.com/office/powerpoint/2010/main" val="432332275"/>
              </p:ext>
            </p:extLst>
          </p:nvPr>
        </p:nvGraphicFramePr>
        <p:xfrm>
          <a:off x="696475" y="1232200"/>
          <a:ext cx="7919025" cy="3840120"/>
        </p:xfrm>
        <a:graphic>
          <a:graphicData uri="http://schemas.openxmlformats.org/drawingml/2006/table">
            <a:tbl>
              <a:tblPr>
                <a:noFill/>
                <a:tableStyleId>{825F6AE1-3AB4-4EE1-A0F0-9F7C0662F09F}</a:tableStyleId>
              </a:tblPr>
              <a:tblGrid>
                <a:gridCol w="123825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2125">
                  <a:extLst>
                    <a:ext uri="{9D8B030D-6E8A-4147-A177-3AD203B41FA5}">
                      <a16:colId xmlns:a16="http://schemas.microsoft.com/office/drawing/2014/main" val="20002"/>
                    </a:ext>
                  </a:extLst>
                </a:gridCol>
                <a:gridCol w="1788050">
                  <a:extLst>
                    <a:ext uri="{9D8B030D-6E8A-4147-A177-3AD203B41FA5}">
                      <a16:colId xmlns:a16="http://schemas.microsoft.com/office/drawing/2014/main" val="20003"/>
                    </a:ext>
                  </a:extLst>
                </a:gridCol>
              </a:tblGrid>
              <a:tr h="271800">
                <a:tc>
                  <a:txBody>
                    <a:bodyPr/>
                    <a:lstStyle/>
                    <a:p>
                      <a:pPr marL="0" lvl="0" indent="0" algn="l" rtl="0">
                        <a:spcBef>
                          <a:spcPts val="0"/>
                        </a:spcBef>
                        <a:spcAft>
                          <a:spcPts val="0"/>
                        </a:spcAft>
                        <a:buNone/>
                      </a:pPr>
                      <a:r>
                        <a:rPr lang="en" sz="900"/>
                        <a:t>Class Index</a:t>
                      </a:r>
                      <a:endParaRPr sz="900"/>
                    </a:p>
                  </a:txBody>
                  <a:tcPr marL="91425" marR="91425" marT="91425" marB="91425"/>
                </a:tc>
                <a:tc>
                  <a:txBody>
                    <a:bodyPr/>
                    <a:lstStyle/>
                    <a:p>
                      <a:pPr marL="0" lvl="0" indent="0" algn="l" rtl="0">
                        <a:spcBef>
                          <a:spcPts val="0"/>
                        </a:spcBef>
                        <a:spcAft>
                          <a:spcPts val="0"/>
                        </a:spcAft>
                        <a:buNone/>
                      </a:pPr>
                      <a:r>
                        <a:rPr lang="en" sz="900"/>
                        <a:t>Class name</a:t>
                      </a:r>
                      <a:endParaRPr sz="900"/>
                    </a:p>
                  </a:txBody>
                  <a:tcPr marL="91425" marR="91425" marT="91425" marB="91425"/>
                </a:tc>
                <a:tc>
                  <a:txBody>
                    <a:bodyPr/>
                    <a:lstStyle/>
                    <a:p>
                      <a:pPr marL="0" lvl="0" indent="0" algn="l" rtl="0">
                        <a:spcBef>
                          <a:spcPts val="0"/>
                        </a:spcBef>
                        <a:spcAft>
                          <a:spcPts val="0"/>
                        </a:spcAft>
                        <a:buNone/>
                      </a:pPr>
                      <a:r>
                        <a:rPr lang="en" sz="900"/>
                        <a:t>Simple Segmentation Net Class IoU</a:t>
                      </a:r>
                      <a:endParaRPr sz="900"/>
                    </a:p>
                  </a:txBody>
                  <a:tcPr marL="91425" marR="91425" marT="91425" marB="91425"/>
                </a:tc>
                <a:tc>
                  <a:txBody>
                    <a:bodyPr/>
                    <a:lstStyle/>
                    <a:p>
                      <a:pPr marL="0" lvl="0" indent="0" algn="l" rtl="0">
                        <a:spcBef>
                          <a:spcPts val="0"/>
                        </a:spcBef>
                        <a:spcAft>
                          <a:spcPts val="0"/>
                        </a:spcAft>
                        <a:buNone/>
                      </a:pPr>
                      <a:r>
                        <a:rPr lang="en" sz="900"/>
                        <a:t>PSPNet Class IoU</a:t>
                      </a:r>
                      <a:endParaRPr sz="900"/>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Building</a:t>
                      </a:r>
                      <a:endParaRPr sz="900"/>
                    </a:p>
                  </a:txBody>
                  <a:tcPr marL="91425" marR="91425" marT="91425" marB="91425"/>
                </a:tc>
                <a:tc>
                  <a:txBody>
                    <a:bodyPr/>
                    <a:lstStyle/>
                    <a:p>
                      <a:pPr marL="0" lvl="0" indent="0" algn="l" rtl="0">
                        <a:spcBef>
                          <a:spcPts val="0"/>
                        </a:spcBef>
                        <a:spcAft>
                          <a:spcPts val="0"/>
                        </a:spcAft>
                        <a:buNone/>
                      </a:pPr>
                      <a:r>
                        <a:rPr lang="en-US" sz="900" dirty="0"/>
                        <a:t>0.5452</a:t>
                      </a:r>
                      <a:endParaRPr sz="900" dirty="0"/>
                    </a:p>
                  </a:txBody>
                  <a:tcPr marL="91425" marR="91425" marT="91425" marB="91425"/>
                </a:tc>
                <a:tc>
                  <a:txBody>
                    <a:bodyPr/>
                    <a:lstStyle/>
                    <a:p>
                      <a:pPr marL="0" lvl="0" indent="0" algn="l" rtl="0">
                        <a:spcBef>
                          <a:spcPts val="0"/>
                        </a:spcBef>
                        <a:spcAft>
                          <a:spcPts val="0"/>
                        </a:spcAft>
                        <a:buNone/>
                      </a:pPr>
                      <a:r>
                        <a:rPr lang="en-US" sz="900" dirty="0"/>
                        <a:t>0.5452</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Tree</a:t>
                      </a:r>
                      <a:endParaRPr sz="900"/>
                    </a:p>
                  </a:txBody>
                  <a:tcPr marL="91425" marR="91425" marT="91425" marB="91425"/>
                </a:tc>
                <a:tc>
                  <a:txBody>
                    <a:bodyPr/>
                    <a:lstStyle/>
                    <a:p>
                      <a:pPr marL="0" lvl="0" indent="0" algn="l" rtl="0">
                        <a:spcBef>
                          <a:spcPts val="0"/>
                        </a:spcBef>
                        <a:spcAft>
                          <a:spcPts val="0"/>
                        </a:spcAft>
                        <a:buNone/>
                      </a:pPr>
                      <a:r>
                        <a:rPr lang="en-US" sz="900" dirty="0"/>
                        <a:t>0.6363</a:t>
                      </a:r>
                      <a:endParaRPr sz="900" dirty="0"/>
                    </a:p>
                  </a:txBody>
                  <a:tcPr marL="91425" marR="91425" marT="91425" marB="91425"/>
                </a:tc>
                <a:tc>
                  <a:txBody>
                    <a:bodyPr/>
                    <a:lstStyle/>
                    <a:p>
                      <a:pPr marL="0" lvl="0" indent="0" algn="l" rtl="0">
                        <a:spcBef>
                          <a:spcPts val="0"/>
                        </a:spcBef>
                        <a:spcAft>
                          <a:spcPts val="0"/>
                        </a:spcAft>
                        <a:buNone/>
                      </a:pPr>
                      <a:r>
                        <a:rPr lang="en-US" sz="900" dirty="0"/>
                        <a:t>0.6363</a:t>
                      </a:r>
                      <a:endParaRPr sz="900" dirty="0"/>
                    </a:p>
                  </a:txBody>
                  <a:tcPr marL="91425" marR="91425" marT="91425" marB="91425"/>
                </a:tc>
                <a:extLst>
                  <a:ext uri="{0D108BD9-81ED-4DB2-BD59-A6C34878D82A}">
                    <a16:rowId xmlns:a16="http://schemas.microsoft.com/office/drawing/2014/main" val="10002"/>
                  </a:ext>
                </a:extLst>
              </a:tr>
              <a:tr h="271800">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Sky</a:t>
                      </a:r>
                      <a:endParaRPr sz="900"/>
                    </a:p>
                  </a:txBody>
                  <a:tcPr marL="91425" marR="91425" marT="91425" marB="91425"/>
                </a:tc>
                <a:tc>
                  <a:txBody>
                    <a:bodyPr/>
                    <a:lstStyle/>
                    <a:p>
                      <a:pPr marL="0" lvl="0" indent="0" algn="l" rtl="0">
                        <a:spcBef>
                          <a:spcPts val="0"/>
                        </a:spcBef>
                        <a:spcAft>
                          <a:spcPts val="0"/>
                        </a:spcAft>
                        <a:buNone/>
                      </a:pPr>
                      <a:r>
                        <a:rPr lang="en-US" sz="900" dirty="0"/>
                        <a:t>0.8519</a:t>
                      </a:r>
                      <a:endParaRPr sz="900" dirty="0"/>
                    </a:p>
                  </a:txBody>
                  <a:tcPr marL="91425" marR="91425" marT="91425" marB="91425"/>
                </a:tc>
                <a:tc>
                  <a:txBody>
                    <a:bodyPr/>
                    <a:lstStyle/>
                    <a:p>
                      <a:pPr marL="0" lvl="0" indent="0" algn="l" rtl="0">
                        <a:spcBef>
                          <a:spcPts val="0"/>
                        </a:spcBef>
                        <a:spcAft>
                          <a:spcPts val="0"/>
                        </a:spcAft>
                        <a:buNone/>
                      </a:pPr>
                      <a:r>
                        <a:rPr lang="en-US" sz="900" dirty="0"/>
                        <a:t>0.8519</a:t>
                      </a:r>
                      <a:endParaRPr sz="900" dirty="0"/>
                    </a:p>
                  </a:txBody>
                  <a:tcPr marL="91425" marR="91425" marT="91425" marB="91425"/>
                </a:tc>
                <a:extLst>
                  <a:ext uri="{0D108BD9-81ED-4DB2-BD59-A6C34878D82A}">
                    <a16:rowId xmlns:a16="http://schemas.microsoft.com/office/drawing/2014/main" val="10003"/>
                  </a:ext>
                </a:extLst>
              </a:tr>
              <a:tr h="271800">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Car</a:t>
                      </a:r>
                      <a:endParaRPr sz="900"/>
                    </a:p>
                  </a:txBody>
                  <a:tcPr marL="91425" marR="91425" marT="91425" marB="91425"/>
                </a:tc>
                <a:tc>
                  <a:txBody>
                    <a:bodyPr/>
                    <a:lstStyle/>
                    <a:p>
                      <a:pPr marL="0" lvl="0" indent="0" algn="l" rtl="0">
                        <a:spcBef>
                          <a:spcPts val="0"/>
                        </a:spcBef>
                        <a:spcAft>
                          <a:spcPts val="0"/>
                        </a:spcAft>
                        <a:buNone/>
                      </a:pPr>
                      <a:r>
                        <a:rPr lang="en-US" sz="900" dirty="0"/>
                        <a:t>0.2300</a:t>
                      </a:r>
                      <a:endParaRPr sz="900" dirty="0"/>
                    </a:p>
                  </a:txBody>
                  <a:tcPr marL="91425" marR="91425" marT="91425" marB="91425"/>
                </a:tc>
                <a:tc>
                  <a:txBody>
                    <a:bodyPr/>
                    <a:lstStyle/>
                    <a:p>
                      <a:pPr marL="0" lvl="0" indent="0" algn="l" rtl="0">
                        <a:spcBef>
                          <a:spcPts val="0"/>
                        </a:spcBef>
                        <a:spcAft>
                          <a:spcPts val="0"/>
                        </a:spcAft>
                        <a:buNone/>
                      </a:pPr>
                      <a:r>
                        <a:rPr lang="en-US" sz="900" dirty="0"/>
                        <a:t>0.2300</a:t>
                      </a:r>
                      <a:endParaRPr sz="900" dirty="0"/>
                    </a:p>
                  </a:txBody>
                  <a:tcPr marL="91425" marR="91425" marT="91425" marB="91425"/>
                </a:tc>
                <a:extLst>
                  <a:ext uri="{0D108BD9-81ED-4DB2-BD59-A6C34878D82A}">
                    <a16:rowId xmlns:a16="http://schemas.microsoft.com/office/drawing/2014/main" val="10004"/>
                  </a:ext>
                </a:extLst>
              </a:tr>
              <a:tr h="271800">
                <a:tc>
                  <a:txBody>
                    <a:bodyPr/>
                    <a:lstStyle/>
                    <a:p>
                      <a:pPr marL="0" lvl="0" indent="0" algn="l" rtl="0">
                        <a:spcBef>
                          <a:spcPts val="0"/>
                        </a:spcBef>
                        <a:spcAft>
                          <a:spcPts val="0"/>
                        </a:spcAft>
                        <a:buNone/>
                      </a:pPr>
                      <a:r>
                        <a:rPr lang="en" sz="900" dirty="0"/>
                        <a:t>4</a:t>
                      </a:r>
                      <a:endParaRPr sz="900" dirty="0"/>
                    </a:p>
                  </a:txBody>
                  <a:tcPr marL="91425" marR="91425" marT="91425" marB="91425"/>
                </a:tc>
                <a:tc>
                  <a:txBody>
                    <a:bodyPr/>
                    <a:lstStyle/>
                    <a:p>
                      <a:pPr marL="0" lvl="0" indent="0" algn="l" rtl="0">
                        <a:spcBef>
                          <a:spcPts val="0"/>
                        </a:spcBef>
                        <a:spcAft>
                          <a:spcPts val="0"/>
                        </a:spcAft>
                        <a:buNone/>
                      </a:pPr>
                      <a:r>
                        <a:rPr lang="en" sz="900" dirty="0"/>
                        <a:t>SignSymbol</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extLst>
                  <a:ext uri="{0D108BD9-81ED-4DB2-BD59-A6C34878D82A}">
                    <a16:rowId xmlns:a16="http://schemas.microsoft.com/office/drawing/2014/main" val="10005"/>
                  </a:ext>
                </a:extLst>
              </a:tr>
              <a:tr h="271800">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dirty="0"/>
                        <a:t>Road</a:t>
                      </a:r>
                      <a:endParaRPr sz="900" dirty="0"/>
                    </a:p>
                  </a:txBody>
                  <a:tcPr marL="91425" marR="91425" marT="91425" marB="91425"/>
                </a:tc>
                <a:tc>
                  <a:txBody>
                    <a:bodyPr/>
                    <a:lstStyle/>
                    <a:p>
                      <a:pPr marL="0" lvl="0" indent="0" algn="l" rtl="0">
                        <a:spcBef>
                          <a:spcPts val="0"/>
                        </a:spcBef>
                        <a:spcAft>
                          <a:spcPts val="0"/>
                        </a:spcAft>
                        <a:buNone/>
                      </a:pPr>
                      <a:r>
                        <a:rPr lang="en-US" sz="900" dirty="0"/>
                        <a:t>0.7198</a:t>
                      </a:r>
                      <a:endParaRPr sz="900" dirty="0"/>
                    </a:p>
                  </a:txBody>
                  <a:tcPr marL="91425" marR="91425" marT="91425" marB="91425"/>
                </a:tc>
                <a:tc>
                  <a:txBody>
                    <a:bodyPr/>
                    <a:lstStyle/>
                    <a:p>
                      <a:pPr marL="0" lvl="0" indent="0" algn="l" rtl="0">
                        <a:spcBef>
                          <a:spcPts val="0"/>
                        </a:spcBef>
                        <a:spcAft>
                          <a:spcPts val="0"/>
                        </a:spcAft>
                        <a:buNone/>
                      </a:pPr>
                      <a:r>
                        <a:rPr lang="en-US" sz="900" dirty="0"/>
                        <a:t>0.7198</a:t>
                      </a:r>
                      <a:endParaRPr sz="900" dirty="0"/>
                    </a:p>
                  </a:txBody>
                  <a:tcPr marL="91425" marR="91425" marT="91425" marB="91425"/>
                </a:tc>
                <a:extLst>
                  <a:ext uri="{0D108BD9-81ED-4DB2-BD59-A6C34878D82A}">
                    <a16:rowId xmlns:a16="http://schemas.microsoft.com/office/drawing/2014/main" val="10006"/>
                  </a:ext>
                </a:extLst>
              </a:tr>
              <a:tr h="271800">
                <a:tc>
                  <a:txBody>
                    <a:bodyPr/>
                    <a:lstStyle/>
                    <a:p>
                      <a:pPr marL="0" lvl="0" indent="0" algn="l" rtl="0">
                        <a:spcBef>
                          <a:spcPts val="0"/>
                        </a:spcBef>
                        <a:spcAft>
                          <a:spcPts val="0"/>
                        </a:spcAft>
                        <a:buNone/>
                      </a:pPr>
                      <a:r>
                        <a:rPr lang="en" sz="900"/>
                        <a:t>6</a:t>
                      </a:r>
                      <a:endParaRPr sz="900"/>
                    </a:p>
                  </a:txBody>
                  <a:tcPr marL="91425" marR="91425" marT="91425" marB="91425"/>
                </a:tc>
                <a:tc>
                  <a:txBody>
                    <a:bodyPr/>
                    <a:lstStyle/>
                    <a:p>
                      <a:pPr marL="0" lvl="0" indent="0" algn="l" rtl="0">
                        <a:spcBef>
                          <a:spcPts val="0"/>
                        </a:spcBef>
                        <a:spcAft>
                          <a:spcPts val="0"/>
                        </a:spcAft>
                        <a:buNone/>
                      </a:pPr>
                      <a:r>
                        <a:rPr lang="en" sz="900" dirty="0"/>
                        <a:t>Pedestrian</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extLst>
                  <a:ext uri="{0D108BD9-81ED-4DB2-BD59-A6C34878D82A}">
                    <a16:rowId xmlns:a16="http://schemas.microsoft.com/office/drawing/2014/main" val="10007"/>
                  </a:ext>
                </a:extLst>
              </a:tr>
              <a:tr h="271800">
                <a:tc>
                  <a:txBody>
                    <a:bodyPr/>
                    <a:lstStyle/>
                    <a:p>
                      <a:pPr marL="0" lvl="0" indent="0" algn="l" rtl="0">
                        <a:spcBef>
                          <a:spcPts val="0"/>
                        </a:spcBef>
                        <a:spcAft>
                          <a:spcPts val="0"/>
                        </a:spcAft>
                        <a:buNone/>
                      </a:pPr>
                      <a:r>
                        <a:rPr lang="en" sz="900"/>
                        <a:t>7</a:t>
                      </a:r>
                      <a:endParaRPr sz="900"/>
                    </a:p>
                  </a:txBody>
                  <a:tcPr marL="91425" marR="91425" marT="91425" marB="91425"/>
                </a:tc>
                <a:tc>
                  <a:txBody>
                    <a:bodyPr/>
                    <a:lstStyle/>
                    <a:p>
                      <a:pPr marL="0" lvl="0" indent="0" algn="l" rtl="0">
                        <a:spcBef>
                          <a:spcPts val="0"/>
                        </a:spcBef>
                        <a:spcAft>
                          <a:spcPts val="0"/>
                        </a:spcAft>
                        <a:buNone/>
                      </a:pPr>
                      <a:r>
                        <a:rPr lang="en" sz="900" dirty="0"/>
                        <a:t>Fence</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extLst>
                  <a:ext uri="{0D108BD9-81ED-4DB2-BD59-A6C34878D82A}">
                    <a16:rowId xmlns:a16="http://schemas.microsoft.com/office/drawing/2014/main" val="10008"/>
                  </a:ext>
                </a:extLst>
              </a:tr>
              <a:tr h="271800">
                <a:tc>
                  <a:txBody>
                    <a:bodyPr/>
                    <a:lstStyle/>
                    <a:p>
                      <a:pPr marL="0" lvl="0" indent="0" algn="l" rtl="0">
                        <a:spcBef>
                          <a:spcPts val="0"/>
                        </a:spcBef>
                        <a:spcAft>
                          <a:spcPts val="0"/>
                        </a:spcAft>
                        <a:buNone/>
                      </a:pPr>
                      <a:r>
                        <a:rPr lang="en" sz="900"/>
                        <a:t>8</a:t>
                      </a:r>
                      <a:endParaRPr sz="900"/>
                    </a:p>
                  </a:txBody>
                  <a:tcPr marL="91425" marR="91425" marT="91425" marB="91425"/>
                </a:tc>
                <a:tc>
                  <a:txBody>
                    <a:bodyPr/>
                    <a:lstStyle/>
                    <a:p>
                      <a:pPr marL="0" lvl="0" indent="0" algn="l" rtl="0">
                        <a:spcBef>
                          <a:spcPts val="0"/>
                        </a:spcBef>
                        <a:spcAft>
                          <a:spcPts val="0"/>
                        </a:spcAft>
                        <a:buNone/>
                      </a:pPr>
                      <a:r>
                        <a:rPr lang="en" sz="900" dirty="0"/>
                        <a:t>Column_Pole</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extLst>
                  <a:ext uri="{0D108BD9-81ED-4DB2-BD59-A6C34878D82A}">
                    <a16:rowId xmlns:a16="http://schemas.microsoft.com/office/drawing/2014/main" val="10009"/>
                  </a:ext>
                </a:extLst>
              </a:tr>
              <a:tr h="271800">
                <a:tc>
                  <a:txBody>
                    <a:bodyPr/>
                    <a:lstStyle/>
                    <a:p>
                      <a:pPr marL="0" lvl="0" indent="0" algn="l" rtl="0">
                        <a:spcBef>
                          <a:spcPts val="0"/>
                        </a:spcBef>
                        <a:spcAft>
                          <a:spcPts val="0"/>
                        </a:spcAft>
                        <a:buNone/>
                      </a:pPr>
                      <a:r>
                        <a:rPr lang="en" sz="900"/>
                        <a:t>9</a:t>
                      </a:r>
                      <a:endParaRPr sz="900"/>
                    </a:p>
                  </a:txBody>
                  <a:tcPr marL="91425" marR="91425" marT="91425" marB="91425"/>
                </a:tc>
                <a:tc>
                  <a:txBody>
                    <a:bodyPr/>
                    <a:lstStyle/>
                    <a:p>
                      <a:pPr marL="0" lvl="0" indent="0" algn="l" rtl="0">
                        <a:spcBef>
                          <a:spcPts val="0"/>
                        </a:spcBef>
                        <a:spcAft>
                          <a:spcPts val="0"/>
                        </a:spcAft>
                        <a:buNone/>
                      </a:pPr>
                      <a:r>
                        <a:rPr lang="en" sz="900" dirty="0"/>
                        <a:t>Sidewalk</a:t>
                      </a:r>
                      <a:endParaRPr sz="900" dirty="0"/>
                    </a:p>
                  </a:txBody>
                  <a:tcPr marL="91425" marR="91425" marT="91425" marB="91425"/>
                </a:tc>
                <a:tc>
                  <a:txBody>
                    <a:bodyPr/>
                    <a:lstStyle/>
                    <a:p>
                      <a:pPr marL="0" lvl="0" indent="0" algn="l" rtl="0">
                        <a:spcBef>
                          <a:spcPts val="0"/>
                        </a:spcBef>
                        <a:spcAft>
                          <a:spcPts val="0"/>
                        </a:spcAft>
                        <a:buNone/>
                      </a:pPr>
                      <a:r>
                        <a:rPr lang="en-US" sz="900" dirty="0"/>
                        <a:t>0.0625</a:t>
                      </a:r>
                      <a:endParaRPr sz="900" dirty="0"/>
                    </a:p>
                  </a:txBody>
                  <a:tcPr marL="91425" marR="91425" marT="91425" marB="91425"/>
                </a:tc>
                <a:tc>
                  <a:txBody>
                    <a:bodyPr/>
                    <a:lstStyle/>
                    <a:p>
                      <a:pPr marL="0" lvl="0" indent="0" algn="l" rtl="0">
                        <a:spcBef>
                          <a:spcPts val="0"/>
                        </a:spcBef>
                        <a:spcAft>
                          <a:spcPts val="0"/>
                        </a:spcAft>
                        <a:buNone/>
                      </a:pPr>
                      <a:r>
                        <a:rPr lang="en-US" sz="900" dirty="0"/>
                        <a:t>0.0625</a:t>
                      </a:r>
                      <a:endParaRPr sz="900" dirty="0"/>
                    </a:p>
                  </a:txBody>
                  <a:tcPr marL="91425" marR="91425" marT="91425" marB="91425"/>
                </a:tc>
                <a:extLst>
                  <a:ext uri="{0D108BD9-81ED-4DB2-BD59-A6C34878D82A}">
                    <a16:rowId xmlns:a16="http://schemas.microsoft.com/office/drawing/2014/main" val="10010"/>
                  </a:ext>
                </a:extLst>
              </a:tr>
              <a:tr h="271800">
                <a:tc>
                  <a:txBody>
                    <a:bodyPr/>
                    <a:lstStyle/>
                    <a:p>
                      <a:pPr marL="0" lvl="0" indent="0" algn="l" rtl="0">
                        <a:spcBef>
                          <a:spcPts val="0"/>
                        </a:spcBef>
                        <a:spcAft>
                          <a:spcPts val="0"/>
                        </a:spcAft>
                        <a:buNone/>
                      </a:pPr>
                      <a:r>
                        <a:rPr lang="en" sz="900"/>
                        <a:t>10</a:t>
                      </a:r>
                      <a:endParaRPr sz="900"/>
                    </a:p>
                  </a:txBody>
                  <a:tcPr marL="91425" marR="91425" marT="91425" marB="91425"/>
                </a:tc>
                <a:tc>
                  <a:txBody>
                    <a:bodyPr/>
                    <a:lstStyle/>
                    <a:p>
                      <a:pPr marL="0" lvl="0" indent="0" algn="l" rtl="0">
                        <a:spcBef>
                          <a:spcPts val="0"/>
                        </a:spcBef>
                        <a:spcAft>
                          <a:spcPts val="0"/>
                        </a:spcAft>
                        <a:buNone/>
                      </a:pPr>
                      <a:r>
                        <a:rPr lang="en" sz="900" dirty="0"/>
                        <a:t>Bicyclist</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tc>
                  <a:txBody>
                    <a:bodyPr/>
                    <a:lstStyle/>
                    <a:p>
                      <a:pPr marL="0" lvl="0" indent="0" algn="l" rtl="0">
                        <a:spcBef>
                          <a:spcPts val="0"/>
                        </a:spcBef>
                        <a:spcAft>
                          <a:spcPts val="0"/>
                        </a:spcAft>
                        <a:buNone/>
                      </a:pPr>
                      <a:r>
                        <a:rPr lang="en-US" sz="900" dirty="0"/>
                        <a:t>0.0000</a:t>
                      </a:r>
                      <a:endParaRPr sz="900" dirty="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Most difficult classes</a:t>
            </a:r>
            <a:endParaRPr/>
          </a:p>
        </p:txBody>
      </p:sp>
      <p:sp>
        <p:nvSpPr>
          <p:cNvPr id="120" name="Google Shape;12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classes have the lowest mIoU? Why might they be the most difficult? Provide an example RGB image from Camvid that illustrates your point]</a:t>
            </a:r>
          </a:p>
          <a:p>
            <a:pPr marL="0" lvl="0" indent="0" algn="l" rtl="0">
              <a:spcBef>
                <a:spcPts val="0"/>
              </a:spcBef>
              <a:spcAft>
                <a:spcPts val="0"/>
              </a:spcAft>
              <a:buNone/>
            </a:pPr>
            <a:r>
              <a:rPr lang="en" dirty="0"/>
              <a:t>SignSymbol, Pedestrian, Fence, Column_Pole, and Bicyclist. These are the most difficult as they are smaller, specific features in an image, compared to things like Road or Sky, which are large areas of the image. Differentiating these or noticing them in the middle of one of the larger classes will inherently be more difficult, especially with a smaller feature map, as shown in these plots.</a:t>
            </a:r>
          </a:p>
          <a:p>
            <a:pPr marL="0" lvl="0" indent="0" algn="l" rtl="0">
              <a:spcBef>
                <a:spcPts val="0"/>
              </a:spcBef>
              <a:spcAft>
                <a:spcPts val="0"/>
              </a:spcAft>
              <a:buNone/>
            </a:pPr>
            <a:endParaRPr lang="en" dirty="0"/>
          </a:p>
        </p:txBody>
      </p:sp>
      <p:pic>
        <p:nvPicPr>
          <p:cNvPr id="3" name="Picture 2" descr="A picture containing text, road, way, scene&#10;&#10;Description automatically generated">
            <a:extLst>
              <a:ext uri="{FF2B5EF4-FFF2-40B4-BE49-F238E27FC236}">
                <a16:creationId xmlns:a16="http://schemas.microsoft.com/office/drawing/2014/main" id="{8E17FD9C-D66B-177F-610C-FD47A76BB2CB}"/>
              </a:ext>
            </a:extLst>
          </p:cNvPr>
          <p:cNvPicPr>
            <a:picLocks noChangeAspect="1"/>
          </p:cNvPicPr>
          <p:nvPr/>
        </p:nvPicPr>
        <p:blipFill>
          <a:blip r:embed="rId3"/>
          <a:stretch>
            <a:fillRect/>
          </a:stretch>
        </p:blipFill>
        <p:spPr>
          <a:xfrm>
            <a:off x="416859" y="3467571"/>
            <a:ext cx="3079376" cy="1583570"/>
          </a:xfrm>
          <a:prstGeom prst="rect">
            <a:avLst/>
          </a:prstGeom>
        </p:spPr>
      </p:pic>
      <p:pic>
        <p:nvPicPr>
          <p:cNvPr id="5" name="Picture 4" descr="A picture containing text, way, road&#10;&#10;Description automatically generated">
            <a:extLst>
              <a:ext uri="{FF2B5EF4-FFF2-40B4-BE49-F238E27FC236}">
                <a16:creationId xmlns:a16="http://schemas.microsoft.com/office/drawing/2014/main" id="{132703B4-32C7-441D-328C-0AA637084A4B}"/>
              </a:ext>
            </a:extLst>
          </p:cNvPr>
          <p:cNvPicPr>
            <a:picLocks noChangeAspect="1"/>
          </p:cNvPicPr>
          <p:nvPr/>
        </p:nvPicPr>
        <p:blipFill>
          <a:blip r:embed="rId4"/>
          <a:stretch>
            <a:fillRect/>
          </a:stretch>
        </p:blipFill>
        <p:spPr>
          <a:xfrm flipV="1">
            <a:off x="3601394" y="3467571"/>
            <a:ext cx="2892892" cy="14876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Simple segmentation net qualitative results</a:t>
            </a:r>
            <a:endParaRPr/>
          </a:p>
        </p:txBody>
      </p:sp>
      <p:sp>
        <p:nvSpPr>
          <p:cNvPr id="126" name="Google Shape;12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[Paste a figure of the generated semantic segmentation from Colab. It should be a 2x3 grid, with ground truth on the top row, and your predictions on the bottom row.]</a:t>
            </a:r>
            <a:endParaRPr dirty="0"/>
          </a:p>
        </p:txBody>
      </p:sp>
      <p:pic>
        <p:nvPicPr>
          <p:cNvPr id="3" name="Picture 2" descr="A picture containing text, way, road, scene&#10;&#10;Description automatically generated">
            <a:extLst>
              <a:ext uri="{FF2B5EF4-FFF2-40B4-BE49-F238E27FC236}">
                <a16:creationId xmlns:a16="http://schemas.microsoft.com/office/drawing/2014/main" id="{2F784499-9E89-3A94-CCEF-D09C7D02F8A9}"/>
              </a:ext>
            </a:extLst>
          </p:cNvPr>
          <p:cNvPicPr>
            <a:picLocks noChangeAspect="1"/>
          </p:cNvPicPr>
          <p:nvPr/>
        </p:nvPicPr>
        <p:blipFill>
          <a:blip r:embed="rId3"/>
          <a:stretch>
            <a:fillRect/>
          </a:stretch>
        </p:blipFill>
        <p:spPr>
          <a:xfrm>
            <a:off x="1650626" y="1871202"/>
            <a:ext cx="5842747" cy="30046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5: PSPNet qualitative results</a:t>
            </a:r>
            <a:endParaRPr/>
          </a:p>
        </p:txBody>
      </p:sp>
      <p:sp>
        <p:nvSpPr>
          <p:cNvPr id="132" name="Google Shape;13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3" name="Picture 2" descr="A picture containing text, way, road, scene&#10;&#10;Description automatically generated">
            <a:extLst>
              <a:ext uri="{FF2B5EF4-FFF2-40B4-BE49-F238E27FC236}">
                <a16:creationId xmlns:a16="http://schemas.microsoft.com/office/drawing/2014/main" id="{16E520C0-68FE-7199-BCE7-100A1F9AAD01}"/>
              </a:ext>
            </a:extLst>
          </p:cNvPr>
          <p:cNvPicPr>
            <a:picLocks noChangeAspect="1"/>
          </p:cNvPicPr>
          <p:nvPr/>
        </p:nvPicPr>
        <p:blipFill>
          <a:blip r:embed="rId3"/>
          <a:stretch>
            <a:fillRect/>
          </a:stretch>
        </p:blipFill>
        <p:spPr>
          <a:xfrm>
            <a:off x="2232212" y="2162403"/>
            <a:ext cx="4679576" cy="24064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14911"/>
            <a:ext cx="8520600" cy="572700"/>
          </a:xfrm>
          <a:prstGeom prst="rect">
            <a:avLst/>
          </a:prstGeom>
        </p:spPr>
        <p:txBody>
          <a:bodyPr spcFirstLastPara="1" wrap="square" lIns="91425" tIns="91425" rIns="91425" bIns="91425" anchor="t" anchorCtr="0">
            <a:noAutofit/>
          </a:bodyPr>
          <a:lstStyle/>
          <a:p>
            <a:r>
              <a:rPr lang="en" dirty="0"/>
              <a:t>Part 6: Transfer Learning</a:t>
            </a:r>
            <a:endParaRPr dirty="0" err="1"/>
          </a:p>
        </p:txBody>
      </p:sp>
      <p:sp>
        <p:nvSpPr>
          <p:cNvPr id="113" name="Google Shape;113;p27"/>
          <p:cNvSpPr txBox="1">
            <a:spLocks noGrp="1"/>
          </p:cNvSpPr>
          <p:nvPr>
            <p:ph type="body" idx="1"/>
          </p:nvPr>
        </p:nvSpPr>
        <p:spPr>
          <a:xfrm>
            <a:off x="311700" y="1044507"/>
            <a:ext cx="8520600" cy="657000"/>
          </a:xfrm>
          <a:prstGeom prst="rect">
            <a:avLst/>
          </a:prstGeom>
        </p:spPr>
        <p:txBody>
          <a:bodyPr spcFirstLastPara="1" wrap="square" lIns="91425" tIns="91425" rIns="91425" bIns="91425" anchor="t" anchorCtr="0">
            <a:noAutofit/>
          </a:bodyPr>
          <a:lstStyle/>
          <a:p>
            <a:pPr marL="0" indent="0">
              <a:buNone/>
            </a:pPr>
            <a:r>
              <a:rPr lang="en" dirty="0"/>
              <a:t>Report your model’s </a:t>
            </a:r>
            <a:r>
              <a:rPr lang="en" dirty="0" err="1"/>
              <a:t>IoU</a:t>
            </a:r>
            <a:r>
              <a:rPr lang="en" dirty="0"/>
              <a:t> for the Kitti Dataset.</a:t>
            </a:r>
          </a:p>
          <a:p>
            <a:pPr marL="0" indent="0">
              <a:lnSpc>
                <a:spcPct val="114999"/>
              </a:lnSpc>
              <a:buNone/>
            </a:pPr>
            <a:endParaRPr lang="en" dirty="0"/>
          </a:p>
          <a:p>
            <a:pPr marL="0" indent="0">
              <a:lnSpc>
                <a:spcPct val="114999"/>
              </a:lnSpc>
              <a:buNone/>
            </a:pPr>
            <a:endParaRPr lang="en" dirty="0"/>
          </a:p>
        </p:txBody>
      </p:sp>
      <p:graphicFrame>
        <p:nvGraphicFramePr>
          <p:cNvPr id="3" name="Google Shape;114;p27">
            <a:extLst>
              <a:ext uri="{FF2B5EF4-FFF2-40B4-BE49-F238E27FC236}">
                <a16:creationId xmlns:a16="http://schemas.microsoft.com/office/drawing/2014/main" id="{0BAB7FCA-1B4B-CFD4-B6E4-B01DA904E52D}"/>
              </a:ext>
            </a:extLst>
          </p:cNvPr>
          <p:cNvGraphicFramePr/>
          <p:nvPr>
            <p:extLst>
              <p:ext uri="{D42A27DB-BD31-4B8C-83A1-F6EECF244321}">
                <p14:modId xmlns:p14="http://schemas.microsoft.com/office/powerpoint/2010/main" val="1660461689"/>
              </p:ext>
            </p:extLst>
          </p:nvPr>
        </p:nvGraphicFramePr>
        <p:xfrm>
          <a:off x="629677" y="2790836"/>
          <a:ext cx="7919022" cy="96003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441863">
                  <a:extLst>
                    <a:ext uri="{9D8B030D-6E8A-4147-A177-3AD203B41FA5}">
                      <a16:colId xmlns:a16="http://schemas.microsoft.com/office/drawing/2014/main" val="20002"/>
                    </a:ext>
                  </a:extLst>
                </a:gridCol>
                <a:gridCol w="2588311">
                  <a:extLst>
                    <a:ext uri="{9D8B030D-6E8A-4147-A177-3AD203B41FA5}">
                      <a16:colId xmlns:a16="http://schemas.microsoft.com/office/drawing/2014/main" val="20003"/>
                    </a:ext>
                  </a:extLst>
                </a:gridCol>
              </a:tblGrid>
              <a:tr h="271800">
                <a:tc>
                  <a:txBody>
                    <a:bodyPr/>
                    <a:lstStyle/>
                    <a:p>
                      <a:pPr marL="0" lvl="0" indent="0" algn="l" rtl="0">
                        <a:spcBef>
                          <a:spcPts val="0"/>
                        </a:spcBef>
                        <a:spcAft>
                          <a:spcPts val="0"/>
                        </a:spcAft>
                        <a:buNone/>
                      </a:pPr>
                      <a:r>
                        <a:rPr lang="en" sz="900" dirty="0"/>
                        <a:t>Class Index</a:t>
                      </a:r>
                      <a:endParaRPr sz="900" dirty="0"/>
                    </a:p>
                  </a:txBody>
                  <a:tcPr marL="91425" marR="91425" marT="91425" marB="91425"/>
                </a:tc>
                <a:tc>
                  <a:txBody>
                    <a:bodyPr/>
                    <a:lstStyle/>
                    <a:p>
                      <a:pPr marL="0" lvl="0" indent="0" algn="l" rtl="0">
                        <a:spcBef>
                          <a:spcPts val="0"/>
                        </a:spcBef>
                        <a:spcAft>
                          <a:spcPts val="0"/>
                        </a:spcAft>
                        <a:buNone/>
                      </a:pPr>
                      <a:r>
                        <a:rPr lang="en" sz="900" dirty="0"/>
                        <a:t>Class name</a:t>
                      </a:r>
                      <a:endParaRPr sz="900" dirty="0"/>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iou</a:t>
                      </a:r>
                      <a:endParaRPr dirty="0" err="1"/>
                    </a:p>
                  </a:txBody>
                  <a:tcPr marL="91425" marR="91425" marT="91425" marB="91425"/>
                </a:tc>
                <a:tc>
                  <a:txBody>
                    <a:bodyPr/>
                    <a:lstStyle/>
                    <a:p>
                      <a:pPr marL="0" lvl="0" indent="0" algn="l">
                        <a:spcBef>
                          <a:spcPts val="0"/>
                        </a:spcBef>
                        <a:spcAft>
                          <a:spcPts val="0"/>
                        </a:spcAft>
                        <a:buNone/>
                      </a:pPr>
                      <a:r>
                        <a:rPr lang="en" sz="900" b="0" i="0" u="none" strike="noStrike" noProof="0" dirty="0">
                          <a:latin typeface="Arial"/>
                        </a:rPr>
                        <a:t>accuracy </a:t>
                      </a:r>
                      <a:endParaRPr/>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dirty="0"/>
                        <a:t>0</a:t>
                      </a:r>
                      <a:endParaRPr sz="900" dirty="0"/>
                    </a:p>
                  </a:txBody>
                  <a:tcPr marL="91425" marR="91425" marT="91425" marB="91425"/>
                </a:tc>
                <a:tc>
                  <a:txBody>
                    <a:bodyPr/>
                    <a:lstStyle/>
                    <a:p>
                      <a:pPr marL="0" lvl="0" indent="0" algn="l">
                        <a:spcBef>
                          <a:spcPts val="0"/>
                        </a:spcBef>
                        <a:spcAft>
                          <a:spcPts val="0"/>
                        </a:spcAft>
                        <a:buNone/>
                      </a:pPr>
                      <a:r>
                        <a:rPr lang="en" sz="900" b="0" i="0" u="none" strike="noStrike" noProof="0" dirty="0">
                          <a:latin typeface="Arial"/>
                        </a:rPr>
                        <a:t>Road </a:t>
                      </a:r>
                      <a:endParaRPr/>
                    </a:p>
                  </a:txBody>
                  <a:tcPr marL="91425" marR="91425" marT="91425" marB="91425"/>
                </a:tc>
                <a:tc>
                  <a:txBody>
                    <a:bodyPr/>
                    <a:lstStyle/>
                    <a:p>
                      <a:pPr marL="0" lvl="0" indent="0" algn="l" rtl="0">
                        <a:spcBef>
                          <a:spcPts val="0"/>
                        </a:spcBef>
                        <a:spcAft>
                          <a:spcPts val="0"/>
                        </a:spcAft>
                        <a:buNone/>
                      </a:pPr>
                      <a:r>
                        <a:rPr lang="en-US" sz="900" dirty="0"/>
                        <a:t>0.8161</a:t>
                      </a:r>
                      <a:endParaRPr sz="900" dirty="0"/>
                    </a:p>
                  </a:txBody>
                  <a:tcPr marL="91425" marR="91425" marT="91425" marB="91425"/>
                </a:tc>
                <a:tc>
                  <a:txBody>
                    <a:bodyPr/>
                    <a:lstStyle/>
                    <a:p>
                      <a:pPr marL="0" lvl="0" indent="0" algn="l" rtl="0">
                        <a:spcBef>
                          <a:spcPts val="0"/>
                        </a:spcBef>
                        <a:spcAft>
                          <a:spcPts val="0"/>
                        </a:spcAft>
                        <a:buNone/>
                      </a:pPr>
                      <a:r>
                        <a:rPr lang="en-US" sz="900" dirty="0"/>
                        <a:t>0.8856</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dirty="0"/>
                        <a:t>1</a:t>
                      </a:r>
                      <a:endParaRPr sz="900" dirty="0"/>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Not_Road</a:t>
                      </a:r>
                      <a:r>
                        <a:rPr lang="en" sz="900" b="0" i="0" u="none" strike="noStrike" noProof="0" dirty="0">
                          <a:latin typeface="Arial"/>
                        </a:rPr>
                        <a:t> </a:t>
                      </a:r>
                      <a:endParaRPr dirty="0"/>
                    </a:p>
                  </a:txBody>
                  <a:tcPr marL="91425" marR="91425" marT="91425" marB="91425"/>
                </a:tc>
                <a:tc>
                  <a:txBody>
                    <a:bodyPr/>
                    <a:lstStyle/>
                    <a:p>
                      <a:pPr marL="0" lvl="0" indent="0" algn="l" rtl="0">
                        <a:spcBef>
                          <a:spcPts val="0"/>
                        </a:spcBef>
                        <a:spcAft>
                          <a:spcPts val="0"/>
                        </a:spcAft>
                        <a:buNone/>
                      </a:pPr>
                      <a:r>
                        <a:rPr lang="en-US" sz="900" dirty="0"/>
                        <a:t>0.9573</a:t>
                      </a:r>
                      <a:endParaRPr sz="900" dirty="0"/>
                    </a:p>
                  </a:txBody>
                  <a:tcPr marL="91425" marR="91425" marT="91425" marB="91425"/>
                </a:tc>
                <a:tc>
                  <a:txBody>
                    <a:bodyPr/>
                    <a:lstStyle/>
                    <a:p>
                      <a:pPr marL="0" lvl="0" indent="0" algn="l" rtl="0">
                        <a:spcBef>
                          <a:spcPts val="0"/>
                        </a:spcBef>
                        <a:spcAft>
                          <a:spcPts val="0"/>
                        </a:spcAft>
                        <a:buNone/>
                      </a:pPr>
                      <a:r>
                        <a:rPr lang="en-US" sz="900" dirty="0"/>
                        <a:t>0.9813</a:t>
                      </a:r>
                      <a:endParaRPr sz="9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7" name="Google Shape;114;p27">
            <a:extLst>
              <a:ext uri="{FF2B5EF4-FFF2-40B4-BE49-F238E27FC236}">
                <a16:creationId xmlns:a16="http://schemas.microsoft.com/office/drawing/2014/main" id="{BA343FC3-0FA4-7271-307C-63154AEC5799}"/>
              </a:ext>
            </a:extLst>
          </p:cNvPr>
          <p:cNvGraphicFramePr/>
          <p:nvPr>
            <p:extLst>
              <p:ext uri="{D42A27DB-BD31-4B8C-83A1-F6EECF244321}">
                <p14:modId xmlns:p14="http://schemas.microsoft.com/office/powerpoint/2010/main" val="1291165557"/>
              </p:ext>
            </p:extLst>
          </p:nvPr>
        </p:nvGraphicFramePr>
        <p:xfrm>
          <a:off x="648232" y="1666391"/>
          <a:ext cx="7919022" cy="96003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382487">
                  <a:extLst>
                    <a:ext uri="{9D8B030D-6E8A-4147-A177-3AD203B41FA5}">
                      <a16:colId xmlns:a16="http://schemas.microsoft.com/office/drawing/2014/main" val="20002"/>
                    </a:ext>
                  </a:extLst>
                </a:gridCol>
                <a:gridCol w="2647687">
                  <a:extLst>
                    <a:ext uri="{9D8B030D-6E8A-4147-A177-3AD203B41FA5}">
                      <a16:colId xmlns:a16="http://schemas.microsoft.com/office/drawing/2014/main" val="20003"/>
                    </a:ext>
                  </a:extLst>
                </a:gridCol>
              </a:tblGrid>
              <a:tr h="271800">
                <a:tc>
                  <a:txBody>
                    <a:bodyPr/>
                    <a:lstStyle/>
                    <a:p>
                      <a:pPr marL="0" lvl="0" indent="0" algn="l">
                        <a:spcBef>
                          <a:spcPts val="0"/>
                        </a:spcBef>
                        <a:spcAft>
                          <a:spcPts val="0"/>
                        </a:spcAft>
                        <a:buNone/>
                      </a:pPr>
                      <a:endParaRPr lang="en" sz="900" b="0" i="0" u="none" strike="noStrike" noProof="0" dirty="0">
                        <a:latin typeface="Arial"/>
                      </a:endParaRPr>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mIoU</a:t>
                      </a:r>
                      <a:endParaRPr dirty="0" err="1"/>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mAcc</a:t>
                      </a:r>
                      <a:r>
                        <a:rPr lang="en" sz="900" b="0" i="0" u="none" strike="noStrike" noProof="0" dirty="0">
                          <a:latin typeface="Arial"/>
                        </a:rPr>
                        <a:t>/</a:t>
                      </a:r>
                      <a:endParaRPr dirty="0"/>
                    </a:p>
                  </a:txBody>
                  <a:tcPr marL="91425" marR="91425" marT="91425" marB="91425"/>
                </a:tc>
                <a:tc>
                  <a:txBody>
                    <a:bodyPr/>
                    <a:lstStyle/>
                    <a:p>
                      <a:pPr marL="0" lvl="0" indent="0" algn="l">
                        <a:spcBef>
                          <a:spcPts val="0"/>
                        </a:spcBef>
                        <a:spcAft>
                          <a:spcPts val="0"/>
                        </a:spcAft>
                        <a:buNone/>
                      </a:pPr>
                      <a:r>
                        <a:rPr lang="en" sz="900" b="0" i="0" u="none" strike="noStrike" noProof="0" dirty="0" err="1">
                          <a:latin typeface="Arial"/>
                        </a:rPr>
                        <a:t>allAcc</a:t>
                      </a:r>
                      <a:endParaRPr dirty="0" err="1"/>
                    </a:p>
                  </a:txBody>
                  <a:tcPr marL="91425" marR="91425" marT="91425" marB="91425"/>
                </a:tc>
                <a:extLst>
                  <a:ext uri="{0D108BD9-81ED-4DB2-BD59-A6C34878D82A}">
                    <a16:rowId xmlns:a16="http://schemas.microsoft.com/office/drawing/2014/main" val="10000"/>
                  </a:ext>
                </a:extLst>
              </a:tr>
              <a:tr h="271800">
                <a:tc>
                  <a:txBody>
                    <a:bodyPr/>
                    <a:lstStyle/>
                    <a:p>
                      <a:pPr marL="0" lvl="0" indent="0" algn="l">
                        <a:spcBef>
                          <a:spcPts val="0"/>
                        </a:spcBef>
                        <a:spcAft>
                          <a:spcPts val="0"/>
                        </a:spcAft>
                        <a:buNone/>
                      </a:pPr>
                      <a:r>
                        <a:rPr lang="en" sz="900" b="0" i="0" u="none" strike="noStrike" noProof="0" dirty="0">
                          <a:latin typeface="Arial"/>
                        </a:rPr>
                        <a:t>Train result</a:t>
                      </a:r>
                      <a:endParaRPr lang="en-US" dirty="0"/>
                    </a:p>
                  </a:txBody>
                  <a:tcPr marL="91425" marR="91425" marT="91425" marB="91425"/>
                </a:tc>
                <a:tc>
                  <a:txBody>
                    <a:bodyPr/>
                    <a:lstStyle/>
                    <a:p>
                      <a:pPr marL="0" lvl="0" indent="0" algn="l" rtl="0">
                        <a:spcBef>
                          <a:spcPts val="0"/>
                        </a:spcBef>
                        <a:spcAft>
                          <a:spcPts val="0"/>
                        </a:spcAft>
                        <a:buNone/>
                      </a:pPr>
                      <a:r>
                        <a:rPr lang="en" sz="900" dirty="0"/>
                        <a:t>0.8898</a:t>
                      </a:r>
                    </a:p>
                  </a:txBody>
                  <a:tcPr marL="91425" marR="91425" marT="91425" marB="91425"/>
                </a:tc>
                <a:tc>
                  <a:txBody>
                    <a:bodyPr/>
                    <a:lstStyle/>
                    <a:p>
                      <a:pPr marL="0" lvl="0" indent="0" algn="l" rtl="0">
                        <a:spcBef>
                          <a:spcPts val="0"/>
                        </a:spcBef>
                        <a:spcAft>
                          <a:spcPts val="0"/>
                        </a:spcAft>
                        <a:buNone/>
                      </a:pPr>
                      <a:r>
                        <a:rPr lang="en" sz="900" dirty="0"/>
                        <a:t>0.9344</a:t>
                      </a:r>
                      <a:endParaRPr sz="900" dirty="0"/>
                    </a:p>
                  </a:txBody>
                  <a:tcPr marL="91425" marR="91425" marT="91425" marB="91425"/>
                </a:tc>
                <a:tc>
                  <a:txBody>
                    <a:bodyPr/>
                    <a:lstStyle/>
                    <a:p>
                      <a:pPr marL="0" lvl="0" indent="0" algn="l" rtl="0">
                        <a:spcBef>
                          <a:spcPts val="0"/>
                        </a:spcBef>
                        <a:spcAft>
                          <a:spcPts val="0"/>
                        </a:spcAft>
                        <a:buNone/>
                      </a:pPr>
                      <a:r>
                        <a:rPr lang="en" sz="900" dirty="0"/>
                        <a:t>0.9652</a:t>
                      </a:r>
                      <a:endParaRPr sz="9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a:spcBef>
                          <a:spcPts val="0"/>
                        </a:spcBef>
                        <a:spcAft>
                          <a:spcPts val="0"/>
                        </a:spcAft>
                        <a:buNone/>
                      </a:pPr>
                      <a:r>
                        <a:rPr lang="en" sz="900" b="0" i="0" u="none" strike="noStrike" noProof="0" dirty="0">
                          <a:latin typeface="Arial"/>
                        </a:rPr>
                        <a:t>Val result</a:t>
                      </a:r>
                      <a:endParaRPr lang="en-US" dirty="0"/>
                    </a:p>
                  </a:txBody>
                  <a:tcPr marL="91425" marR="91425" marT="91425" marB="91425"/>
                </a:tc>
                <a:tc>
                  <a:txBody>
                    <a:bodyPr/>
                    <a:lstStyle/>
                    <a:p>
                      <a:pPr marL="0" lvl="0" indent="0" algn="l">
                        <a:spcBef>
                          <a:spcPts val="0"/>
                        </a:spcBef>
                        <a:spcAft>
                          <a:spcPts val="0"/>
                        </a:spcAft>
                        <a:buNone/>
                      </a:pPr>
                      <a:r>
                        <a:rPr lang="en" sz="900" dirty="0"/>
                        <a:t>0.8867</a:t>
                      </a:r>
                    </a:p>
                  </a:txBody>
                  <a:tcPr marL="91425" marR="91425" marT="91425" marB="91425"/>
                </a:tc>
                <a:tc>
                  <a:txBody>
                    <a:bodyPr/>
                    <a:lstStyle/>
                    <a:p>
                      <a:pPr marL="0" lvl="0" indent="0" algn="l">
                        <a:spcBef>
                          <a:spcPts val="0"/>
                        </a:spcBef>
                        <a:spcAft>
                          <a:spcPts val="0"/>
                        </a:spcAft>
                        <a:buNone/>
                      </a:pPr>
                      <a:r>
                        <a:rPr lang="en" sz="900" dirty="0"/>
                        <a:t>0.9334</a:t>
                      </a:r>
                      <a:endParaRPr sz="900" dirty="0"/>
                    </a:p>
                  </a:txBody>
                  <a:tcPr marL="91425" marR="91425" marT="91425" marB="91425"/>
                </a:tc>
                <a:tc>
                  <a:txBody>
                    <a:bodyPr/>
                    <a:lstStyle/>
                    <a:p>
                      <a:pPr marL="0" lvl="0" indent="0" algn="l">
                        <a:spcBef>
                          <a:spcPts val="0"/>
                        </a:spcBef>
                        <a:spcAft>
                          <a:spcPts val="0"/>
                        </a:spcAft>
                        <a:buNone/>
                      </a:pPr>
                      <a:r>
                        <a:rPr lang="en" sz="900" dirty="0"/>
                        <a:t>0.9641</a:t>
                      </a:r>
                      <a:endParaRPr sz="900" dirty="0"/>
                    </a:p>
                  </a:txBody>
                  <a:tcPr marL="91425" marR="91425" marT="91425" marB="91425"/>
                </a:tc>
                <a:extLst>
                  <a:ext uri="{0D108BD9-81ED-4DB2-BD59-A6C34878D82A}">
                    <a16:rowId xmlns:a16="http://schemas.microsoft.com/office/drawing/2014/main" val="1706318116"/>
                  </a:ext>
                </a:extLst>
              </a:tr>
            </a:tbl>
          </a:graphicData>
        </a:graphic>
      </p:graphicFrame>
    </p:spTree>
    <p:extLst>
      <p:ext uri="{BB962C8B-B14F-4D97-AF65-F5344CB8AC3E}">
        <p14:creationId xmlns:p14="http://schemas.microsoft.com/office/powerpoint/2010/main" val="99145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374379"/>
            <a:ext cx="8520600" cy="572700"/>
          </a:xfrm>
          <a:prstGeom prst="rect">
            <a:avLst/>
          </a:prstGeom>
        </p:spPr>
        <p:txBody>
          <a:bodyPr spcFirstLastPara="1" wrap="square" lIns="91425" tIns="91425" rIns="91425" bIns="91425" anchor="t" anchorCtr="0">
            <a:noAutofit/>
          </a:bodyPr>
          <a:lstStyle/>
          <a:p>
            <a:r>
              <a:rPr lang="en" dirty="0"/>
              <a:t>Part 6: Transfer Learning</a:t>
            </a:r>
            <a:endParaRPr dirty="0" err="1"/>
          </a:p>
        </p:txBody>
      </p:sp>
      <p:sp>
        <p:nvSpPr>
          <p:cNvPr id="113" name="Google Shape;113;p27"/>
          <p:cNvSpPr txBox="1">
            <a:spLocks noGrp="1"/>
          </p:cNvSpPr>
          <p:nvPr>
            <p:ph type="body" idx="1"/>
          </p:nvPr>
        </p:nvSpPr>
        <p:spPr>
          <a:xfrm>
            <a:off x="311700" y="882379"/>
            <a:ext cx="8520600" cy="657000"/>
          </a:xfrm>
          <a:prstGeom prst="rect">
            <a:avLst/>
          </a:prstGeom>
        </p:spPr>
        <p:txBody>
          <a:bodyPr spcFirstLastPara="1" wrap="square" lIns="91425" tIns="91425" rIns="91425" bIns="91425" anchor="t" anchorCtr="0">
            <a:noAutofit/>
          </a:bodyPr>
          <a:lstStyle/>
          <a:p>
            <a:pPr marL="0" indent="0">
              <a:lnSpc>
                <a:spcPct val="114999"/>
              </a:lnSpc>
              <a:buNone/>
            </a:pPr>
            <a:r>
              <a:rPr lang="en" dirty="0"/>
              <a:t>Compare the training loss generated when training on Kitti dataset and </a:t>
            </a:r>
            <a:r>
              <a:rPr lang="en" dirty="0" err="1"/>
              <a:t>Camvid</a:t>
            </a:r>
            <a:r>
              <a:rPr lang="en" dirty="0"/>
              <a:t> dataset. Which decreases at a faster rate? If </a:t>
            </a:r>
            <a:r>
              <a:rPr lang="en" dirty="0" err="1"/>
              <a:t>Camvid</a:t>
            </a:r>
            <a:r>
              <a:rPr lang="en" dirty="0"/>
              <a:t> or Kitti training loss decreases at a faster rate than the other, why do you think this happened? Or, if the loss decreases at a similar rate, why do you think that is so?</a:t>
            </a:r>
          </a:p>
          <a:p>
            <a:pPr marL="0" indent="0">
              <a:lnSpc>
                <a:spcPct val="114999"/>
              </a:lnSpc>
              <a:buNone/>
            </a:pPr>
            <a:endParaRPr lang="en" dirty="0"/>
          </a:p>
          <a:p>
            <a:pPr marL="0" indent="0">
              <a:lnSpc>
                <a:spcPct val="114999"/>
              </a:lnSpc>
              <a:buNone/>
            </a:pPr>
            <a:r>
              <a:rPr lang="en" dirty="0"/>
              <a:t>The Kitti loss decreases at a much faster rate. This is most likely because it is a binary classifier with just “road” or “not road”. Since Camvid has much more features to analyze, it’s loss is inevitibly going to be harder to decrease. </a:t>
            </a:r>
            <a:r>
              <a:rPr lang="en"/>
              <a:t>Thus, it is expected that Kitti will decrease loss faster.</a:t>
            </a:r>
            <a:endParaRPr lang="en-US" dirty="0"/>
          </a:p>
          <a:p>
            <a:pPr marL="0" indent="0">
              <a:lnSpc>
                <a:spcPct val="114999"/>
              </a:lnSpc>
              <a:buNone/>
            </a:pPr>
            <a:endParaRPr lang="en" dirty="0"/>
          </a:p>
          <a:p>
            <a:pPr marL="0" indent="0">
              <a:lnSpc>
                <a:spcPct val="114999"/>
              </a:lnSpc>
              <a:buNone/>
            </a:pPr>
            <a:endParaRPr lang="en" dirty="0"/>
          </a:p>
        </p:txBody>
      </p:sp>
    </p:spTree>
    <p:extLst>
      <p:ext uri="{BB962C8B-B14F-4D97-AF65-F5344CB8AC3E}">
        <p14:creationId xmlns:p14="http://schemas.microsoft.com/office/powerpoint/2010/main" val="31718352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553</Words>
  <Application>Microsoft Office PowerPoint</Application>
  <PresentationFormat>On-screen Show (16:9)</PresentationFormat>
  <Paragraphs>113</Paragraphs>
  <Slides>8</Slides>
  <Notes>8</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8</vt:i4>
      </vt:variant>
    </vt:vector>
  </HeadingPairs>
  <TitlesOfParts>
    <vt:vector size="11" baseType="lpstr">
      <vt:lpstr>Arial</vt:lpstr>
      <vt:lpstr>Simple Light</vt:lpstr>
      <vt:lpstr>Simple Light</vt:lpstr>
      <vt:lpstr>CS 6476 Project 6</vt:lpstr>
      <vt:lpstr>Parts 4 &amp; 5: mIoU of different models </vt:lpstr>
      <vt:lpstr>Parts 4 &amp; 5: Per class IoUs</vt:lpstr>
      <vt:lpstr>Parts 4 &amp; 5: Most difficult classes</vt:lpstr>
      <vt:lpstr>Part 4: Simple segmentation net qualitative results</vt:lpstr>
      <vt:lpstr>Part 5: PSPNet qualitative results</vt:lpstr>
      <vt:lpstr>Part 6: Transfer Learning</vt:lpstr>
      <vt:lpstr>Part 6: Transfer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6</dc:title>
  <cp:lastModifiedBy>Cameron Potter</cp:lastModifiedBy>
  <cp:revision>81</cp:revision>
  <dcterms:modified xsi:type="dcterms:W3CDTF">2022-05-03T19:31:56Z</dcterms:modified>
</cp:coreProperties>
</file>