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6"/>
  </p:notesMasterIdLst>
  <p:sldIdLst>
    <p:sldId id="2076138545" r:id="rId5"/>
    <p:sldId id="2076138547" r:id="rId6"/>
    <p:sldId id="2076138546" r:id="rId7"/>
    <p:sldId id="2076138548" r:id="rId8"/>
    <p:sldId id="2076138549" r:id="rId9"/>
    <p:sldId id="2076138550" r:id="rId10"/>
    <p:sldId id="2076138557" r:id="rId11"/>
    <p:sldId id="2076138556" r:id="rId12"/>
    <p:sldId id="2076138558" r:id="rId13"/>
    <p:sldId id="2076138559" r:id="rId14"/>
    <p:sldId id="2076138560" r:id="rId15"/>
    <p:sldId id="2076138561" r:id="rId16"/>
    <p:sldId id="2076138562" r:id="rId17"/>
    <p:sldId id="2076138563" r:id="rId18"/>
    <p:sldId id="2076138564" r:id="rId19"/>
    <p:sldId id="2076138565" r:id="rId20"/>
    <p:sldId id="2076138566" r:id="rId21"/>
    <p:sldId id="2076138567" r:id="rId22"/>
    <p:sldId id="2076138555" r:id="rId23"/>
    <p:sldId id="2076138568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0374CB-9603-45A0-A774-F92B243C2E7B}">
          <p14:sldIdLst>
            <p14:sldId id="2076138545"/>
            <p14:sldId id="2076138547"/>
            <p14:sldId id="2076138546"/>
            <p14:sldId id="2076138548"/>
            <p14:sldId id="2076138549"/>
            <p14:sldId id="2076138550"/>
            <p14:sldId id="2076138557"/>
            <p14:sldId id="2076138556"/>
            <p14:sldId id="2076138558"/>
            <p14:sldId id="2076138559"/>
            <p14:sldId id="2076138560"/>
            <p14:sldId id="2076138561"/>
            <p14:sldId id="2076138562"/>
            <p14:sldId id="2076138563"/>
            <p14:sldId id="2076138564"/>
            <p14:sldId id="2076138565"/>
            <p14:sldId id="2076138566"/>
            <p14:sldId id="2076138567"/>
            <p14:sldId id="2076138555"/>
            <p14:sldId id="207613856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FF6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4" autoAdjust="0"/>
    <p:restoredTop sz="96370" autoAdjust="0"/>
  </p:normalViewPr>
  <p:slideViewPr>
    <p:cSldViewPr snapToGrid="0">
      <p:cViewPr varScale="1">
        <p:scale>
          <a:sx n="88" d="100"/>
          <a:sy n="88" d="100"/>
        </p:scale>
        <p:origin x="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04CE-766C-4924-8437-883DBEB342C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1BC0-61FA-4BA3-B576-299C0A49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2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78256-368D-4B68-97C3-0D0BD40CE8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1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78256-368D-4B68-97C3-0D0BD40CE8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1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3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9DEA-6433-4493-B9C4-3E0AC755FE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B44-C9DD-4C67-BBC2-F4E00426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8E19-055A-496C-BB5F-E7A00B65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3994-F2A8-43D8-98CF-450E3173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06D4-635D-4A44-989B-2DEDB62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8D1A-6071-4860-9696-8A931E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659E-019F-4D62-91F9-726E2ED6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563-4CEF-44F8-BF39-E2E2FAF1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E19D-1E87-4DB9-8D65-9F0F2217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CDCA-2A13-4F90-918F-AA85629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4778-A465-4D85-8AB0-20A00993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02720-00AB-4044-BA67-FE9935226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AE172-3456-4015-8A36-BBE8ED33F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2A41-F78F-4155-BB0D-6611811C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DF65-C061-4E1B-BD41-3B02FC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61ED-5A96-4D82-882D-629B3DF1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ata Insights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031023"/>
            <a:ext cx="10258286" cy="1686801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8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Data insights headline</a:t>
            </a:r>
          </a:p>
        </p:txBody>
      </p:sp>
    </p:spTree>
    <p:extLst>
      <p:ext uri="{BB962C8B-B14F-4D97-AF65-F5344CB8AC3E}">
        <p14:creationId xmlns:p14="http://schemas.microsoft.com/office/powerpoint/2010/main" val="42737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Red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0" y="0"/>
            <a:ext cx="12382500" cy="6885709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10561" y="221672"/>
            <a:ext cx="6233021" cy="3404174"/>
          </a:xfrm>
          <a:prstGeom prst="rect">
            <a:avLst/>
          </a:prstGeom>
          <a:solidFill>
            <a:srgbClr val="F2C812">
              <a:alpha val="8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95208" y="2220900"/>
            <a:ext cx="6063726" cy="994420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 baseline="0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0" y="0"/>
            <a:ext cx="12382500" cy="688570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66725" y="266700"/>
            <a:ext cx="6267450" cy="2933700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182" y="457222"/>
            <a:ext cx="1447619" cy="3619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A9863AC-C7D0-47A0-B105-1B9AF456AD7A}"/>
              </a:ext>
            </a:extLst>
          </p:cNvPr>
          <p:cNvGrpSpPr/>
          <p:nvPr userDrawn="1"/>
        </p:nvGrpSpPr>
        <p:grpSpPr>
          <a:xfrm>
            <a:off x="656821" y="367717"/>
            <a:ext cx="523741" cy="540913"/>
            <a:chOff x="8998039" y="3601791"/>
            <a:chExt cx="523741" cy="540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B5D9D-369F-4579-B08C-92D65D1D9060}"/>
                </a:ext>
              </a:extLst>
            </p:cNvPr>
            <p:cNvSpPr/>
            <p:nvPr userDrawn="1"/>
          </p:nvSpPr>
          <p:spPr>
            <a:xfrm>
              <a:off x="8998039" y="3601791"/>
              <a:ext cx="523741" cy="540913"/>
            </a:xfrm>
            <a:prstGeom prst="rect">
              <a:avLst/>
            </a:prstGeom>
            <a:solidFill>
              <a:srgbClr val="F2C811"/>
            </a:solidFill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sign in the dark&#10;&#10;Description generated with high confidence">
              <a:extLst>
                <a:ext uri="{FF2B5EF4-FFF2-40B4-BE49-F238E27FC236}">
                  <a16:creationId xmlns:a16="http://schemas.microsoft.com/office/drawing/2014/main" id="{886CCB53-DB33-4A80-95C8-23983A6058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039" y="3613060"/>
              <a:ext cx="518374" cy="518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67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7CAC3-6FD4-47A2-BE17-046C3228C3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67710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400" strike="noStrike" spc="-49" baseline="0">
                <a:solidFill>
                  <a:srgbClr val="191919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35582DA-0009-4E44-B0B1-79863ABCE8AC}"/>
              </a:ext>
            </a:extLst>
          </p:cNvPr>
          <p:cNvSpPr/>
          <p:nvPr userDrawn="1"/>
        </p:nvSpPr>
        <p:spPr bwMode="auto">
          <a:xfrm rot="21334042">
            <a:off x="9402633" y="-120900"/>
            <a:ext cx="2884424" cy="6308880"/>
          </a:xfrm>
          <a:custGeom>
            <a:avLst/>
            <a:gdLst>
              <a:gd name="connsiteX0" fmla="*/ 0 w 2884424"/>
              <a:gd name="connsiteY0" fmla="*/ 0 h 6308880"/>
              <a:gd name="connsiteX1" fmla="*/ 2884424 w 2884424"/>
              <a:gd name="connsiteY1" fmla="*/ 223597 h 6308880"/>
              <a:gd name="connsiteX2" fmla="*/ 2884424 w 2884424"/>
              <a:gd name="connsiteY2" fmla="*/ 1980339 h 6308880"/>
              <a:gd name="connsiteX3" fmla="*/ 2548881 w 2884424"/>
              <a:gd name="connsiteY3" fmla="*/ 6308880 h 63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424" h="6308880">
                <a:moveTo>
                  <a:pt x="0" y="0"/>
                </a:moveTo>
                <a:lnTo>
                  <a:pt x="2884424" y="223597"/>
                </a:lnTo>
                <a:lnTo>
                  <a:pt x="2884424" y="1980339"/>
                </a:lnTo>
                <a:lnTo>
                  <a:pt x="2548881" y="6308880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EA2BA4E-67F1-437A-875D-F2C7A9756EA7}"/>
              </a:ext>
            </a:extLst>
          </p:cNvPr>
          <p:cNvSpPr/>
          <p:nvPr userDrawn="1"/>
        </p:nvSpPr>
        <p:spPr bwMode="auto">
          <a:xfrm rot="21334042">
            <a:off x="9683117" y="-108217"/>
            <a:ext cx="2580793" cy="5674534"/>
          </a:xfrm>
          <a:custGeom>
            <a:avLst/>
            <a:gdLst>
              <a:gd name="connsiteX0" fmla="*/ 0 w 2580793"/>
              <a:gd name="connsiteY0" fmla="*/ 0 h 5674534"/>
              <a:gd name="connsiteX1" fmla="*/ 2580793 w 2580793"/>
              <a:gd name="connsiteY1" fmla="*/ 200060 h 5674534"/>
              <a:gd name="connsiteX2" fmla="*/ 2580793 w 2580793"/>
              <a:gd name="connsiteY2" fmla="*/ 1956787 h 5674534"/>
              <a:gd name="connsiteX3" fmla="*/ 2292598 w 2580793"/>
              <a:gd name="connsiteY3" fmla="*/ 5674534 h 567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0793" h="5674534">
                <a:moveTo>
                  <a:pt x="0" y="0"/>
                </a:moveTo>
                <a:lnTo>
                  <a:pt x="2580793" y="200060"/>
                </a:lnTo>
                <a:lnTo>
                  <a:pt x="2580793" y="1956787"/>
                </a:lnTo>
                <a:lnTo>
                  <a:pt x="2292598" y="5674534"/>
                </a:lnTo>
                <a:close/>
              </a:path>
            </a:pathLst>
          </a:custGeom>
          <a:solidFill>
            <a:srgbClr val="F2C81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4627277-A9B3-4F20-83C8-371B8B2FD6EA}"/>
              </a:ext>
            </a:extLst>
          </p:cNvPr>
          <p:cNvSpPr/>
          <p:nvPr userDrawn="1"/>
        </p:nvSpPr>
        <p:spPr bwMode="auto">
          <a:xfrm rot="21334042">
            <a:off x="9808448" y="-102549"/>
            <a:ext cx="2445116" cy="5391089"/>
          </a:xfrm>
          <a:custGeom>
            <a:avLst/>
            <a:gdLst>
              <a:gd name="connsiteX0" fmla="*/ 0 w 2445116"/>
              <a:gd name="connsiteY0" fmla="*/ 0 h 5391089"/>
              <a:gd name="connsiteX1" fmla="*/ 2445116 w 2445116"/>
              <a:gd name="connsiteY1" fmla="*/ 189542 h 5391089"/>
              <a:gd name="connsiteX2" fmla="*/ 2445116 w 2445116"/>
              <a:gd name="connsiteY2" fmla="*/ 1946292 h 5391089"/>
              <a:gd name="connsiteX3" fmla="*/ 2178080 w 2445116"/>
              <a:gd name="connsiteY3" fmla="*/ 5391089 h 539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116" h="5391089">
                <a:moveTo>
                  <a:pt x="0" y="0"/>
                </a:moveTo>
                <a:lnTo>
                  <a:pt x="2445116" y="189542"/>
                </a:lnTo>
                <a:lnTo>
                  <a:pt x="2445116" y="1946292"/>
                </a:lnTo>
                <a:lnTo>
                  <a:pt x="2178080" y="5391089"/>
                </a:lnTo>
                <a:close/>
              </a:path>
            </a:pathLst>
          </a:custGeom>
          <a:solidFill>
            <a:srgbClr val="19191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613F277-1FD0-40E9-B05D-4609924C3A00}"/>
              </a:ext>
            </a:extLst>
          </p:cNvPr>
          <p:cNvSpPr/>
          <p:nvPr userDrawn="1"/>
        </p:nvSpPr>
        <p:spPr bwMode="auto">
          <a:xfrm rot="21334042">
            <a:off x="10281608" y="-86377"/>
            <a:ext cx="2068056" cy="4320533"/>
          </a:xfrm>
          <a:custGeom>
            <a:avLst/>
            <a:gdLst>
              <a:gd name="connsiteX0" fmla="*/ 0 w 2068056"/>
              <a:gd name="connsiteY0" fmla="*/ 0 h 4320533"/>
              <a:gd name="connsiteX1" fmla="*/ 2068056 w 2068056"/>
              <a:gd name="connsiteY1" fmla="*/ 160313 h 4320533"/>
              <a:gd name="connsiteX2" fmla="*/ 1745561 w 2068056"/>
              <a:gd name="connsiteY2" fmla="*/ 4320533 h 432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056" h="4320533">
                <a:moveTo>
                  <a:pt x="0" y="0"/>
                </a:moveTo>
                <a:lnTo>
                  <a:pt x="2068056" y="160313"/>
                </a:lnTo>
                <a:lnTo>
                  <a:pt x="1745561" y="4320533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5BEFC-E64D-4AD1-ABCD-9531E7046E03}"/>
              </a:ext>
            </a:extLst>
          </p:cNvPr>
          <p:cNvCxnSpPr/>
          <p:nvPr userDrawn="1"/>
        </p:nvCxnSpPr>
        <p:spPr>
          <a:xfrm rot="21334042">
            <a:off x="8675988" y="-383860"/>
            <a:ext cx="1619055" cy="3992304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BC3C2F-4B44-41F5-9FCC-4AADA8697B78}"/>
              </a:ext>
            </a:extLst>
          </p:cNvPr>
          <p:cNvCxnSpPr/>
          <p:nvPr userDrawn="1"/>
        </p:nvCxnSpPr>
        <p:spPr>
          <a:xfrm rot="21334042">
            <a:off x="10336795" y="2408524"/>
            <a:ext cx="1619055" cy="39923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DD12CD-9CC5-4326-9547-060AF0620440}"/>
              </a:ext>
            </a:extLst>
          </p:cNvPr>
          <p:cNvCxnSpPr>
            <a:cxnSpLocks/>
          </p:cNvCxnSpPr>
          <p:nvPr userDrawn="1"/>
        </p:nvCxnSpPr>
        <p:spPr>
          <a:xfrm rot="21334042">
            <a:off x="9349863" y="-1247014"/>
            <a:ext cx="1029715" cy="2567919"/>
          </a:xfrm>
          <a:prstGeom prst="line">
            <a:avLst/>
          </a:prstGeom>
          <a:ln w="12700" cap="rnd">
            <a:solidFill>
              <a:srgbClr val="F2C81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200" strike="noStrike">
                <a:solidFill>
                  <a:srgbClr val="191919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35496045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E83CC9-21AB-4B2E-A973-7614DA0C076C}"/>
              </a:ext>
            </a:extLst>
          </p:cNvPr>
          <p:cNvSpPr/>
          <p:nvPr userDrawn="1"/>
        </p:nvSpPr>
        <p:spPr bwMode="auto">
          <a:xfrm>
            <a:off x="0" y="3"/>
            <a:ext cx="11544738" cy="6857998"/>
          </a:xfrm>
          <a:custGeom>
            <a:avLst/>
            <a:gdLst>
              <a:gd name="connsiteX0" fmla="*/ 0 w 11544738"/>
              <a:gd name="connsiteY0" fmla="*/ 0 h 6857998"/>
              <a:gd name="connsiteX1" fmla="*/ 8115738 w 11544738"/>
              <a:gd name="connsiteY1" fmla="*/ 0 h 6857998"/>
              <a:gd name="connsiteX2" fmla="*/ 11544738 w 11544738"/>
              <a:gd name="connsiteY2" fmla="*/ 6857998 h 6857998"/>
              <a:gd name="connsiteX3" fmla="*/ 0 w 11544738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4738" h="6857998">
                <a:moveTo>
                  <a:pt x="0" y="0"/>
                </a:moveTo>
                <a:lnTo>
                  <a:pt x="8115738" y="0"/>
                </a:lnTo>
                <a:lnTo>
                  <a:pt x="11544738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BFA07-4BB4-49A9-97C5-7FA7823EC563}"/>
              </a:ext>
            </a:extLst>
          </p:cNvPr>
          <p:cNvSpPr/>
          <p:nvPr userDrawn="1"/>
        </p:nvSpPr>
        <p:spPr bwMode="auto">
          <a:xfrm>
            <a:off x="8550600" y="0"/>
            <a:ext cx="3641400" cy="6858001"/>
          </a:xfrm>
          <a:custGeom>
            <a:avLst/>
            <a:gdLst>
              <a:gd name="connsiteX0" fmla="*/ 0 w 3641400"/>
              <a:gd name="connsiteY0" fmla="*/ 0 h 6858001"/>
              <a:gd name="connsiteX1" fmla="*/ 3641400 w 3641400"/>
              <a:gd name="connsiteY1" fmla="*/ 0 h 6858001"/>
              <a:gd name="connsiteX2" fmla="*/ 3641400 w 3641400"/>
              <a:gd name="connsiteY2" fmla="*/ 6858001 h 6858001"/>
              <a:gd name="connsiteX3" fmla="*/ 3429001 w 36414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400" h="6858001">
                <a:moveTo>
                  <a:pt x="0" y="0"/>
                </a:moveTo>
                <a:lnTo>
                  <a:pt x="3641400" y="0"/>
                </a:lnTo>
                <a:lnTo>
                  <a:pt x="3641400" y="6858001"/>
                </a:lnTo>
                <a:lnTo>
                  <a:pt x="3429001" y="6858001"/>
                </a:lnTo>
                <a:close/>
              </a:path>
            </a:pathLst>
          </a:custGeom>
          <a:solidFill>
            <a:srgbClr val="F2C81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E26FBC-B525-47DE-B27A-E0F6721B18C0}"/>
              </a:ext>
            </a:extLst>
          </p:cNvPr>
          <p:cNvSpPr/>
          <p:nvPr userDrawn="1"/>
        </p:nvSpPr>
        <p:spPr bwMode="auto">
          <a:xfrm>
            <a:off x="8957778" y="0"/>
            <a:ext cx="3234223" cy="6468445"/>
          </a:xfrm>
          <a:custGeom>
            <a:avLst/>
            <a:gdLst>
              <a:gd name="connsiteX0" fmla="*/ 0 w 3234223"/>
              <a:gd name="connsiteY0" fmla="*/ 0 h 6468445"/>
              <a:gd name="connsiteX1" fmla="*/ 3234223 w 3234223"/>
              <a:gd name="connsiteY1" fmla="*/ 0 h 6468445"/>
              <a:gd name="connsiteX2" fmla="*/ 3234223 w 3234223"/>
              <a:gd name="connsiteY2" fmla="*/ 6468445 h 646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4223" h="6468445">
                <a:moveTo>
                  <a:pt x="0" y="0"/>
                </a:moveTo>
                <a:lnTo>
                  <a:pt x="3234223" y="0"/>
                </a:lnTo>
                <a:lnTo>
                  <a:pt x="3234223" y="6468445"/>
                </a:lnTo>
                <a:close/>
              </a:path>
            </a:pathLst>
          </a:custGeom>
          <a:solidFill>
            <a:srgbClr val="19191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0" y="475067"/>
            <a:ext cx="7637463" cy="55181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rgbClr val="6A4B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905011"/>
            <a:ext cx="8813800" cy="1047979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ct val="85000"/>
              </a:lnSpc>
              <a:buNone/>
              <a:defRPr sz="6600">
                <a:solidFill>
                  <a:srgbClr val="191919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Demo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BC648E-B608-4658-9F59-79794D418471}"/>
              </a:ext>
            </a:extLst>
          </p:cNvPr>
          <p:cNvSpPr/>
          <p:nvPr userDrawn="1"/>
        </p:nvSpPr>
        <p:spPr bwMode="auto">
          <a:xfrm>
            <a:off x="9419773" y="-1"/>
            <a:ext cx="2772226" cy="5544452"/>
          </a:xfrm>
          <a:custGeom>
            <a:avLst/>
            <a:gdLst>
              <a:gd name="connsiteX0" fmla="*/ 0 w 2772226"/>
              <a:gd name="connsiteY0" fmla="*/ 0 h 5544452"/>
              <a:gd name="connsiteX1" fmla="*/ 2772226 w 2772226"/>
              <a:gd name="connsiteY1" fmla="*/ 0 h 5544452"/>
              <a:gd name="connsiteX2" fmla="*/ 2772226 w 2772226"/>
              <a:gd name="connsiteY2" fmla="*/ 5544452 h 554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26" h="5544452">
                <a:moveTo>
                  <a:pt x="0" y="0"/>
                </a:moveTo>
                <a:lnTo>
                  <a:pt x="2772226" y="0"/>
                </a:lnTo>
                <a:lnTo>
                  <a:pt x="2772226" y="5544452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99C-71DE-4A2C-85B7-2D7F598A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9038-7746-47A5-88BD-3839F730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015F-45FC-4165-8ED3-CF9D82FC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4928-244A-4471-BF41-E1A37C9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1D46-3C0A-4CBA-8960-55CD8CC3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2C4-1F36-4017-937F-A45DD9BC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F654-6FAF-429B-9D99-77DF1F79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EE4E-8D91-4835-A3C5-C6FC66FF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EBC7-F19A-4067-8299-47D9C4E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43DB-D84F-4EC4-A7E9-01CD118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7746-2956-45C2-9643-CD8654FA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756A-537D-43C9-9903-44A3F533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62CE-FCD8-4072-84CA-99253267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735F-AC8D-4392-8A4B-B13A5433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FE7F-DB2C-4600-9277-947D666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2E47D-01C6-4627-B8E0-6973A944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3075-185D-4438-A5B7-6CB2F3FF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67FD-04EB-41B1-A6CF-3C24F21C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AFF9-2DF7-4E7B-8386-B602666A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6B297-2E4D-4854-8155-4EB0F771F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53853-CC55-477F-8813-394F4572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1F51D-BFC6-4212-9FC9-45B46BE3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B521D-9BAD-4A88-A39E-98217FA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E7818-3840-4A05-BC4A-CE9D46A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C29-B691-46D5-B6DD-33D9DBB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C7F0-3EC2-49FA-A700-50B0E6C9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1A666-A98A-4734-B381-1E9AD0E0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DE0A1-70C1-4502-A9BF-B087BF76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4252-5D91-4622-9016-1D1F54DE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D1E4C-F165-4A41-BCFC-4F4B2C66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D8D5D-0CB2-4345-BD88-FEB99D21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3130-EDD5-47B0-8A8F-21F79CDD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B9B0-BBFD-4F43-80BA-B5B5EEF5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4423-CAB3-4D61-B6BB-9ACEC0B2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0F75-17CA-4159-BF35-3526158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0D2F-1F5D-4975-B2B4-7287309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8ACC-14BE-4D98-AACD-A17CA996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B4D-343C-4C61-A20E-8B3376F2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693E9-95F5-4A9D-AB28-A02650C84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F794-47FA-440C-851C-3952D181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AE6B-182A-4447-B975-FA16793F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FDC4-1C97-492F-9D67-140A061F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39C8-C522-46C6-9DCA-B38D6670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DA0FA-1863-426C-A13E-53393D7E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BFDA-D45B-4BD6-B551-0E00EC2C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3DC5-7AAD-4ACE-81D8-CAAF82316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4E44-3D9B-4F0B-80C6-D9E4B0EF200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6ED9-2F74-4261-886F-C88C290FD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DAA6-12D3-4F10-A04E-0D3781BB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7742-6C57-4303-BFCB-E5A0244A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42" r:id="rId12"/>
    <p:sldLayoutId id="2147483722" r:id="rId13"/>
    <p:sldLayoutId id="2147483725" r:id="rId14"/>
    <p:sldLayoutId id="2147483759" r:id="rId15"/>
    <p:sldLayoutId id="2147483781" r:id="rId16"/>
    <p:sldLayoutId id="2147483782" r:id="rId17"/>
    <p:sldLayoutId id="21474837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DI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aka.ms/pbidiadtrain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pbidiadtrain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IADQ@Microsoft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DIADQ@microsoft.com" TargetMode="External"/><Relationship Id="rId3" Type="http://schemas.openxmlformats.org/officeDocument/2006/relationships/hyperlink" Target="https://aka.ms/diad" TargetMode="External"/><Relationship Id="rId7" Type="http://schemas.openxmlformats.org/officeDocument/2006/relationships/hyperlink" Target="https://www.youtube.com/watch?v=WhBpE-bv0vc&amp;list=PLtSVUgxIo6KqBBGqNdPQG64f-hTs1YxFM&amp;index=2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owerbi.microsoft.com/en-us/documentation/powerbi-webinars/" TargetMode="External"/><Relationship Id="rId5" Type="http://schemas.openxmlformats.org/officeDocument/2006/relationships/hyperlink" Target="https://powerbi.microsoft.com/en-us/documentation/powerbi-desktop-latest-update/" TargetMode="External"/><Relationship Id="rId4" Type="http://schemas.openxmlformats.org/officeDocument/2006/relationships/hyperlink" Target="https://aka.ms/DI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36E1BC-F25E-406C-B88A-F5246C7408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67" y="4847661"/>
            <a:ext cx="9086760" cy="92333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>
                <a:solidFill>
                  <a:srgbClr val="191919"/>
                </a:solidFill>
              </a:rPr>
              <a:t>June </a:t>
            </a:r>
            <a:r>
              <a:rPr lang="en-IN" dirty="0">
                <a:solidFill>
                  <a:srgbClr val="191919"/>
                </a:solidFill>
              </a:rPr>
              <a:t>2022 version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4B0F2ED-C20F-423F-8DF7-F8DE1C98F5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4922" y="2102171"/>
            <a:ext cx="9630389" cy="179310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strike="noStrike" kern="1200" cap="none" spc="-49" baseline="0">
                <a:ln w="3175">
                  <a:noFill/>
                </a:ln>
                <a:solidFill>
                  <a:srgbClr val="191919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-49" normalizeH="0" baseline="0" noProof="0" dirty="0">
                <a:ln w="3175"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Dashboard in a Day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-49" normalizeH="0" baseline="0" noProof="0" dirty="0">
                <a:ln w="3175"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Power BI </a:t>
            </a:r>
            <a:br>
              <a:rPr kumimoji="0" lang="en-IN" sz="4800" b="0" i="0" u="none" strike="noStrike" kern="1200" cap="none" spc="-49" normalizeH="0" baseline="0" noProof="0" dirty="0">
                <a:ln w="3175"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</a:br>
            <a:r>
              <a:rPr kumimoji="0" lang="en-IN" sz="4800" b="0" i="0" u="none" strike="noStrike" kern="1200" cap="none" spc="-49" normalizeH="0" baseline="0" noProof="0" dirty="0">
                <a:ln w="3175"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Train the Trainer </a:t>
            </a:r>
            <a:endParaRPr kumimoji="0" lang="en-US" sz="4400" b="0" i="0" u="none" strike="noStrike" kern="1200" cap="none" spc="-49" normalizeH="0" baseline="0" noProof="0" dirty="0">
              <a:ln w="3175"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93">
        <p:fade/>
      </p:transition>
    </mc:Choice>
    <mc:Fallback xmlns="">
      <p:transition spd="med" advTm="189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317435" y="1720481"/>
            <a:ext cx="5563906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Location</a:t>
            </a:r>
            <a:endParaRPr lang="en-US" sz="1800" b="1" dirty="0">
              <a:cs typeface="Segoe UI" panose="020B0502040204020203" pitchFamily="34" charset="0"/>
            </a:endParaRP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Make sure to have good network connectivity</a:t>
            </a:r>
          </a:p>
          <a:p>
            <a:pPr marL="0" indent="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Registration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Create a registration page for attendees</a:t>
            </a:r>
          </a:p>
          <a:p>
            <a:pPr marL="0" lvl="0" indent="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Marketing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Use your own channels, as well as the Power BI community to market the event</a:t>
            </a:r>
          </a:p>
          <a:p>
            <a:pPr marL="0" lvl="0" indent="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Proctors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defRPr/>
            </a:pPr>
            <a:r>
              <a:rPr lang="en-US" sz="1800" dirty="0">
                <a:cs typeface="Segoe UI" panose="020B0502040204020203" pitchFamily="34" charset="0"/>
              </a:rPr>
              <a:t>Ensure you have additional proctors/moderators to support the trainer in answering customer questions (one presenter and one+ moderator depending on total # of attendees)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defRPr/>
            </a:pPr>
            <a:r>
              <a:rPr lang="en-US" sz="1800" dirty="0">
                <a:cs typeface="Segoe UI" panose="020B0502040204020203" pitchFamily="34" charset="0"/>
              </a:rPr>
              <a:t>We recommend 1:15 instructor to attendee ratio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B9D0-D82E-4319-96DF-B5B34D1843BC}"/>
              </a:ext>
            </a:extLst>
          </p:cNvPr>
          <p:cNvSpPr txBox="1">
            <a:spLocks/>
          </p:cNvSpPr>
          <p:nvPr/>
        </p:nvSpPr>
        <p:spPr>
          <a:xfrm>
            <a:off x="5871729" y="1720481"/>
            <a:ext cx="6310660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1800" dirty="0">
                <a:cs typeface="Segoe UI" panose="020B0502040204020203" pitchFamily="34" charset="0"/>
              </a:rPr>
              <a:t>Confirmation of registration: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Send the attendees an email confirming their registration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Include information about prerequisites for attendees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Ask attendees to download the content from </a:t>
            </a:r>
            <a:r>
              <a:rPr lang="en-US" sz="18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3"/>
              </a:rPr>
              <a:t>http://aka.ms/DIAD</a:t>
            </a:r>
            <a:r>
              <a:rPr lang="en-US" sz="18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, </a:t>
            </a:r>
            <a:r>
              <a:rPr lang="en-US" sz="1800" dirty="0">
                <a:cs typeface="Segoe UI" panose="020B0502040204020203" pitchFamily="34" charset="0"/>
              </a:rPr>
              <a:t>install Power BI Desktop and sign up or sign-in to the service through </a:t>
            </a:r>
            <a:r>
              <a:rPr lang="en-US" sz="18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4"/>
              </a:rPr>
              <a:t>http://aka.ms/pbidiadtraining</a:t>
            </a:r>
            <a:r>
              <a:rPr lang="en-US" sz="18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 </a:t>
            </a:r>
            <a:r>
              <a:rPr lang="en-US" sz="1800" dirty="0">
                <a:cs typeface="Segoe UI" panose="020B0502040204020203" pitchFamily="34" charset="0"/>
              </a:rPr>
              <a:t>prior to the event 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Please include specific instructions related to in-person or virtual delivery available in subsequent slides</a:t>
            </a:r>
          </a:p>
          <a:p>
            <a:pPr marL="0" indent="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None/>
            </a:pPr>
            <a:r>
              <a:rPr lang="en-US" sz="1800" dirty="0">
                <a:cs typeface="Segoe UI"/>
              </a:rPr>
              <a:t>Reminder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Send a reminder to the attendees couple of days prior to the event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Ask attendees if they were able to install Power BI Desktop. If not, make sure you have a backup plan (loan laptops, VM, etc.)</a:t>
            </a:r>
          </a:p>
          <a:p>
            <a:pPr lvl="1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Use the email templates in the instructor kit as example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1CB1B49-EFE5-43B6-AAD1-A914B4FD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24781"/>
            <a:ext cx="11306175" cy="79508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 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spc="-29" dirty="0">
                <a:ln w="3175">
                  <a:noFill/>
                </a:ln>
                <a:solidFill>
                  <a:schemeClr val="tx1"/>
                </a:solidFill>
                <a:cs typeface="Segoe UI Light" panose="020B0502040204020203" pitchFamily="34" charset="0"/>
              </a:rPr>
              <a:t>For trainers:</a:t>
            </a:r>
            <a:endParaRPr lang="en-US" sz="3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6EBDE-78DD-4E8A-8E30-07DEDA587D55}"/>
              </a:ext>
            </a:extLst>
          </p:cNvPr>
          <p:cNvSpPr/>
          <p:nvPr/>
        </p:nvSpPr>
        <p:spPr>
          <a:xfrm>
            <a:off x="180819" y="1345563"/>
            <a:ext cx="1691403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587A2-27D6-4572-A58C-DC5D2BF859AB}"/>
              </a:ext>
            </a:extLst>
          </p:cNvPr>
          <p:cNvSpPr/>
          <p:nvPr/>
        </p:nvSpPr>
        <p:spPr>
          <a:xfrm>
            <a:off x="5788526" y="1345563"/>
            <a:ext cx="2561592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58075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317434" y="1957232"/>
            <a:ext cx="5563906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-29" dirty="0">
                <a:ln w="3175">
                  <a:noFill/>
                </a:ln>
                <a:cs typeface="Segoe UI" panose="020B0502040204020203" pitchFamily="34" charset="0"/>
              </a:rPr>
              <a:t>Preparation for trainers</a:t>
            </a:r>
            <a:br>
              <a:rPr lang="en-US" sz="2000" spc="-29" dirty="0">
                <a:ln w="3175">
                  <a:noFill/>
                </a:ln>
                <a:cs typeface="Segoe UI" panose="020B0502040204020203" pitchFamily="34" charset="0"/>
              </a:rPr>
            </a:br>
            <a:endParaRPr lang="en-US" sz="2000" spc="-29" dirty="0">
              <a:ln w="3175">
                <a:noFill/>
              </a:ln>
              <a:cs typeface="Segoe UI" panose="020B0502040204020203" pitchFamily="34" charset="0"/>
            </a:endParaRP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Make sure to have a copy of the customer content available on an external drive for attendees to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Segoe UI" panose="020B0502040204020203" pitchFamily="34" charset="0"/>
            </a:endParaRPr>
          </a:p>
          <a:p>
            <a:pPr marL="0" lv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2000" spc="-29" dirty="0">
                <a:ln w="3175">
                  <a:noFill/>
                </a:ln>
                <a:cs typeface="Segoe UI" panose="020B0502040204020203" pitchFamily="34" charset="0"/>
              </a:rPr>
              <a:t>Location</a:t>
            </a:r>
            <a:br>
              <a:rPr lang="en-US" sz="2000" spc="-29" dirty="0">
                <a:ln w="3175">
                  <a:noFill/>
                </a:ln>
                <a:cs typeface="Segoe UI" panose="020B0502040204020203" pitchFamily="34" charset="0"/>
              </a:rPr>
            </a:br>
            <a:endParaRPr lang="en-US" sz="2000" b="1" dirty="0">
              <a:cs typeface="Segoe UI" panose="020B0502040204020203" pitchFamily="34" charset="0"/>
            </a:endParaRPr>
          </a:p>
          <a:p>
            <a:pPr marL="285750" lvl="0" indent="-28575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Make sure to have good network connectivity</a:t>
            </a:r>
          </a:p>
          <a:p>
            <a:pPr marL="285750" lvl="0" indent="-28575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Setup the room in a Classroom style</a:t>
            </a:r>
          </a:p>
          <a:p>
            <a:pPr marL="285750" lvl="0" indent="-28575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Print lab manual for 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B9D0-D82E-4319-96DF-B5B34D1843BC}"/>
              </a:ext>
            </a:extLst>
          </p:cNvPr>
          <p:cNvSpPr txBox="1">
            <a:spLocks/>
          </p:cNvSpPr>
          <p:nvPr/>
        </p:nvSpPr>
        <p:spPr>
          <a:xfrm>
            <a:off x="5881340" y="1957231"/>
            <a:ext cx="6310660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2000" dirty="0">
                <a:cs typeface="Segoe UI" panose="020B0502040204020203" pitchFamily="34" charset="0"/>
              </a:rPr>
              <a:t>Confirmation of registration:</a:t>
            </a:r>
            <a:br>
              <a:rPr lang="en-US" sz="2000" dirty="0">
                <a:cs typeface="Segoe UI" panose="020B0502040204020203" pitchFamily="34" charset="0"/>
              </a:rPr>
            </a:br>
            <a:endParaRPr lang="en-US" sz="2000" dirty="0">
              <a:cs typeface="Segoe UI" panose="020B0502040204020203" pitchFamily="34" charset="0"/>
            </a:endParaRPr>
          </a:p>
          <a:p>
            <a:pPr marL="800100" lvl="1" indent="-34290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Include information on location and parking</a:t>
            </a:r>
          </a:p>
          <a:p>
            <a:pPr marL="800100" lvl="1" indent="-34290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Survey attendees about dietary preferences</a:t>
            </a:r>
          </a:p>
          <a:p>
            <a:pPr marL="800100" lvl="1" indent="-34290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Recommendation to bring own dataset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1CB1B49-EFE5-43B6-AAD1-A914B4FD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24781"/>
            <a:ext cx="11306175" cy="79508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 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Person delivery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B92140-D747-4989-8FAC-F57957A9B306}"/>
              </a:ext>
            </a:extLst>
          </p:cNvPr>
          <p:cNvSpPr/>
          <p:nvPr/>
        </p:nvSpPr>
        <p:spPr>
          <a:xfrm>
            <a:off x="180819" y="1357687"/>
            <a:ext cx="1691403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FB657-8490-4A33-96D9-15DF8F55622F}"/>
              </a:ext>
            </a:extLst>
          </p:cNvPr>
          <p:cNvSpPr/>
          <p:nvPr/>
        </p:nvSpPr>
        <p:spPr>
          <a:xfrm>
            <a:off x="5788526" y="1357687"/>
            <a:ext cx="2561592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72985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395031" y="1830360"/>
            <a:ext cx="5778566" cy="4488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Choose a delivery platform (Microsoft Teams, </a:t>
            </a:r>
            <a:r>
              <a:rPr lang="en-US" sz="1800" dirty="0" err="1">
                <a:cs typeface="Segoe UI" panose="020B0502040204020203" pitchFamily="34" charset="0"/>
              </a:rPr>
              <a:t>Goto</a:t>
            </a:r>
            <a:r>
              <a:rPr lang="en-US" sz="1800" dirty="0">
                <a:cs typeface="Segoe UI" panose="020B0502040204020203" pitchFamily="34" charset="0"/>
              </a:rPr>
              <a:t> Training, etc.)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Set-up the environment and create calendar invites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Make sure you have multiple monitors to avoid flipping between presentation and chat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Make sure you have a Webcam</a:t>
            </a:r>
          </a:p>
          <a:p>
            <a:pPr marL="0" indent="0"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Registration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Add this disclaimer to the registration page: </a:t>
            </a:r>
            <a:br>
              <a:rPr lang="en-US" sz="1800" dirty="0">
                <a:cs typeface="Segoe UI" panose="020B0502040204020203" pitchFamily="34" charset="0"/>
              </a:rPr>
            </a:br>
            <a:r>
              <a:rPr lang="en-US" sz="1800" dirty="0">
                <a:cs typeface="Segoe UI" panose="020B0502040204020203" pitchFamily="34" charset="0"/>
              </a:rPr>
              <a:t>By joining this meeting, I consent that my name and email might be visible to all other attendees</a:t>
            </a:r>
          </a:p>
          <a:p>
            <a:pPr marL="0" lv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1800" spc="-29" dirty="0">
                <a:ln w="3175">
                  <a:noFill/>
                </a:ln>
                <a:cs typeface="Segoe UI" panose="020B0502040204020203" pitchFamily="34" charset="0"/>
              </a:rPr>
              <a:t>Location</a:t>
            </a:r>
            <a:endParaRPr lang="en-US" sz="1800" b="1" dirty="0">
              <a:cs typeface="Segoe UI" panose="020B0502040204020203" pitchFamily="34" charset="0"/>
            </a:endParaRPr>
          </a:p>
          <a:p>
            <a:pPr marL="285750" lvl="0" indent="-285750" defTabSz="914437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Make sure to have good network connectivity</a:t>
            </a:r>
          </a:p>
          <a:p>
            <a:pPr marL="0" indent="0"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B9D0-D82E-4319-96DF-B5B34D1843BC}"/>
              </a:ext>
            </a:extLst>
          </p:cNvPr>
          <p:cNvSpPr txBox="1">
            <a:spLocks/>
          </p:cNvSpPr>
          <p:nvPr/>
        </p:nvSpPr>
        <p:spPr>
          <a:xfrm>
            <a:off x="6040725" y="1769947"/>
            <a:ext cx="6196600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37">
              <a:lnSpc>
                <a:spcPct val="90000"/>
              </a:lnSpc>
              <a:spcBef>
                <a:spcPct val="20000"/>
              </a:spcBef>
              <a:buSzPct val="90000"/>
              <a:buNone/>
            </a:pPr>
            <a:r>
              <a:rPr lang="en-US" sz="1800" dirty="0">
                <a:cs typeface="Segoe UI" panose="020B0502040204020203" pitchFamily="34" charset="0"/>
              </a:rPr>
              <a:t>Confirmation of registration:</a:t>
            </a:r>
          </a:p>
          <a:p>
            <a:pPr marL="285750" indent="-285750"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Add this disclaimer in your communications and calendar invite: By joining this meeting, you consent to your name and email being visible to all other attendees. If you do not consent, please do not join the meeting.</a:t>
            </a:r>
          </a:p>
          <a:p>
            <a:pPr marL="285750" indent="-285750"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Recommend they print out their lab manuals and/or have a second monitor to make following the hands-on-labs easier</a:t>
            </a:r>
          </a:p>
          <a:p>
            <a:pPr marL="285750" indent="-285750"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Recommend your participants use a headset</a:t>
            </a:r>
          </a:p>
          <a:p>
            <a:pPr marL="285750" indent="-285750"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Provide Instructions on how to sign-up and download the delivery platform and join the meeting</a:t>
            </a:r>
          </a:p>
          <a:p>
            <a:pPr marL="285750" indent="-285750">
              <a:buClr>
                <a:schemeClr val="accent4"/>
              </a:buClr>
              <a:buSzPct val="150000"/>
            </a:pPr>
            <a:r>
              <a:rPr lang="en-US" sz="1800" dirty="0">
                <a:cs typeface="Segoe UI" panose="020B0502040204020203" pitchFamily="34" charset="0"/>
              </a:rPr>
              <a:t>If required, follow up with attendees to ensure they have installed the delivery platform app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1800" dirty="0"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1CB1B49-EFE5-43B6-AAD1-A914B4FD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24781"/>
            <a:ext cx="11306175" cy="79508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 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 Delivery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B92140-D747-4989-8FAC-F57957A9B306}"/>
              </a:ext>
            </a:extLst>
          </p:cNvPr>
          <p:cNvSpPr/>
          <p:nvPr/>
        </p:nvSpPr>
        <p:spPr>
          <a:xfrm>
            <a:off x="180819" y="1357687"/>
            <a:ext cx="1691403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FB657-8490-4A33-96D9-15DF8F55622F}"/>
              </a:ext>
            </a:extLst>
          </p:cNvPr>
          <p:cNvSpPr/>
          <p:nvPr/>
        </p:nvSpPr>
        <p:spPr>
          <a:xfrm>
            <a:off x="5788526" y="1357687"/>
            <a:ext cx="2561592" cy="33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3829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-29" dirty="0">
                <a:ln w="3175">
                  <a:noFill/>
                </a:ln>
                <a:cs typeface="Segoe UI" panose="020B0502040204020203" pitchFamily="34" charset="0"/>
              </a:rPr>
              <a:t>Curtain Warmer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We recommend preparing a ‘curtain warmer’ presentation or video to include important details: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Show the timer to let students know exactly when the training begins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Show the telephone dial-in number, if one is available, some attendees may require dialing-in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Play music to make sure they can hear sound and their speakers are working 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Offer chat instructions so they can communicate if they lose connectivity or have problems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Share information about your organization and the presenters/proctors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Share any offers information you would like to present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Share the agenda for the day</a:t>
            </a:r>
          </a:p>
          <a:p>
            <a:pPr marL="0" indent="0"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cs typeface="Segoe UI" panose="020B0502040204020203" pitchFamily="34" charset="0"/>
              </a:rPr>
              <a:t>During the lab time, keep displaying the 1</a:t>
            </a:r>
            <a:r>
              <a:rPr lang="en-US" sz="2000" baseline="30000" dirty="0">
                <a:cs typeface="Segoe UI" panose="020B0502040204020203" pitchFamily="34" charset="0"/>
              </a:rPr>
              <a:t>st</a:t>
            </a:r>
            <a:r>
              <a:rPr lang="en-US" sz="2000" dirty="0">
                <a:cs typeface="Segoe UI" panose="020B0502040204020203" pitchFamily="34" charset="0"/>
              </a:rPr>
              <a:t> page of the lab on the screen and occasionally remind attendees about their expected progress or questions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644525"/>
            <a:ext cx="11306175" cy="412750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 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 Delivery</a:t>
            </a: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Ensure participants were able to install the software and sign-up to Power BI. If not, execute your backup plan (loan laptops, VM, demo tenant, etc.)</a:t>
            </a:r>
          </a:p>
          <a:p>
            <a:pPr>
              <a:spcAft>
                <a:spcPts val="1800"/>
              </a:spcAft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Ensure attendees sign-up or sign-in to Power BI via </a:t>
            </a:r>
            <a:r>
              <a:rPr lang="en-US" sz="2000" dirty="0">
                <a:cs typeface="Segoe UI" panose="020B0502040204020203" pitchFamily="34" charset="0"/>
                <a:hlinkClick r:id="rId3"/>
              </a:rPr>
              <a:t>http://aka.ms/pbidiadtraining</a:t>
            </a:r>
            <a:r>
              <a:rPr lang="en-US" sz="2000" dirty="0"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1800"/>
              </a:spcAft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Do not deliver the labs as an instructor led training</a:t>
            </a:r>
          </a:p>
          <a:p>
            <a:pPr>
              <a:spcAft>
                <a:spcPts val="1800"/>
              </a:spcAft>
              <a:buClr>
                <a:srgbClr val="FFC000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Ask attendees for feedback and satisfaction rating before leaving the session</a:t>
            </a:r>
          </a:p>
          <a:p>
            <a:pPr marL="0" indent="0">
              <a:spcAft>
                <a:spcPts val="1800"/>
              </a:spcAft>
              <a:buClr>
                <a:srgbClr val="FFC000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45501"/>
            <a:ext cx="11306175" cy="81079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8A544-FA42-4A5A-ABD5-5253856EC82A}"/>
              </a:ext>
            </a:extLst>
          </p:cNvPr>
          <p:cNvSpPr/>
          <p:nvPr/>
        </p:nvSpPr>
        <p:spPr bwMode="auto">
          <a:xfrm>
            <a:off x="10655168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Arrive at least </a:t>
            </a:r>
            <a:r>
              <a:rPr lang="en-US" sz="2000" b="1" spc="-29" dirty="0">
                <a:ln w="3175">
                  <a:noFill/>
                </a:ln>
                <a:cs typeface="Segoe UI" panose="020B0502040204020203" pitchFamily="34" charset="0"/>
              </a:rPr>
              <a:t>30 - 60 minutes </a:t>
            </a:r>
            <a:r>
              <a:rPr lang="en-US" sz="20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before the start </a:t>
            </a:r>
            <a:r>
              <a:rPr lang="en-US" sz="2000" dirty="0">
                <a:cs typeface="Segoe UI" panose="020B0502040204020203" pitchFamily="34" charset="0"/>
              </a:rPr>
              <a:t>of the session for set up, catering, etc. </a:t>
            </a:r>
          </a:p>
          <a:p>
            <a:pPr>
              <a:spcAft>
                <a:spcPts val="1800"/>
              </a:spcAft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Use time during lunch and breaks to </a:t>
            </a:r>
            <a:r>
              <a:rPr lang="en-US" sz="20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show your own solutions</a:t>
            </a:r>
            <a:r>
              <a:rPr lang="en-US" sz="2000" dirty="0">
                <a:cs typeface="Segoe UI" panose="020B0502040204020203" pitchFamily="34" charset="0"/>
              </a:rPr>
              <a:t>, the user community, Data Stories gallery etc. Make this relevant to the participants based on their industry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46729"/>
            <a:ext cx="11306175" cy="1208344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dirty="0"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person delivery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8A544-FA42-4A5A-ABD5-5253856EC82A}"/>
              </a:ext>
            </a:extLst>
          </p:cNvPr>
          <p:cNvSpPr/>
          <p:nvPr/>
        </p:nvSpPr>
        <p:spPr bwMode="auto">
          <a:xfrm>
            <a:off x="10655168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CA" sz="2000" dirty="0">
                <a:cs typeface="Segoe UI" panose="020B0502040204020203" pitchFamily="34" charset="0"/>
              </a:rPr>
              <a:t>Join 15 mins early and start the Curtain Warmer Video if you prepared one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Reinforce disclaimer regarding visibility of their name/email to all attendees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Set expectations at the beginning of the sessions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Establish ground rules at the beginning</a:t>
            </a:r>
          </a:p>
          <a:p>
            <a:pPr marL="285750" indent="-285750"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Let participants know it will be an interactive class</a:t>
            </a:r>
          </a:p>
          <a:p>
            <a:pPr marL="285750" indent="-285750"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Give specific instructions on how customers can engage</a:t>
            </a:r>
          </a:p>
          <a:p>
            <a:pPr marL="285750" indent="-285750"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Ask attendees to use Mute when not speaking to avoid any unexpected background noise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46729"/>
            <a:ext cx="11306175" cy="1208344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dirty="0"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cs typeface="Segoe UI Light" panose="020B0502040204020203" pitchFamily="34" charset="0"/>
              </a:rPr>
              <a:t>Online delivery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8A544-FA42-4A5A-ABD5-5253856EC82A}"/>
              </a:ext>
            </a:extLst>
          </p:cNvPr>
          <p:cNvSpPr/>
          <p:nvPr/>
        </p:nvSpPr>
        <p:spPr bwMode="auto">
          <a:xfrm>
            <a:off x="10655168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2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Camera Usage:</a:t>
            </a:r>
          </a:p>
          <a:p>
            <a:pPr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If comfortable, turn on your camera. Note, camera use is a personal decision</a:t>
            </a:r>
          </a:p>
          <a:p>
            <a:pPr marL="285750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Use camera for introductions at the beginning of the event</a:t>
            </a:r>
          </a:p>
          <a:p>
            <a:pPr marL="285750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Turn off camera when delivering training content</a:t>
            </a:r>
          </a:p>
          <a:p>
            <a:pPr marL="285750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Turn camera back on for Q&amp;A and discussions with attendees</a:t>
            </a:r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There may be benefits of using camera with individuals who are hearing impaired, visually impaired  may prefer voice only conversation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46729"/>
            <a:ext cx="11306175" cy="1208344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dirty="0"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cs typeface="Segoe UI Light" panose="020B0502040204020203" pitchFamily="34" charset="0"/>
              </a:rPr>
              <a:t>Online delivery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8A544-FA42-4A5A-ABD5-5253856EC82A}"/>
              </a:ext>
            </a:extLst>
          </p:cNvPr>
          <p:cNvSpPr/>
          <p:nvPr/>
        </p:nvSpPr>
        <p:spPr bwMode="auto">
          <a:xfrm>
            <a:off x="10655168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Driving participation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Participation / Temp Checks – This is one of the hardest things to accomplish in a virtual training but here are some tips:</a:t>
            </a:r>
            <a:b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</a:b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  <a:p>
            <a:pPr marL="285750" indent="-285750">
              <a:spcBef>
                <a:spcPts val="5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Ask lots of questions and encourage dialogue using the Chat feature and schedule Q&amp;A breaks for open discussion</a:t>
            </a:r>
            <a:b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</a:b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  <a:p>
            <a:pPr marL="285750" indent="-285750">
              <a:spcBef>
                <a:spcPts val="5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Poll and/or survey/quiz the attendees in real-time </a:t>
            </a:r>
            <a:b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</a:b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  <a:p>
            <a:pPr marL="285750" indent="-285750">
              <a:spcBef>
                <a:spcPts val="5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Say participant names frequently to acknowledge their contributions in the chat “John, you made a great point – thank you!” When participants hear their own names during a session, they pay closer attention.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46729"/>
            <a:ext cx="11306175" cy="1208344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dirty="0"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cs typeface="Segoe UI Light" panose="020B0502040204020203" pitchFamily="34" charset="0"/>
              </a:rPr>
              <a:t>Online delivery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8A544-FA42-4A5A-ABD5-5253856EC82A}"/>
              </a:ext>
            </a:extLst>
          </p:cNvPr>
          <p:cNvSpPr/>
          <p:nvPr/>
        </p:nvSpPr>
        <p:spPr bwMode="auto">
          <a:xfrm>
            <a:off x="10655168" y="5184"/>
            <a:ext cx="1253964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2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(times are approximate and will be fluid with the class)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C1877-83B6-43B2-8D9F-D6B32A5B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58310"/>
              </p:ext>
            </p:extLst>
          </p:nvPr>
        </p:nvGraphicFramePr>
        <p:xfrm>
          <a:off x="455995" y="1225490"/>
          <a:ext cx="1130420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292">
                  <a:extLst>
                    <a:ext uri="{9D8B030D-6E8A-4147-A177-3AD203B41FA5}">
                      <a16:colId xmlns:a16="http://schemas.microsoft.com/office/drawing/2014/main" val="1768755900"/>
                    </a:ext>
                  </a:extLst>
                </a:gridCol>
                <a:gridCol w="8421914">
                  <a:extLst>
                    <a:ext uri="{9D8B030D-6E8A-4147-A177-3AD203B41FA5}">
                      <a16:colId xmlns:a16="http://schemas.microsoft.com/office/drawing/2014/main" val="36147902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191919"/>
                          </a:solidFill>
                          <a:latin typeface="+mn-lt"/>
                        </a:rPr>
                        <a:t>Morning</a:t>
                      </a:r>
                      <a:endParaRPr lang="en-IN" sz="1800" b="0">
                        <a:solidFill>
                          <a:srgbClr val="191919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3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09:00 AM – 10:00 AM</a:t>
                      </a:r>
                      <a:endParaRPr lang="en-IN" sz="16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Introduction to Power BI and Power BI Demo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1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10:00 AM – 10:30 AM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1 Accessing &amp; Preparing the data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1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10:30 AM – 10:45 AM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Break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10:45 AM – 11:15 AM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1 Solution + Questions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56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11:15 AM – 11:45 AM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2 Data Modeling and Exploration +  (Power BI desktop optional demo )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84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11:45 AM – 12:15 PM 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2 Solution + Questions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59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12:15 PM – 01:00 PM 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Break for lunch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0004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IN" sz="18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2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01:00 PM – 01:30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3 Visualizations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2C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0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01:30 PM – 02:00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Lab 3 Solution + Questions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2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02:00 PM – 02:30 PM 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Lab 4 Publishing and accessing Reports + (Power BI service optional demo )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92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02:30 PM – 02:45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Break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5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02:45 PM – 03:15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Lab 4 Solution + Questions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6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03:15 PM – 03:45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5 Building a Dashboard and Sharing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7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03:45 PM – 04:15 PM</a:t>
                      </a:r>
                      <a:endParaRPr lang="en-IN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Lab 5 Solution + Questions</a:t>
                      </a:r>
                      <a:endParaRPr lang="en-IN" sz="16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171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+mn-lt"/>
                        </a:rPr>
                        <a:t>04:15 PM – 05:00 PM</a:t>
                      </a:r>
                    </a:p>
                  </a:txBody>
                  <a:tcPr marL="73152" marR="73152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Q&amp;A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8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86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95" y="611971"/>
            <a:ext cx="11306469" cy="420051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C1877-83B6-43B2-8D9F-D6B32A5B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82837"/>
              </p:ext>
            </p:extLst>
          </p:nvPr>
        </p:nvGraphicFramePr>
        <p:xfrm>
          <a:off x="455995" y="1362887"/>
          <a:ext cx="5973232" cy="340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32">
                  <a:extLst>
                    <a:ext uri="{9D8B030D-6E8A-4147-A177-3AD203B41FA5}">
                      <a16:colId xmlns:a16="http://schemas.microsoft.com/office/drawing/2014/main" val="176875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rgbClr val="191919"/>
                          </a:solidFill>
                          <a:latin typeface="+mn-lt"/>
                        </a:rPr>
                        <a:t>What is DIAD?</a:t>
                      </a:r>
                      <a:endParaRPr lang="en-IN" sz="2000" b="0" dirty="0">
                        <a:solidFill>
                          <a:srgbClr val="191919"/>
                        </a:solidFill>
                        <a:latin typeface="+mn-lt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3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Why host a DIAD? </a:t>
                      </a:r>
                      <a:endParaRPr lang="en-US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1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What do customers take away from DIAD?</a:t>
                      </a:r>
                      <a:endParaRPr lang="en-US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1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How To Organize DIAD?</a:t>
                      </a:r>
                      <a:endParaRPr lang="en-IN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2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In-Person Modality</a:t>
                      </a:r>
                      <a:endParaRPr lang="en-US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0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Virtual/Online Modality</a:t>
                      </a:r>
                      <a:endParaRPr lang="en-US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2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0" kern="1200">
                          <a:solidFill>
                            <a:srgbClr val="191919"/>
                          </a:solidFill>
                          <a:latin typeface="+mn-lt"/>
                          <a:ea typeface="+mn-ea"/>
                          <a:cs typeface="+mn-cs"/>
                        </a:rPr>
                        <a:t>How to deliver DIAD</a:t>
                      </a:r>
                      <a:endParaRPr lang="en-US" sz="2000" b="0" kern="1200" dirty="0">
                        <a:solidFill>
                          <a:srgbClr val="19191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92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12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8159101" y="5184"/>
            <a:ext cx="2505572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cs typeface="Segoe UI"/>
              </a:rPr>
              <a:t>Day of the event: </a:t>
            </a:r>
            <a:endParaRPr lang="en-US" sz="2000" dirty="0">
              <a:cs typeface="Segoe UI" panose="020B0502040204020203" pitchFamily="34" charset="0"/>
            </a:endParaRPr>
          </a:p>
          <a:p>
            <a:pPr marL="566420" lvl="2" indent="-342900">
              <a:lnSpc>
                <a:spcPct val="100000"/>
              </a:lnSpc>
              <a:spcAft>
                <a:spcPts val="1800"/>
              </a:spcAft>
              <a:buClr>
                <a:srgbClr val="F2C811"/>
              </a:buClr>
              <a:buSzPct val="150000"/>
            </a:pPr>
            <a:r>
              <a:rPr lang="en-US" dirty="0">
                <a:cs typeface="Segoe UI"/>
              </a:rPr>
              <a:t>“Thank you</a:t>
            </a:r>
            <a:r>
              <a:rPr lang="en-US" dirty="0">
                <a:ea typeface="+mn-lt"/>
                <a:cs typeface="Segoe UI"/>
              </a:rPr>
              <a:t>” email, including additional resources</a:t>
            </a:r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cs typeface="Segoe UI"/>
              </a:rPr>
              <a:t>1-2 weeks after the event:</a:t>
            </a:r>
          </a:p>
          <a:p>
            <a:pPr marL="509270" lvl="2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</a:pPr>
            <a:r>
              <a:rPr lang="en-US" dirty="0">
                <a:ea typeface="+mn-lt"/>
                <a:cs typeface="Segoe UI"/>
              </a:rPr>
              <a:t>Provide</a:t>
            </a:r>
            <a:r>
              <a:rPr lang="en-US" dirty="0">
                <a:cs typeface="Segoe UI"/>
              </a:rPr>
              <a:t> an update on what’s new in Power BI</a:t>
            </a:r>
          </a:p>
          <a:p>
            <a:pPr marL="509270" lvl="2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Check with the attendees if they had a chance to work on their own data? </a:t>
            </a:r>
          </a:p>
          <a:p>
            <a:pPr marL="509270" lvl="2" indent="-285750">
              <a:lnSpc>
                <a:spcPct val="100000"/>
              </a:lnSpc>
              <a:spcAft>
                <a:spcPts val="18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Ask the attendees if they would they be interested in one of your solutions? </a:t>
            </a:r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400" dirty="0">
                <a:cs typeface="Segoe UI" panose="020B0502040204020203" pitchFamily="34" charset="0"/>
              </a:rPr>
              <a:t>Provide feedback about your experience - on the workshop content or the product - to </a:t>
            </a:r>
            <a:r>
              <a:rPr lang="en-US" sz="2400" dirty="0">
                <a:cs typeface="Segoe UI" panose="020B0502040204020203" pitchFamily="34" charset="0"/>
                <a:hlinkClick r:id="rId3"/>
              </a:rPr>
              <a:t>DIADQ@microsoft.com</a:t>
            </a:r>
            <a:endParaRPr lang="en-US" sz="2400" dirty="0">
              <a:cs typeface="Segoe UI" panose="020B0502040204020203" pitchFamily="34" charset="0"/>
            </a:endParaRPr>
          </a:p>
          <a:p>
            <a:pPr marL="285750" indent="-285750">
              <a:spcBef>
                <a:spcPts val="500"/>
              </a:spcBef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15DB09-FCB7-418C-8466-FF0764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46729"/>
            <a:ext cx="11306175" cy="1208344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dirty="0"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tx1"/>
                </a:solidFill>
                <a:cs typeface="Segoe UI Light" panose="020B0502040204020203" pitchFamily="34" charset="0"/>
              </a:rPr>
              <a:t>Follow up with attendees after the event </a:t>
            </a:r>
            <a:br>
              <a:rPr lang="en-US" sz="3600" b="1" dirty="0">
                <a:cs typeface="Segoe UI Light" panose="020B0502040204020203" pitchFamily="34" charset="0"/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7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1F4555-55A4-4CA8-AB89-E0B541C42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" y="0"/>
            <a:ext cx="6379779" cy="6858000"/>
          </a:xfrm>
          <a:custGeom>
            <a:avLst/>
            <a:gdLst>
              <a:gd name="connsiteX0" fmla="*/ 0 w 6379779"/>
              <a:gd name="connsiteY0" fmla="*/ 0 h 6858000"/>
              <a:gd name="connsiteX1" fmla="*/ 3574757 w 6379779"/>
              <a:gd name="connsiteY1" fmla="*/ 0 h 6858000"/>
              <a:gd name="connsiteX2" fmla="*/ 6379779 w 6379779"/>
              <a:gd name="connsiteY2" fmla="*/ 6858000 h 6858000"/>
              <a:gd name="connsiteX3" fmla="*/ 3574757 w 6379779"/>
              <a:gd name="connsiteY3" fmla="*/ 6858000 h 6858000"/>
              <a:gd name="connsiteX4" fmla="*/ 0 w 637977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779" h="6858000">
                <a:moveTo>
                  <a:pt x="0" y="0"/>
                </a:moveTo>
                <a:lnTo>
                  <a:pt x="3574757" y="0"/>
                </a:lnTo>
                <a:lnTo>
                  <a:pt x="6379779" y="6858000"/>
                </a:lnTo>
                <a:lnTo>
                  <a:pt x="357475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6C4BD-E371-492D-A396-F4482838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225" y="986213"/>
            <a:ext cx="2569028" cy="795089"/>
          </a:xfrm>
        </p:spPr>
        <p:txBody>
          <a:bodyPr/>
          <a:lstStyle/>
          <a:p>
            <a:r>
              <a:rPr lang="en-US" sz="2000"/>
              <a:t>Get Started Now at </a:t>
            </a:r>
            <a:r>
              <a:rPr lang="en-US"/>
              <a:t>PowerBI.com</a:t>
            </a:r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58852A-27F2-415D-AF3B-D03B9795F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0602" y="569026"/>
            <a:ext cx="621064" cy="554837"/>
          </a:xfrm>
          <a:custGeom>
            <a:avLst/>
            <a:gdLst>
              <a:gd name="connsiteX0" fmla="*/ 0 w 1169081"/>
              <a:gd name="connsiteY0" fmla="*/ 0 h 1169081"/>
              <a:gd name="connsiteX1" fmla="*/ 1169081 w 1169081"/>
              <a:gd name="connsiteY1" fmla="*/ 0 h 1169081"/>
              <a:gd name="connsiteX2" fmla="*/ 1169081 w 1169081"/>
              <a:gd name="connsiteY2" fmla="*/ 1169081 h 1169081"/>
              <a:gd name="connsiteX3" fmla="*/ 0 w 1169081"/>
              <a:gd name="connsiteY3" fmla="*/ 1169081 h 1169081"/>
              <a:gd name="connsiteX4" fmla="*/ 0 w 1169081"/>
              <a:gd name="connsiteY4" fmla="*/ 0 h 1169081"/>
              <a:gd name="connsiteX0" fmla="*/ 1169081 w 1260521"/>
              <a:gd name="connsiteY0" fmla="*/ 1169081 h 1260521"/>
              <a:gd name="connsiteX1" fmla="*/ 0 w 1260521"/>
              <a:gd name="connsiteY1" fmla="*/ 1169081 h 1260521"/>
              <a:gd name="connsiteX2" fmla="*/ 0 w 1260521"/>
              <a:gd name="connsiteY2" fmla="*/ 0 h 1260521"/>
              <a:gd name="connsiteX3" fmla="*/ 1169081 w 1260521"/>
              <a:gd name="connsiteY3" fmla="*/ 0 h 1260521"/>
              <a:gd name="connsiteX4" fmla="*/ 1260521 w 1260521"/>
              <a:gd name="connsiteY4" fmla="*/ 1260521 h 1260521"/>
              <a:gd name="connsiteX0" fmla="*/ 1169081 w 1169081"/>
              <a:gd name="connsiteY0" fmla="*/ 1169081 h 1169081"/>
              <a:gd name="connsiteX1" fmla="*/ 0 w 1169081"/>
              <a:gd name="connsiteY1" fmla="*/ 1169081 h 1169081"/>
              <a:gd name="connsiteX2" fmla="*/ 0 w 1169081"/>
              <a:gd name="connsiteY2" fmla="*/ 0 h 1169081"/>
              <a:gd name="connsiteX3" fmla="*/ 1169081 w 1169081"/>
              <a:gd name="connsiteY3" fmla="*/ 0 h 1169081"/>
              <a:gd name="connsiteX0" fmla="*/ 0 w 1169081"/>
              <a:gd name="connsiteY0" fmla="*/ 1169081 h 1169081"/>
              <a:gd name="connsiteX1" fmla="*/ 0 w 1169081"/>
              <a:gd name="connsiteY1" fmla="*/ 0 h 1169081"/>
              <a:gd name="connsiteX2" fmla="*/ 1169081 w 1169081"/>
              <a:gd name="connsiteY2" fmla="*/ 0 h 11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081" h="1169081">
                <a:moveTo>
                  <a:pt x="0" y="1169081"/>
                </a:moveTo>
                <a:lnTo>
                  <a:pt x="0" y="0"/>
                </a:lnTo>
                <a:lnTo>
                  <a:pt x="1169081" y="0"/>
                </a:lnTo>
              </a:path>
            </a:pathLst>
          </a:custGeom>
          <a:noFill/>
          <a:ln w="38100">
            <a:solidFill>
              <a:srgbClr val="19191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 descr="Screen capture of the 1st page PowerBI.com">
            <a:extLst>
              <a:ext uri="{FF2B5EF4-FFF2-40B4-BE49-F238E27FC236}">
                <a16:creationId xmlns:a16="http://schemas.microsoft.com/office/drawing/2014/main" id="{4F8C00B4-20AC-470F-8E76-A68704160FA1}"/>
              </a:ext>
            </a:extLst>
          </p:cNvPr>
          <p:cNvGrpSpPr/>
          <p:nvPr/>
        </p:nvGrpSpPr>
        <p:grpSpPr>
          <a:xfrm>
            <a:off x="727586" y="934063"/>
            <a:ext cx="8484665" cy="5197451"/>
            <a:chOff x="1597478" y="1015608"/>
            <a:chExt cx="8997045" cy="5511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4F23DE-9343-4645-8B12-D5FDAB38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" t="358" r="551"/>
            <a:stretch/>
          </p:blipFill>
          <p:spPr>
            <a:xfrm>
              <a:off x="1892299" y="1295518"/>
              <a:ext cx="8407401" cy="4998502"/>
            </a:xfrm>
            <a:prstGeom prst="rect">
              <a:avLst/>
            </a:prstGeom>
            <a:solidFill>
              <a:srgbClr val="F2C811"/>
            </a:solidFill>
            <a:ln>
              <a:solidFill>
                <a:srgbClr val="EAEAEA"/>
              </a:solidFill>
            </a:ln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F2D994-2D3B-427D-BAF7-6485F29CF4D6}"/>
                </a:ext>
              </a:extLst>
            </p:cNvPr>
            <p:cNvSpPr/>
            <p:nvPr/>
          </p:nvSpPr>
          <p:spPr>
            <a:xfrm flipH="1">
              <a:off x="1597478" y="1015608"/>
              <a:ext cx="8997045" cy="5511320"/>
            </a:xfrm>
            <a:custGeom>
              <a:avLst/>
              <a:gdLst>
                <a:gd name="connsiteX0" fmla="*/ 5913456 w 6126400"/>
                <a:gd name="connsiteY0" fmla="*/ 186227 h 3752849"/>
                <a:gd name="connsiteX1" fmla="*/ 5913456 w 6126400"/>
                <a:gd name="connsiteY1" fmla="*/ 3566621 h 3752849"/>
                <a:gd name="connsiteX2" fmla="*/ 5906608 w 6126400"/>
                <a:gd name="connsiteY2" fmla="*/ 3566621 h 3752849"/>
                <a:gd name="connsiteX3" fmla="*/ 219792 w 6126400"/>
                <a:gd name="connsiteY3" fmla="*/ 3566621 h 3752849"/>
                <a:gd name="connsiteX4" fmla="*/ 212944 w 6126400"/>
                <a:gd name="connsiteY4" fmla="*/ 3566621 h 3752849"/>
                <a:gd name="connsiteX5" fmla="*/ 212944 w 6126400"/>
                <a:gd name="connsiteY5" fmla="*/ 186227 h 3752849"/>
                <a:gd name="connsiteX6" fmla="*/ 219792 w 6126400"/>
                <a:gd name="connsiteY6" fmla="*/ 186227 h 3752849"/>
                <a:gd name="connsiteX7" fmla="*/ 5906608 w 6126400"/>
                <a:gd name="connsiteY7" fmla="*/ 186227 h 3752849"/>
                <a:gd name="connsiteX8" fmla="*/ 5962813 w 6126400"/>
                <a:gd name="connsiteY8" fmla="*/ 0 h 3752849"/>
                <a:gd name="connsiteX9" fmla="*/ 5906608 w 6126400"/>
                <a:gd name="connsiteY9" fmla="*/ 0 h 3752849"/>
                <a:gd name="connsiteX10" fmla="*/ 219792 w 6126400"/>
                <a:gd name="connsiteY10" fmla="*/ 0 h 3752849"/>
                <a:gd name="connsiteX11" fmla="*/ 163587 w 6126400"/>
                <a:gd name="connsiteY11" fmla="*/ 0 h 3752849"/>
                <a:gd name="connsiteX12" fmla="*/ 0 w 6126400"/>
                <a:gd name="connsiteY12" fmla="*/ 163587 h 3752849"/>
                <a:gd name="connsiteX13" fmla="*/ 0 w 6126400"/>
                <a:gd name="connsiteY13" fmla="*/ 3589262 h 3752849"/>
                <a:gd name="connsiteX14" fmla="*/ 163587 w 6126400"/>
                <a:gd name="connsiteY14" fmla="*/ 3752849 h 3752849"/>
                <a:gd name="connsiteX15" fmla="*/ 219792 w 6126400"/>
                <a:gd name="connsiteY15" fmla="*/ 3752849 h 3752849"/>
                <a:gd name="connsiteX16" fmla="*/ 5906608 w 6126400"/>
                <a:gd name="connsiteY16" fmla="*/ 3752849 h 3752849"/>
                <a:gd name="connsiteX17" fmla="*/ 5962813 w 6126400"/>
                <a:gd name="connsiteY17" fmla="*/ 3752849 h 3752849"/>
                <a:gd name="connsiteX18" fmla="*/ 6126400 w 6126400"/>
                <a:gd name="connsiteY18" fmla="*/ 3589262 h 3752849"/>
                <a:gd name="connsiteX19" fmla="*/ 6126400 w 6126400"/>
                <a:gd name="connsiteY19" fmla="*/ 163587 h 3752849"/>
                <a:gd name="connsiteX20" fmla="*/ 5962813 w 6126400"/>
                <a:gd name="connsiteY20" fmla="*/ 0 h 375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26400" h="3752849">
                  <a:moveTo>
                    <a:pt x="5913456" y="186227"/>
                  </a:moveTo>
                  <a:lnTo>
                    <a:pt x="5913456" y="3566621"/>
                  </a:lnTo>
                  <a:lnTo>
                    <a:pt x="5906608" y="3566621"/>
                  </a:lnTo>
                  <a:lnTo>
                    <a:pt x="219792" y="3566621"/>
                  </a:lnTo>
                  <a:lnTo>
                    <a:pt x="212944" y="3566621"/>
                  </a:lnTo>
                  <a:lnTo>
                    <a:pt x="212944" y="186227"/>
                  </a:lnTo>
                  <a:lnTo>
                    <a:pt x="219792" y="186227"/>
                  </a:lnTo>
                  <a:lnTo>
                    <a:pt x="5906608" y="186227"/>
                  </a:lnTo>
                  <a:close/>
                  <a:moveTo>
                    <a:pt x="5962813" y="0"/>
                  </a:moveTo>
                  <a:lnTo>
                    <a:pt x="5906608" y="0"/>
                  </a:lnTo>
                  <a:lnTo>
                    <a:pt x="219792" y="0"/>
                  </a:lnTo>
                  <a:lnTo>
                    <a:pt x="163587" y="0"/>
                  </a:lnTo>
                  <a:cubicBezTo>
                    <a:pt x="73240" y="0"/>
                    <a:pt x="0" y="73240"/>
                    <a:pt x="0" y="163587"/>
                  </a:cubicBezTo>
                  <a:lnTo>
                    <a:pt x="0" y="3589262"/>
                  </a:lnTo>
                  <a:cubicBezTo>
                    <a:pt x="0" y="3679609"/>
                    <a:pt x="73240" y="3752849"/>
                    <a:pt x="163587" y="3752849"/>
                  </a:cubicBezTo>
                  <a:lnTo>
                    <a:pt x="219792" y="3752849"/>
                  </a:lnTo>
                  <a:lnTo>
                    <a:pt x="5906608" y="3752849"/>
                  </a:lnTo>
                  <a:lnTo>
                    <a:pt x="5962813" y="3752849"/>
                  </a:lnTo>
                  <a:cubicBezTo>
                    <a:pt x="6053160" y="3752849"/>
                    <a:pt x="6126400" y="3679609"/>
                    <a:pt x="6126400" y="3589262"/>
                  </a:cubicBezTo>
                  <a:lnTo>
                    <a:pt x="6126400" y="163587"/>
                  </a:lnTo>
                  <a:cubicBezTo>
                    <a:pt x="6126400" y="73240"/>
                    <a:pt x="6053160" y="0"/>
                    <a:pt x="5962813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F4E467BB-C253-4790-A85B-3F6E4D6D6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 flipV="1">
            <a:off x="8978412" y="5992483"/>
            <a:ext cx="621064" cy="554837"/>
          </a:xfrm>
          <a:custGeom>
            <a:avLst/>
            <a:gdLst>
              <a:gd name="connsiteX0" fmla="*/ 0 w 1169081"/>
              <a:gd name="connsiteY0" fmla="*/ 0 h 1169081"/>
              <a:gd name="connsiteX1" fmla="*/ 1169081 w 1169081"/>
              <a:gd name="connsiteY1" fmla="*/ 0 h 1169081"/>
              <a:gd name="connsiteX2" fmla="*/ 1169081 w 1169081"/>
              <a:gd name="connsiteY2" fmla="*/ 1169081 h 1169081"/>
              <a:gd name="connsiteX3" fmla="*/ 0 w 1169081"/>
              <a:gd name="connsiteY3" fmla="*/ 1169081 h 1169081"/>
              <a:gd name="connsiteX4" fmla="*/ 0 w 1169081"/>
              <a:gd name="connsiteY4" fmla="*/ 0 h 1169081"/>
              <a:gd name="connsiteX0" fmla="*/ 1169081 w 1260521"/>
              <a:gd name="connsiteY0" fmla="*/ 1169081 h 1260521"/>
              <a:gd name="connsiteX1" fmla="*/ 0 w 1260521"/>
              <a:gd name="connsiteY1" fmla="*/ 1169081 h 1260521"/>
              <a:gd name="connsiteX2" fmla="*/ 0 w 1260521"/>
              <a:gd name="connsiteY2" fmla="*/ 0 h 1260521"/>
              <a:gd name="connsiteX3" fmla="*/ 1169081 w 1260521"/>
              <a:gd name="connsiteY3" fmla="*/ 0 h 1260521"/>
              <a:gd name="connsiteX4" fmla="*/ 1260521 w 1260521"/>
              <a:gd name="connsiteY4" fmla="*/ 1260521 h 1260521"/>
              <a:gd name="connsiteX0" fmla="*/ 1169081 w 1169081"/>
              <a:gd name="connsiteY0" fmla="*/ 1169081 h 1169081"/>
              <a:gd name="connsiteX1" fmla="*/ 0 w 1169081"/>
              <a:gd name="connsiteY1" fmla="*/ 1169081 h 1169081"/>
              <a:gd name="connsiteX2" fmla="*/ 0 w 1169081"/>
              <a:gd name="connsiteY2" fmla="*/ 0 h 1169081"/>
              <a:gd name="connsiteX3" fmla="*/ 1169081 w 1169081"/>
              <a:gd name="connsiteY3" fmla="*/ 0 h 1169081"/>
              <a:gd name="connsiteX0" fmla="*/ 0 w 1169081"/>
              <a:gd name="connsiteY0" fmla="*/ 1169081 h 1169081"/>
              <a:gd name="connsiteX1" fmla="*/ 0 w 1169081"/>
              <a:gd name="connsiteY1" fmla="*/ 0 h 1169081"/>
              <a:gd name="connsiteX2" fmla="*/ 1169081 w 1169081"/>
              <a:gd name="connsiteY2" fmla="*/ 0 h 11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081" h="1169081">
                <a:moveTo>
                  <a:pt x="0" y="1169081"/>
                </a:moveTo>
                <a:lnTo>
                  <a:pt x="0" y="0"/>
                </a:lnTo>
                <a:lnTo>
                  <a:pt x="1169081" y="0"/>
                </a:lnTo>
              </a:path>
            </a:pathLst>
          </a:custGeom>
          <a:noFill/>
          <a:ln w="38100">
            <a:solidFill>
              <a:srgbClr val="19191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31B2CD-AC99-40B5-8D24-E0B80E110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2"/>
          </p:cNvCxnSpPr>
          <p:nvPr/>
        </p:nvCxnSpPr>
        <p:spPr>
          <a:xfrm>
            <a:off x="10716739" y="1781302"/>
            <a:ext cx="0" cy="3850241"/>
          </a:xfrm>
          <a:prstGeom prst="line">
            <a:avLst/>
          </a:prstGeom>
          <a:ln>
            <a:solidFill>
              <a:srgbClr val="F2C81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F0834-CD09-405D-B501-1F47DBF3F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58777" y="4993133"/>
            <a:ext cx="1115924" cy="1864867"/>
            <a:chOff x="9677683" y="5012183"/>
            <a:chExt cx="1115924" cy="1864867"/>
          </a:xfrm>
          <a:solidFill>
            <a:srgbClr val="F2C81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EA4C0D-6CC7-45A0-97FA-BFCAE78B6894}"/>
                </a:ext>
              </a:extLst>
            </p:cNvPr>
            <p:cNvSpPr/>
            <p:nvPr/>
          </p:nvSpPr>
          <p:spPr bwMode="auto">
            <a:xfrm flipH="1">
              <a:off x="9677683" y="5012183"/>
              <a:ext cx="926102" cy="1864867"/>
            </a:xfrm>
            <a:custGeom>
              <a:avLst/>
              <a:gdLst>
                <a:gd name="connsiteX0" fmla="*/ 926102 w 926102"/>
                <a:gd name="connsiteY0" fmla="*/ 0 h 1864867"/>
                <a:gd name="connsiteX1" fmla="*/ 752766 w 926102"/>
                <a:gd name="connsiteY1" fmla="*/ 0 h 1864867"/>
                <a:gd name="connsiteX2" fmla="*/ 0 w 926102"/>
                <a:gd name="connsiteY2" fmla="*/ 1864867 h 1864867"/>
                <a:gd name="connsiteX3" fmla="*/ 173336 w 926102"/>
                <a:gd name="connsiteY3" fmla="*/ 1864867 h 186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102" h="1864867">
                  <a:moveTo>
                    <a:pt x="926102" y="0"/>
                  </a:moveTo>
                  <a:lnTo>
                    <a:pt x="752766" y="0"/>
                  </a:lnTo>
                  <a:lnTo>
                    <a:pt x="0" y="1864867"/>
                  </a:lnTo>
                  <a:lnTo>
                    <a:pt x="173336" y="1864867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EBB205-7232-4103-B7C8-1252C6090FB8}"/>
                </a:ext>
              </a:extLst>
            </p:cNvPr>
            <p:cNvSpPr/>
            <p:nvPr/>
          </p:nvSpPr>
          <p:spPr bwMode="auto">
            <a:xfrm flipH="1">
              <a:off x="10491299" y="6342358"/>
              <a:ext cx="302308" cy="534692"/>
            </a:xfrm>
            <a:custGeom>
              <a:avLst/>
              <a:gdLst>
                <a:gd name="connsiteX0" fmla="*/ 302308 w 302308"/>
                <a:gd name="connsiteY0" fmla="*/ 0 h 534692"/>
                <a:gd name="connsiteX1" fmla="*/ 216881 w 302308"/>
                <a:gd name="connsiteY1" fmla="*/ 0 h 534692"/>
                <a:gd name="connsiteX2" fmla="*/ 0 w 302308"/>
                <a:gd name="connsiteY2" fmla="*/ 534692 h 534692"/>
                <a:gd name="connsiteX3" fmla="*/ 85427 w 302308"/>
                <a:gd name="connsiteY3" fmla="*/ 534692 h 53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308" h="534692">
                  <a:moveTo>
                    <a:pt x="302308" y="0"/>
                  </a:moveTo>
                  <a:lnTo>
                    <a:pt x="216881" y="0"/>
                  </a:lnTo>
                  <a:lnTo>
                    <a:pt x="0" y="534692"/>
                  </a:lnTo>
                  <a:lnTo>
                    <a:pt x="85427" y="534692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5357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43277B-1CB8-4D69-9376-14B00417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48" y="530398"/>
            <a:ext cx="11306469" cy="420051"/>
          </a:xfrm>
        </p:spPr>
        <p:txBody>
          <a:bodyPr/>
          <a:lstStyle/>
          <a:p>
            <a:r>
              <a:rPr lang="en-IN" sz="3600" spc="-100" dirty="0">
                <a:solidFill>
                  <a:srgbClr val="000000"/>
                </a:solidFill>
                <a:ea typeface="+mn-ea"/>
                <a:cs typeface="Segoe UI"/>
              </a:rPr>
              <a:t>What is DIAD?</a:t>
            </a:r>
            <a:endParaRPr lang="en-IN" sz="3600" dirty="0">
              <a:cs typeface="Calibri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3A74A7-3AD0-428C-8505-88215B746402}"/>
              </a:ext>
            </a:extLst>
          </p:cNvPr>
          <p:cNvSpPr/>
          <p:nvPr/>
        </p:nvSpPr>
        <p:spPr>
          <a:xfrm>
            <a:off x="455995" y="2688139"/>
            <a:ext cx="10912437" cy="15065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 Light" panose="020B0502040204020203" pitchFamily="34" charset="0"/>
              </a:rPr>
              <a:t>A complete and free workshop available: presenter deck, demo scripts, step-by-step guide, dataset and train the trainer video</a:t>
            </a:r>
          </a:p>
          <a:p>
            <a:pPr marL="285750" indent="-285750">
              <a:lnSpc>
                <a:spcPct val="15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 Light" panose="020B0502040204020203" pitchFamily="34" charset="0"/>
              </a:rPr>
              <a:t>Content is updated monthly and localized to 8 languages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5EB90-8C68-4AD3-B2B5-ADF104E036B9}"/>
              </a:ext>
            </a:extLst>
          </p:cNvPr>
          <p:cNvSpPr/>
          <p:nvPr/>
        </p:nvSpPr>
        <p:spPr>
          <a:xfrm>
            <a:off x="436348" y="4904997"/>
            <a:ext cx="10042979" cy="15835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 Light" panose="020B0502040204020203" pitchFamily="34" charset="0"/>
              </a:rPr>
              <a:t>Help Microsoft field, partners and community leads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 Light" panose="020B0502040204020203" pitchFamily="34" charset="0"/>
              </a:rPr>
              <a:t>Drive customer/partner connection and opportunities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 Light" panose="020B0502040204020203" pitchFamily="34" charset="0"/>
              </a:rPr>
              <a:t>Increase Power BI usage and adoption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53D6B-8334-4840-995F-4FF1205F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38142" y="-79268"/>
            <a:ext cx="1796406" cy="3990638"/>
            <a:chOff x="10538142" y="-79268"/>
            <a:chExt cx="1796406" cy="399063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8884AD-DB0C-4C39-9F2E-9D992C57387F}"/>
                </a:ext>
              </a:extLst>
            </p:cNvPr>
            <p:cNvSpPr/>
            <p:nvPr userDrawn="1"/>
          </p:nvSpPr>
          <p:spPr bwMode="auto">
            <a:xfrm rot="21319936">
              <a:off x="10538142" y="-79268"/>
              <a:ext cx="1796406" cy="3723533"/>
            </a:xfrm>
            <a:custGeom>
              <a:avLst/>
              <a:gdLst>
                <a:gd name="connsiteX0" fmla="*/ 0 w 1796406"/>
                <a:gd name="connsiteY0" fmla="*/ 0 h 3723533"/>
                <a:gd name="connsiteX1" fmla="*/ 1796406 w 1796406"/>
                <a:gd name="connsiteY1" fmla="*/ 146673 h 3723533"/>
                <a:gd name="connsiteX2" fmla="*/ 1504363 w 1796406"/>
                <a:gd name="connsiteY2" fmla="*/ 3723533 h 37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406" h="3723533">
                  <a:moveTo>
                    <a:pt x="0" y="0"/>
                  </a:moveTo>
                  <a:lnTo>
                    <a:pt x="1796406" y="146673"/>
                  </a:lnTo>
                  <a:lnTo>
                    <a:pt x="1504363" y="372353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F2AF37-673A-4072-A9B2-5C6D032824AA}"/>
                </a:ext>
              </a:extLst>
            </p:cNvPr>
            <p:cNvSpPr/>
            <p:nvPr userDrawn="1"/>
          </p:nvSpPr>
          <p:spPr bwMode="auto">
            <a:xfrm rot="21319936">
              <a:off x="10717413" y="-70675"/>
              <a:ext cx="1601684" cy="3319918"/>
            </a:xfrm>
            <a:custGeom>
              <a:avLst/>
              <a:gdLst>
                <a:gd name="connsiteX0" fmla="*/ 0 w 1601684"/>
                <a:gd name="connsiteY0" fmla="*/ 0 h 3319918"/>
                <a:gd name="connsiteX1" fmla="*/ 1601684 w 1601684"/>
                <a:gd name="connsiteY1" fmla="*/ 130774 h 3319918"/>
                <a:gd name="connsiteX2" fmla="*/ 1341297 w 1601684"/>
                <a:gd name="connsiteY2" fmla="*/ 3319918 h 33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684" h="3319918">
                  <a:moveTo>
                    <a:pt x="0" y="0"/>
                  </a:moveTo>
                  <a:lnTo>
                    <a:pt x="1601684" y="130774"/>
                  </a:lnTo>
                  <a:lnTo>
                    <a:pt x="1341297" y="3319918"/>
                  </a:lnTo>
                  <a:close/>
                </a:path>
              </a:pathLst>
            </a:custGeom>
            <a:solidFill>
              <a:srgbClr val="F2C81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72B537-058A-4BEC-AFDB-23807B12D0A7}"/>
                </a:ext>
              </a:extLst>
            </p:cNvPr>
            <p:cNvSpPr/>
            <p:nvPr userDrawn="1"/>
          </p:nvSpPr>
          <p:spPr bwMode="auto">
            <a:xfrm rot="21319936">
              <a:off x="10797517" y="-66835"/>
              <a:ext cx="1514675" cy="3139571"/>
            </a:xfrm>
            <a:custGeom>
              <a:avLst/>
              <a:gdLst>
                <a:gd name="connsiteX0" fmla="*/ 0 w 1514675"/>
                <a:gd name="connsiteY0" fmla="*/ 0 h 3139571"/>
                <a:gd name="connsiteX1" fmla="*/ 1514675 w 1514675"/>
                <a:gd name="connsiteY1" fmla="*/ 123670 h 3139571"/>
                <a:gd name="connsiteX2" fmla="*/ 1268433 w 1514675"/>
                <a:gd name="connsiteY2" fmla="*/ 313957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675" h="3139571">
                  <a:moveTo>
                    <a:pt x="0" y="0"/>
                  </a:moveTo>
                  <a:lnTo>
                    <a:pt x="1514675" y="123670"/>
                  </a:lnTo>
                  <a:lnTo>
                    <a:pt x="1268433" y="313957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0D68995-5738-415A-97EE-435BC616558A}"/>
                </a:ext>
              </a:extLst>
            </p:cNvPr>
            <p:cNvSpPr/>
            <p:nvPr/>
          </p:nvSpPr>
          <p:spPr bwMode="auto">
            <a:xfrm rot="21319936">
              <a:off x="11100063" y="-52337"/>
              <a:ext cx="1186054" cy="2458410"/>
            </a:xfrm>
            <a:custGeom>
              <a:avLst/>
              <a:gdLst>
                <a:gd name="connsiteX0" fmla="*/ 0 w 1186054"/>
                <a:gd name="connsiteY0" fmla="*/ 0 h 2458410"/>
                <a:gd name="connsiteX1" fmla="*/ 1186054 w 1186054"/>
                <a:gd name="connsiteY1" fmla="*/ 96839 h 2458410"/>
                <a:gd name="connsiteX2" fmla="*/ 993236 w 1186054"/>
                <a:gd name="connsiteY2" fmla="*/ 2458410 h 2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054" h="2458410">
                  <a:moveTo>
                    <a:pt x="0" y="0"/>
                  </a:moveTo>
                  <a:lnTo>
                    <a:pt x="1186054" y="96839"/>
                  </a:lnTo>
                  <a:lnTo>
                    <a:pt x="993236" y="2458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7DE47-374C-4127-8DA1-8A20F21C0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536" y="2417469"/>
              <a:ext cx="802464" cy="1493901"/>
            </a:xfrm>
            <a:prstGeom prst="line">
              <a:avLst/>
            </a:prstGeom>
            <a:ln w="12700" cap="rnd">
              <a:solidFill>
                <a:srgbClr val="F2C81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18D796-E02A-4F55-B793-392BB36E3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051" y="-63077"/>
              <a:ext cx="878764" cy="176113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218E40-E71A-4A4C-8D30-92AB281EFAF4}"/>
              </a:ext>
            </a:extLst>
          </p:cNvPr>
          <p:cNvSpPr txBox="1"/>
          <p:nvPr/>
        </p:nvSpPr>
        <p:spPr>
          <a:xfrm>
            <a:off x="436348" y="1409970"/>
            <a:ext cx="10363656" cy="10995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ts val="3137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3200" dirty="0">
                <a:solidFill>
                  <a:srgbClr val="191919"/>
                </a:solidFill>
                <a:latin typeface="+mj-lt"/>
                <a:ea typeface="+mj-ea"/>
                <a:cs typeface="+mj-cs"/>
              </a:rPr>
              <a:t>1 Day hands-on workshop for Business Analysts, covering the breadth of Power BI capabilities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1F952DB-635A-41C7-B0EE-DA21464B3571}"/>
              </a:ext>
            </a:extLst>
          </p:cNvPr>
          <p:cNvSpPr txBox="1">
            <a:spLocks/>
          </p:cNvSpPr>
          <p:nvPr/>
        </p:nvSpPr>
        <p:spPr>
          <a:xfrm>
            <a:off x="707685" y="4381754"/>
            <a:ext cx="2812517" cy="40313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ts val="3137"/>
              </a:lnSpc>
              <a:spcBef>
                <a:spcPct val="0"/>
              </a:spcBef>
              <a:buNone/>
              <a:defRPr sz="3200" strike="noStrike" kern="1200">
                <a:solidFill>
                  <a:srgbClr val="1919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79BC17-397B-420C-9D1E-D60653A12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228945" y="4859278"/>
            <a:ext cx="1106801" cy="45719"/>
          </a:xfrm>
          <a:prstGeom prst="rect">
            <a:avLst/>
          </a:prstGeom>
          <a:solidFill>
            <a:srgbClr val="F2C81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80ADD-E5EC-4DD5-9A17-BD03579C6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V="1">
            <a:off x="1024085" y="2737907"/>
            <a:ext cx="5125610" cy="45719"/>
          </a:xfrm>
          <a:prstGeom prst="rect">
            <a:avLst/>
          </a:prstGeom>
          <a:solidFill>
            <a:srgbClr val="F2C81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192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43277B-1CB8-4D69-9376-14B00417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611971"/>
            <a:ext cx="11306469" cy="420051"/>
          </a:xfrm>
        </p:spPr>
        <p:txBody>
          <a:bodyPr/>
          <a:lstStyle/>
          <a:p>
            <a:r>
              <a:rPr lang="en-US" sz="3600" spc="-100" dirty="0">
                <a:solidFill>
                  <a:srgbClr val="000000"/>
                </a:solidFill>
                <a:ea typeface="+mn-ea"/>
                <a:cs typeface="Segoe UI" panose="020B0502040204020203" pitchFamily="34" charset="0"/>
              </a:rPr>
              <a:t>Why host </a:t>
            </a:r>
            <a:r>
              <a:rPr lang="en-US" sz="3600" b="0" i="0" kern="1200" spc="-1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Segoe UI" panose="020B0502040204020203" pitchFamily="34" charset="0"/>
              </a:rPr>
              <a:t>a DIAD?</a:t>
            </a:r>
            <a:endParaRPr lang="en-IN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53D6B-8334-4840-995F-4FF1205F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38142" y="-79268"/>
            <a:ext cx="1796406" cy="3990638"/>
            <a:chOff x="10538142" y="-79268"/>
            <a:chExt cx="1796406" cy="399063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8884AD-DB0C-4C39-9F2E-9D992C57387F}"/>
                </a:ext>
              </a:extLst>
            </p:cNvPr>
            <p:cNvSpPr/>
            <p:nvPr userDrawn="1"/>
          </p:nvSpPr>
          <p:spPr bwMode="auto">
            <a:xfrm rot="21319936">
              <a:off x="10538142" y="-79268"/>
              <a:ext cx="1796406" cy="3723533"/>
            </a:xfrm>
            <a:custGeom>
              <a:avLst/>
              <a:gdLst>
                <a:gd name="connsiteX0" fmla="*/ 0 w 1796406"/>
                <a:gd name="connsiteY0" fmla="*/ 0 h 3723533"/>
                <a:gd name="connsiteX1" fmla="*/ 1796406 w 1796406"/>
                <a:gd name="connsiteY1" fmla="*/ 146673 h 3723533"/>
                <a:gd name="connsiteX2" fmla="*/ 1504363 w 1796406"/>
                <a:gd name="connsiteY2" fmla="*/ 3723533 h 37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406" h="3723533">
                  <a:moveTo>
                    <a:pt x="0" y="0"/>
                  </a:moveTo>
                  <a:lnTo>
                    <a:pt x="1796406" y="146673"/>
                  </a:lnTo>
                  <a:lnTo>
                    <a:pt x="1504363" y="372353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F2AF37-673A-4072-A9B2-5C6D032824AA}"/>
                </a:ext>
              </a:extLst>
            </p:cNvPr>
            <p:cNvSpPr/>
            <p:nvPr userDrawn="1"/>
          </p:nvSpPr>
          <p:spPr bwMode="auto">
            <a:xfrm rot="21319936">
              <a:off x="10717413" y="-70675"/>
              <a:ext cx="1601684" cy="3319918"/>
            </a:xfrm>
            <a:custGeom>
              <a:avLst/>
              <a:gdLst>
                <a:gd name="connsiteX0" fmla="*/ 0 w 1601684"/>
                <a:gd name="connsiteY0" fmla="*/ 0 h 3319918"/>
                <a:gd name="connsiteX1" fmla="*/ 1601684 w 1601684"/>
                <a:gd name="connsiteY1" fmla="*/ 130774 h 3319918"/>
                <a:gd name="connsiteX2" fmla="*/ 1341297 w 1601684"/>
                <a:gd name="connsiteY2" fmla="*/ 3319918 h 33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684" h="3319918">
                  <a:moveTo>
                    <a:pt x="0" y="0"/>
                  </a:moveTo>
                  <a:lnTo>
                    <a:pt x="1601684" y="130774"/>
                  </a:lnTo>
                  <a:lnTo>
                    <a:pt x="1341297" y="3319918"/>
                  </a:lnTo>
                  <a:close/>
                </a:path>
              </a:pathLst>
            </a:custGeom>
            <a:solidFill>
              <a:srgbClr val="F2C81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72B537-058A-4BEC-AFDB-23807B12D0A7}"/>
                </a:ext>
              </a:extLst>
            </p:cNvPr>
            <p:cNvSpPr/>
            <p:nvPr userDrawn="1"/>
          </p:nvSpPr>
          <p:spPr bwMode="auto">
            <a:xfrm rot="21319936">
              <a:off x="10797517" y="-66835"/>
              <a:ext cx="1514675" cy="3139571"/>
            </a:xfrm>
            <a:custGeom>
              <a:avLst/>
              <a:gdLst>
                <a:gd name="connsiteX0" fmla="*/ 0 w 1514675"/>
                <a:gd name="connsiteY0" fmla="*/ 0 h 3139571"/>
                <a:gd name="connsiteX1" fmla="*/ 1514675 w 1514675"/>
                <a:gd name="connsiteY1" fmla="*/ 123670 h 3139571"/>
                <a:gd name="connsiteX2" fmla="*/ 1268433 w 1514675"/>
                <a:gd name="connsiteY2" fmla="*/ 313957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675" h="3139571">
                  <a:moveTo>
                    <a:pt x="0" y="0"/>
                  </a:moveTo>
                  <a:lnTo>
                    <a:pt x="1514675" y="123670"/>
                  </a:lnTo>
                  <a:lnTo>
                    <a:pt x="1268433" y="313957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0D68995-5738-415A-97EE-435BC616558A}"/>
                </a:ext>
              </a:extLst>
            </p:cNvPr>
            <p:cNvSpPr/>
            <p:nvPr/>
          </p:nvSpPr>
          <p:spPr bwMode="auto">
            <a:xfrm rot="21319936">
              <a:off x="11100063" y="-52337"/>
              <a:ext cx="1186054" cy="2458410"/>
            </a:xfrm>
            <a:custGeom>
              <a:avLst/>
              <a:gdLst>
                <a:gd name="connsiteX0" fmla="*/ 0 w 1186054"/>
                <a:gd name="connsiteY0" fmla="*/ 0 h 2458410"/>
                <a:gd name="connsiteX1" fmla="*/ 1186054 w 1186054"/>
                <a:gd name="connsiteY1" fmla="*/ 96839 h 2458410"/>
                <a:gd name="connsiteX2" fmla="*/ 993236 w 1186054"/>
                <a:gd name="connsiteY2" fmla="*/ 2458410 h 2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054" h="2458410">
                  <a:moveTo>
                    <a:pt x="0" y="0"/>
                  </a:moveTo>
                  <a:lnTo>
                    <a:pt x="1186054" y="96839"/>
                  </a:lnTo>
                  <a:lnTo>
                    <a:pt x="993236" y="2458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7DE47-374C-4127-8DA1-8A20F21C0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536" y="2417469"/>
              <a:ext cx="802464" cy="1493901"/>
            </a:xfrm>
            <a:prstGeom prst="line">
              <a:avLst/>
            </a:prstGeom>
            <a:ln w="12700" cap="rnd">
              <a:solidFill>
                <a:srgbClr val="F2C81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18D796-E02A-4F55-B793-392BB36E3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051" y="-63077"/>
              <a:ext cx="878764" cy="176113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2A00EE-6222-4A2B-A1C2-3E141210A867}"/>
              </a:ext>
            </a:extLst>
          </p:cNvPr>
          <p:cNvSpPr txBox="1"/>
          <p:nvPr/>
        </p:nvSpPr>
        <p:spPr>
          <a:xfrm>
            <a:off x="521161" y="1690688"/>
            <a:ext cx="10634962" cy="28927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Generate leads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by showing your skills and expertise to customers you target </a:t>
            </a:r>
          </a:p>
          <a:p>
            <a:pPr marL="342900" lvl="0" indent="-342900" defTabSz="932742">
              <a:lnSpc>
                <a:spcPct val="20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Build trust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in your ability to meet customer needs</a:t>
            </a:r>
          </a:p>
          <a:p>
            <a:pPr marL="342900" lvl="0" indent="-342900" defTabSz="932742">
              <a:lnSpc>
                <a:spcPct val="20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Accelerate customer adoption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 in your accounts</a:t>
            </a:r>
          </a:p>
          <a:p>
            <a:pPr marL="342900" lvl="0" indent="-342900">
              <a:lnSpc>
                <a:spcPct val="200000"/>
              </a:lnSpc>
              <a:spcAft>
                <a:spcPts val="612"/>
              </a:spcAft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Create opportunities for </a:t>
            </a:r>
            <a:r>
              <a:rPr lang="en-US" sz="20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paid training offers</a:t>
            </a:r>
          </a:p>
        </p:txBody>
      </p:sp>
    </p:spTree>
    <p:extLst>
      <p:ext uri="{BB962C8B-B14F-4D97-AF65-F5344CB8AC3E}">
        <p14:creationId xmlns:p14="http://schemas.microsoft.com/office/powerpoint/2010/main" val="3155413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43277B-1CB8-4D69-9376-14B00417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611972"/>
            <a:ext cx="11306469" cy="420051"/>
          </a:xfrm>
        </p:spPr>
        <p:txBody>
          <a:bodyPr/>
          <a:lstStyle/>
          <a:p>
            <a:r>
              <a:rPr lang="en-US" sz="3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What should customers take away from DIAD?</a:t>
            </a:r>
            <a:endParaRPr lang="en-IN" sz="36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77149" y="1058413"/>
            <a:ext cx="10042979" cy="45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42" tIns="44821" rIns="89642" bIns="448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9" normalizeH="0" baseline="0" noProof="0" dirty="0">
                <a:ln w="3175">
                  <a:noFill/>
                </a:ln>
                <a:gradFill>
                  <a:gsLst>
                    <a:gs pos="79000">
                      <a:srgbClr val="A5A5A5">
                        <a:lumMod val="50000"/>
                      </a:srgbClr>
                    </a:gs>
                    <a:gs pos="65000">
                      <a:srgbClr val="A5A5A5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Segoe UI Light" panose="020B0502040204020203" pitchFamily="34" charset="0"/>
              </a:rPr>
              <a:t>Walking away from event, customers should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497EC89A-B90D-40D5-8F19-9451CC9D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58" y="1790182"/>
            <a:ext cx="10311462" cy="421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42" tIns="44821" rIns="89642" bIns="448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896386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Understand the value of Power BI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defTabSz="896386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Have enough experience with the product to be able to use it when they return to their office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defTabSz="896386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Understand how Power BI differentiates from the competition and become Power BI advocates in their organization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defTabSz="896386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Recognize the expertise of the partner, build trust and a strong foundation for a continuing working relationship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defTabSz="896386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Know what the next steps to learn more about Power BI and become part of the community</a:t>
            </a:r>
          </a:p>
          <a:p>
            <a:pPr defTabSz="896386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defTabSz="896386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defTabSz="896386"/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53D6B-8334-4840-995F-4FF1205F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38142" y="-79268"/>
            <a:ext cx="1796406" cy="3990638"/>
            <a:chOff x="10538142" y="-79268"/>
            <a:chExt cx="1796406" cy="399063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8884AD-DB0C-4C39-9F2E-9D992C57387F}"/>
                </a:ext>
              </a:extLst>
            </p:cNvPr>
            <p:cNvSpPr/>
            <p:nvPr userDrawn="1"/>
          </p:nvSpPr>
          <p:spPr bwMode="auto">
            <a:xfrm rot="21319936">
              <a:off x="10538142" y="-79268"/>
              <a:ext cx="1796406" cy="3723533"/>
            </a:xfrm>
            <a:custGeom>
              <a:avLst/>
              <a:gdLst>
                <a:gd name="connsiteX0" fmla="*/ 0 w 1796406"/>
                <a:gd name="connsiteY0" fmla="*/ 0 h 3723533"/>
                <a:gd name="connsiteX1" fmla="*/ 1796406 w 1796406"/>
                <a:gd name="connsiteY1" fmla="*/ 146673 h 3723533"/>
                <a:gd name="connsiteX2" fmla="*/ 1504363 w 1796406"/>
                <a:gd name="connsiteY2" fmla="*/ 3723533 h 37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406" h="3723533">
                  <a:moveTo>
                    <a:pt x="0" y="0"/>
                  </a:moveTo>
                  <a:lnTo>
                    <a:pt x="1796406" y="146673"/>
                  </a:lnTo>
                  <a:lnTo>
                    <a:pt x="1504363" y="372353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F2AF37-673A-4072-A9B2-5C6D032824AA}"/>
                </a:ext>
              </a:extLst>
            </p:cNvPr>
            <p:cNvSpPr/>
            <p:nvPr userDrawn="1"/>
          </p:nvSpPr>
          <p:spPr bwMode="auto">
            <a:xfrm rot="21319936">
              <a:off x="10717413" y="-70675"/>
              <a:ext cx="1601684" cy="3319918"/>
            </a:xfrm>
            <a:custGeom>
              <a:avLst/>
              <a:gdLst>
                <a:gd name="connsiteX0" fmla="*/ 0 w 1601684"/>
                <a:gd name="connsiteY0" fmla="*/ 0 h 3319918"/>
                <a:gd name="connsiteX1" fmla="*/ 1601684 w 1601684"/>
                <a:gd name="connsiteY1" fmla="*/ 130774 h 3319918"/>
                <a:gd name="connsiteX2" fmla="*/ 1341297 w 1601684"/>
                <a:gd name="connsiteY2" fmla="*/ 3319918 h 33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684" h="3319918">
                  <a:moveTo>
                    <a:pt x="0" y="0"/>
                  </a:moveTo>
                  <a:lnTo>
                    <a:pt x="1601684" y="130774"/>
                  </a:lnTo>
                  <a:lnTo>
                    <a:pt x="1341297" y="3319918"/>
                  </a:lnTo>
                  <a:close/>
                </a:path>
              </a:pathLst>
            </a:custGeom>
            <a:solidFill>
              <a:srgbClr val="F2C81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72B537-058A-4BEC-AFDB-23807B12D0A7}"/>
                </a:ext>
              </a:extLst>
            </p:cNvPr>
            <p:cNvSpPr/>
            <p:nvPr userDrawn="1"/>
          </p:nvSpPr>
          <p:spPr bwMode="auto">
            <a:xfrm rot="21319936">
              <a:off x="10797517" y="-66835"/>
              <a:ext cx="1514675" cy="3139571"/>
            </a:xfrm>
            <a:custGeom>
              <a:avLst/>
              <a:gdLst>
                <a:gd name="connsiteX0" fmla="*/ 0 w 1514675"/>
                <a:gd name="connsiteY0" fmla="*/ 0 h 3139571"/>
                <a:gd name="connsiteX1" fmla="*/ 1514675 w 1514675"/>
                <a:gd name="connsiteY1" fmla="*/ 123670 h 3139571"/>
                <a:gd name="connsiteX2" fmla="*/ 1268433 w 1514675"/>
                <a:gd name="connsiteY2" fmla="*/ 313957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675" h="3139571">
                  <a:moveTo>
                    <a:pt x="0" y="0"/>
                  </a:moveTo>
                  <a:lnTo>
                    <a:pt x="1514675" y="123670"/>
                  </a:lnTo>
                  <a:lnTo>
                    <a:pt x="1268433" y="313957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0D68995-5738-415A-97EE-435BC616558A}"/>
                </a:ext>
              </a:extLst>
            </p:cNvPr>
            <p:cNvSpPr/>
            <p:nvPr/>
          </p:nvSpPr>
          <p:spPr bwMode="auto">
            <a:xfrm rot="21319936">
              <a:off x="11100063" y="-52337"/>
              <a:ext cx="1186054" cy="2458410"/>
            </a:xfrm>
            <a:custGeom>
              <a:avLst/>
              <a:gdLst>
                <a:gd name="connsiteX0" fmla="*/ 0 w 1186054"/>
                <a:gd name="connsiteY0" fmla="*/ 0 h 2458410"/>
                <a:gd name="connsiteX1" fmla="*/ 1186054 w 1186054"/>
                <a:gd name="connsiteY1" fmla="*/ 96839 h 2458410"/>
                <a:gd name="connsiteX2" fmla="*/ 993236 w 1186054"/>
                <a:gd name="connsiteY2" fmla="*/ 2458410 h 2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054" h="2458410">
                  <a:moveTo>
                    <a:pt x="0" y="0"/>
                  </a:moveTo>
                  <a:lnTo>
                    <a:pt x="1186054" y="96839"/>
                  </a:lnTo>
                  <a:lnTo>
                    <a:pt x="993236" y="2458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7DE47-374C-4127-8DA1-8A20F21C0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536" y="2417469"/>
              <a:ext cx="802464" cy="1493901"/>
            </a:xfrm>
            <a:prstGeom prst="line">
              <a:avLst/>
            </a:prstGeom>
            <a:ln w="12700" cap="rnd">
              <a:solidFill>
                <a:srgbClr val="F2C81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18D796-E02A-4F55-B793-392BB36E3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051" y="-63077"/>
              <a:ext cx="878764" cy="176113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5042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43277B-1CB8-4D69-9376-14B00417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611971"/>
            <a:ext cx="11306469" cy="420051"/>
          </a:xfrm>
        </p:spPr>
        <p:txBody>
          <a:bodyPr/>
          <a:lstStyle/>
          <a:p>
            <a:r>
              <a:rPr lang="en-US" sz="3600" dirty="0"/>
              <a:t>Content </a:t>
            </a:r>
            <a:r>
              <a:rPr lang="en-US" sz="3600" dirty="0">
                <a:cs typeface="Segoe UI Light" panose="020B0502040204020203" pitchFamily="34" charset="0"/>
              </a:rPr>
              <a:t>usage</a:t>
            </a:r>
            <a:r>
              <a:rPr lang="en-US" sz="3600" dirty="0"/>
              <a:t> guidelines</a:t>
            </a:r>
            <a:endParaRPr lang="en-IN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53D6B-8334-4840-995F-4FF1205F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38142" y="-79268"/>
            <a:ext cx="1796406" cy="3990638"/>
            <a:chOff x="10538142" y="-79268"/>
            <a:chExt cx="1796406" cy="399063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8884AD-DB0C-4C39-9F2E-9D992C57387F}"/>
                </a:ext>
              </a:extLst>
            </p:cNvPr>
            <p:cNvSpPr/>
            <p:nvPr userDrawn="1"/>
          </p:nvSpPr>
          <p:spPr bwMode="auto">
            <a:xfrm rot="21319936">
              <a:off x="10538142" y="-79268"/>
              <a:ext cx="1796406" cy="3723533"/>
            </a:xfrm>
            <a:custGeom>
              <a:avLst/>
              <a:gdLst>
                <a:gd name="connsiteX0" fmla="*/ 0 w 1796406"/>
                <a:gd name="connsiteY0" fmla="*/ 0 h 3723533"/>
                <a:gd name="connsiteX1" fmla="*/ 1796406 w 1796406"/>
                <a:gd name="connsiteY1" fmla="*/ 146673 h 3723533"/>
                <a:gd name="connsiteX2" fmla="*/ 1504363 w 1796406"/>
                <a:gd name="connsiteY2" fmla="*/ 3723533 h 37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406" h="3723533">
                  <a:moveTo>
                    <a:pt x="0" y="0"/>
                  </a:moveTo>
                  <a:lnTo>
                    <a:pt x="1796406" y="146673"/>
                  </a:lnTo>
                  <a:lnTo>
                    <a:pt x="1504363" y="372353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F2AF37-673A-4072-A9B2-5C6D032824AA}"/>
                </a:ext>
              </a:extLst>
            </p:cNvPr>
            <p:cNvSpPr/>
            <p:nvPr userDrawn="1"/>
          </p:nvSpPr>
          <p:spPr bwMode="auto">
            <a:xfrm rot="21319936">
              <a:off x="10717413" y="-70675"/>
              <a:ext cx="1601684" cy="3319918"/>
            </a:xfrm>
            <a:custGeom>
              <a:avLst/>
              <a:gdLst>
                <a:gd name="connsiteX0" fmla="*/ 0 w 1601684"/>
                <a:gd name="connsiteY0" fmla="*/ 0 h 3319918"/>
                <a:gd name="connsiteX1" fmla="*/ 1601684 w 1601684"/>
                <a:gd name="connsiteY1" fmla="*/ 130774 h 3319918"/>
                <a:gd name="connsiteX2" fmla="*/ 1341297 w 1601684"/>
                <a:gd name="connsiteY2" fmla="*/ 3319918 h 33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684" h="3319918">
                  <a:moveTo>
                    <a:pt x="0" y="0"/>
                  </a:moveTo>
                  <a:lnTo>
                    <a:pt x="1601684" y="130774"/>
                  </a:lnTo>
                  <a:lnTo>
                    <a:pt x="1341297" y="3319918"/>
                  </a:lnTo>
                  <a:close/>
                </a:path>
              </a:pathLst>
            </a:custGeom>
            <a:solidFill>
              <a:srgbClr val="F2C81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72B537-058A-4BEC-AFDB-23807B12D0A7}"/>
                </a:ext>
              </a:extLst>
            </p:cNvPr>
            <p:cNvSpPr/>
            <p:nvPr userDrawn="1"/>
          </p:nvSpPr>
          <p:spPr bwMode="auto">
            <a:xfrm rot="21319936">
              <a:off x="10797517" y="-66835"/>
              <a:ext cx="1514675" cy="3139571"/>
            </a:xfrm>
            <a:custGeom>
              <a:avLst/>
              <a:gdLst>
                <a:gd name="connsiteX0" fmla="*/ 0 w 1514675"/>
                <a:gd name="connsiteY0" fmla="*/ 0 h 3139571"/>
                <a:gd name="connsiteX1" fmla="*/ 1514675 w 1514675"/>
                <a:gd name="connsiteY1" fmla="*/ 123670 h 3139571"/>
                <a:gd name="connsiteX2" fmla="*/ 1268433 w 1514675"/>
                <a:gd name="connsiteY2" fmla="*/ 313957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675" h="3139571">
                  <a:moveTo>
                    <a:pt x="0" y="0"/>
                  </a:moveTo>
                  <a:lnTo>
                    <a:pt x="1514675" y="123670"/>
                  </a:lnTo>
                  <a:lnTo>
                    <a:pt x="1268433" y="313957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0D68995-5738-415A-97EE-435BC616558A}"/>
                </a:ext>
              </a:extLst>
            </p:cNvPr>
            <p:cNvSpPr/>
            <p:nvPr/>
          </p:nvSpPr>
          <p:spPr bwMode="auto">
            <a:xfrm rot="21319936">
              <a:off x="11100063" y="-52337"/>
              <a:ext cx="1186054" cy="2458410"/>
            </a:xfrm>
            <a:custGeom>
              <a:avLst/>
              <a:gdLst>
                <a:gd name="connsiteX0" fmla="*/ 0 w 1186054"/>
                <a:gd name="connsiteY0" fmla="*/ 0 h 2458410"/>
                <a:gd name="connsiteX1" fmla="*/ 1186054 w 1186054"/>
                <a:gd name="connsiteY1" fmla="*/ 96839 h 2458410"/>
                <a:gd name="connsiteX2" fmla="*/ 993236 w 1186054"/>
                <a:gd name="connsiteY2" fmla="*/ 2458410 h 245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054" h="2458410">
                  <a:moveTo>
                    <a:pt x="0" y="0"/>
                  </a:moveTo>
                  <a:lnTo>
                    <a:pt x="1186054" y="96839"/>
                  </a:lnTo>
                  <a:lnTo>
                    <a:pt x="993236" y="2458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7DE47-374C-4127-8DA1-8A20F21C0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536" y="2417469"/>
              <a:ext cx="802464" cy="1493901"/>
            </a:xfrm>
            <a:prstGeom prst="line">
              <a:avLst/>
            </a:prstGeom>
            <a:ln w="12700" cap="rnd">
              <a:solidFill>
                <a:srgbClr val="F2C81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18D796-E02A-4F55-B793-392BB36E3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051" y="-63077"/>
              <a:ext cx="878764" cy="176113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2A00EE-6222-4A2B-A1C2-3E141210A867}"/>
              </a:ext>
            </a:extLst>
          </p:cNvPr>
          <p:cNvSpPr txBox="1"/>
          <p:nvPr/>
        </p:nvSpPr>
        <p:spPr>
          <a:xfrm>
            <a:off x="521161" y="1690688"/>
            <a:ext cx="10498710" cy="33732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The dataset must remain unchanged and is under copyrights. </a:t>
            </a:r>
          </a:p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cs typeface="Segoe UI" panose="020B0502040204020203" pitchFamily="34" charset="0"/>
            </a:endParaRPr>
          </a:p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The Nigeria International Sales data includes errors so that the lab teaches the users to shape data.</a:t>
            </a:r>
          </a:p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cs typeface="Segoe UI" panose="020B0502040204020203" pitchFamily="34" charset="0"/>
            </a:endParaRPr>
          </a:p>
          <a:p>
            <a:pPr marL="342900" indent="-34290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If partners want to make any changes to the content, then they should not brand the event as DIAD </a:t>
            </a:r>
          </a:p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cs typeface="Segoe UI" panose="020B0502040204020203" pitchFamily="34" charset="0"/>
            </a:endParaRPr>
          </a:p>
          <a:p>
            <a:pPr marL="342900" indent="-342900" fontAlgn="ctr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The person presenting should be very familiar with Power BI and be able to answer </a:t>
            </a:r>
            <a:r>
              <a:rPr lang="en-US" altLang="en-US" sz="2000" dirty="0">
                <a:cs typeface="Segoe UI" panose="020B0502040204020203" pitchFamily="34" charset="0"/>
              </a:rPr>
              <a:t>any customer questions related to the workshop or Power BI in general</a:t>
            </a:r>
            <a:endParaRPr lang="en-US" sz="20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3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CB3ED6-685D-4654-BB69-4E020ED11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2905011"/>
            <a:ext cx="9176657" cy="1911292"/>
          </a:xfrm>
        </p:spPr>
        <p:txBody>
          <a:bodyPr/>
          <a:lstStyle/>
          <a:p>
            <a:r>
              <a:rPr lang="en-IN" dirty="0"/>
              <a:t>How to Organize a DIAD?</a:t>
            </a:r>
          </a:p>
        </p:txBody>
      </p:sp>
      <p:grpSp>
        <p:nvGrpSpPr>
          <p:cNvPr id="28" name="Group 27" descr="Prepare">
            <a:extLst>
              <a:ext uri="{FF2B5EF4-FFF2-40B4-BE49-F238E27FC236}">
                <a16:creationId xmlns:a16="http://schemas.microsoft.com/office/drawing/2014/main" id="{11C62ED3-5D6D-4BB4-B959-B8349966C0F1}"/>
              </a:ext>
            </a:extLst>
          </p:cNvPr>
          <p:cNvGrpSpPr/>
          <p:nvPr/>
        </p:nvGrpSpPr>
        <p:grpSpPr>
          <a:xfrm>
            <a:off x="563859" y="4405605"/>
            <a:ext cx="2468253" cy="1973383"/>
            <a:chOff x="734421" y="2442309"/>
            <a:chExt cx="2468253" cy="1973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BF8A7A-E98F-4606-8A26-034A959B847F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2EE236-1F62-49B1-B332-1B74975F08D9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2C4EB55-5D82-4525-A8AB-963FA93D72B8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1A7ADB9-F2B4-470B-AE8A-23AED36E99ED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2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96" title="Icon of a gear with a wrench">
                <a:extLst>
                  <a:ext uri="{FF2B5EF4-FFF2-40B4-BE49-F238E27FC236}">
                    <a16:creationId xmlns:a16="http://schemas.microsoft.com/office/drawing/2014/main" id="{F16CC120-5E39-4DB5-8AA9-58BF19CBB3B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3840C1-99BC-4830-9B4C-884E6A58FE93}"/>
                  </a:ext>
                </a:extLst>
              </p:cNvPr>
              <p:cNvSpPr/>
              <p:nvPr/>
            </p:nvSpPr>
            <p:spPr>
              <a:xfrm>
                <a:off x="1033357" y="3270130"/>
                <a:ext cx="868132" cy="32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20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220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35" name="Group 34" descr="Explore">
            <a:extLst>
              <a:ext uri="{FF2B5EF4-FFF2-40B4-BE49-F238E27FC236}">
                <a16:creationId xmlns:a16="http://schemas.microsoft.com/office/drawing/2014/main" id="{907CBB48-8FCA-4376-A32C-2D6C6A703858}"/>
              </a:ext>
            </a:extLst>
          </p:cNvPr>
          <p:cNvGrpSpPr/>
          <p:nvPr/>
        </p:nvGrpSpPr>
        <p:grpSpPr>
          <a:xfrm>
            <a:off x="6003776" y="4405605"/>
            <a:ext cx="2468254" cy="1973383"/>
            <a:chOff x="3464163" y="2442309"/>
            <a:chExt cx="2468254" cy="1973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842F708-728F-4E9D-8489-4C2C6ACF3D70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67E467-DCA4-45E4-9B6E-E1D8C3E6EAF1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777DD53-5F8E-4659-9BC7-285DDF59A111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1DB6F8-8895-4495-8352-7FC0F5718DA2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magnify" title="Icon of a magnifying glass">
                <a:extLst>
                  <a:ext uri="{FF2B5EF4-FFF2-40B4-BE49-F238E27FC236}">
                    <a16:creationId xmlns:a16="http://schemas.microsoft.com/office/drawing/2014/main" id="{6573D3F2-33D5-4561-BE54-E593890FB49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67C9376-DCD0-4FCA-901A-7AE808884B19}"/>
                  </a:ext>
                </a:extLst>
              </p:cNvPr>
              <p:cNvSpPr/>
              <p:nvPr/>
            </p:nvSpPr>
            <p:spPr>
              <a:xfrm>
                <a:off x="3716517" y="3180423"/>
                <a:ext cx="146867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grpSp>
        <p:nvGrpSpPr>
          <p:cNvPr id="42" name="Group 41" descr="Share &amp; Collaborate">
            <a:extLst>
              <a:ext uri="{FF2B5EF4-FFF2-40B4-BE49-F238E27FC236}">
                <a16:creationId xmlns:a16="http://schemas.microsoft.com/office/drawing/2014/main" id="{B6E5FAEA-E941-4028-956E-1DB48CBE220E}"/>
              </a:ext>
            </a:extLst>
          </p:cNvPr>
          <p:cNvGrpSpPr/>
          <p:nvPr/>
        </p:nvGrpSpPr>
        <p:grpSpPr>
          <a:xfrm>
            <a:off x="3241472" y="4405605"/>
            <a:ext cx="2468254" cy="1973383"/>
            <a:chOff x="8923647" y="2442309"/>
            <a:chExt cx="2468254" cy="19733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EC1FBE-5FB1-4ED7-9F82-23AA81B68DB8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0A1CBEE-BDD5-403A-A480-0AF7F884408E}"/>
                </a:ext>
              </a:extLst>
            </p:cNvPr>
            <p:cNvSpPr/>
            <p:nvPr/>
          </p:nvSpPr>
          <p:spPr bwMode="auto">
            <a:xfrm>
              <a:off x="9036290" y="2554953"/>
              <a:ext cx="1748094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F6381-F4DC-468F-AF29-88D98D747E68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rg_ECA6" title="Icon of three boxes in a bracket chart">
              <a:extLst>
                <a:ext uri="{FF2B5EF4-FFF2-40B4-BE49-F238E27FC236}">
                  <a16:creationId xmlns:a16="http://schemas.microsoft.com/office/drawing/2014/main" id="{61E1AAEB-BD43-48C9-8352-CB336FC91B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2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BD6D0A-71D2-43EA-B1E2-D4B7CCDEABFD}"/>
                </a:ext>
              </a:extLst>
            </p:cNvPr>
            <p:cNvSpPr/>
            <p:nvPr/>
          </p:nvSpPr>
          <p:spPr>
            <a:xfrm>
              <a:off x="9188652" y="3157776"/>
              <a:ext cx="1439076" cy="3970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 </a:t>
              </a:r>
              <a:endParaRPr lang="en-US" sz="220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7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F06921-8AC4-454A-8CBD-AD05393C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452927"/>
            <a:ext cx="11306469" cy="79508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spc="-29" dirty="0">
                <a:ln w="3175">
                  <a:noFill/>
                </a:ln>
                <a:solidFill>
                  <a:schemeClr val="tx1"/>
                </a:solidFill>
                <a:cs typeface="Segoe UI Light" panose="020B0502040204020203" pitchFamily="34" charset="0"/>
              </a:rPr>
              <a:t>For trainers:</a:t>
            </a:r>
            <a:endParaRPr lang="en-US" sz="3400" b="1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455995" y="1430108"/>
            <a:ext cx="11465973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Download the latest DIAD content from </a:t>
            </a: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3"/>
              </a:rPr>
              <a:t>https://aka.ms/diad</a:t>
            </a:r>
            <a:r>
              <a:rPr lang="en-US" sz="2000" dirty="0">
                <a:cs typeface="Segoe UI" panose="020B0502040204020203" pitchFamily="34" charset="0"/>
              </a:rPr>
              <a:t>. </a:t>
            </a: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The content is split into 2 parts: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Go through the </a:t>
            </a:r>
            <a:r>
              <a:rPr lang="en-US" sz="2000" dirty="0">
                <a:cs typeface="Segoe UI" panose="020B0502040204020203" pitchFamily="34" charset="0"/>
                <a:hlinkClick r:id="rId4"/>
              </a:rPr>
              <a:t>latest DIAD content</a:t>
            </a:r>
            <a:endParaRPr lang="en-US" sz="2000" dirty="0">
              <a:cs typeface="Segoe UI" panose="020B0502040204020203" pitchFamily="34" charset="0"/>
            </a:endParaRP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Become familiar with latest product updates: </a:t>
            </a:r>
            <a:br>
              <a:rPr lang="en-US" sz="2000" dirty="0">
                <a:cs typeface="Segoe UI" panose="020B0502040204020203" pitchFamily="34" charset="0"/>
              </a:rPr>
            </a:br>
            <a:r>
              <a:rPr lang="en-US" sz="2000" dirty="0">
                <a:cs typeface="Segoe UI" panose="020B0502040204020203" pitchFamily="34" charset="0"/>
                <a:hlinkClick r:id="rId5"/>
              </a:rPr>
              <a:t>What’s New pages</a:t>
            </a:r>
            <a:r>
              <a:rPr lang="en-US" sz="2000" dirty="0">
                <a:cs typeface="Segoe UI" panose="020B0502040204020203" pitchFamily="34" charset="0"/>
              </a:rPr>
              <a:t>, and </a:t>
            </a:r>
            <a:r>
              <a:rPr lang="en-US" sz="2000" dirty="0">
                <a:cs typeface="Segoe UI" panose="020B0502040204020203" pitchFamily="34" charset="0"/>
                <a:hlinkClick r:id="rId6"/>
              </a:rPr>
              <a:t>webinars</a:t>
            </a:r>
            <a:r>
              <a:rPr lang="en-US" sz="2000" dirty="0"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Create a backup tenant with username/passwords</a:t>
            </a: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Make sure preview features in Power BI desktop are disabled</a:t>
            </a: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Watch the </a:t>
            </a:r>
            <a:r>
              <a:rPr lang="en-US" sz="2000" dirty="0">
                <a:solidFill>
                  <a:prstClr val="black"/>
                </a:solidFill>
                <a:cs typeface="Segoe UI" panose="020B0502040204020203" pitchFamily="34" charset="0"/>
                <a:hlinkClick r:id="rId7"/>
              </a:rPr>
              <a:t>Inclusive Presentations - At A Glance</a:t>
            </a:r>
            <a:endParaRPr lang="en-US" sz="2000" dirty="0">
              <a:cs typeface="Segoe UI" panose="020B0502040204020203" pitchFamily="34" charset="0"/>
            </a:endParaRPr>
          </a:p>
          <a:p>
            <a:pPr>
              <a:buClr>
                <a:schemeClr val="accent4"/>
              </a:buClr>
              <a:buSzPct val="150000"/>
            </a:pPr>
            <a:r>
              <a:rPr lang="en-US" sz="2000" dirty="0">
                <a:cs typeface="Segoe UI" panose="020B0502040204020203" pitchFamily="34" charset="0"/>
              </a:rPr>
              <a:t>Please reach out to </a:t>
            </a:r>
            <a:r>
              <a:rPr lang="en-US" sz="2000" dirty="0">
                <a:cs typeface="Segoe UI" panose="020B0502040204020203" pitchFamily="34" charset="0"/>
                <a:hlinkClick r:id="rId8"/>
              </a:rPr>
              <a:t>DIADQ@microsoft.com</a:t>
            </a:r>
            <a:r>
              <a:rPr lang="en-US" sz="2000" dirty="0">
                <a:cs typeface="Segoe UI" panose="020B0502040204020203" pitchFamily="34" charset="0"/>
              </a:rPr>
              <a:t> with any questions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2A6D50-38F7-4E0D-AC49-67207006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01061"/>
              </p:ext>
            </p:extLst>
          </p:nvPr>
        </p:nvGraphicFramePr>
        <p:xfrm>
          <a:off x="1252579" y="2221402"/>
          <a:ext cx="9963750" cy="1559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81875">
                  <a:extLst>
                    <a:ext uri="{9D8B030D-6E8A-4147-A177-3AD203B41FA5}">
                      <a16:colId xmlns:a16="http://schemas.microsoft.com/office/drawing/2014/main" val="3290433307"/>
                    </a:ext>
                  </a:extLst>
                </a:gridCol>
                <a:gridCol w="4981875">
                  <a:extLst>
                    <a:ext uri="{9D8B030D-6E8A-4147-A177-3AD203B41FA5}">
                      <a16:colId xmlns:a16="http://schemas.microsoft.com/office/drawing/2014/main" val="380062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cs typeface="Segoe UI" panose="020B0502040204020203" pitchFamily="34" charset="0"/>
                        </a:rPr>
                        <a:t>Instructor content: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cs typeface="Segoe UI" panose="020B0502040204020203" pitchFamily="34" charset="0"/>
                        </a:rPr>
                        <a:t>Attendee Content: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cs typeface="Segoe UI" panose="020B0502040204020203" pitchFamily="34" charset="0"/>
                        </a:rPr>
                        <a:t>which includes presentation decks, demo scripts, and instructor training material. You’ll need your Microsoft account tied to your Microsoft Partner Network ID to access this content.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cs typeface="Segoe UI" panose="020B0502040204020203" pitchFamily="34" charset="0"/>
                        </a:rPr>
                        <a:t>Includes the Lab Manual and datasets. This is also hosted on MPN but does not require MPN Access 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91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9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Prepare (Hidden)">
            <a:extLst>
              <a:ext uri="{FF2B5EF4-FFF2-40B4-BE49-F238E27FC236}">
                <a16:creationId xmlns:a16="http://schemas.microsoft.com/office/drawing/2014/main" id="{EDA5D451-35BC-4C2F-A8BE-3CBFB7579FB0}"/>
              </a:ext>
            </a:extLst>
          </p:cNvPr>
          <p:cNvGrpSpPr/>
          <p:nvPr/>
        </p:nvGrpSpPr>
        <p:grpSpPr>
          <a:xfrm>
            <a:off x="8300549" y="170120"/>
            <a:ext cx="1086148" cy="868382"/>
            <a:chOff x="734421" y="2442309"/>
            <a:chExt cx="2468253" cy="197338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F1C4E0-C15B-47BD-A15D-AF09F1A298C6}"/>
                </a:ext>
              </a:extLst>
            </p:cNvPr>
            <p:cNvSpPr/>
            <p:nvPr/>
          </p:nvSpPr>
          <p:spPr bwMode="auto">
            <a:xfrm rot="17738030">
              <a:off x="734421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B572695-D882-4A44-84A0-8807CC624624}"/>
                </a:ext>
              </a:extLst>
            </p:cNvPr>
            <p:cNvGrpSpPr/>
            <p:nvPr/>
          </p:nvGrpSpPr>
          <p:grpSpPr>
            <a:xfrm>
              <a:off x="847065" y="2554953"/>
              <a:ext cx="2355609" cy="1748096"/>
              <a:chOff x="818103" y="2805475"/>
              <a:chExt cx="1749957" cy="129864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A8A51E-FA4B-454F-A3E5-6DB296EC6701}"/>
                  </a:ext>
                </a:extLst>
              </p:cNvPr>
              <p:cNvSpPr/>
              <p:nvPr/>
            </p:nvSpPr>
            <p:spPr bwMode="auto">
              <a:xfrm>
                <a:off x="818103" y="2805475"/>
                <a:ext cx="1298641" cy="129864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9AA86D-914C-49BC-81A2-787A342DE2EF}"/>
                  </a:ext>
                </a:extLst>
              </p:cNvPr>
              <p:cNvSpPr/>
              <p:nvPr/>
            </p:nvSpPr>
            <p:spPr bwMode="auto">
              <a:xfrm rot="5592036">
                <a:off x="1934589" y="3261610"/>
                <a:ext cx="818272" cy="448671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Freeform 96" title="Icon of a gear with a wrench">
                <a:extLst>
                  <a:ext uri="{FF2B5EF4-FFF2-40B4-BE49-F238E27FC236}">
                    <a16:creationId xmlns:a16="http://schemas.microsoft.com/office/drawing/2014/main" id="{DCC227F4-8117-4E23-8E66-534B7ED99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rot="18622287">
                <a:off x="964727" y="2958456"/>
                <a:ext cx="1005392" cy="925724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1AA390-2472-4467-8A96-4827A5121EE9}"/>
                  </a:ext>
                </a:extLst>
              </p:cNvPr>
              <p:cNvSpPr/>
              <p:nvPr/>
            </p:nvSpPr>
            <p:spPr>
              <a:xfrm>
                <a:off x="928620" y="3270129"/>
                <a:ext cx="1077608" cy="41567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ea typeface="Segoe UI" pitchFamily="34" charset="0"/>
                    <a:cs typeface="Segoe UI" pitchFamily="34" charset="0"/>
                  </a:rPr>
                  <a:t>Prepare</a:t>
                </a:r>
                <a:endParaRPr lang="en-US" sz="1050" dirty="0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</p:grpSp>
      <p:grpSp>
        <p:nvGrpSpPr>
          <p:cNvPr id="86" name="Group 85" descr="Share &amp; Collaborate (Hidden)">
            <a:extLst>
              <a:ext uri="{FF2B5EF4-FFF2-40B4-BE49-F238E27FC236}">
                <a16:creationId xmlns:a16="http://schemas.microsoft.com/office/drawing/2014/main" id="{AD06F3BF-E158-4254-B542-F601FE21721B}"/>
              </a:ext>
            </a:extLst>
          </p:cNvPr>
          <p:cNvGrpSpPr/>
          <p:nvPr/>
        </p:nvGrpSpPr>
        <p:grpSpPr>
          <a:xfrm>
            <a:off x="9527687" y="170120"/>
            <a:ext cx="1086148" cy="868382"/>
            <a:chOff x="8923647" y="2442309"/>
            <a:chExt cx="2468254" cy="197338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735170-4D71-4929-B04F-9B8BF3A390B3}"/>
                </a:ext>
              </a:extLst>
            </p:cNvPr>
            <p:cNvSpPr/>
            <p:nvPr/>
          </p:nvSpPr>
          <p:spPr bwMode="auto">
            <a:xfrm rot="17738030">
              <a:off x="8923647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E88D-804A-4740-9404-5DE999A22738}"/>
                </a:ext>
              </a:extLst>
            </p:cNvPr>
            <p:cNvSpPr/>
            <p:nvPr/>
          </p:nvSpPr>
          <p:spPr bwMode="auto">
            <a:xfrm>
              <a:off x="9036289" y="2554954"/>
              <a:ext cx="1748095" cy="174809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9BA90C-2161-41F3-9A66-DF82A3E87DA7}"/>
                </a:ext>
              </a:extLst>
            </p:cNvPr>
            <p:cNvSpPr/>
            <p:nvPr/>
          </p:nvSpPr>
          <p:spPr bwMode="auto">
            <a:xfrm rot="5592036">
              <a:off x="10539188" y="3168954"/>
              <a:ext cx="1101472" cy="603954"/>
            </a:xfrm>
            <a:custGeom>
              <a:avLst/>
              <a:gdLst>
                <a:gd name="connsiteX0" fmla="*/ 0 w 1077304"/>
                <a:gd name="connsiteY0" fmla="*/ 590702 h 590702"/>
                <a:gd name="connsiteX1" fmla="*/ 545295 w 1077304"/>
                <a:gd name="connsiteY1" fmla="*/ 0 h 590702"/>
                <a:gd name="connsiteX2" fmla="*/ 1077304 w 1077304"/>
                <a:gd name="connsiteY2" fmla="*/ 576310 h 590702"/>
                <a:gd name="connsiteX3" fmla="*/ 1008142 w 1077304"/>
                <a:gd name="connsiteY3" fmla="*/ 534571 h 590702"/>
                <a:gd name="connsiteX4" fmla="*/ 918840 w 1077304"/>
                <a:gd name="connsiteY4" fmla="*/ 492312 h 590702"/>
                <a:gd name="connsiteX5" fmla="*/ 16806 w 1077304"/>
                <a:gd name="connsiteY5" fmla="*/ 580220 h 590702"/>
                <a:gd name="connsiteX6" fmla="*/ 2530 w 1077304"/>
                <a:gd name="connsiteY6" fmla="*/ 590702 h 59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304" h="590702">
                  <a:moveTo>
                    <a:pt x="0" y="590702"/>
                  </a:moveTo>
                  <a:lnTo>
                    <a:pt x="545295" y="0"/>
                  </a:lnTo>
                  <a:lnTo>
                    <a:pt x="1077304" y="576310"/>
                  </a:lnTo>
                  <a:lnTo>
                    <a:pt x="1008142" y="534571"/>
                  </a:lnTo>
                  <a:cubicBezTo>
                    <a:pt x="979412" y="519145"/>
                    <a:pt x="949631" y="505024"/>
                    <a:pt x="918840" y="492312"/>
                  </a:cubicBezTo>
                  <a:cubicBezTo>
                    <a:pt x="610938" y="365195"/>
                    <a:pt x="275066" y="409124"/>
                    <a:pt x="16806" y="580220"/>
                  </a:cubicBezTo>
                  <a:lnTo>
                    <a:pt x="2530" y="590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rg_ECA6" title="Icon of three boxes in a bracket chart">
              <a:extLst>
                <a:ext uri="{FF2B5EF4-FFF2-40B4-BE49-F238E27FC236}">
                  <a16:creationId xmlns:a16="http://schemas.microsoft.com/office/drawing/2014/main" id="{836131B5-04CA-4ECA-B4C1-DB65B29966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7497" y="2880532"/>
              <a:ext cx="1006318" cy="1006807"/>
            </a:xfrm>
            <a:custGeom>
              <a:avLst/>
              <a:gdLst>
                <a:gd name="T0" fmla="*/ 1177 w 4117"/>
                <a:gd name="T1" fmla="*/ 4119 h 4119"/>
                <a:gd name="T2" fmla="*/ 0 w 4117"/>
                <a:gd name="T3" fmla="*/ 4119 h 4119"/>
                <a:gd name="T4" fmla="*/ 0 w 4117"/>
                <a:gd name="T5" fmla="*/ 2942 h 4119"/>
                <a:gd name="T6" fmla="*/ 1177 w 4117"/>
                <a:gd name="T7" fmla="*/ 2942 h 4119"/>
                <a:gd name="T8" fmla="*/ 1177 w 4117"/>
                <a:gd name="T9" fmla="*/ 4119 h 4119"/>
                <a:gd name="T10" fmla="*/ 4117 w 4117"/>
                <a:gd name="T11" fmla="*/ 2942 h 4119"/>
                <a:gd name="T12" fmla="*/ 2941 w 4117"/>
                <a:gd name="T13" fmla="*/ 2942 h 4119"/>
                <a:gd name="T14" fmla="*/ 2941 w 4117"/>
                <a:gd name="T15" fmla="*/ 4119 h 4119"/>
                <a:gd name="T16" fmla="*/ 4117 w 4117"/>
                <a:gd name="T17" fmla="*/ 4119 h 4119"/>
                <a:gd name="T18" fmla="*/ 4117 w 4117"/>
                <a:gd name="T19" fmla="*/ 2942 h 4119"/>
                <a:gd name="T20" fmla="*/ 2647 w 4117"/>
                <a:gd name="T21" fmla="*/ 0 h 4119"/>
                <a:gd name="T22" fmla="*/ 1471 w 4117"/>
                <a:gd name="T23" fmla="*/ 0 h 4119"/>
                <a:gd name="T24" fmla="*/ 1471 w 4117"/>
                <a:gd name="T25" fmla="*/ 1177 h 4119"/>
                <a:gd name="T26" fmla="*/ 2647 w 4117"/>
                <a:gd name="T27" fmla="*/ 1177 h 4119"/>
                <a:gd name="T28" fmla="*/ 2647 w 4117"/>
                <a:gd name="T29" fmla="*/ 0 h 4119"/>
                <a:gd name="T30" fmla="*/ 2059 w 4117"/>
                <a:gd name="T31" fmla="*/ 1177 h 4119"/>
                <a:gd name="T32" fmla="*/ 2059 w 4117"/>
                <a:gd name="T33" fmla="*/ 2060 h 4119"/>
                <a:gd name="T34" fmla="*/ 3529 w 4117"/>
                <a:gd name="T35" fmla="*/ 2942 h 4119"/>
                <a:gd name="T36" fmla="*/ 3529 w 4117"/>
                <a:gd name="T37" fmla="*/ 2060 h 4119"/>
                <a:gd name="T38" fmla="*/ 588 w 4117"/>
                <a:gd name="T39" fmla="*/ 2060 h 4119"/>
                <a:gd name="T40" fmla="*/ 588 w 4117"/>
                <a:gd name="T41" fmla="*/ 2942 h 4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7" h="4119">
                  <a:moveTo>
                    <a:pt x="1177" y="4119"/>
                  </a:moveTo>
                  <a:lnTo>
                    <a:pt x="0" y="4119"/>
                  </a:lnTo>
                  <a:lnTo>
                    <a:pt x="0" y="2942"/>
                  </a:lnTo>
                  <a:lnTo>
                    <a:pt x="1177" y="2942"/>
                  </a:lnTo>
                  <a:lnTo>
                    <a:pt x="1177" y="4119"/>
                  </a:lnTo>
                  <a:moveTo>
                    <a:pt x="4117" y="2942"/>
                  </a:moveTo>
                  <a:lnTo>
                    <a:pt x="2941" y="2942"/>
                  </a:lnTo>
                  <a:lnTo>
                    <a:pt x="2941" y="4119"/>
                  </a:lnTo>
                  <a:lnTo>
                    <a:pt x="4117" y="4119"/>
                  </a:lnTo>
                  <a:lnTo>
                    <a:pt x="4117" y="2942"/>
                  </a:lnTo>
                  <a:moveTo>
                    <a:pt x="2647" y="0"/>
                  </a:moveTo>
                  <a:lnTo>
                    <a:pt x="1471" y="0"/>
                  </a:lnTo>
                  <a:lnTo>
                    <a:pt x="1471" y="1177"/>
                  </a:lnTo>
                  <a:lnTo>
                    <a:pt x="2647" y="1177"/>
                  </a:lnTo>
                  <a:lnTo>
                    <a:pt x="2647" y="0"/>
                  </a:lnTo>
                  <a:moveTo>
                    <a:pt x="2059" y="1177"/>
                  </a:moveTo>
                  <a:lnTo>
                    <a:pt x="2059" y="2060"/>
                  </a:lnTo>
                  <a:moveTo>
                    <a:pt x="3529" y="2942"/>
                  </a:moveTo>
                  <a:lnTo>
                    <a:pt x="3529" y="2060"/>
                  </a:lnTo>
                  <a:lnTo>
                    <a:pt x="588" y="2060"/>
                  </a:lnTo>
                  <a:lnTo>
                    <a:pt x="588" y="2942"/>
                  </a:lnTo>
                </a:path>
              </a:pathLst>
            </a:custGeom>
            <a:noFill/>
            <a:ln w="15875" cap="sq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DF683F-7616-45F7-9BED-78987C569E5D}"/>
                </a:ext>
              </a:extLst>
            </p:cNvPr>
            <p:cNvSpPr/>
            <p:nvPr/>
          </p:nvSpPr>
          <p:spPr>
            <a:xfrm>
              <a:off x="9148448" y="3180420"/>
              <a:ext cx="1573691" cy="648192"/>
            </a:xfrm>
            <a:prstGeom prst="rect">
              <a:avLst/>
            </a:prstGeom>
          </p:spPr>
          <p:txBody>
            <a:bodyPr wrap="none" lIns="0" rIns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Deliver </a:t>
              </a:r>
              <a:endParaRPr lang="en-US" sz="1050" dirty="0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92" name="Group 91" descr="Explore (Hidden)">
            <a:extLst>
              <a:ext uri="{FF2B5EF4-FFF2-40B4-BE49-F238E27FC236}">
                <a16:creationId xmlns:a16="http://schemas.microsoft.com/office/drawing/2014/main" id="{95869E7D-DC12-45D0-91A5-78425DE5CD81}"/>
              </a:ext>
            </a:extLst>
          </p:cNvPr>
          <p:cNvGrpSpPr/>
          <p:nvPr/>
        </p:nvGrpSpPr>
        <p:grpSpPr>
          <a:xfrm>
            <a:off x="10741780" y="170120"/>
            <a:ext cx="1086148" cy="868382"/>
            <a:chOff x="3464163" y="2442309"/>
            <a:chExt cx="2468254" cy="19733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4F68A4-EAA3-4EBE-AB9E-88F3F41338E7}"/>
                </a:ext>
              </a:extLst>
            </p:cNvPr>
            <p:cNvSpPr/>
            <p:nvPr/>
          </p:nvSpPr>
          <p:spPr bwMode="auto">
            <a:xfrm rot="17738030">
              <a:off x="3464163" y="2442309"/>
              <a:ext cx="1973383" cy="1973384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40BBC1-93BD-420D-9C91-AE8DA41CA55F}"/>
                </a:ext>
              </a:extLst>
            </p:cNvPr>
            <p:cNvGrpSpPr/>
            <p:nvPr/>
          </p:nvGrpSpPr>
          <p:grpSpPr>
            <a:xfrm>
              <a:off x="3576807" y="2554953"/>
              <a:ext cx="2355610" cy="1748096"/>
              <a:chOff x="3576807" y="2554953"/>
              <a:chExt cx="2355610" cy="174809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4491F-CA5C-41C3-A54A-9A7874682A5B}"/>
                  </a:ext>
                </a:extLst>
              </p:cNvPr>
              <p:cNvSpPr/>
              <p:nvPr/>
            </p:nvSpPr>
            <p:spPr bwMode="auto">
              <a:xfrm>
                <a:off x="3576807" y="2554953"/>
                <a:ext cx="1748095" cy="17480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31EB9E4-E45C-45CF-BA30-33BBB36B3A3F}"/>
                  </a:ext>
                </a:extLst>
              </p:cNvPr>
              <p:cNvSpPr/>
              <p:nvPr/>
            </p:nvSpPr>
            <p:spPr bwMode="auto">
              <a:xfrm rot="5592036">
                <a:off x="5079704" y="3168954"/>
                <a:ext cx="1101472" cy="603954"/>
              </a:xfrm>
              <a:custGeom>
                <a:avLst/>
                <a:gdLst>
                  <a:gd name="connsiteX0" fmla="*/ 0 w 1077304"/>
                  <a:gd name="connsiteY0" fmla="*/ 590702 h 590702"/>
                  <a:gd name="connsiteX1" fmla="*/ 545295 w 1077304"/>
                  <a:gd name="connsiteY1" fmla="*/ 0 h 590702"/>
                  <a:gd name="connsiteX2" fmla="*/ 1077304 w 1077304"/>
                  <a:gd name="connsiteY2" fmla="*/ 576310 h 590702"/>
                  <a:gd name="connsiteX3" fmla="*/ 1008142 w 1077304"/>
                  <a:gd name="connsiteY3" fmla="*/ 534571 h 590702"/>
                  <a:gd name="connsiteX4" fmla="*/ 918840 w 1077304"/>
                  <a:gd name="connsiteY4" fmla="*/ 492312 h 590702"/>
                  <a:gd name="connsiteX5" fmla="*/ 16806 w 1077304"/>
                  <a:gd name="connsiteY5" fmla="*/ 580220 h 590702"/>
                  <a:gd name="connsiteX6" fmla="*/ 2530 w 1077304"/>
                  <a:gd name="connsiteY6" fmla="*/ 590702 h 5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7304" h="590702">
                    <a:moveTo>
                      <a:pt x="0" y="590702"/>
                    </a:moveTo>
                    <a:lnTo>
                      <a:pt x="545295" y="0"/>
                    </a:lnTo>
                    <a:lnTo>
                      <a:pt x="1077304" y="576310"/>
                    </a:lnTo>
                    <a:lnTo>
                      <a:pt x="1008142" y="534571"/>
                    </a:lnTo>
                    <a:cubicBezTo>
                      <a:pt x="979412" y="519145"/>
                      <a:pt x="949631" y="505024"/>
                      <a:pt x="918840" y="492312"/>
                    </a:cubicBezTo>
                    <a:cubicBezTo>
                      <a:pt x="610938" y="365195"/>
                      <a:pt x="275066" y="409124"/>
                      <a:pt x="16806" y="580220"/>
                    </a:cubicBezTo>
                    <a:lnTo>
                      <a:pt x="2530" y="5907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magnify" title="Icon of a magnifying glass">
                <a:extLst>
                  <a:ext uri="{FF2B5EF4-FFF2-40B4-BE49-F238E27FC236}">
                    <a16:creationId xmlns:a16="http://schemas.microsoft.com/office/drawing/2014/main" id="{0A675103-2B11-478A-B013-ACC6C01B1C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944966" y="2847712"/>
                <a:ext cx="1093336" cy="1072448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noFill/>
              <a:ln w="15875" cap="sq">
                <a:solidFill>
                  <a:schemeClr val="bg1">
                    <a:alpha val="3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904930-9759-4C34-80D7-F73F742FEDF6}"/>
                  </a:ext>
                </a:extLst>
              </p:cNvPr>
              <p:cNvSpPr/>
              <p:nvPr/>
            </p:nvSpPr>
            <p:spPr>
              <a:xfrm>
                <a:off x="3747427" y="3180422"/>
                <a:ext cx="1406850" cy="55953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  <a:latin typeface="Segoe UI Semibold"/>
                    <a:cs typeface="Segoe UI" pitchFamily="34" charset="0"/>
                  </a:rPr>
                  <a:t>Follow up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F06921-8AC4-454A-8CBD-AD05393C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452927"/>
            <a:ext cx="11306469" cy="795089"/>
          </a:xfrm>
        </p:spPr>
        <p:txBody>
          <a:bodyPr/>
          <a:lstStyle/>
          <a:p>
            <a:r>
              <a:rPr lang="en-US" sz="3600" dirty="0">
                <a:cs typeface="Segoe UI Light" panose="020B0502040204020203" pitchFamily="34" charset="0"/>
              </a:rPr>
              <a:t>How to organize DIAD </a:t>
            </a:r>
            <a:br>
              <a:rPr lang="en-US" sz="3600" b="1" dirty="0">
                <a:cs typeface="Segoe UI Light" panose="020B0502040204020203" pitchFamily="34" charset="0"/>
              </a:rPr>
            </a:br>
            <a:r>
              <a:rPr lang="en-US" sz="2800" b="1" spc="-29" dirty="0">
                <a:ln w="3175">
                  <a:noFill/>
                </a:ln>
                <a:solidFill>
                  <a:schemeClr val="tx1"/>
                </a:solidFill>
                <a:cs typeface="Segoe UI Light" panose="020B0502040204020203" pitchFamily="34" charset="0"/>
              </a:rPr>
              <a:t>For trainers:</a:t>
            </a:r>
            <a:endParaRPr lang="en-US" sz="3400" b="1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868DCCD-0FF0-4328-ACD4-F315BAB289DF}"/>
              </a:ext>
            </a:extLst>
          </p:cNvPr>
          <p:cNvSpPr txBox="1">
            <a:spLocks/>
          </p:cNvSpPr>
          <p:nvPr/>
        </p:nvSpPr>
        <p:spPr>
          <a:xfrm>
            <a:off x="434975" y="1342663"/>
            <a:ext cx="4339592" cy="50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0000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11ABBBC-1B96-4651-A49E-72C9A26F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046563"/>
            <a:ext cx="746760" cy="18114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E6420-4B28-4CA3-9C90-46AAF42D0337}"/>
              </a:ext>
            </a:extLst>
          </p:cNvPr>
          <p:cNvSpPr/>
          <p:nvPr/>
        </p:nvSpPr>
        <p:spPr bwMode="auto">
          <a:xfrm>
            <a:off x="9456954" y="19787"/>
            <a:ext cx="2430171" cy="115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0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4A8A15D-51E5-4086-B324-8CABEA9F0460}"/>
              </a:ext>
            </a:extLst>
          </p:cNvPr>
          <p:cNvSpPr txBox="1">
            <a:spLocks/>
          </p:cNvSpPr>
          <p:nvPr/>
        </p:nvSpPr>
        <p:spPr>
          <a:xfrm>
            <a:off x="318598" y="1531962"/>
            <a:ext cx="11687047" cy="4342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At minimum, a computer with 2-cores and 4GB RAM running Windows 8 / Windows Server 2008 R2, or later</a:t>
            </a:r>
            <a:br>
              <a:rPr lang="en-US" sz="2000" dirty="0">
                <a:cs typeface="Segoe UI" panose="020B0502040204020203" pitchFamily="34" charset="0"/>
              </a:rPr>
            </a:br>
            <a:endParaRPr lang="en-US" sz="2000" dirty="0">
              <a:cs typeface="Segoe UI" panose="020B0502040204020203" pitchFamily="34" charset="0"/>
            </a:endParaRPr>
          </a:p>
          <a:p>
            <a:pPr marL="285750" indent="-28575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Internet connectivity</a:t>
            </a:r>
            <a:br>
              <a:rPr lang="en-US" sz="2000" dirty="0">
                <a:cs typeface="Segoe UI" panose="020B0502040204020203" pitchFamily="34" charset="0"/>
              </a:rPr>
            </a:br>
            <a:endParaRPr lang="en-US" sz="2000" dirty="0">
              <a:cs typeface="Segoe UI" panose="020B0502040204020203" pitchFamily="34" charset="0"/>
            </a:endParaRPr>
          </a:p>
          <a:p>
            <a:pPr marL="285750" indent="-28575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If you choose to use Internet Explorer, Microsoft Power BI requires version 10 or greater, otherwise use Edge or Chrome browsers</a:t>
            </a: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Clr>
                <a:schemeClr val="accent4"/>
              </a:buClr>
              <a:buSzPct val="150000"/>
              <a:buNone/>
            </a:pPr>
            <a:endParaRPr lang="en-US" sz="20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2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BD5E2DAB4FB40A2EA7E8D43D511D7" ma:contentTypeVersion="17" ma:contentTypeDescription="Create a new document." ma:contentTypeScope="" ma:versionID="823733f041e1a7aff5d85672a5278f35">
  <xsd:schema xmlns:xsd="http://www.w3.org/2001/XMLSchema" xmlns:xs="http://www.w3.org/2001/XMLSchema" xmlns:p="http://schemas.microsoft.com/office/2006/metadata/properties" xmlns:ns1="http://schemas.microsoft.com/sharepoint/v3" xmlns:ns2="b2855774-7864-472c-b53f-a1c9f38f1d59" xmlns:ns3="efef0bc2-39c0-4cbc-8b06-a8fa4d6f3c44" xmlns:ns4="230e9df3-be65-4c73-a93b-d1236ebd677e" targetNamespace="http://schemas.microsoft.com/office/2006/metadata/properties" ma:root="true" ma:fieldsID="ab2a20296d229f597b7b1073b17d3b87" ns1:_="" ns2:_="" ns3:_="" ns4:_="">
    <xsd:import namespace="http://schemas.microsoft.com/sharepoint/v3"/>
    <xsd:import namespace="b2855774-7864-472c-b53f-a1c9f38f1d59"/>
    <xsd:import namespace="efef0bc2-39c0-4cbc-8b06-a8fa4d6f3c44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55774-7864-472c-b53f-a1c9f38f1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f0bc2-39c0-4cbc-8b06-a8fa4d6f3c4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8526dee-52bf-4f03-b683-4de664409d58}" ma:internalName="TaxCatchAll" ma:showField="CatchAllData" ma:web="efef0bc2-39c0-4cbc-8b06-a8fa4d6f3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2855774-7864-472c-b53f-a1c9f38f1d59" xsi:nil="true"/>
    <TaxCatchAll xmlns="230e9df3-be65-4c73-a93b-d1236ebd677e" xsi:nil="true"/>
    <lcf76f155ced4ddcb4097134ff3c332f xmlns="b2855774-7864-472c-b53f-a1c9f38f1d59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F19011D-486B-4752-B892-53DB6D594330}"/>
</file>

<file path=customXml/itemProps2.xml><?xml version="1.0" encoding="utf-8"?>
<ds:datastoreItem xmlns:ds="http://schemas.openxmlformats.org/officeDocument/2006/customXml" ds:itemID="{A6C9C15A-D6F0-4564-B652-330BF9ED9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D283F-DF14-4096-9856-17AD3D783159}">
  <ds:schemaRefs>
    <ds:schemaRef ds:uri="efef0bc2-39c0-4cbc-8b06-a8fa4d6f3c44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b2855774-7864-472c-b53f-a1c9f38f1d59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3"/>
    <ds:schemaRef ds:uri="f40c2ad6-e974-4957-b53e-854bf5449f41"/>
    <ds:schemaRef ds:uri="97a1c0fa-cd42-4be8-8359-19e5bf0404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1878</Words>
  <Application>Microsoft Office PowerPoint</Application>
  <PresentationFormat>Widescreen</PresentationFormat>
  <Paragraphs>268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think-cell Slide</vt:lpstr>
      <vt:lpstr>Dashboard in a Day Power BI  Train the Trainer </vt:lpstr>
      <vt:lpstr>Agenda</vt:lpstr>
      <vt:lpstr>What is DIAD?</vt:lpstr>
      <vt:lpstr>Why host a DIAD?</vt:lpstr>
      <vt:lpstr>What should customers take away from DIAD?</vt:lpstr>
      <vt:lpstr>Content usage guidelines</vt:lpstr>
      <vt:lpstr>PowerPoint Presentation</vt:lpstr>
      <vt:lpstr>How to organize DIAD For trainers:</vt:lpstr>
      <vt:lpstr>How to organize DIAD  For trainers:</vt:lpstr>
      <vt:lpstr>How to organize DIAD  For trainers:</vt:lpstr>
      <vt:lpstr>How to organize DIAD  In Person delivery</vt:lpstr>
      <vt:lpstr>How to organize DIAD  Online Delivery</vt:lpstr>
      <vt:lpstr>How to organize DIAD  Online Delivery</vt:lpstr>
      <vt:lpstr>How to organize DIAD </vt:lpstr>
      <vt:lpstr>How to organize DIAD in person delivery </vt:lpstr>
      <vt:lpstr>How to organize DIAD Online delivery </vt:lpstr>
      <vt:lpstr>How to organize DIAD Online delivery </vt:lpstr>
      <vt:lpstr>How to organize DIAD Online delivery </vt:lpstr>
      <vt:lpstr>Agenda (times are approximate and will be fluid with the class)</vt:lpstr>
      <vt:lpstr>How to organize DIAD Follow up with attendees after the event  </vt:lpstr>
      <vt:lpstr>Get Started Now at PowerBI.com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Sarina Stevens</dc:creator>
  <cp:lastModifiedBy>Cort Ferina</cp:lastModifiedBy>
  <cp:revision>40</cp:revision>
  <dcterms:created xsi:type="dcterms:W3CDTF">2016-10-12T10:32:48Z</dcterms:created>
  <dcterms:modified xsi:type="dcterms:W3CDTF">2022-06-29T18:07:19Z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0x010100CE9BD5E2DAB4FB40A2EA7E8D43D511D7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Date">
    <vt:lpwstr>2017-09-28T17:16:17.6737228-04:00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MediaServiceImageTags">
    <vt:lpwstr/>
  </property>
</Properties>
</file>