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3874" r:id="rId6"/>
    <p:sldId id="261" r:id="rId7"/>
    <p:sldId id="3860" r:id="rId8"/>
    <p:sldId id="3862" r:id="rId9"/>
    <p:sldId id="3851" r:id="rId10"/>
    <p:sldId id="3861" r:id="rId11"/>
    <p:sldId id="3852" r:id="rId12"/>
    <p:sldId id="265" r:id="rId13"/>
    <p:sldId id="3853" r:id="rId14"/>
    <p:sldId id="3867" r:id="rId15"/>
    <p:sldId id="3868" r:id="rId16"/>
    <p:sldId id="3863" r:id="rId17"/>
    <p:sldId id="3856" r:id="rId18"/>
    <p:sldId id="3846" r:id="rId19"/>
    <p:sldId id="3864" r:id="rId20"/>
    <p:sldId id="3870" r:id="rId21"/>
    <p:sldId id="3857" r:id="rId22"/>
    <p:sldId id="3871" r:id="rId23"/>
    <p:sldId id="3872" r:id="rId24"/>
    <p:sldId id="3869" r:id="rId25"/>
    <p:sldId id="3873" r:id="rId26"/>
    <p:sldId id="3865" r:id="rId27"/>
    <p:sldId id="38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25" autoAdjust="0"/>
    <p:restoredTop sz="94694" autoAdjust="0"/>
  </p:normalViewPr>
  <p:slideViewPr>
    <p:cSldViewPr snapToGrid="0">
      <p:cViewPr varScale="1">
        <p:scale>
          <a:sx n="115" d="100"/>
          <a:sy n="115" d="100"/>
        </p:scale>
        <p:origin x="941" y="86"/>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12/18/2024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12/18/2024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BA833-6B50-C003-4E36-42324D9585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2C1AEE-A448-BC50-D52A-530BA410BF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036266-C1FF-B326-5712-1CC607401A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51C133-40AA-BFB5-EAC0-8FA40F1CE0EA}"/>
              </a:ext>
            </a:extLst>
          </p:cNvPr>
          <p:cNvSpPr>
            <a:spLocks noGrp="1"/>
          </p:cNvSpPr>
          <p:nvPr>
            <p:ph type="sldNum" sz="quarter" idx="5"/>
          </p:nvPr>
        </p:nvSpPr>
        <p:spPr/>
        <p:txBody>
          <a:bodyPr/>
          <a:lstStyle/>
          <a:p>
            <a:fld id="{8B57D50D-BAA9-464B-B391-243138E078D8}" type="slidenum">
              <a:rPr lang="en-US" smtClean="0"/>
              <a:t>14</a:t>
            </a:fld>
            <a:endParaRPr lang="en-US" dirty="0"/>
          </a:p>
        </p:txBody>
      </p:sp>
    </p:spTree>
    <p:extLst>
      <p:ext uri="{BB962C8B-B14F-4D97-AF65-F5344CB8AC3E}">
        <p14:creationId xmlns:p14="http://schemas.microsoft.com/office/powerpoint/2010/main" val="3436502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15</a:t>
            </a:fld>
            <a:endParaRPr lang="en-US" dirty="0"/>
          </a:p>
        </p:txBody>
      </p:sp>
    </p:spTree>
    <p:extLst>
      <p:ext uri="{BB962C8B-B14F-4D97-AF65-F5344CB8AC3E}">
        <p14:creationId xmlns:p14="http://schemas.microsoft.com/office/powerpoint/2010/main" val="2439709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66A49-2232-FC50-5FAD-4DDD41CA78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2EC91E-21A4-02B6-C2AB-7DE373A565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F1478E-0560-7CD3-9672-511053A065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C5CA2A-732E-42F7-BE26-A91BE7D72FF5}"/>
              </a:ext>
            </a:extLst>
          </p:cNvPr>
          <p:cNvSpPr>
            <a:spLocks noGrp="1"/>
          </p:cNvSpPr>
          <p:nvPr>
            <p:ph type="sldNum" sz="quarter" idx="5"/>
          </p:nvPr>
        </p:nvSpPr>
        <p:spPr/>
        <p:txBody>
          <a:bodyPr/>
          <a:lstStyle/>
          <a:p>
            <a:fld id="{8B57D50D-BAA9-464B-B391-243138E078D8}" type="slidenum">
              <a:rPr lang="en-US" smtClean="0"/>
              <a:t>18</a:t>
            </a:fld>
            <a:endParaRPr lang="en-US" dirty="0"/>
          </a:p>
        </p:txBody>
      </p:sp>
    </p:spTree>
    <p:extLst>
      <p:ext uri="{BB962C8B-B14F-4D97-AF65-F5344CB8AC3E}">
        <p14:creationId xmlns:p14="http://schemas.microsoft.com/office/powerpoint/2010/main" val="3903846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19</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05453-57D6-675C-7F55-31917CBD4A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33F67E-4147-B691-E206-D94079CA9D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348BEA-07A1-95AD-53B3-11F7E96672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CCD0D7-BA5E-C72F-7C1D-AF0EE1C59C96}"/>
              </a:ext>
            </a:extLst>
          </p:cNvPr>
          <p:cNvSpPr>
            <a:spLocks noGrp="1"/>
          </p:cNvSpPr>
          <p:nvPr>
            <p:ph type="sldNum" sz="quarter" idx="5"/>
          </p:nvPr>
        </p:nvSpPr>
        <p:spPr/>
        <p:txBody>
          <a:bodyPr/>
          <a:lstStyle/>
          <a:p>
            <a:fld id="{8B57D50D-BAA9-464B-B391-243138E078D8}" type="slidenum">
              <a:rPr lang="en-US" smtClean="0"/>
              <a:t>22</a:t>
            </a:fld>
            <a:endParaRPr lang="en-US" dirty="0"/>
          </a:p>
        </p:txBody>
      </p:sp>
    </p:spTree>
    <p:extLst>
      <p:ext uri="{BB962C8B-B14F-4D97-AF65-F5344CB8AC3E}">
        <p14:creationId xmlns:p14="http://schemas.microsoft.com/office/powerpoint/2010/main" val="104729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3</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C488F-185A-7106-8D8D-9DD2EF523D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746C8A-3A8A-E504-E0CC-08E52FED1B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0D527E-211B-D023-8A87-D50E29BECD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05519F-479C-5035-27DE-6145D6ACCA55}"/>
              </a:ext>
            </a:extLst>
          </p:cNvPr>
          <p:cNvSpPr>
            <a:spLocks noGrp="1"/>
          </p:cNvSpPr>
          <p:nvPr>
            <p:ph type="sldNum" sz="quarter" idx="5"/>
          </p:nvPr>
        </p:nvSpPr>
        <p:spPr/>
        <p:txBody>
          <a:bodyPr/>
          <a:lstStyle/>
          <a:p>
            <a:fld id="{8B57D50D-BAA9-464B-B391-243138E078D8}" type="slidenum">
              <a:rPr lang="en-US" smtClean="0"/>
              <a:t>4</a:t>
            </a:fld>
            <a:endParaRPr lang="en-US" dirty="0"/>
          </a:p>
        </p:txBody>
      </p:sp>
    </p:spTree>
    <p:extLst>
      <p:ext uri="{BB962C8B-B14F-4D97-AF65-F5344CB8AC3E}">
        <p14:creationId xmlns:p14="http://schemas.microsoft.com/office/powerpoint/2010/main" val="2914185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7AA1D-A612-B7B6-EF89-8F162D3721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408E07-57AF-AB7D-B178-A1F077872F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7E2591-E606-41CC-1C0F-D42BD53067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A01EF4-2175-47FE-E40D-88FC2BA4AC41}"/>
              </a:ext>
            </a:extLst>
          </p:cNvPr>
          <p:cNvSpPr>
            <a:spLocks noGrp="1"/>
          </p:cNvSpPr>
          <p:nvPr>
            <p:ph type="sldNum" sz="quarter" idx="5"/>
          </p:nvPr>
        </p:nvSpPr>
        <p:spPr/>
        <p:txBody>
          <a:bodyPr/>
          <a:lstStyle/>
          <a:p>
            <a:fld id="{8B57D50D-BAA9-464B-B391-243138E078D8}" type="slidenum">
              <a:rPr lang="en-US" smtClean="0"/>
              <a:t>10</a:t>
            </a:fld>
            <a:endParaRPr lang="en-US" dirty="0"/>
          </a:p>
        </p:txBody>
      </p:sp>
    </p:spTree>
    <p:extLst>
      <p:ext uri="{BB962C8B-B14F-4D97-AF65-F5344CB8AC3E}">
        <p14:creationId xmlns:p14="http://schemas.microsoft.com/office/powerpoint/2010/main" val="3077090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E5178-2D13-6EDB-25A1-666393D46B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F450D1-075A-26FA-D6A7-078799C79A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C727B5-77A3-B0E7-F516-A72EDD8441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1507FA-D697-5655-E718-8DF80A491CAB}"/>
              </a:ext>
            </a:extLst>
          </p:cNvPr>
          <p:cNvSpPr>
            <a:spLocks noGrp="1"/>
          </p:cNvSpPr>
          <p:nvPr>
            <p:ph type="sldNum" sz="quarter" idx="5"/>
          </p:nvPr>
        </p:nvSpPr>
        <p:spPr/>
        <p:txBody>
          <a:bodyPr/>
          <a:lstStyle/>
          <a:p>
            <a:fld id="{8B57D50D-BAA9-464B-B391-243138E078D8}" type="slidenum">
              <a:rPr lang="en-US" smtClean="0"/>
              <a:t>11</a:t>
            </a:fld>
            <a:endParaRPr lang="en-US" dirty="0"/>
          </a:p>
        </p:txBody>
      </p:sp>
    </p:spTree>
    <p:extLst>
      <p:ext uri="{BB962C8B-B14F-4D97-AF65-F5344CB8AC3E}">
        <p14:creationId xmlns:p14="http://schemas.microsoft.com/office/powerpoint/2010/main" val="3128662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E97E1-C6FC-4B2D-659E-08EB19FAC2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213E1E-DB9F-615A-8039-5B18D98906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7F1283-1565-62A4-128F-E00F76A159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C682CC-B384-5DF1-6A69-F4C1C70ED007}"/>
              </a:ext>
            </a:extLst>
          </p:cNvPr>
          <p:cNvSpPr>
            <a:spLocks noGrp="1"/>
          </p:cNvSpPr>
          <p:nvPr>
            <p:ph type="sldNum" sz="quarter" idx="5"/>
          </p:nvPr>
        </p:nvSpPr>
        <p:spPr/>
        <p:txBody>
          <a:bodyPr/>
          <a:lstStyle/>
          <a:p>
            <a:fld id="{8B57D50D-BAA9-464B-B391-243138E078D8}" type="slidenum">
              <a:rPr lang="en-US" smtClean="0"/>
              <a:t>12</a:t>
            </a:fld>
            <a:endParaRPr lang="en-US" dirty="0"/>
          </a:p>
        </p:txBody>
      </p:sp>
    </p:spTree>
    <p:extLst>
      <p:ext uri="{BB962C8B-B14F-4D97-AF65-F5344CB8AC3E}">
        <p14:creationId xmlns:p14="http://schemas.microsoft.com/office/powerpoint/2010/main" val="1000206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12/18/2024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12/18/2024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12/18/2024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12/18/2024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B8A6E1-44B2-54E1-6460-1C9B27EE75FD}"/>
              </a:ext>
              <a:ext uri="{C183D7F6-B498-43B3-948B-1728B52AA6E4}">
                <adec:decorative xmlns:adec="http://schemas.microsoft.com/office/drawing/2017/decorative" val="1"/>
              </a:ext>
            </a:extLst>
          </p:cNvPr>
          <p:cNvGrpSpPr/>
          <p:nvPr userDrawn="1"/>
        </p:nvGrpSpPr>
        <p:grpSpPr>
          <a:xfrm>
            <a:off x="0" y="0"/>
            <a:ext cx="5698912" cy="6858001"/>
            <a:chOff x="0" y="-1"/>
            <a:chExt cx="5698912" cy="6858001"/>
          </a:xfrm>
        </p:grpSpPr>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id="{4F9EBE3B-A856-C23C-4698-B764DF4BC70D}"/>
              </a:ext>
            </a:extLst>
          </p:cNvPr>
          <p:cNvSpPr>
            <a:spLocks noGrp="1"/>
          </p:cNvSpPr>
          <p:nvPr>
            <p:ph type="title" hasCustomPrompt="1"/>
          </p:nvPr>
        </p:nvSpPr>
        <p:spPr>
          <a:xfrm>
            <a:off x="6222118" y="262762"/>
            <a:ext cx="5507421" cy="3649718"/>
          </a:xfrm>
        </p:spPr>
        <p:txBody>
          <a:bodyPr anchor="b">
            <a:normAutofit/>
          </a:bodyPr>
          <a:lstStyle>
            <a:lvl1pPr>
              <a:defRPr sz="6000"/>
            </a:lvl1pPr>
          </a:lstStyle>
          <a:p>
            <a:r>
              <a:rPr lang="en-US" dirty="0"/>
              <a:t>Click to add title</a:t>
            </a:r>
          </a:p>
        </p:txBody>
      </p:sp>
      <p:sp>
        <p:nvSpPr>
          <p:cNvPr id="8" name="Picture Placeholder 7">
            <a:extLst>
              <a:ext uri="{FF2B5EF4-FFF2-40B4-BE49-F238E27FC236}">
                <a16:creationId xmlns:a16="http://schemas.microsoft.com/office/drawing/2014/main" id="{74C9CB37-5251-201C-ACE3-FD69A00C772E}"/>
              </a:ext>
            </a:extLst>
          </p:cNvPr>
          <p:cNvSpPr>
            <a:spLocks noGrp="1"/>
          </p:cNvSpPr>
          <p:nvPr>
            <p:ph type="pic" sz="quarter" idx="14"/>
          </p:nvPr>
        </p:nvSpPr>
        <p:spPr>
          <a:xfrm>
            <a:off x="707393" y="847600"/>
            <a:ext cx="4619625" cy="4617720"/>
          </a:xfrm>
          <a:prstGeom prst="ellipse">
            <a:avLst/>
          </a:prstGeom>
          <a:noFill/>
        </p:spPr>
        <p:txBody>
          <a:bodyPr tIns="548640">
            <a:normAutofit/>
          </a:bodyPr>
          <a:lstStyle>
            <a:lvl1pPr marL="0" indent="0" algn="ctr">
              <a:buNone/>
              <a:defRPr sz="2000"/>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EBF08299-9068-827D-783B-BFF5B95E9574}"/>
              </a:ext>
            </a:extLst>
          </p:cNvPr>
          <p:cNvSpPr>
            <a:spLocks noGrp="1"/>
          </p:cNvSpPr>
          <p:nvPr>
            <p:ph idx="1" hasCustomPrompt="1"/>
          </p:nvPr>
        </p:nvSpPr>
        <p:spPr>
          <a:xfrm>
            <a:off x="6222118" y="4058263"/>
            <a:ext cx="5507421" cy="2141482"/>
          </a:xfrm>
        </p:spPr>
        <p:txBody>
          <a:bodyPr>
            <a:normAutofit/>
          </a:bodyPr>
          <a:lstStyle>
            <a:lvl1pPr marL="0" indent="0">
              <a:lnSpc>
                <a:spcPct val="90000"/>
              </a:lnSpc>
              <a:buFont typeface="Arial" panose="020B0604020202020204" pitchFamily="34" charset="0"/>
              <a:buNone/>
              <a:defRPr sz="2400"/>
            </a:lvl1pPr>
            <a:lvl2pPr marL="228600">
              <a:lnSpc>
                <a:spcPct val="90000"/>
              </a:lnSpc>
              <a:buClr>
                <a:schemeClr val="accent2"/>
              </a:buClr>
              <a:defRPr sz="2000"/>
            </a:lvl2pPr>
            <a:lvl3pPr marL="457200">
              <a:lnSpc>
                <a:spcPct val="90000"/>
              </a:lnSpc>
              <a:buClr>
                <a:schemeClr val="accent2"/>
              </a:buClr>
              <a:defRPr sz="1800"/>
            </a:lvl3pPr>
            <a:lvl4pPr marL="685800">
              <a:lnSpc>
                <a:spcPct val="90000"/>
              </a:lnSpc>
              <a:buClr>
                <a:schemeClr val="accent2"/>
              </a:buClr>
              <a:defRPr sz="1600"/>
            </a:lvl4pPr>
            <a:lvl5pPr>
              <a:lnSpc>
                <a:spcPct val="110000"/>
              </a:lnSpc>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Pitch deck</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1746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12/18/2024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12/18/2024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12/18/2024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12/18/2024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12/18/2024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12/18/2024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67"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383876" y="764502"/>
            <a:ext cx="5315035" cy="5328996"/>
          </a:xfrm>
        </p:spPr>
        <p:txBody>
          <a:bodyPr anchor="ctr">
            <a:normAutofit/>
          </a:bodyPr>
          <a:lstStyle/>
          <a:p>
            <a:r>
              <a:rPr lang="en-US" dirty="0"/>
              <a:t>Moraine fish and Chicken’s Stock Database</a:t>
            </a:r>
          </a:p>
        </p:txBody>
      </p:sp>
      <p:pic>
        <p:nvPicPr>
          <p:cNvPr id="3" name="Picture 2" descr="A plate of food on a table&#10;&#10;Description automatically generated">
            <a:extLst>
              <a:ext uri="{FF2B5EF4-FFF2-40B4-BE49-F238E27FC236}">
                <a16:creationId xmlns:a16="http://schemas.microsoft.com/office/drawing/2014/main" id="{5E08F1E7-05D9-C3B3-B2BA-3CC992BFAF9D}"/>
              </a:ext>
            </a:extLst>
          </p:cNvPr>
          <p:cNvPicPr>
            <a:picLocks noChangeAspect="1"/>
          </p:cNvPicPr>
          <p:nvPr/>
        </p:nvPicPr>
        <p:blipFill>
          <a:blip r:embed="rId3">
            <a:extLst>
              <a:ext uri="{28A0092B-C50C-407E-A947-70E740481C1C}">
                <a14:useLocalDpi xmlns:a14="http://schemas.microsoft.com/office/drawing/2010/main" val="0"/>
              </a:ext>
            </a:extLst>
          </a:blip>
          <a:srcRect l="31756" r="19349" b="-2"/>
          <a:stretch/>
        </p:blipFill>
        <p:spPr>
          <a:xfrm>
            <a:off x="6605455" y="755171"/>
            <a:ext cx="4619937" cy="5315035"/>
          </a:xfrm>
          <a:prstGeom prst="rect">
            <a:avLst/>
          </a:prstGeom>
          <a:noFill/>
        </p:spPr>
      </p:pic>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7F43B-7400-73FA-F2C3-FCAC2936C5B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199FE6E-2904-6ED4-32AB-E69151265ED3}"/>
              </a:ext>
            </a:extLst>
          </p:cNvPr>
          <p:cNvSpPr>
            <a:spLocks noGrp="1"/>
          </p:cNvSpPr>
          <p:nvPr>
            <p:ph type="title"/>
          </p:nvPr>
        </p:nvSpPr>
        <p:spPr>
          <a:xfrm>
            <a:off x="7640745" y="254847"/>
            <a:ext cx="3926415" cy="1039605"/>
          </a:xfrm>
        </p:spPr>
        <p:txBody>
          <a:bodyPr/>
          <a:lstStyle/>
          <a:p>
            <a:r>
              <a:rPr lang="en-US" sz="4800" dirty="0"/>
              <a:t>User Interface</a:t>
            </a:r>
          </a:p>
        </p:txBody>
      </p:sp>
      <p:sp>
        <p:nvSpPr>
          <p:cNvPr id="2" name="TextBox 1">
            <a:extLst>
              <a:ext uri="{FF2B5EF4-FFF2-40B4-BE49-F238E27FC236}">
                <a16:creationId xmlns:a16="http://schemas.microsoft.com/office/drawing/2014/main" id="{5DB2DACC-1625-1DF1-F40A-BCC6684D468B}"/>
              </a:ext>
            </a:extLst>
          </p:cNvPr>
          <p:cNvSpPr txBox="1"/>
          <p:nvPr/>
        </p:nvSpPr>
        <p:spPr>
          <a:xfrm>
            <a:off x="7697894" y="1176491"/>
            <a:ext cx="4372186" cy="3785652"/>
          </a:xfrm>
          <a:prstGeom prst="rect">
            <a:avLst/>
          </a:prstGeom>
          <a:noFill/>
        </p:spPr>
        <p:txBody>
          <a:bodyPr wrap="square" rtlCol="0">
            <a:spAutoFit/>
          </a:bodyPr>
          <a:lstStyle/>
          <a:p>
            <a:pPr marL="342900" indent="-342900">
              <a:buFont typeface="Arial" panose="020B0604020202020204" pitchFamily="34" charset="0"/>
              <a:buChar char="•"/>
            </a:pPr>
            <a:r>
              <a:rPr lang="en-US" sz="2400" b="1" dirty="0"/>
              <a:t>Forms</a:t>
            </a:r>
            <a:r>
              <a:rPr lang="en-US" sz="2400" dirty="0"/>
              <a:t> are how data will be entered into a database by Fred.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is the point of access for the user so it should work well and be simple and easy to read.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Here is the supplier form</a:t>
            </a:r>
          </a:p>
        </p:txBody>
      </p:sp>
      <p:pic>
        <p:nvPicPr>
          <p:cNvPr id="8" name="Picture 7">
            <a:extLst>
              <a:ext uri="{FF2B5EF4-FFF2-40B4-BE49-F238E27FC236}">
                <a16:creationId xmlns:a16="http://schemas.microsoft.com/office/drawing/2014/main" id="{58A6678E-AA4E-597E-E07F-F3C197473BE4}"/>
              </a:ext>
            </a:extLst>
          </p:cNvPr>
          <p:cNvPicPr>
            <a:picLocks noChangeAspect="1"/>
          </p:cNvPicPr>
          <p:nvPr/>
        </p:nvPicPr>
        <p:blipFill>
          <a:blip r:embed="rId3"/>
          <a:stretch>
            <a:fillRect/>
          </a:stretch>
        </p:blipFill>
        <p:spPr>
          <a:xfrm>
            <a:off x="0" y="0"/>
            <a:ext cx="7602971" cy="5420139"/>
          </a:xfrm>
          <a:prstGeom prst="rect">
            <a:avLst/>
          </a:prstGeom>
        </p:spPr>
      </p:pic>
    </p:spTree>
    <p:extLst>
      <p:ext uri="{BB962C8B-B14F-4D97-AF65-F5344CB8AC3E}">
        <p14:creationId xmlns:p14="http://schemas.microsoft.com/office/powerpoint/2010/main" val="225764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D0E9D-5FF6-5D3A-9355-F53F57CA572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21DD0ED-6B7F-97A4-2E7B-46001CCD9CC4}"/>
              </a:ext>
            </a:extLst>
          </p:cNvPr>
          <p:cNvSpPr>
            <a:spLocks noGrp="1"/>
          </p:cNvSpPr>
          <p:nvPr>
            <p:ph type="title"/>
          </p:nvPr>
        </p:nvSpPr>
        <p:spPr>
          <a:xfrm>
            <a:off x="205042" y="0"/>
            <a:ext cx="4063722" cy="1039605"/>
          </a:xfrm>
        </p:spPr>
        <p:txBody>
          <a:bodyPr/>
          <a:lstStyle/>
          <a:p>
            <a:r>
              <a:rPr lang="en-US" dirty="0"/>
              <a:t>The Item form</a:t>
            </a:r>
          </a:p>
        </p:txBody>
      </p:sp>
      <p:pic>
        <p:nvPicPr>
          <p:cNvPr id="5" name="Content Placeholder 4" descr="A screenshot of a computer&#10;&#10;Description automatically generated">
            <a:extLst>
              <a:ext uri="{FF2B5EF4-FFF2-40B4-BE49-F238E27FC236}">
                <a16:creationId xmlns:a16="http://schemas.microsoft.com/office/drawing/2014/main" id="{B892F2F3-1972-8906-B870-60FC13B0AC90}"/>
              </a:ext>
            </a:extLst>
          </p:cNvPr>
          <p:cNvPicPr>
            <a:picLocks noGrp="1" noChangeAspect="1"/>
          </p:cNvPicPr>
          <p:nvPr>
            <p:ph sz="half" idx="15"/>
          </p:nvPr>
        </p:nvPicPr>
        <p:blipFill>
          <a:blip r:embed="rId3">
            <a:extLst>
              <a:ext uri="{28A0092B-C50C-407E-A947-70E740481C1C}">
                <a14:useLocalDpi xmlns:a14="http://schemas.microsoft.com/office/drawing/2010/main" val="0"/>
              </a:ext>
            </a:extLst>
          </a:blip>
          <a:stretch>
            <a:fillRect/>
          </a:stretch>
        </p:blipFill>
        <p:spPr>
          <a:xfrm>
            <a:off x="108545" y="799253"/>
            <a:ext cx="5618574" cy="4307840"/>
          </a:xfrm>
        </p:spPr>
      </p:pic>
      <p:pic>
        <p:nvPicPr>
          <p:cNvPr id="9" name="Picture 8" descr="A screenshot of a computer&#10;&#10;Description automatically generated">
            <a:extLst>
              <a:ext uri="{FF2B5EF4-FFF2-40B4-BE49-F238E27FC236}">
                <a16:creationId xmlns:a16="http://schemas.microsoft.com/office/drawing/2014/main" id="{A24756C9-DEE9-9B54-0A6D-C12C51F8E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8293" y="799253"/>
            <a:ext cx="5756703" cy="5676897"/>
          </a:xfrm>
          <a:prstGeom prst="rect">
            <a:avLst/>
          </a:prstGeom>
        </p:spPr>
      </p:pic>
      <p:sp>
        <p:nvSpPr>
          <p:cNvPr id="3" name="TextBox 2">
            <a:extLst>
              <a:ext uri="{FF2B5EF4-FFF2-40B4-BE49-F238E27FC236}">
                <a16:creationId xmlns:a16="http://schemas.microsoft.com/office/drawing/2014/main" id="{A668ED0B-A6C0-3472-F615-C47906B54CA5}"/>
              </a:ext>
            </a:extLst>
          </p:cNvPr>
          <p:cNvSpPr txBox="1"/>
          <p:nvPr/>
        </p:nvSpPr>
        <p:spPr>
          <a:xfrm>
            <a:off x="5818293" y="381850"/>
            <a:ext cx="4807815" cy="369332"/>
          </a:xfrm>
          <a:prstGeom prst="rect">
            <a:avLst/>
          </a:prstGeom>
          <a:noFill/>
        </p:spPr>
        <p:txBody>
          <a:bodyPr wrap="square">
            <a:spAutoFit/>
          </a:bodyPr>
          <a:lstStyle/>
          <a:p>
            <a:pPr marL="285750" indent="-285750">
              <a:buFont typeface="Arial" panose="020B0604020202020204" pitchFamily="34" charset="0"/>
              <a:buChar char="•"/>
            </a:pPr>
            <a:r>
              <a:rPr lang="en-US" dirty="0"/>
              <a:t>Access to multiple tables is easy with tabs</a:t>
            </a:r>
          </a:p>
        </p:txBody>
      </p:sp>
    </p:spTree>
    <p:extLst>
      <p:ext uri="{BB962C8B-B14F-4D97-AF65-F5344CB8AC3E}">
        <p14:creationId xmlns:p14="http://schemas.microsoft.com/office/powerpoint/2010/main" val="74247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21304-63E1-6883-65E3-B56D0910048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4416BF3-17F1-10F6-4116-6F7BB064222E}"/>
              </a:ext>
            </a:extLst>
          </p:cNvPr>
          <p:cNvSpPr>
            <a:spLocks noGrp="1"/>
          </p:cNvSpPr>
          <p:nvPr>
            <p:ph type="title"/>
          </p:nvPr>
        </p:nvSpPr>
        <p:spPr>
          <a:xfrm>
            <a:off x="180561" y="262083"/>
            <a:ext cx="8645387" cy="1052630"/>
          </a:xfrm>
        </p:spPr>
        <p:txBody>
          <a:bodyPr/>
          <a:lstStyle/>
          <a:p>
            <a:r>
              <a:rPr lang="en-US" dirty="0"/>
              <a:t>Getting new information using Structured Query Language</a:t>
            </a:r>
          </a:p>
        </p:txBody>
      </p:sp>
      <p:pic>
        <p:nvPicPr>
          <p:cNvPr id="11" name="Picture 10" descr="A screen shot of a computer code&#10;&#10;Description automatically generated">
            <a:extLst>
              <a:ext uri="{FF2B5EF4-FFF2-40B4-BE49-F238E27FC236}">
                <a16:creationId xmlns:a16="http://schemas.microsoft.com/office/drawing/2014/main" id="{BC9261ED-CE1C-3E0F-763E-B6C6D5B14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0" y="4649893"/>
            <a:ext cx="9872870" cy="2208107"/>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F08C0BF6-0E09-76BF-EE8C-2DC006A00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30" y="2824308"/>
            <a:ext cx="9872870" cy="1786576"/>
          </a:xfrm>
          <a:prstGeom prst="rect">
            <a:avLst/>
          </a:prstGeom>
        </p:spPr>
      </p:pic>
      <p:sp>
        <p:nvSpPr>
          <p:cNvPr id="5" name="TextBox 4">
            <a:extLst>
              <a:ext uri="{FF2B5EF4-FFF2-40B4-BE49-F238E27FC236}">
                <a16:creationId xmlns:a16="http://schemas.microsoft.com/office/drawing/2014/main" id="{8C8D2C44-0865-1A58-CAD1-FA08EE9C05CE}"/>
              </a:ext>
            </a:extLst>
          </p:cNvPr>
          <p:cNvSpPr txBox="1"/>
          <p:nvPr/>
        </p:nvSpPr>
        <p:spPr>
          <a:xfrm>
            <a:off x="9872870" y="2767016"/>
            <a:ext cx="2433932" cy="1661993"/>
          </a:xfrm>
          <a:prstGeom prst="rect">
            <a:avLst/>
          </a:prstGeom>
          <a:noFill/>
        </p:spPr>
        <p:txBody>
          <a:bodyPr wrap="square" rtlCol="0">
            <a:spAutoFit/>
          </a:bodyPr>
          <a:lstStyle/>
          <a:p>
            <a:pPr marL="285750" indent="-285750">
              <a:buFont typeface="Arial" panose="020B0604020202020204" pitchFamily="34" charset="0"/>
              <a:buChar char="•"/>
            </a:pPr>
            <a:r>
              <a:rPr lang="en-US" sz="1700" dirty="0"/>
              <a:t>This code sums the reviews (positive, negative, absolute) but only for items that have substitutes</a:t>
            </a:r>
          </a:p>
        </p:txBody>
      </p:sp>
      <p:sp>
        <p:nvSpPr>
          <p:cNvPr id="8" name="TextBox 7">
            <a:extLst>
              <a:ext uri="{FF2B5EF4-FFF2-40B4-BE49-F238E27FC236}">
                <a16:creationId xmlns:a16="http://schemas.microsoft.com/office/drawing/2014/main" id="{FC326722-E203-8276-85A3-0409DBCC03E7}"/>
              </a:ext>
            </a:extLst>
          </p:cNvPr>
          <p:cNvSpPr txBox="1"/>
          <p:nvPr/>
        </p:nvSpPr>
        <p:spPr>
          <a:xfrm>
            <a:off x="9872870" y="4596759"/>
            <a:ext cx="2268280" cy="1138773"/>
          </a:xfrm>
          <a:prstGeom prst="rect">
            <a:avLst/>
          </a:prstGeom>
          <a:noFill/>
        </p:spPr>
        <p:txBody>
          <a:bodyPr wrap="square" rtlCol="0">
            <a:spAutoFit/>
          </a:bodyPr>
          <a:lstStyle/>
          <a:p>
            <a:pPr marL="285750" indent="-285750">
              <a:buFont typeface="Arial" panose="020B0604020202020204" pitchFamily="34" charset="0"/>
              <a:buChar char="•"/>
            </a:pPr>
            <a:r>
              <a:rPr lang="en-US" sz="1700" dirty="0"/>
              <a:t>Selects cost data from 2 different tables and combines them</a:t>
            </a:r>
          </a:p>
        </p:txBody>
      </p:sp>
      <p:sp>
        <p:nvSpPr>
          <p:cNvPr id="3" name="TextBox 2">
            <a:extLst>
              <a:ext uri="{FF2B5EF4-FFF2-40B4-BE49-F238E27FC236}">
                <a16:creationId xmlns:a16="http://schemas.microsoft.com/office/drawing/2014/main" id="{CCCE0790-4359-D96B-9CE6-B608D2E26272}"/>
              </a:ext>
            </a:extLst>
          </p:cNvPr>
          <p:cNvSpPr txBox="1"/>
          <p:nvPr/>
        </p:nvSpPr>
        <p:spPr>
          <a:xfrm>
            <a:off x="180561" y="1630819"/>
            <a:ext cx="7227403" cy="923330"/>
          </a:xfrm>
          <a:prstGeom prst="rect">
            <a:avLst/>
          </a:prstGeom>
          <a:noFill/>
        </p:spPr>
        <p:txBody>
          <a:bodyPr wrap="square">
            <a:spAutoFit/>
          </a:bodyPr>
          <a:lstStyle/>
          <a:p>
            <a:pPr marL="285750" indent="-285750">
              <a:buFont typeface="Arial" panose="020B0604020202020204" pitchFamily="34" charset="0"/>
              <a:buChar char="•"/>
            </a:pPr>
            <a:r>
              <a:rPr lang="en-US" sz="1800" dirty="0"/>
              <a:t>Queries are one of the most useful aspects of a database. In this case I used Structured Query Language to figure the highest and lowest cost of a recorded item and associate them with dates. </a:t>
            </a:r>
          </a:p>
        </p:txBody>
      </p:sp>
    </p:spTree>
    <p:extLst>
      <p:ext uri="{BB962C8B-B14F-4D97-AF65-F5344CB8AC3E}">
        <p14:creationId xmlns:p14="http://schemas.microsoft.com/office/powerpoint/2010/main" val="134990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117A-18FF-3B5F-00DE-CDE95D7632A7}"/>
              </a:ext>
            </a:extLst>
          </p:cNvPr>
          <p:cNvSpPr>
            <a:spLocks noGrp="1"/>
          </p:cNvSpPr>
          <p:nvPr>
            <p:ph type="title"/>
          </p:nvPr>
        </p:nvSpPr>
        <p:spPr>
          <a:xfrm>
            <a:off x="-16564" y="264698"/>
            <a:ext cx="7550425" cy="1325563"/>
          </a:xfrm>
        </p:spPr>
        <p:txBody>
          <a:bodyPr/>
          <a:lstStyle/>
          <a:p>
            <a:r>
              <a:rPr lang="en-US" dirty="0"/>
              <a:t>Tracking the business operations</a:t>
            </a:r>
          </a:p>
        </p:txBody>
      </p:sp>
      <p:pic>
        <p:nvPicPr>
          <p:cNvPr id="5" name="Content Placeholder 4" descr="A screenshot of a computer&#10;&#10;Description automatically generated">
            <a:extLst>
              <a:ext uri="{FF2B5EF4-FFF2-40B4-BE49-F238E27FC236}">
                <a16:creationId xmlns:a16="http://schemas.microsoft.com/office/drawing/2014/main" id="{A67D1850-F6E8-355B-7098-9828BB081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7135"/>
            <a:ext cx="6251787" cy="5267979"/>
          </a:xfrm>
          <a:prstGeom prst="rect">
            <a:avLst/>
          </a:prstGeom>
        </p:spPr>
      </p:pic>
      <p:sp>
        <p:nvSpPr>
          <p:cNvPr id="6" name="TextBox 5">
            <a:extLst>
              <a:ext uri="{FF2B5EF4-FFF2-40B4-BE49-F238E27FC236}">
                <a16:creationId xmlns:a16="http://schemas.microsoft.com/office/drawing/2014/main" id="{D7278EBA-DAE1-48BE-4D1C-1BB81993699F}"/>
              </a:ext>
            </a:extLst>
          </p:cNvPr>
          <p:cNvSpPr txBox="1"/>
          <p:nvPr/>
        </p:nvSpPr>
        <p:spPr>
          <a:xfrm>
            <a:off x="6950765" y="1590261"/>
            <a:ext cx="4346713"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a:t>Reports</a:t>
            </a:r>
            <a:r>
              <a:rPr lang="en-US" sz="2000" dirty="0"/>
              <a:t> are the main way that Fred will  view query information. That way all of the back end is hidden, the information can be placed in a more accessible location and charts can be added to visually represent query data.</a:t>
            </a:r>
          </a:p>
          <a:p>
            <a:endParaRPr lang="en-US" sz="2000" dirty="0"/>
          </a:p>
          <a:p>
            <a:pPr marL="342900" indent="-342900">
              <a:buFont typeface="Arial" panose="020B0604020202020204" pitchFamily="34" charset="0"/>
              <a:buChar char="•"/>
            </a:pPr>
            <a:r>
              <a:rPr lang="en-US" sz="2000" dirty="0"/>
              <a:t>Here all the lowest item costs are summed up and charted by date. Same for Highest cost.</a:t>
            </a:r>
          </a:p>
        </p:txBody>
      </p:sp>
    </p:spTree>
    <p:extLst>
      <p:ext uri="{BB962C8B-B14F-4D97-AF65-F5344CB8AC3E}">
        <p14:creationId xmlns:p14="http://schemas.microsoft.com/office/powerpoint/2010/main" val="121519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C4BBD-47C1-3470-CEE3-A65AF16A3F55}"/>
            </a:ext>
          </a:extLst>
        </p:cNvPr>
        <p:cNvGrpSpPr/>
        <p:nvPr/>
      </p:nvGrpSpPr>
      <p:grpSpPr>
        <a:xfrm>
          <a:off x="0" y="0"/>
          <a:ext cx="0" cy="0"/>
          <a:chOff x="0" y="0"/>
          <a:chExt cx="0" cy="0"/>
        </a:xfrm>
      </p:grpSpPr>
      <p:pic>
        <p:nvPicPr>
          <p:cNvPr id="10" name="Picture 9" descr="A screenshot of a computer&#10;&#10;Description automatically generated">
            <a:extLst>
              <a:ext uri="{FF2B5EF4-FFF2-40B4-BE49-F238E27FC236}">
                <a16:creationId xmlns:a16="http://schemas.microsoft.com/office/drawing/2014/main" id="{F24EAC12-936F-83FC-DA88-9F01101F7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40" y="1209671"/>
            <a:ext cx="6871744" cy="4820197"/>
          </a:xfrm>
          <a:prstGeom prst="rect">
            <a:avLst/>
          </a:prstGeom>
        </p:spPr>
      </p:pic>
      <p:sp>
        <p:nvSpPr>
          <p:cNvPr id="2" name="TextBox 1">
            <a:extLst>
              <a:ext uri="{FF2B5EF4-FFF2-40B4-BE49-F238E27FC236}">
                <a16:creationId xmlns:a16="http://schemas.microsoft.com/office/drawing/2014/main" id="{8BCFCC7E-F3B7-68A3-5D75-403E4EC57B1A}"/>
              </a:ext>
            </a:extLst>
          </p:cNvPr>
          <p:cNvSpPr txBox="1"/>
          <p:nvPr/>
        </p:nvSpPr>
        <p:spPr>
          <a:xfrm>
            <a:off x="7375519" y="1278021"/>
            <a:ext cx="376361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These reports are the result of queries but are formatted and designed so Fred can view them more easily</a:t>
            </a:r>
          </a:p>
        </p:txBody>
      </p:sp>
    </p:spTree>
    <p:extLst>
      <p:ext uri="{BB962C8B-B14F-4D97-AF65-F5344CB8AC3E}">
        <p14:creationId xmlns:p14="http://schemas.microsoft.com/office/powerpoint/2010/main" val="334177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3E45-4F5C-9394-1D42-7FB6C0170D83}"/>
              </a:ext>
            </a:extLst>
          </p:cNvPr>
          <p:cNvSpPr>
            <a:spLocks noGrp="1"/>
          </p:cNvSpPr>
          <p:nvPr>
            <p:ph type="title"/>
          </p:nvPr>
        </p:nvSpPr>
        <p:spPr>
          <a:xfrm>
            <a:off x="131582" y="1781568"/>
            <a:ext cx="5348192" cy="1088368"/>
          </a:xfrm>
        </p:spPr>
        <p:txBody>
          <a:bodyPr anchor="ctr">
            <a:normAutofit/>
          </a:bodyPr>
          <a:lstStyle/>
          <a:p>
            <a:r>
              <a:rPr lang="en-US" dirty="0"/>
              <a:t>A better question</a:t>
            </a:r>
          </a:p>
        </p:txBody>
      </p:sp>
      <p:pic>
        <p:nvPicPr>
          <p:cNvPr id="6" name="Content Placeholder 5" descr="A large pile of binders&#10;&#10;Description automatically generated">
            <a:extLst>
              <a:ext uri="{FF2B5EF4-FFF2-40B4-BE49-F238E27FC236}">
                <a16:creationId xmlns:a16="http://schemas.microsoft.com/office/drawing/2014/main" id="{26CD7F78-910D-EA78-BC4B-BBCA0EA6032E}"/>
              </a:ext>
            </a:extLst>
          </p:cNvPr>
          <p:cNvPicPr>
            <a:picLocks noGrp="1" noChangeAspect="1"/>
          </p:cNvPicPr>
          <p:nvPr>
            <p:ph idx="1"/>
          </p:nvPr>
        </p:nvPicPr>
        <p:blipFill>
          <a:blip r:embed="rId3"/>
          <a:stretch>
            <a:fillRect/>
          </a:stretch>
        </p:blipFill>
        <p:spPr>
          <a:xfrm>
            <a:off x="1437299" y="3796749"/>
            <a:ext cx="1776087" cy="17760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1DB8DE98-BC97-6411-3094-97CDE4FA6417}"/>
              </a:ext>
            </a:extLst>
          </p:cNvPr>
          <p:cNvSpPr txBox="1"/>
          <p:nvPr/>
        </p:nvSpPr>
        <p:spPr>
          <a:xfrm>
            <a:off x="6558942" y="1597918"/>
            <a:ext cx="4764683" cy="2862322"/>
          </a:xfrm>
          <a:prstGeom prst="rect">
            <a:avLst/>
          </a:prstGeom>
          <a:noFill/>
        </p:spPr>
        <p:txBody>
          <a:bodyPr wrap="square" rtlCol="0">
            <a:spAutoFit/>
          </a:bodyPr>
          <a:lstStyle/>
          <a:p>
            <a:r>
              <a:rPr lang="en-US" sz="2000" dirty="0"/>
              <a:t>Before the database was created, I asked, “How does Fred track data for his business?” A better question is, “Why does Fred track data this way?” While paper and mental tracking are simple, tools like Excel can feel overwhelming for someone juggling multiple business demands. Modern software, though more complex, is easier for users. </a:t>
            </a:r>
          </a:p>
        </p:txBody>
      </p:sp>
      <p:sp>
        <p:nvSpPr>
          <p:cNvPr id="3" name="TextBox 2">
            <a:extLst>
              <a:ext uri="{FF2B5EF4-FFF2-40B4-BE49-F238E27FC236}">
                <a16:creationId xmlns:a16="http://schemas.microsoft.com/office/drawing/2014/main" id="{E563A257-B63F-3FFB-74FB-705131CB166E}"/>
              </a:ext>
            </a:extLst>
          </p:cNvPr>
          <p:cNvSpPr txBox="1"/>
          <p:nvPr/>
        </p:nvSpPr>
        <p:spPr>
          <a:xfrm>
            <a:off x="2421260" y="2596420"/>
            <a:ext cx="2464904" cy="1200329"/>
          </a:xfrm>
          <a:prstGeom prst="rect">
            <a:avLst/>
          </a:prstGeom>
          <a:noFill/>
        </p:spPr>
        <p:txBody>
          <a:bodyPr wrap="square">
            <a:spAutoFit/>
          </a:bodyPr>
          <a:lstStyle/>
          <a:p>
            <a:r>
              <a:rPr lang="en-US" dirty="0"/>
              <a:t>How can we further simplify software use while delivering equal or better results?</a:t>
            </a:r>
          </a:p>
        </p:txBody>
      </p:sp>
    </p:spTree>
    <p:extLst>
      <p:ext uri="{BB962C8B-B14F-4D97-AF65-F5344CB8AC3E}">
        <p14:creationId xmlns:p14="http://schemas.microsoft.com/office/powerpoint/2010/main" val="329392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70F7-E31F-56BB-E713-47FAB1C5557D}"/>
              </a:ext>
            </a:extLst>
          </p:cNvPr>
          <p:cNvSpPr>
            <a:spLocks noGrp="1"/>
          </p:cNvSpPr>
          <p:nvPr>
            <p:ph type="title"/>
          </p:nvPr>
        </p:nvSpPr>
        <p:spPr>
          <a:xfrm>
            <a:off x="424426" y="1863609"/>
            <a:ext cx="4664409" cy="1565391"/>
          </a:xfrm>
        </p:spPr>
        <p:txBody>
          <a:bodyPr/>
          <a:lstStyle/>
          <a:p>
            <a:r>
              <a:rPr lang="en-US" dirty="0"/>
              <a:t>Adoption is Key</a:t>
            </a:r>
          </a:p>
        </p:txBody>
      </p:sp>
      <p:sp>
        <p:nvSpPr>
          <p:cNvPr id="5" name="TextBox 4">
            <a:extLst>
              <a:ext uri="{FF2B5EF4-FFF2-40B4-BE49-F238E27FC236}">
                <a16:creationId xmlns:a16="http://schemas.microsoft.com/office/drawing/2014/main" id="{683C0E3B-934F-8837-067E-87D87ADF47CF}"/>
              </a:ext>
            </a:extLst>
          </p:cNvPr>
          <p:cNvSpPr txBox="1"/>
          <p:nvPr/>
        </p:nvSpPr>
        <p:spPr>
          <a:xfrm>
            <a:off x="1292086" y="3429000"/>
            <a:ext cx="3650975" cy="1200329"/>
          </a:xfrm>
          <a:prstGeom prst="rect">
            <a:avLst/>
          </a:prstGeom>
          <a:noFill/>
        </p:spPr>
        <p:txBody>
          <a:bodyPr wrap="square" rtlCol="0">
            <a:spAutoFit/>
          </a:bodyPr>
          <a:lstStyle/>
          <a:p>
            <a:r>
              <a:rPr lang="en-US" dirty="0"/>
              <a:t>To figure the best method for user adoption I want to analyze the point of contact the user has with the new process. </a:t>
            </a:r>
          </a:p>
        </p:txBody>
      </p:sp>
      <p:sp>
        <p:nvSpPr>
          <p:cNvPr id="4" name="TextBox 3">
            <a:extLst>
              <a:ext uri="{FF2B5EF4-FFF2-40B4-BE49-F238E27FC236}">
                <a16:creationId xmlns:a16="http://schemas.microsoft.com/office/drawing/2014/main" id="{192E3617-2322-3E28-1AE8-5D5CA29A750A}"/>
              </a:ext>
            </a:extLst>
          </p:cNvPr>
          <p:cNvSpPr txBox="1"/>
          <p:nvPr/>
        </p:nvSpPr>
        <p:spPr>
          <a:xfrm>
            <a:off x="5323523" y="1693248"/>
            <a:ext cx="6097904" cy="2585323"/>
          </a:xfrm>
          <a:prstGeom prst="rect">
            <a:avLst/>
          </a:prstGeom>
          <a:noFill/>
        </p:spPr>
        <p:txBody>
          <a:bodyPr wrap="square">
            <a:spAutoFit/>
          </a:bodyPr>
          <a:lstStyle/>
          <a:p>
            <a:r>
              <a:rPr lang="en-US" b="1" dirty="0"/>
              <a:t>Improving User Adoption</a:t>
            </a:r>
            <a:br>
              <a:rPr lang="en-US" dirty="0"/>
            </a:br>
            <a:r>
              <a:rPr lang="en-US" dirty="0"/>
              <a:t>Fred’s original processes relied on paper and memory. Modern software, while intuitive, can still be daunting. To ensure adoption, I simplified Fred’s workflows:</a:t>
            </a:r>
          </a:p>
          <a:p>
            <a:endParaRPr lang="en-US" dirty="0"/>
          </a:p>
          <a:p>
            <a:pPr>
              <a:buFont typeface="Arial" panose="020B0604020202020204" pitchFamily="34" charset="0"/>
              <a:buChar char="•"/>
            </a:pPr>
            <a:r>
              <a:rPr lang="en-US" dirty="0"/>
              <a:t>Redesigned the review form for direct customer input via tablet, eliminating manual data entry.</a:t>
            </a:r>
          </a:p>
          <a:p>
            <a:pPr>
              <a:buFont typeface="Arial" panose="020B0604020202020204" pitchFamily="34" charset="0"/>
              <a:buChar char="•"/>
            </a:pPr>
            <a:endParaRPr lang="en-US" dirty="0"/>
          </a:p>
          <a:p>
            <a:pPr>
              <a:buFont typeface="Arial" panose="020B0604020202020204" pitchFamily="34" charset="0"/>
              <a:buChar char="•"/>
            </a:pPr>
            <a:r>
              <a:rPr lang="en-US" dirty="0"/>
              <a:t>Streamlined the item form to minimize navigation steps.</a:t>
            </a:r>
          </a:p>
        </p:txBody>
      </p:sp>
    </p:spTree>
    <p:extLst>
      <p:ext uri="{BB962C8B-B14F-4D97-AF65-F5344CB8AC3E}">
        <p14:creationId xmlns:p14="http://schemas.microsoft.com/office/powerpoint/2010/main" val="937840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28AF-E305-7AAB-87F3-35328800C257}"/>
              </a:ext>
            </a:extLst>
          </p:cNvPr>
          <p:cNvSpPr>
            <a:spLocks noGrp="1"/>
          </p:cNvSpPr>
          <p:nvPr>
            <p:ph type="title"/>
          </p:nvPr>
        </p:nvSpPr>
        <p:spPr>
          <a:xfrm>
            <a:off x="524432" y="79764"/>
            <a:ext cx="6055272" cy="1325563"/>
          </a:xfrm>
        </p:spPr>
        <p:txBody>
          <a:bodyPr/>
          <a:lstStyle/>
          <a:p>
            <a:r>
              <a:rPr lang="en-US" dirty="0"/>
              <a:t>Advanced User Interface</a:t>
            </a:r>
          </a:p>
        </p:txBody>
      </p:sp>
      <p:pic>
        <p:nvPicPr>
          <p:cNvPr id="5" name="Picture 4" descr="A screenshot of a computer&#10;&#10;Description automatically generated">
            <a:extLst>
              <a:ext uri="{FF2B5EF4-FFF2-40B4-BE49-F238E27FC236}">
                <a16:creationId xmlns:a16="http://schemas.microsoft.com/office/drawing/2014/main" id="{C30B2357-47E5-9632-CEC4-65A08277A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15" y="2020958"/>
            <a:ext cx="10284354" cy="4637570"/>
          </a:xfrm>
          <a:prstGeom prst="rect">
            <a:avLst/>
          </a:prstGeom>
        </p:spPr>
      </p:pic>
      <p:sp>
        <p:nvSpPr>
          <p:cNvPr id="6" name="TextBox 5">
            <a:extLst>
              <a:ext uri="{FF2B5EF4-FFF2-40B4-BE49-F238E27FC236}">
                <a16:creationId xmlns:a16="http://schemas.microsoft.com/office/drawing/2014/main" id="{42673013-2A1E-B64C-CD35-0551A722D501}"/>
              </a:ext>
            </a:extLst>
          </p:cNvPr>
          <p:cNvSpPr txBox="1"/>
          <p:nvPr/>
        </p:nvSpPr>
        <p:spPr>
          <a:xfrm>
            <a:off x="7765406" y="528164"/>
            <a:ext cx="308113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revised item form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created outside forms which can be linked to the database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96176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10A40-D75A-8391-11F8-91C3C29FA1F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662B16A-F280-E03E-4129-10F29B1F7290}"/>
              </a:ext>
            </a:extLst>
          </p:cNvPr>
          <p:cNvSpPr>
            <a:spLocks noGrp="1"/>
          </p:cNvSpPr>
          <p:nvPr>
            <p:ph type="title"/>
          </p:nvPr>
        </p:nvSpPr>
        <p:spPr>
          <a:xfrm>
            <a:off x="6379087" y="291153"/>
            <a:ext cx="5592416" cy="732403"/>
          </a:xfrm>
        </p:spPr>
        <p:txBody>
          <a:bodyPr/>
          <a:lstStyle/>
          <a:p>
            <a:r>
              <a:rPr lang="en-US" sz="4000" dirty="0"/>
              <a:t>User Rated experience</a:t>
            </a:r>
          </a:p>
        </p:txBody>
      </p:sp>
      <p:pic>
        <p:nvPicPr>
          <p:cNvPr id="3" name="Picture 2" descr="A screenshot of a computer&#10;&#10;Description automatically generated">
            <a:extLst>
              <a:ext uri="{FF2B5EF4-FFF2-40B4-BE49-F238E27FC236}">
                <a16:creationId xmlns:a16="http://schemas.microsoft.com/office/drawing/2014/main" id="{1D8B9CCB-1C91-0AEE-E1A9-80161795D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497" y="754979"/>
            <a:ext cx="6186929" cy="4951235"/>
          </a:xfrm>
          <a:prstGeom prst="rect">
            <a:avLst/>
          </a:prstGeom>
        </p:spPr>
      </p:pic>
      <p:sp>
        <p:nvSpPr>
          <p:cNvPr id="2" name="TextBox 1">
            <a:extLst>
              <a:ext uri="{FF2B5EF4-FFF2-40B4-BE49-F238E27FC236}">
                <a16:creationId xmlns:a16="http://schemas.microsoft.com/office/drawing/2014/main" id="{3551A70C-EC32-A1BE-E64F-3FCE4AE70058}"/>
              </a:ext>
            </a:extLst>
          </p:cNvPr>
          <p:cNvSpPr txBox="1"/>
          <p:nvPr/>
        </p:nvSpPr>
        <p:spPr>
          <a:xfrm>
            <a:off x="7083287" y="1305339"/>
            <a:ext cx="435333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new review form can be accessible from a tablet that customers have access to.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process of review form data entry is now simpler as it does not need to go from the customer to Fred to the database but can directly go from the customer to the database.</a:t>
            </a:r>
          </a:p>
        </p:txBody>
      </p:sp>
    </p:spTree>
    <p:extLst>
      <p:ext uri="{BB962C8B-B14F-4D97-AF65-F5344CB8AC3E}">
        <p14:creationId xmlns:p14="http://schemas.microsoft.com/office/powerpoint/2010/main" val="2018052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77602" y="-33475"/>
            <a:ext cx="7363493" cy="1325563"/>
          </a:xfrm>
          <a:noFill/>
        </p:spPr>
        <p:txBody>
          <a:bodyPr anchor="ctr"/>
          <a:lstStyle/>
          <a:p>
            <a:r>
              <a:rPr lang="en-US" dirty="0"/>
              <a:t>Technology Implemented</a:t>
            </a:r>
          </a:p>
        </p:txBody>
      </p:sp>
      <p:pic>
        <p:nvPicPr>
          <p:cNvPr id="10" name="Picture 9" descr="A computer screen shot of a program code&#10;&#10;Description automatically generated">
            <a:extLst>
              <a:ext uri="{FF2B5EF4-FFF2-40B4-BE49-F238E27FC236}">
                <a16:creationId xmlns:a16="http://schemas.microsoft.com/office/drawing/2014/main" id="{22EB9ED7-47DC-A7DA-CE51-FDC668584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3" y="1292088"/>
            <a:ext cx="7869613" cy="4187686"/>
          </a:xfrm>
          <a:prstGeom prst="rect">
            <a:avLst/>
          </a:prstGeom>
        </p:spPr>
      </p:pic>
      <p:sp>
        <p:nvSpPr>
          <p:cNvPr id="11" name="TextBox 10">
            <a:extLst>
              <a:ext uri="{FF2B5EF4-FFF2-40B4-BE49-F238E27FC236}">
                <a16:creationId xmlns:a16="http://schemas.microsoft.com/office/drawing/2014/main" id="{F288CE42-2923-EEB8-8770-BA59EC72AF94}"/>
              </a:ext>
            </a:extLst>
          </p:cNvPr>
          <p:cNvSpPr txBox="1"/>
          <p:nvPr/>
        </p:nvSpPr>
        <p:spPr>
          <a:xfrm>
            <a:off x="8150087" y="1292088"/>
            <a:ext cx="3246782"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Java </a:t>
            </a:r>
            <a:r>
              <a:rPr lang="en-US" dirty="0"/>
              <a:t>is a general-purpose Object-Oriented language.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Java FX</a:t>
            </a:r>
            <a:r>
              <a:rPr lang="en-US" dirty="0"/>
              <a:t> is a library that allows for creating Graphical Applications.</a:t>
            </a:r>
            <a:endParaRPr lang="en-US" b="1" dirty="0"/>
          </a:p>
        </p:txBody>
      </p:sp>
      <p:sp>
        <p:nvSpPr>
          <p:cNvPr id="3" name="TextBox 2">
            <a:extLst>
              <a:ext uri="{FF2B5EF4-FFF2-40B4-BE49-F238E27FC236}">
                <a16:creationId xmlns:a16="http://schemas.microsoft.com/office/drawing/2014/main" id="{BEFD6434-2B61-CB65-613A-D4406DD11660}"/>
              </a:ext>
            </a:extLst>
          </p:cNvPr>
          <p:cNvSpPr txBox="1"/>
          <p:nvPr/>
        </p:nvSpPr>
        <p:spPr>
          <a:xfrm>
            <a:off x="8150087" y="3488421"/>
            <a:ext cx="324678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i="1" dirty="0"/>
              <a:t>main method </a:t>
            </a:r>
            <a:r>
              <a:rPr lang="en-US" dirty="0"/>
              <a:t>where the java program starts</a:t>
            </a:r>
          </a:p>
        </p:txBody>
      </p:sp>
    </p:spTree>
    <p:extLst>
      <p:ext uri="{BB962C8B-B14F-4D97-AF65-F5344CB8AC3E}">
        <p14:creationId xmlns:p14="http://schemas.microsoft.com/office/powerpoint/2010/main" val="121333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29FCBE7-5C6B-2294-03BA-58D964C3D954}"/>
              </a:ext>
            </a:extLst>
          </p:cNvPr>
          <p:cNvSpPr>
            <a:spLocks noGrp="1"/>
          </p:cNvSpPr>
          <p:nvPr>
            <p:ph sz="half" idx="2"/>
          </p:nvPr>
        </p:nvSpPr>
        <p:spPr>
          <a:xfrm>
            <a:off x="6215271" y="1825625"/>
            <a:ext cx="5138530" cy="4297680"/>
          </a:xfrm>
        </p:spPr>
        <p:txBody>
          <a:bodyPr>
            <a:normAutofit/>
          </a:bodyPr>
          <a:lstStyle/>
          <a:p>
            <a:r>
              <a:rPr lang="en-US" sz="2400" dirty="0"/>
              <a:t>Moraine Fish and Chicken is a small business created by Farid, better known as Fred over a decade ago. Like many small businesses, he faces challenges similar to those of larger businesses but does not always have access to the same resources.</a:t>
            </a:r>
          </a:p>
          <a:p>
            <a:endParaRPr lang="en-US" dirty="0"/>
          </a:p>
        </p:txBody>
      </p:sp>
      <p:pic>
        <p:nvPicPr>
          <p:cNvPr id="5" name="Picture 4" descr="A group of men standing in a room with a child&#10;&#10;Description automatically generated">
            <a:extLst>
              <a:ext uri="{FF2B5EF4-FFF2-40B4-BE49-F238E27FC236}">
                <a16:creationId xmlns:a16="http://schemas.microsoft.com/office/drawing/2014/main" id="{179A8412-E7B4-6D4C-F6B8-DA33F865A93C}"/>
              </a:ext>
            </a:extLst>
          </p:cNvPr>
          <p:cNvPicPr>
            <a:picLocks noChangeAspect="1"/>
          </p:cNvPicPr>
          <p:nvPr/>
        </p:nvPicPr>
        <p:blipFill>
          <a:blip r:embed="rId3">
            <a:extLst>
              <a:ext uri="{28A0092B-C50C-407E-A947-70E740481C1C}">
                <a14:useLocalDpi xmlns:a14="http://schemas.microsoft.com/office/drawing/2010/main" val="0"/>
              </a:ext>
            </a:extLst>
          </a:blip>
          <a:srcRect l="22150" t="6966" r="489" b="13369"/>
          <a:stretch/>
        </p:blipFill>
        <p:spPr>
          <a:xfrm>
            <a:off x="1981441" y="1625599"/>
            <a:ext cx="3450771" cy="43958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itle 3">
            <a:extLst>
              <a:ext uri="{FF2B5EF4-FFF2-40B4-BE49-F238E27FC236}">
                <a16:creationId xmlns:a16="http://schemas.microsoft.com/office/drawing/2014/main" id="{38CCDB74-3DB0-7361-CA74-A8B708D9E450}"/>
              </a:ext>
            </a:extLst>
          </p:cNvPr>
          <p:cNvSpPr>
            <a:spLocks noGrp="1"/>
          </p:cNvSpPr>
          <p:nvPr>
            <p:ph type="title"/>
          </p:nvPr>
        </p:nvSpPr>
        <p:spPr>
          <a:xfrm>
            <a:off x="526774" y="378377"/>
            <a:ext cx="7497417" cy="1325563"/>
          </a:xfrm>
        </p:spPr>
        <p:txBody>
          <a:bodyPr/>
          <a:lstStyle/>
          <a:p>
            <a:r>
              <a:rPr lang="en-US" sz="4400" dirty="0"/>
              <a:t>Meet Fred from Moraine Fish and Chicken</a:t>
            </a:r>
            <a:endParaRPr lang="en-US" dirty="0"/>
          </a:p>
        </p:txBody>
      </p:sp>
    </p:spTree>
    <p:extLst>
      <p:ext uri="{BB962C8B-B14F-4D97-AF65-F5344CB8AC3E}">
        <p14:creationId xmlns:p14="http://schemas.microsoft.com/office/powerpoint/2010/main" val="2703959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 shot of a computer code&#10;&#10;Description automatically generated">
            <a:extLst>
              <a:ext uri="{FF2B5EF4-FFF2-40B4-BE49-F238E27FC236}">
                <a16:creationId xmlns:a16="http://schemas.microsoft.com/office/drawing/2014/main" id="{20E17791-9EC3-6988-56DD-AE3C2B781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56" y="195608"/>
            <a:ext cx="8731171" cy="4886601"/>
          </a:xfrm>
          <a:prstGeom prst="rect">
            <a:avLst/>
          </a:prstGeom>
        </p:spPr>
      </p:pic>
      <p:sp>
        <p:nvSpPr>
          <p:cNvPr id="5" name="TextBox 4">
            <a:extLst>
              <a:ext uri="{FF2B5EF4-FFF2-40B4-BE49-F238E27FC236}">
                <a16:creationId xmlns:a16="http://schemas.microsoft.com/office/drawing/2014/main" id="{5B7C2033-36FC-5F25-C349-518DEE829BBC}"/>
              </a:ext>
            </a:extLst>
          </p:cNvPr>
          <p:cNvSpPr txBox="1"/>
          <p:nvPr/>
        </p:nvSpPr>
        <p:spPr>
          <a:xfrm>
            <a:off x="9037982" y="195608"/>
            <a:ext cx="2710069"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JavaFX</a:t>
            </a:r>
            <a:r>
              <a:rPr lang="en-US" dirty="0"/>
              <a:t> uses methods similar to web development.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FXML</a:t>
            </a:r>
            <a:r>
              <a:rPr lang="en-US" dirty="0"/>
              <a:t> is similar in structure to a Hyper Text Markup Language. </a:t>
            </a:r>
          </a:p>
        </p:txBody>
      </p:sp>
      <p:sp>
        <p:nvSpPr>
          <p:cNvPr id="6" name="TextBox 5">
            <a:extLst>
              <a:ext uri="{FF2B5EF4-FFF2-40B4-BE49-F238E27FC236}">
                <a16:creationId xmlns:a16="http://schemas.microsoft.com/office/drawing/2014/main" id="{6462601F-BBFB-B4F3-01CF-1E798DA7A775}"/>
              </a:ext>
            </a:extLst>
          </p:cNvPr>
          <p:cNvSpPr txBox="1"/>
          <p:nvPr/>
        </p:nvSpPr>
        <p:spPr>
          <a:xfrm>
            <a:off x="9037982" y="2743201"/>
            <a:ext cx="26583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This FXML file is used to control how the forms are laid out. </a:t>
            </a:r>
          </a:p>
        </p:txBody>
      </p:sp>
    </p:spTree>
    <p:extLst>
      <p:ext uri="{BB962C8B-B14F-4D97-AF65-F5344CB8AC3E}">
        <p14:creationId xmlns:p14="http://schemas.microsoft.com/office/powerpoint/2010/main" val="3584009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 shot of a computer program&#10;&#10;Description automatically generated">
            <a:extLst>
              <a:ext uri="{FF2B5EF4-FFF2-40B4-BE49-F238E27FC236}">
                <a16:creationId xmlns:a16="http://schemas.microsoft.com/office/drawing/2014/main" id="{3FF916A1-B641-FDF7-521E-8D79A6E5B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6" y="399480"/>
            <a:ext cx="3387769" cy="6241774"/>
          </a:xfrm>
          <a:prstGeom prst="rect">
            <a:avLst/>
          </a:prstGeom>
        </p:spPr>
      </p:pic>
      <p:sp>
        <p:nvSpPr>
          <p:cNvPr id="5" name="TextBox 4">
            <a:extLst>
              <a:ext uri="{FF2B5EF4-FFF2-40B4-BE49-F238E27FC236}">
                <a16:creationId xmlns:a16="http://schemas.microsoft.com/office/drawing/2014/main" id="{BB08C150-65B5-AB67-8A5B-F6D4B4BB1A1D}"/>
              </a:ext>
            </a:extLst>
          </p:cNvPr>
          <p:cNvSpPr txBox="1"/>
          <p:nvPr/>
        </p:nvSpPr>
        <p:spPr>
          <a:xfrm>
            <a:off x="5168053" y="291253"/>
            <a:ext cx="4599094" cy="2235200"/>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1D9CC50C-FDB4-065D-DCEC-85F315C338C7}"/>
              </a:ext>
            </a:extLst>
          </p:cNvPr>
          <p:cNvSpPr txBox="1"/>
          <p:nvPr/>
        </p:nvSpPr>
        <p:spPr>
          <a:xfrm>
            <a:off x="4949392" y="399480"/>
            <a:ext cx="4499113"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is a cascading Style Sheet that is common in web pages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 is used to color and style the forms</a:t>
            </a:r>
          </a:p>
        </p:txBody>
      </p:sp>
    </p:spTree>
    <p:extLst>
      <p:ext uri="{BB962C8B-B14F-4D97-AF65-F5344CB8AC3E}">
        <p14:creationId xmlns:p14="http://schemas.microsoft.com/office/powerpoint/2010/main" val="2470239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9E797-4591-F79B-279C-9170085E4609}"/>
            </a:ext>
          </a:extLst>
        </p:cNvPr>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ACBD603E-E047-2E8B-0188-9D5ACA818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62" y="1"/>
            <a:ext cx="9626530" cy="5194852"/>
          </a:xfrm>
          <a:prstGeom prst="rect">
            <a:avLst/>
          </a:prstGeom>
        </p:spPr>
      </p:pic>
      <p:sp>
        <p:nvSpPr>
          <p:cNvPr id="9" name="TextBox 8">
            <a:extLst>
              <a:ext uri="{FF2B5EF4-FFF2-40B4-BE49-F238E27FC236}">
                <a16:creationId xmlns:a16="http://schemas.microsoft.com/office/drawing/2014/main" id="{578CF8C8-4BF6-79F4-B392-201FD3FFAA01}"/>
              </a:ext>
            </a:extLst>
          </p:cNvPr>
          <p:cNvSpPr txBox="1"/>
          <p:nvPr/>
        </p:nvSpPr>
        <p:spPr>
          <a:xfrm>
            <a:off x="9699967" y="2445028"/>
            <a:ext cx="2545042" cy="646331"/>
          </a:xfrm>
          <a:prstGeom prst="rect">
            <a:avLst/>
          </a:prstGeom>
          <a:noFill/>
        </p:spPr>
        <p:txBody>
          <a:bodyPr wrap="square" rtlCol="0">
            <a:spAutoFit/>
          </a:bodyPr>
          <a:lstStyle/>
          <a:p>
            <a:pPr marL="285750" indent="-285750">
              <a:buFont typeface="Arial" panose="020B0604020202020204" pitchFamily="34" charset="0"/>
              <a:buChar char="•"/>
            </a:pPr>
            <a:r>
              <a:rPr lang="en-US" b="1" dirty="0" err="1"/>
              <a:t>SceneBuilder</a:t>
            </a:r>
            <a:r>
              <a:rPr lang="en-US" b="1" dirty="0"/>
              <a:t> </a:t>
            </a:r>
            <a:r>
              <a:rPr lang="en-US" dirty="0"/>
              <a:t>builds JavaFX apps</a:t>
            </a:r>
          </a:p>
        </p:txBody>
      </p:sp>
      <p:sp>
        <p:nvSpPr>
          <p:cNvPr id="2" name="TextBox 1">
            <a:extLst>
              <a:ext uri="{FF2B5EF4-FFF2-40B4-BE49-F238E27FC236}">
                <a16:creationId xmlns:a16="http://schemas.microsoft.com/office/drawing/2014/main" id="{19C47065-83E9-B1DA-70C5-BF4F86447014}"/>
              </a:ext>
            </a:extLst>
          </p:cNvPr>
          <p:cNvSpPr txBox="1"/>
          <p:nvPr/>
        </p:nvSpPr>
        <p:spPr>
          <a:xfrm>
            <a:off x="9769853" y="887896"/>
            <a:ext cx="240527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Graphical User Interfaces are best created by…Graphical User Interfaces</a:t>
            </a:r>
          </a:p>
        </p:txBody>
      </p:sp>
    </p:spTree>
    <p:extLst>
      <p:ext uri="{BB962C8B-B14F-4D97-AF65-F5344CB8AC3E}">
        <p14:creationId xmlns:p14="http://schemas.microsoft.com/office/powerpoint/2010/main" val="1581205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1470-0026-7C07-9560-8BA7BE49FD39}"/>
              </a:ext>
            </a:extLst>
          </p:cNvPr>
          <p:cNvSpPr>
            <a:spLocks noGrp="1"/>
          </p:cNvSpPr>
          <p:nvPr>
            <p:ph type="title"/>
          </p:nvPr>
        </p:nvSpPr>
        <p:spPr>
          <a:xfrm>
            <a:off x="838200" y="365125"/>
            <a:ext cx="3806687" cy="1325563"/>
          </a:xfrm>
        </p:spPr>
        <p:txBody>
          <a:bodyPr/>
          <a:lstStyle/>
          <a:p>
            <a:r>
              <a:rPr lang="en-US" dirty="0"/>
              <a:t>What I learned</a:t>
            </a:r>
          </a:p>
        </p:txBody>
      </p:sp>
      <p:sp>
        <p:nvSpPr>
          <p:cNvPr id="5" name="Title 1">
            <a:extLst>
              <a:ext uri="{FF2B5EF4-FFF2-40B4-BE49-F238E27FC236}">
                <a16:creationId xmlns:a16="http://schemas.microsoft.com/office/drawing/2014/main" id="{C538AF16-B67C-2AEB-0F21-B2DD77FB09E8}"/>
              </a:ext>
            </a:extLst>
          </p:cNvPr>
          <p:cNvSpPr txBox="1">
            <a:spLocks/>
          </p:cNvSpPr>
          <p:nvPr/>
        </p:nvSpPr>
        <p:spPr>
          <a:xfrm>
            <a:off x="5088835" y="359189"/>
            <a:ext cx="6520069" cy="1325563"/>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What I would do differently</a:t>
            </a:r>
          </a:p>
        </p:txBody>
      </p:sp>
      <p:sp>
        <p:nvSpPr>
          <p:cNvPr id="7" name="TextBox 6">
            <a:extLst>
              <a:ext uri="{FF2B5EF4-FFF2-40B4-BE49-F238E27FC236}">
                <a16:creationId xmlns:a16="http://schemas.microsoft.com/office/drawing/2014/main" id="{CD6DD5F1-B9C5-654A-669E-5B926CFDE648}"/>
              </a:ext>
            </a:extLst>
          </p:cNvPr>
          <p:cNvSpPr txBox="1"/>
          <p:nvPr/>
        </p:nvSpPr>
        <p:spPr>
          <a:xfrm>
            <a:off x="5250180" y="1570196"/>
            <a:ext cx="5768340" cy="2308324"/>
          </a:xfrm>
          <a:prstGeom prst="rect">
            <a:avLst/>
          </a:prstGeom>
          <a:noFill/>
        </p:spPr>
        <p:txBody>
          <a:bodyPr wrap="square">
            <a:spAutoFit/>
          </a:bodyPr>
          <a:lstStyle/>
          <a:p>
            <a:pPr marL="285750" indent="-285750">
              <a:buFont typeface="Arial" panose="020B0604020202020204" pitchFamily="34" charset="0"/>
              <a:buChar char="•"/>
            </a:pPr>
            <a:r>
              <a:rPr lang="en-US" dirty="0"/>
              <a:t>I would revisit design steps more frequently while building the database.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example, including units of measure for items early on would have made sales queries more useful. Adding it now requires extra effort since the database wasn’t designed with this in mind.</a:t>
            </a:r>
          </a:p>
        </p:txBody>
      </p:sp>
      <p:sp>
        <p:nvSpPr>
          <p:cNvPr id="9" name="TextBox 8">
            <a:extLst>
              <a:ext uri="{FF2B5EF4-FFF2-40B4-BE49-F238E27FC236}">
                <a16:creationId xmlns:a16="http://schemas.microsoft.com/office/drawing/2014/main" id="{6B3C5592-2B31-2BE8-EC66-4DA269A490ED}"/>
              </a:ext>
            </a:extLst>
          </p:cNvPr>
          <p:cNvSpPr txBox="1"/>
          <p:nvPr/>
        </p:nvSpPr>
        <p:spPr>
          <a:xfrm>
            <a:off x="3051810" y="3244334"/>
            <a:ext cx="6103620" cy="369332"/>
          </a:xfrm>
          <a:prstGeom prst="rect">
            <a:avLst/>
          </a:prstGeom>
          <a:noFill/>
        </p:spPr>
        <p:txBody>
          <a:bodyPr wrap="square">
            <a:spAutoFit/>
          </a:bodyPr>
          <a:lstStyle/>
          <a:p>
            <a:endParaRPr lang="en-US" dirty="0"/>
          </a:p>
        </p:txBody>
      </p:sp>
      <p:sp>
        <p:nvSpPr>
          <p:cNvPr id="11" name="TextBox 10">
            <a:extLst>
              <a:ext uri="{FF2B5EF4-FFF2-40B4-BE49-F238E27FC236}">
                <a16:creationId xmlns:a16="http://schemas.microsoft.com/office/drawing/2014/main" id="{7D4DEC82-CF34-D819-07EC-C973BD781BCF}"/>
              </a:ext>
            </a:extLst>
          </p:cNvPr>
          <p:cNvSpPr txBox="1"/>
          <p:nvPr/>
        </p:nvSpPr>
        <p:spPr>
          <a:xfrm>
            <a:off x="3051810" y="3244334"/>
            <a:ext cx="6103620" cy="369332"/>
          </a:xfrm>
          <a:prstGeom prst="rect">
            <a:avLst/>
          </a:prstGeom>
          <a:noFill/>
        </p:spPr>
        <p:txBody>
          <a:bodyPr wrap="square">
            <a:spAutoFit/>
          </a:bodyPr>
          <a:lstStyle/>
          <a:p>
            <a:endParaRPr lang="en-US" dirty="0"/>
          </a:p>
        </p:txBody>
      </p:sp>
      <p:sp>
        <p:nvSpPr>
          <p:cNvPr id="13" name="TextBox 12">
            <a:extLst>
              <a:ext uri="{FF2B5EF4-FFF2-40B4-BE49-F238E27FC236}">
                <a16:creationId xmlns:a16="http://schemas.microsoft.com/office/drawing/2014/main" id="{A101F1F4-D4B9-D9D2-1157-9DED0C75CC10}"/>
              </a:ext>
            </a:extLst>
          </p:cNvPr>
          <p:cNvSpPr txBox="1"/>
          <p:nvPr/>
        </p:nvSpPr>
        <p:spPr>
          <a:xfrm>
            <a:off x="5258297" y="3748345"/>
            <a:ext cx="6103620" cy="369332"/>
          </a:xfrm>
          <a:prstGeom prst="rect">
            <a:avLst/>
          </a:prstGeom>
          <a:noFill/>
        </p:spPr>
        <p:txBody>
          <a:bodyPr wrap="square">
            <a:spAutoFit/>
          </a:bodyPr>
          <a:lstStyle/>
          <a:p>
            <a:endParaRPr lang="en-US" dirty="0"/>
          </a:p>
        </p:txBody>
      </p:sp>
      <p:sp>
        <p:nvSpPr>
          <p:cNvPr id="15" name="TextBox 14">
            <a:extLst>
              <a:ext uri="{FF2B5EF4-FFF2-40B4-BE49-F238E27FC236}">
                <a16:creationId xmlns:a16="http://schemas.microsoft.com/office/drawing/2014/main" id="{F6F3AA27-2256-1E0C-1D30-0BBC1A72DDC9}"/>
              </a:ext>
            </a:extLst>
          </p:cNvPr>
          <p:cNvSpPr txBox="1"/>
          <p:nvPr/>
        </p:nvSpPr>
        <p:spPr>
          <a:xfrm>
            <a:off x="480060" y="1640581"/>
            <a:ext cx="3806687" cy="2585323"/>
          </a:xfrm>
          <a:prstGeom prst="rect">
            <a:avLst/>
          </a:prstGeom>
          <a:noFill/>
        </p:spPr>
        <p:txBody>
          <a:bodyPr wrap="square">
            <a:spAutoFit/>
          </a:bodyPr>
          <a:lstStyle/>
          <a:p>
            <a:pPr marL="285750" indent="-285750">
              <a:buFont typeface="Arial" panose="020B0604020202020204" pitchFamily="34" charset="0"/>
              <a:buChar char="•"/>
            </a:pPr>
            <a:r>
              <a:rPr lang="en-US" dirty="0"/>
              <a:t>Creating software is a cycle that loops back to the start.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technical skills are key, learning to communicate with users and apply effective design principles is equally important and challenging.</a:t>
            </a:r>
          </a:p>
        </p:txBody>
      </p:sp>
    </p:spTree>
    <p:extLst>
      <p:ext uri="{BB962C8B-B14F-4D97-AF65-F5344CB8AC3E}">
        <p14:creationId xmlns:p14="http://schemas.microsoft.com/office/powerpoint/2010/main" val="2918577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A10CD-84F6-E085-D004-104A9FB01EA4}"/>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476C0BC5-FB1B-73EA-36C1-F35BDCA8C044}"/>
              </a:ext>
            </a:extLst>
          </p:cNvPr>
          <p:cNvSpPr>
            <a:spLocks noGrp="1"/>
          </p:cNvSpPr>
          <p:nvPr>
            <p:ph sz="half" idx="13"/>
          </p:nvPr>
        </p:nvSpPr>
        <p:spPr/>
        <p:txBody>
          <a:bodyPr/>
          <a:lstStyle/>
          <a:p>
            <a:r>
              <a:rPr lang="en-US" b="1" dirty="0"/>
              <a:t>Farid </a:t>
            </a:r>
            <a:r>
              <a:rPr lang="en-US" b="1" dirty="0" err="1"/>
              <a:t>Bargoughi</a:t>
            </a:r>
            <a:r>
              <a:rPr lang="en-US" b="1" dirty="0"/>
              <a:t> | Owner and </a:t>
            </a:r>
            <a:r>
              <a:rPr lang="en-US" b="1" dirty="0" err="1"/>
              <a:t>Operater</a:t>
            </a:r>
            <a:r>
              <a:rPr lang="en-US" b="1" dirty="0"/>
              <a:t> of </a:t>
            </a:r>
            <a:r>
              <a:rPr lang="en-US" b="1" dirty="0" err="1"/>
              <a:t>Cyrina</a:t>
            </a:r>
            <a:r>
              <a:rPr lang="en-US" b="1" dirty="0"/>
              <a:t> Foods LLC</a:t>
            </a:r>
          </a:p>
          <a:p>
            <a:r>
              <a:rPr lang="en-US" dirty="0">
                <a:effectLst/>
                <a:latin typeface="Tahoma" panose="020B0604030504040204" pitchFamily="34" charset="0"/>
              </a:rPr>
              <a:t>Paul Hansford Associate </a:t>
            </a:r>
            <a:r>
              <a:rPr lang="en-US" dirty="0" err="1">
                <a:effectLst/>
                <a:latin typeface="Tahoma" panose="020B0604030504040204" pitchFamily="34" charset="0"/>
              </a:rPr>
              <a:t>Professor,Business</a:t>
            </a:r>
            <a:r>
              <a:rPr lang="en-US" dirty="0">
                <a:effectLst/>
                <a:latin typeface="Tahoma" panose="020B0604030504040204" pitchFamily="34" charset="0"/>
              </a:rPr>
              <a:t> &amp; Public Services </a:t>
            </a:r>
            <a:r>
              <a:rPr lang="en-US" dirty="0" err="1">
                <a:effectLst/>
                <a:latin typeface="Tahoma" panose="020B0604030504040204" pitchFamily="34" charset="0"/>
              </a:rPr>
              <a:t>Division</a:t>
            </a:r>
            <a:r>
              <a:rPr lang="en-US" b="1" dirty="0" err="1">
                <a:latin typeface="Tahoma" panose="020B0604030504040204" pitchFamily="34" charset="0"/>
              </a:rPr>
              <a:t>,</a:t>
            </a:r>
            <a:r>
              <a:rPr lang="en-US" dirty="0" err="1">
                <a:effectLst/>
                <a:latin typeface="Tahoma" panose="020B0604030504040204" pitchFamily="34" charset="0"/>
              </a:rPr>
              <a:t>CS</a:t>
            </a:r>
            <a:r>
              <a:rPr lang="en-US" dirty="0">
                <a:effectLst/>
                <a:latin typeface="Tahoma" panose="020B0604030504040204" pitchFamily="34" charset="0"/>
              </a:rPr>
              <a:t> Dept.</a:t>
            </a:r>
            <a:endParaRPr lang="en-US" dirty="0">
              <a:effectLst/>
            </a:endParaRPr>
          </a:p>
          <a:p>
            <a:endParaRPr lang="en-US" dirty="0"/>
          </a:p>
        </p:txBody>
      </p:sp>
    </p:spTree>
    <p:extLst>
      <p:ext uri="{BB962C8B-B14F-4D97-AF65-F5344CB8AC3E}">
        <p14:creationId xmlns:p14="http://schemas.microsoft.com/office/powerpoint/2010/main" val="322298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31597" y="304803"/>
            <a:ext cx="11022204" cy="1472974"/>
          </a:xfrm>
          <a:noFill/>
        </p:spPr>
        <p:txBody>
          <a:bodyPr anchor="ctr"/>
          <a:lstStyle/>
          <a:p>
            <a:r>
              <a:rPr lang="en-US" dirty="0"/>
              <a:t>What does Fred track and how does he track it?</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100"/>
            <a:ext cx="8012113" cy="3035352"/>
          </a:xfrm>
          <a:noFill/>
        </p:spPr>
        <p:txBody>
          <a:bodyPr vert="horz" lIns="91440" tIns="45720" rIns="91440" bIns="45720" rtlCol="0" anchor="t">
            <a:normAutofit fontScale="85000" lnSpcReduction="20000"/>
          </a:bodyPr>
          <a:lstStyle/>
          <a:p>
            <a:r>
              <a:rPr lang="en-US" sz="2800" dirty="0"/>
              <a:t>To begin, I asked Fred about the processes he handles on a weekly basis and the critical data he needs to track. </a:t>
            </a:r>
          </a:p>
          <a:p>
            <a:r>
              <a:rPr lang="en-US" sz="2800" dirty="0"/>
              <a:t>Having managed one of his restaurants myself, I was already familiar with some of the operational requirements. </a:t>
            </a:r>
          </a:p>
          <a:p>
            <a:r>
              <a:rPr lang="en-US" sz="2800" dirty="0"/>
              <a:t>While many businesses use Excel spreadsheets to track data, Fred relies on his memory and traditional paper methods.</a:t>
            </a:r>
          </a:p>
          <a:p>
            <a:pPr marL="0" indent="0">
              <a:buNone/>
            </a:pPr>
            <a:endParaRPr lang="en-US" sz="1800" dirty="0"/>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E53A2-FCCD-F38D-F3AC-A9404B20B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09245-4ACF-15F4-425F-412489D74D5C}"/>
              </a:ext>
            </a:extLst>
          </p:cNvPr>
          <p:cNvSpPr>
            <a:spLocks noGrp="1"/>
          </p:cNvSpPr>
          <p:nvPr>
            <p:ph type="title"/>
          </p:nvPr>
        </p:nvSpPr>
        <p:spPr>
          <a:xfrm>
            <a:off x="550322" y="2049996"/>
            <a:ext cx="4525260" cy="1379004"/>
          </a:xfrm>
          <a:noFill/>
        </p:spPr>
        <p:txBody>
          <a:bodyPr>
            <a:noAutofit/>
          </a:bodyPr>
          <a:lstStyle/>
          <a:p>
            <a:r>
              <a:rPr lang="en-US" sz="4400" dirty="0"/>
              <a:t>Transformation</a:t>
            </a:r>
            <a:endParaRPr lang="en-US" dirty="0"/>
          </a:p>
        </p:txBody>
      </p:sp>
      <p:sp>
        <p:nvSpPr>
          <p:cNvPr id="4" name="TextBox 3">
            <a:extLst>
              <a:ext uri="{FF2B5EF4-FFF2-40B4-BE49-F238E27FC236}">
                <a16:creationId xmlns:a16="http://schemas.microsoft.com/office/drawing/2014/main" id="{963E356D-3BB7-81D3-34F8-7694F9437FED}"/>
              </a:ext>
            </a:extLst>
          </p:cNvPr>
          <p:cNvSpPr txBox="1"/>
          <p:nvPr/>
        </p:nvSpPr>
        <p:spPr>
          <a:xfrm>
            <a:off x="6438900" y="1632005"/>
            <a:ext cx="463826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Technology can help small businesses in circumstances like these if utilized properly.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What does this look like? </a:t>
            </a:r>
            <a:r>
              <a:rPr lang="en-US" dirty="0"/>
              <a:t>I started by asking Fred what kind of processes he does on a daily and a weekly basis and figured how these things can be transformed into automated processes.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Having experience with his business as I ran one of his stores, I knew Stock processes would be the best candidate. </a:t>
            </a:r>
            <a:endParaRPr lang="en-US" b="1" dirty="0"/>
          </a:p>
        </p:txBody>
      </p:sp>
      <p:pic>
        <p:nvPicPr>
          <p:cNvPr id="6" name="Picture 5" descr="A black and white square with an arrow in the center&#10;&#10;Description automatically generated">
            <a:extLst>
              <a:ext uri="{FF2B5EF4-FFF2-40B4-BE49-F238E27FC236}">
                <a16:creationId xmlns:a16="http://schemas.microsoft.com/office/drawing/2014/main" id="{05ED750C-0E79-72AD-1C86-F3F2670B6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47" y="2431627"/>
            <a:ext cx="3534410" cy="3534410"/>
          </a:xfrm>
          <a:prstGeom prst="rect">
            <a:avLst/>
          </a:prstGeom>
        </p:spPr>
      </p:pic>
    </p:spTree>
    <p:extLst>
      <p:ext uri="{BB962C8B-B14F-4D97-AF65-F5344CB8AC3E}">
        <p14:creationId xmlns:p14="http://schemas.microsoft.com/office/powerpoint/2010/main" val="315094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31AC-366B-C0DC-FD6E-B58A827AC192}"/>
              </a:ext>
            </a:extLst>
          </p:cNvPr>
          <p:cNvSpPr>
            <a:spLocks noGrp="1"/>
          </p:cNvSpPr>
          <p:nvPr>
            <p:ph type="title"/>
          </p:nvPr>
        </p:nvSpPr>
        <p:spPr>
          <a:xfrm>
            <a:off x="1238607" y="1256191"/>
            <a:ext cx="3333393" cy="1663926"/>
          </a:xfrm>
        </p:spPr>
        <p:txBody>
          <a:bodyPr/>
          <a:lstStyle/>
          <a:p>
            <a:r>
              <a:rPr lang="en-US" dirty="0"/>
              <a:t>Requirements</a:t>
            </a:r>
          </a:p>
        </p:txBody>
      </p:sp>
      <p:pic>
        <p:nvPicPr>
          <p:cNvPr id="5" name="Content Placeholder 4">
            <a:extLst>
              <a:ext uri="{FF2B5EF4-FFF2-40B4-BE49-F238E27FC236}">
                <a16:creationId xmlns:a16="http://schemas.microsoft.com/office/drawing/2014/main" id="{DD525672-BBC7-0BE6-B075-D706093FB644}"/>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908" y="2317646"/>
            <a:ext cx="3012834" cy="30128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extBox 8">
            <a:extLst>
              <a:ext uri="{FF2B5EF4-FFF2-40B4-BE49-F238E27FC236}">
                <a16:creationId xmlns:a16="http://schemas.microsoft.com/office/drawing/2014/main" id="{65F9ACB3-E9D9-7405-B933-0C1C4067788F}"/>
              </a:ext>
            </a:extLst>
          </p:cNvPr>
          <p:cNvSpPr txBox="1"/>
          <p:nvPr/>
        </p:nvSpPr>
        <p:spPr>
          <a:xfrm>
            <a:off x="5817871" y="1578534"/>
            <a:ext cx="5274202" cy="2862322"/>
          </a:xfrm>
          <a:prstGeom prst="rect">
            <a:avLst/>
          </a:prstGeom>
          <a:noFill/>
        </p:spPr>
        <p:txBody>
          <a:bodyPr wrap="square" rtlCol="0">
            <a:spAutoFit/>
          </a:bodyPr>
          <a:lstStyle/>
          <a:p>
            <a:r>
              <a:rPr lang="en-US" sz="2000" b="1" dirty="0"/>
              <a:t>Step 1:</a:t>
            </a:r>
            <a:r>
              <a:rPr lang="en-US" sz="2000" dirty="0"/>
              <a:t> Consult with Fred. We identified four key processes to track.</a:t>
            </a:r>
          </a:p>
          <a:p>
            <a:r>
              <a:rPr lang="en-US" sz="2000" b="1" dirty="0"/>
              <a:t>Step 2: </a:t>
            </a:r>
            <a:r>
              <a:rPr lang="en-US" sz="2000" dirty="0"/>
              <a:t> Analyze these processes and design database tables and relationships accordingly.</a:t>
            </a:r>
          </a:p>
          <a:p>
            <a:r>
              <a:rPr lang="en-US" sz="2000" b="1" dirty="0"/>
              <a:t>Step 3: </a:t>
            </a:r>
            <a:r>
              <a:rPr lang="en-US" sz="2000" dirty="0"/>
              <a:t>Determine the appropriate technologies to use. (This step was revisited after the database design was completed.)</a:t>
            </a:r>
          </a:p>
          <a:p>
            <a:r>
              <a:rPr lang="en-US" sz="2000" b="1" dirty="0"/>
              <a:t>Step 4: D</a:t>
            </a:r>
            <a:r>
              <a:rPr lang="en-US" sz="2000" dirty="0"/>
              <a:t>evelop the database</a:t>
            </a:r>
            <a:endParaRPr lang="en-US" sz="2000" b="1" dirty="0"/>
          </a:p>
        </p:txBody>
      </p:sp>
    </p:spTree>
    <p:extLst>
      <p:ext uri="{BB962C8B-B14F-4D97-AF65-F5344CB8AC3E}">
        <p14:creationId xmlns:p14="http://schemas.microsoft.com/office/powerpoint/2010/main" val="366337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6124787" cy="1325563"/>
          </a:xfrm>
          <a:noFill/>
        </p:spPr>
        <p:txBody>
          <a:bodyPr anchor="ctr"/>
          <a:lstStyle/>
          <a:p>
            <a:r>
              <a:rPr lang="en-US" dirty="0"/>
              <a:t>What we track</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838200" y="1614617"/>
            <a:ext cx="4915163" cy="4297680"/>
          </a:xfrm>
          <a:noFill/>
        </p:spPr>
        <p:txBody>
          <a:bodyPr>
            <a:normAutofit fontScale="85000" lnSpcReduction="20000"/>
          </a:bodyPr>
          <a:lstStyle/>
          <a:p>
            <a:pPr lvl="1"/>
            <a:r>
              <a:rPr lang="en-US" sz="2600" b="1" dirty="0"/>
              <a:t>Competing Stock</a:t>
            </a:r>
          </a:p>
          <a:p>
            <a:pPr marL="365760" lvl="2" indent="0">
              <a:buNone/>
            </a:pPr>
            <a:r>
              <a:rPr lang="en-US" sz="2200" dirty="0"/>
              <a:t>	</a:t>
            </a:r>
            <a:r>
              <a:rPr lang="en-US" sz="2400" dirty="0"/>
              <a:t>Just like restaurants compete for our hunger, food suppliers compete for the restaurants business. Who offers what, what they offer and for how much they offer it are important things to track.</a:t>
            </a:r>
          </a:p>
          <a:p>
            <a:pPr lvl="1"/>
            <a:r>
              <a:rPr lang="en-US" sz="2600" b="1" dirty="0"/>
              <a:t>Prices</a:t>
            </a:r>
          </a:p>
          <a:p>
            <a:pPr marL="365760" lvl="2" indent="0">
              <a:buNone/>
            </a:pPr>
            <a:r>
              <a:rPr lang="en-US" sz="2400" dirty="0"/>
              <a:t>	The prices at which suppliers offer stock can change drastically and frequently.  But the prices that a restaurant offers their customers are much more “sticky”. Because of this, keeping track of the best deals is important but difficult. And small fluctuations add up.</a:t>
            </a:r>
          </a:p>
        </p:txBody>
      </p:sp>
      <p:sp>
        <p:nvSpPr>
          <p:cNvPr id="5" name="Content Placeholder 2">
            <a:extLst>
              <a:ext uri="{FF2B5EF4-FFF2-40B4-BE49-F238E27FC236}">
                <a16:creationId xmlns:a16="http://schemas.microsoft.com/office/drawing/2014/main" id="{249B9D13-553B-57DD-083E-9420143CBA74}"/>
              </a:ext>
            </a:extLst>
          </p:cNvPr>
          <p:cNvSpPr txBox="1">
            <a:spLocks/>
          </p:cNvSpPr>
          <p:nvPr/>
        </p:nvSpPr>
        <p:spPr>
          <a:xfrm>
            <a:off x="5984631" y="1634713"/>
            <a:ext cx="4915163" cy="4297680"/>
          </a:xfrm>
          <a:prstGeom prst="rect">
            <a:avLst/>
          </a:prstGeom>
          <a:noFill/>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spcAft>
                <a:spcPts val="800"/>
              </a:spcAft>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2pPr>
            <a:lvl3pPr marL="59436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3pPr>
            <a:lvl4pPr marL="86868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400" b="1" dirty="0"/>
              <a:t>Alternative Stock</a:t>
            </a:r>
          </a:p>
          <a:p>
            <a:pPr marL="0" lvl="1" indent="0">
              <a:buNone/>
            </a:pPr>
            <a:r>
              <a:rPr lang="en-US" dirty="0"/>
              <a:t>	</a:t>
            </a:r>
            <a:r>
              <a:rPr lang="en-US" sz="2000" dirty="0"/>
              <a:t> </a:t>
            </a:r>
            <a:r>
              <a:rPr lang="en-US" sz="2400" dirty="0"/>
              <a:t>Many stock items that Fred keeps have “alternative” items. Alternative items are items that are similar  to their counterparts and can be used as a backup or replacement, whether temporary or permanent. </a:t>
            </a:r>
            <a:endParaRPr lang="en-US" dirty="0"/>
          </a:p>
          <a:p>
            <a:pPr lvl="1"/>
            <a:r>
              <a:rPr lang="en-US" sz="2600" b="1" dirty="0"/>
              <a:t>Stock Troubles</a:t>
            </a:r>
          </a:p>
          <a:p>
            <a:pPr marL="0" lvl="1" indent="0">
              <a:buNone/>
            </a:pPr>
            <a:r>
              <a:rPr lang="en-US" sz="2000" dirty="0"/>
              <a:t>	</a:t>
            </a:r>
            <a:r>
              <a:rPr lang="en-US" sz="2400" dirty="0"/>
              <a:t>Supply chains can be disrupted (Covid), and knowing if a stock item is available, how much is on hand and when more needs to be ordered is helpful in diminishing the effect of shortages.  </a:t>
            </a:r>
          </a:p>
          <a:p>
            <a:pPr marL="365760" lvl="2" indent="0">
              <a:buNone/>
            </a:pPr>
            <a:endParaRPr lang="en-US" dirty="0"/>
          </a:p>
        </p:txBody>
      </p:sp>
    </p:spTree>
    <p:extLst>
      <p:ext uri="{BB962C8B-B14F-4D97-AF65-F5344CB8AC3E}">
        <p14:creationId xmlns:p14="http://schemas.microsoft.com/office/powerpoint/2010/main" val="112764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circle with a white circle with a white circle with a white circle with a white circle with a white circle with a white circle with a white circle with a white circle with a white circle&#10;&#10;Description automatically generated">
            <a:extLst>
              <a:ext uri="{FF2B5EF4-FFF2-40B4-BE49-F238E27FC236}">
                <a16:creationId xmlns:a16="http://schemas.microsoft.com/office/drawing/2014/main" id="{C5C15658-5903-CE7F-9483-7EFF7C4297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52" y="729835"/>
            <a:ext cx="5551487" cy="5551487"/>
          </a:xfrm>
        </p:spPr>
      </p:pic>
      <p:sp>
        <p:nvSpPr>
          <p:cNvPr id="6" name="TextBox 5">
            <a:extLst>
              <a:ext uri="{FF2B5EF4-FFF2-40B4-BE49-F238E27FC236}">
                <a16:creationId xmlns:a16="http://schemas.microsoft.com/office/drawing/2014/main" id="{03A65406-B8E7-CB02-4225-674B300EBC8F}"/>
              </a:ext>
            </a:extLst>
          </p:cNvPr>
          <p:cNvSpPr txBox="1"/>
          <p:nvPr/>
        </p:nvSpPr>
        <p:spPr>
          <a:xfrm>
            <a:off x="392854" y="0"/>
            <a:ext cx="5703146" cy="769441"/>
          </a:xfrm>
          <a:prstGeom prst="rect">
            <a:avLst/>
          </a:prstGeom>
          <a:noFill/>
        </p:spPr>
        <p:txBody>
          <a:bodyPr wrap="square" rtlCol="0">
            <a:spAutoFit/>
          </a:bodyPr>
          <a:lstStyle/>
          <a:p>
            <a:r>
              <a:rPr lang="en-US" sz="4400" dirty="0"/>
              <a:t>What is a database?</a:t>
            </a:r>
          </a:p>
        </p:txBody>
      </p:sp>
      <p:sp>
        <p:nvSpPr>
          <p:cNvPr id="7" name="TextBox 6">
            <a:extLst>
              <a:ext uri="{FF2B5EF4-FFF2-40B4-BE49-F238E27FC236}">
                <a16:creationId xmlns:a16="http://schemas.microsoft.com/office/drawing/2014/main" id="{B11B4684-4530-D096-27AE-0FC5C92FE437}"/>
              </a:ext>
            </a:extLst>
          </p:cNvPr>
          <p:cNvSpPr txBox="1"/>
          <p:nvPr/>
        </p:nvSpPr>
        <p:spPr>
          <a:xfrm>
            <a:off x="6942667" y="1544320"/>
            <a:ext cx="4050453" cy="4154984"/>
          </a:xfrm>
          <a:prstGeom prst="rect">
            <a:avLst/>
          </a:prstGeom>
          <a:noFill/>
        </p:spPr>
        <p:txBody>
          <a:bodyPr wrap="square" rtlCol="0">
            <a:spAutoFit/>
          </a:bodyPr>
          <a:lstStyle/>
          <a:p>
            <a:r>
              <a:rPr lang="en-US" sz="2400" dirty="0"/>
              <a:t>A database collects data, organizes it for easy access, creates relationships between data sets and most interestingly, uses equations and functions to manipulate this data and give us access to new and insightful information. </a:t>
            </a:r>
          </a:p>
          <a:p>
            <a:r>
              <a:rPr lang="en-US" sz="2400" dirty="0"/>
              <a:t>The database technology I used is Microsoft Access.</a:t>
            </a:r>
          </a:p>
        </p:txBody>
      </p:sp>
    </p:spTree>
    <p:extLst>
      <p:ext uri="{BB962C8B-B14F-4D97-AF65-F5344CB8AC3E}">
        <p14:creationId xmlns:p14="http://schemas.microsoft.com/office/powerpoint/2010/main" val="286708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917F585-8F2A-9824-965A-69E710A3098A}"/>
              </a:ext>
            </a:extLst>
          </p:cNvPr>
          <p:cNvSpPr txBox="1">
            <a:spLocks/>
          </p:cNvSpPr>
          <p:nvPr/>
        </p:nvSpPr>
        <p:spPr>
          <a:xfrm>
            <a:off x="7265963" y="513154"/>
            <a:ext cx="4915163" cy="5041826"/>
          </a:xfrm>
          <a:prstGeom prst="rect">
            <a:avLst/>
          </a:prstGeom>
          <a:noFill/>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spcAft>
                <a:spcPts val="800"/>
              </a:spcAft>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2pPr>
            <a:lvl3pPr marL="59436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3pPr>
            <a:lvl4pPr marL="86868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400" b="1" dirty="0"/>
              <a:t>Item Table:</a:t>
            </a:r>
            <a:r>
              <a:rPr lang="en-US" sz="2400" dirty="0"/>
              <a:t> The primary table for tracking items. Substitute items are associated with Item IDs and have their own records in the table.</a:t>
            </a:r>
          </a:p>
          <a:p>
            <a:pPr lvl="1"/>
            <a:r>
              <a:rPr lang="en-US" sz="2400" b="1" dirty="0"/>
              <a:t>Cost Table:</a:t>
            </a:r>
            <a:r>
              <a:rPr lang="en-US" sz="2400" dirty="0"/>
              <a:t> Tracks price changes. Each price update is recorded as a new entry. Fields for discounts and delivery details can be null.</a:t>
            </a:r>
          </a:p>
          <a:p>
            <a:pPr lvl="1"/>
            <a:r>
              <a:rPr lang="en-US" sz="2400" b="1" dirty="0"/>
              <a:t>Rating Table:</a:t>
            </a:r>
            <a:r>
              <a:rPr lang="en-US" sz="2400" dirty="0"/>
              <a:t> Logs customer reviews. Reviews include descriptions and a Boolean field indicating whether the customer liked the item.</a:t>
            </a:r>
          </a:p>
          <a:p>
            <a:pPr lvl="1"/>
            <a:r>
              <a:rPr lang="en-US" sz="2400" b="1" dirty="0"/>
              <a:t>Sales Table:</a:t>
            </a:r>
            <a:r>
              <a:rPr lang="en-US" sz="2400" dirty="0"/>
              <a:t> Summarizes the total sales value of items on specific dates.</a:t>
            </a:r>
          </a:p>
          <a:p>
            <a:pPr lvl="1"/>
            <a:endParaRPr lang="en-US" sz="2600" dirty="0"/>
          </a:p>
          <a:p>
            <a:pPr lvl="1"/>
            <a:endParaRPr lang="en-US" sz="2600" dirty="0"/>
          </a:p>
          <a:p>
            <a:pPr marL="365760" lvl="2" indent="0">
              <a:buFont typeface="Arial" panose="020B0604020202020204" pitchFamily="34" charset="0"/>
              <a:buNone/>
            </a:pPr>
            <a:endParaRPr lang="en-US" sz="2400" dirty="0"/>
          </a:p>
        </p:txBody>
      </p:sp>
      <p:pic>
        <p:nvPicPr>
          <p:cNvPr id="13" name="Content Placeholder 12" descr="A diagram of a server&#10;&#10;Description automatically generated">
            <a:extLst>
              <a:ext uri="{FF2B5EF4-FFF2-40B4-BE49-F238E27FC236}">
                <a16:creationId xmlns:a16="http://schemas.microsoft.com/office/drawing/2014/main" id="{8B3AB1D7-F500-EDD2-ED83-67804B491A8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74" y="745067"/>
            <a:ext cx="7067259" cy="6152094"/>
          </a:xfrm>
        </p:spPr>
      </p:pic>
      <p:sp>
        <p:nvSpPr>
          <p:cNvPr id="2" name="Title 1">
            <a:extLst>
              <a:ext uri="{FF2B5EF4-FFF2-40B4-BE49-F238E27FC236}">
                <a16:creationId xmlns:a16="http://schemas.microsoft.com/office/drawing/2014/main" id="{28E18534-99C5-6269-1F01-91CAC61C1520}"/>
              </a:ext>
            </a:extLst>
          </p:cNvPr>
          <p:cNvSpPr>
            <a:spLocks noGrp="1"/>
          </p:cNvSpPr>
          <p:nvPr>
            <p:ph type="title"/>
          </p:nvPr>
        </p:nvSpPr>
        <p:spPr>
          <a:xfrm>
            <a:off x="390937" y="46258"/>
            <a:ext cx="5970105" cy="933791"/>
          </a:xfrm>
        </p:spPr>
        <p:txBody>
          <a:bodyPr/>
          <a:lstStyle/>
          <a:p>
            <a:r>
              <a:rPr lang="en-US" dirty="0"/>
              <a:t>Entities and Relationships</a:t>
            </a:r>
          </a:p>
        </p:txBody>
      </p:sp>
    </p:spTree>
    <p:extLst>
      <p:ext uri="{BB962C8B-B14F-4D97-AF65-F5344CB8AC3E}">
        <p14:creationId xmlns:p14="http://schemas.microsoft.com/office/powerpoint/2010/main" val="78917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289CC9-70FD-A530-4FE6-722D064FF5C9}"/>
              </a:ext>
            </a:extLst>
          </p:cNvPr>
          <p:cNvSpPr>
            <a:spLocks noGrp="1"/>
          </p:cNvSpPr>
          <p:nvPr>
            <p:ph type="title"/>
          </p:nvPr>
        </p:nvSpPr>
        <p:spPr>
          <a:xfrm>
            <a:off x="331435" y="184435"/>
            <a:ext cx="2067560" cy="1039605"/>
          </a:xfrm>
        </p:spPr>
        <p:txBody>
          <a:bodyPr/>
          <a:lstStyle/>
          <a:p>
            <a:r>
              <a:rPr lang="en-US" dirty="0"/>
              <a:t>Data</a:t>
            </a:r>
          </a:p>
        </p:txBody>
      </p:sp>
      <p:pic>
        <p:nvPicPr>
          <p:cNvPr id="12" name="Content Placeholder 11" descr="A screenshot of a computer&#10;&#10;Description automatically generated">
            <a:extLst>
              <a:ext uri="{FF2B5EF4-FFF2-40B4-BE49-F238E27FC236}">
                <a16:creationId xmlns:a16="http://schemas.microsoft.com/office/drawing/2014/main" id="{9AB3101D-E6DD-DEE0-0920-5A16C310FCF0}"/>
              </a:ext>
            </a:extLst>
          </p:cNvPr>
          <p:cNvPicPr>
            <a:picLocks noGrp="1" noChangeAspect="1"/>
          </p:cNvPicPr>
          <p:nvPr>
            <p:ph sz="half" idx="15"/>
          </p:nvPr>
        </p:nvPicPr>
        <p:blipFill>
          <a:blip r:embed="rId3">
            <a:extLst>
              <a:ext uri="{28A0092B-C50C-407E-A947-70E740481C1C}">
                <a14:useLocalDpi xmlns:a14="http://schemas.microsoft.com/office/drawing/2010/main" val="0"/>
              </a:ext>
            </a:extLst>
          </a:blip>
          <a:srcRect b="50845"/>
          <a:stretch/>
        </p:blipFill>
        <p:spPr>
          <a:xfrm>
            <a:off x="331435" y="1124374"/>
            <a:ext cx="11707246" cy="2440462"/>
          </a:xfrm>
        </p:spPr>
      </p:pic>
      <p:pic>
        <p:nvPicPr>
          <p:cNvPr id="14" name="Picture 13" descr="A screenshot of a computer&#10;&#10;Description automatically generated">
            <a:extLst>
              <a:ext uri="{FF2B5EF4-FFF2-40B4-BE49-F238E27FC236}">
                <a16:creationId xmlns:a16="http://schemas.microsoft.com/office/drawing/2014/main" id="{6AB6743A-084D-34AA-871F-AEF964B70B0C}"/>
              </a:ext>
            </a:extLst>
          </p:cNvPr>
          <p:cNvPicPr>
            <a:picLocks noChangeAspect="1"/>
          </p:cNvPicPr>
          <p:nvPr/>
        </p:nvPicPr>
        <p:blipFill>
          <a:blip r:embed="rId4">
            <a:extLst>
              <a:ext uri="{28A0092B-C50C-407E-A947-70E740481C1C}">
                <a14:useLocalDpi xmlns:a14="http://schemas.microsoft.com/office/drawing/2010/main" val="0"/>
              </a:ext>
            </a:extLst>
          </a:blip>
          <a:srcRect b="43738"/>
          <a:stretch/>
        </p:blipFill>
        <p:spPr>
          <a:xfrm>
            <a:off x="331435" y="3829188"/>
            <a:ext cx="11707246" cy="2663687"/>
          </a:xfrm>
          <a:prstGeom prst="rect">
            <a:avLst/>
          </a:prstGeom>
        </p:spPr>
      </p:pic>
      <p:sp>
        <p:nvSpPr>
          <p:cNvPr id="2" name="TextBox 1">
            <a:extLst>
              <a:ext uri="{FF2B5EF4-FFF2-40B4-BE49-F238E27FC236}">
                <a16:creationId xmlns:a16="http://schemas.microsoft.com/office/drawing/2014/main" id="{FC622943-68A4-1F3E-4A52-9133B2538DA3}"/>
              </a:ext>
            </a:extLst>
          </p:cNvPr>
          <p:cNvSpPr txBox="1"/>
          <p:nvPr/>
        </p:nvSpPr>
        <p:spPr>
          <a:xfrm>
            <a:off x="3578253" y="755042"/>
            <a:ext cx="81234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Each entity is represented by a table where the data is stored</a:t>
            </a:r>
          </a:p>
        </p:txBody>
      </p:sp>
    </p:spTree>
    <p:extLst>
      <p:ext uri="{BB962C8B-B14F-4D97-AF65-F5344CB8AC3E}">
        <p14:creationId xmlns:p14="http://schemas.microsoft.com/office/powerpoint/2010/main" val="729609147"/>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2.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Shapes presentation</Template>
  <TotalTime>503</TotalTime>
  <Words>1276</Words>
  <Application>Microsoft Office PowerPoint</Application>
  <PresentationFormat>Widescreen</PresentationFormat>
  <Paragraphs>114</Paragraphs>
  <Slides>24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Arial</vt:lpstr>
      <vt:lpstr>Avenir Next LT Pro</vt:lpstr>
      <vt:lpstr>Avenir Next LT Pro Light</vt:lpstr>
      <vt:lpstr>Calibri</vt:lpstr>
      <vt:lpstr>Tahoma</vt:lpstr>
      <vt:lpstr>Tw Cen MT</vt:lpstr>
      <vt:lpstr>Custom</vt:lpstr>
      <vt:lpstr>Moraine fish and Chicken’s Stock Database</vt:lpstr>
      <vt:lpstr>Meet Fred from Moraine Fish and Chicken</vt:lpstr>
      <vt:lpstr>What does Fred track and how does he track it?</vt:lpstr>
      <vt:lpstr>Transformation</vt:lpstr>
      <vt:lpstr>Requirements</vt:lpstr>
      <vt:lpstr>What we track</vt:lpstr>
      <vt:lpstr>PowerPoint Presentation</vt:lpstr>
      <vt:lpstr>Entities and Relationships</vt:lpstr>
      <vt:lpstr>Data</vt:lpstr>
      <vt:lpstr>User Interface</vt:lpstr>
      <vt:lpstr>The Item form</vt:lpstr>
      <vt:lpstr>Getting new information using Structured Query Language</vt:lpstr>
      <vt:lpstr>Tracking the business operations</vt:lpstr>
      <vt:lpstr>PowerPoint Presentation</vt:lpstr>
      <vt:lpstr>A better question</vt:lpstr>
      <vt:lpstr>Adoption is Key</vt:lpstr>
      <vt:lpstr>Advanced User Interface</vt:lpstr>
      <vt:lpstr>User Rated experience</vt:lpstr>
      <vt:lpstr>Technology Implemented</vt:lpstr>
      <vt:lpstr>PowerPoint Presentation</vt:lpstr>
      <vt:lpstr>PowerPoint Presentation</vt:lpstr>
      <vt:lpstr>PowerPoint Presentation</vt:lpstr>
      <vt:lpstr>What I learned</vt:lpstr>
      <vt:lpstr>Special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cameron murphy</dc:creator>
  <cp:lastModifiedBy>cameron murphy</cp:lastModifiedBy>
  <cp:revision>7</cp:revision>
  <dcterms:created xsi:type="dcterms:W3CDTF">2024-12-09T21:05:30Z</dcterms:created>
  <dcterms:modified xsi:type="dcterms:W3CDTF">2024-12-18T13:41:36Z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