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piration" id="{B39F2836-C879-4ADE-9B2A-2AAD93FF3726}">
          <p14:sldIdLst>
            <p14:sldId id="256"/>
            <p14:sldId id="257"/>
            <p14:sldId id="258"/>
          </p14:sldIdLst>
        </p14:section>
        <p14:section name="Maths" id="{ED990675-2A4D-47F1-A634-79E61BFF3C8D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C45CAB-408F-F4ED-DE6F-7703410BDC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69C43-0E05-A6B7-3683-9F83BA15F9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F257E-29BD-4669-B8C0-CE238CA809A7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DF421-9369-CAA9-1536-799546B0CE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A1EE8-FF94-397E-C349-284CA35CBE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E1D67-DF1B-436F-9AD2-4A76C2D78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67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114FB-5393-4C16-90CA-3D3D1C7F019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84992-0B5D-4C27-9135-C25BE557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08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 descr="Master title"/>
          <p:cNvSpPr>
            <a:spLocks noGrp="1"/>
          </p:cNvSpPr>
          <p:nvPr>
            <p:ph type="ctrTitle"/>
          </p:nvPr>
        </p:nvSpPr>
        <p:spPr>
          <a:xfrm>
            <a:off x="3417455" y="634805"/>
            <a:ext cx="7985191" cy="2666171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Placeholder" descr="Master subtitle"/>
          <p:cNvSpPr>
            <a:spLocks noGrp="1"/>
          </p:cNvSpPr>
          <p:nvPr>
            <p:ph type="subTitle" idx="1"/>
          </p:nvPr>
        </p:nvSpPr>
        <p:spPr>
          <a:xfrm>
            <a:off x="3417454" y="3300976"/>
            <a:ext cx="4073237" cy="91162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3" name="Brighter World Divi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" y="6214887"/>
            <a:ext cx="12191999" cy="0"/>
          </a:xfrm>
          <a:prstGeom prst="line">
            <a:avLst/>
          </a:prstGeom>
          <a:ln w="38100" cap="flat">
            <a:solidFill>
              <a:srgbClr val="7C0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yellow and red shield with a bird and a cross&#10;&#10;Description automatically generated">
            <a:extLst>
              <a:ext uri="{FF2B5EF4-FFF2-40B4-BE49-F238E27FC236}">
                <a16:creationId xmlns:a16="http://schemas.microsoft.com/office/drawing/2014/main" id="{4CF2FDF9-4C2E-3789-AAF5-FEDE5F8D2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3" y="2601047"/>
            <a:ext cx="2390074" cy="315546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E8F394-A18B-77A4-9273-D8075AC9A7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39" y="1432115"/>
            <a:ext cx="2887883" cy="107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40EB5D-33AC-2D0A-6AEA-F92DEA75AB8E}"/>
              </a:ext>
            </a:extLst>
          </p:cNvPr>
          <p:cNvSpPr txBox="1"/>
          <p:nvPr userDrawn="1"/>
        </p:nvSpPr>
        <p:spPr>
          <a:xfrm>
            <a:off x="67113" y="6214887"/>
            <a:ext cx="1577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Utsaah" panose="020B0604020202020204" pitchFamily="34" charset="0"/>
                <a:cs typeface="Utsaah" panose="020B0604020202020204" pitchFamily="34" charset="0"/>
              </a:rPr>
              <a:t>Chemistry and Chemical Biology</a:t>
            </a:r>
          </a:p>
        </p:txBody>
      </p:sp>
    </p:spTree>
    <p:extLst>
      <p:ext uri="{BB962C8B-B14F-4D97-AF65-F5344CB8AC3E}">
        <p14:creationId xmlns:p14="http://schemas.microsoft.com/office/powerpoint/2010/main" val="424591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 Picture">
            <a:extLst>
              <a:ext uri="{FF2B5EF4-FFF2-40B4-BE49-F238E27FC236}">
                <a16:creationId xmlns:a16="http://schemas.microsoft.com/office/drawing/2014/main" id="{B5352B15-F5A1-3540-B5B6-E1513B58E0F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picture icon to insert a background picture. </a:t>
            </a:r>
            <a:br>
              <a:rPr lang="en-US" dirty="0"/>
            </a:br>
            <a:r>
              <a:rPr lang="en-US" dirty="0"/>
              <a:t>Make sure to include an image description by right </a:t>
            </a:r>
            <a:br>
              <a:rPr lang="en-US" dirty="0"/>
            </a:br>
            <a:r>
              <a:rPr lang="en-US" dirty="0"/>
              <a:t>clicking on your image and selecting ‘Edit Alt Text…’ </a:t>
            </a:r>
          </a:p>
          <a:p>
            <a:endParaRPr lang="en-US" dirty="0"/>
          </a:p>
        </p:txBody>
      </p:sp>
      <p:sp>
        <p:nvSpPr>
          <p:cNvPr id="20" name="Background Circle">
            <a:extLst>
              <a:ext uri="{FF2B5EF4-FFF2-40B4-BE49-F238E27FC236}">
                <a16:creationId xmlns:a16="http://schemas.microsoft.com/office/drawing/2014/main" id="{5A2FA8D5-369B-C44D-90BE-9F100D869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14542" y="1737784"/>
            <a:ext cx="4451351" cy="4451349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649F63A3-0BA1-094E-B7F9-F33A78C6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856" y="2142837"/>
            <a:ext cx="3223491" cy="1929348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Placeholder" descr="Master subtitle">
            <a:extLst>
              <a:ext uri="{FF2B5EF4-FFF2-40B4-BE49-F238E27FC236}">
                <a16:creationId xmlns:a16="http://schemas.microsoft.com/office/drawing/2014/main" id="{FC2F2E22-5550-2248-8176-512794DFA7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03856" y="4076804"/>
            <a:ext cx="3223491" cy="1733384"/>
          </a:xfrm>
        </p:spPr>
        <p:txBody>
          <a:bodyPr/>
          <a:lstStyle>
            <a:lvl1pPr marL="0" indent="0" algn="l">
              <a:lnSpc>
                <a:spcPct val="150000"/>
              </a:lnSpc>
              <a:buNone/>
              <a:defRPr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7501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" descr="Slide title">
            <a:extLst>
              <a:ext uri="{FF2B5EF4-FFF2-40B4-BE49-F238E27FC236}">
                <a16:creationId xmlns:a16="http://schemas.microsoft.com/office/drawing/2014/main" id="{6BBD06D5-C1DC-E148-8EFB-74F86B11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58" y="1"/>
            <a:ext cx="11708068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Placeholder" descr="Slide sub title">
            <a:extLst>
              <a:ext uri="{FF2B5EF4-FFF2-40B4-BE49-F238E27FC236}">
                <a16:creationId xmlns:a16="http://schemas.microsoft.com/office/drawing/2014/main" id="{E4697456-D8E5-5447-AB08-1193E92AD3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817" y="658947"/>
            <a:ext cx="11707283" cy="753256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" descr="Slide content"/>
          <p:cNvSpPr>
            <a:spLocks noGrp="1"/>
          </p:cNvSpPr>
          <p:nvPr>
            <p:ph idx="1" hasCustomPrompt="1"/>
          </p:nvPr>
        </p:nvSpPr>
        <p:spPr>
          <a:xfrm>
            <a:off x="267858" y="1421441"/>
            <a:ext cx="11708068" cy="4536015"/>
          </a:xfrm>
        </p:spPr>
        <p:txBody>
          <a:bodyPr lIns="1080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/>
            </a:lvl5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2" name="Slide Number" descr="Page Number">
            <a:extLst>
              <a:ext uri="{FF2B5EF4-FFF2-40B4-BE49-F238E27FC236}">
                <a16:creationId xmlns:a16="http://schemas.microsoft.com/office/drawing/2014/main" id="{E3C6D07C-60F4-FFD0-C905-A4AEF74E2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9936" y="6346518"/>
            <a:ext cx="639367" cy="365125"/>
          </a:xfrm>
          <a:prstGeom prst="rect">
            <a:avLst/>
          </a:prstGeom>
        </p:spPr>
        <p:txBody>
          <a:bodyPr tIns="46800" rIns="0" anchor="ctr" anchorCtr="0"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6657ADE-9351-405E-AB82-45F6C7A1C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2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6C77D3C7-0799-4147-8E2C-FF0B1E17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58" y="1"/>
            <a:ext cx="11708068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9F008ECF-AE56-1E42-879F-E7F7F65B5A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817" y="658946"/>
            <a:ext cx="11707283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Left Content Placeholder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4" name="Right Content Placeholder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2" name="Slide Number" descr="Page Number">
            <a:extLst>
              <a:ext uri="{FF2B5EF4-FFF2-40B4-BE49-F238E27FC236}">
                <a16:creationId xmlns:a16="http://schemas.microsoft.com/office/drawing/2014/main" id="{D7998289-709A-CA8A-9E85-5FB93E526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9936" y="6346518"/>
            <a:ext cx="639367" cy="365125"/>
          </a:xfrm>
          <a:prstGeom prst="rect">
            <a:avLst/>
          </a:prstGeom>
        </p:spPr>
        <p:txBody>
          <a:bodyPr tIns="46800" rIns="0" anchor="ctr" anchorCtr="0"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6657ADE-9351-405E-AB82-45F6C7A1C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6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">
            <a:extLst>
              <a:ext uri="{FF2B5EF4-FFF2-40B4-BE49-F238E27FC236}">
                <a16:creationId xmlns:a16="http://schemas.microsoft.com/office/drawing/2014/main" id="{9F834383-94D0-7E4C-BCAE-DAC82995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58" y="1"/>
            <a:ext cx="11708068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192EC7AF-6E96-4C4A-BA85-15411DB3BC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817" y="658946"/>
            <a:ext cx="11707283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Slide Number" descr="Page Number">
            <a:extLst>
              <a:ext uri="{FF2B5EF4-FFF2-40B4-BE49-F238E27FC236}">
                <a16:creationId xmlns:a16="http://schemas.microsoft.com/office/drawing/2014/main" id="{113E55A9-3228-77B4-7549-9514DCCD5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9936" y="6346518"/>
            <a:ext cx="639367" cy="365125"/>
          </a:xfrm>
          <a:prstGeom prst="rect">
            <a:avLst/>
          </a:prstGeom>
        </p:spPr>
        <p:txBody>
          <a:bodyPr tIns="46800" rIns="0" anchor="ctr" anchorCtr="0"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6657ADE-9351-405E-AB82-45F6C7A1C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Circle">
            <a:extLst>
              <a:ext uri="{FF2B5EF4-FFF2-40B4-BE49-F238E27FC236}">
                <a16:creationId xmlns:a16="http://schemas.microsoft.com/office/drawing/2014/main" id="{43338589-10ED-9C42-B552-9C7DF681C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-579228" y="854075"/>
            <a:ext cx="4451351" cy="4451349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7A003C"/>
              </a:buClr>
              <a:buSzPct val="12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lr>
                <a:srgbClr val="7A003C"/>
              </a:buClr>
              <a:buSzPct val="6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500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314036" y="1991013"/>
            <a:ext cx="3168072" cy="1162051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ubtitle Placeholder"/>
          <p:cNvSpPr>
            <a:spLocks noGrp="1"/>
          </p:cNvSpPr>
          <p:nvPr>
            <p:ph type="body" sz="half" idx="2" hasCustomPrompt="1"/>
          </p:nvPr>
        </p:nvSpPr>
        <p:spPr>
          <a:xfrm>
            <a:off x="314036" y="3180774"/>
            <a:ext cx="3168072" cy="1418935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4766733" y="683492"/>
            <a:ext cx="6815667" cy="52000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 or select an icon below for picture, table, graph and more content options.</a:t>
            </a:r>
          </a:p>
        </p:txBody>
      </p:sp>
      <p:sp>
        <p:nvSpPr>
          <p:cNvPr id="5" name="Slide Number" descr="Page Number">
            <a:extLst>
              <a:ext uri="{FF2B5EF4-FFF2-40B4-BE49-F238E27FC236}">
                <a16:creationId xmlns:a16="http://schemas.microsoft.com/office/drawing/2014/main" id="{A2E0A0C0-2637-2875-401D-2916F467F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9936" y="6346518"/>
            <a:ext cx="639367" cy="365125"/>
          </a:xfrm>
          <a:prstGeom prst="rect">
            <a:avLst/>
          </a:prstGeom>
        </p:spPr>
        <p:txBody>
          <a:bodyPr tIns="46800" rIns="0" anchor="ctr" anchorCtr="0"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6657ADE-9351-405E-AB82-45F6C7A1C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">
            <a:extLst>
              <a:ext uri="{FF2B5EF4-FFF2-40B4-BE49-F238E27FC236}">
                <a16:creationId xmlns:a16="http://schemas.microsoft.com/office/drawing/2014/main" id="{8C456362-D07C-D447-9EE5-3045E4C2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58" y="1"/>
            <a:ext cx="11708068" cy="655383"/>
          </a:xfrm>
        </p:spPr>
        <p:txBody>
          <a:bodyPr bIns="0" anchor="b" anchorCtr="0"/>
          <a:lstStyle>
            <a:lvl1pPr>
              <a:lnSpc>
                <a:spcPct val="15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79399BB8-DA3F-7144-B2BF-15A07BE135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817" y="658946"/>
            <a:ext cx="11707283" cy="83107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Background Circle">
            <a:extLst>
              <a:ext uri="{FF2B5EF4-FFF2-40B4-BE49-F238E27FC236}">
                <a16:creationId xmlns:a16="http://schemas.microsoft.com/office/drawing/2014/main" id="{0CD4AF8B-071D-174E-AE9D-8CAB9C065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564" y="1721907"/>
            <a:ext cx="2982913" cy="2982912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rgbClr val="7A003C"/>
              </a:buClr>
              <a:buSzPct val="120000"/>
              <a:buFont typeface="Wingdings" charset="2"/>
              <a:buChar char="§"/>
              <a:defRPr sz="2400"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lr>
                <a:srgbClr val="7A003C"/>
              </a:buClr>
              <a:buSzPct val="6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Wingdings" charset="2"/>
              <a:buChar char="q"/>
              <a:defRPr sz="2000"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500" dirty="0">
              <a:solidFill>
                <a:schemeClr val="bg1"/>
              </a:solidFill>
              <a:ea typeface="ＭＳ Ｐゴシック" charset="-128"/>
            </a:endParaRPr>
          </a:p>
        </p:txBody>
      </p:sp>
      <p:sp>
        <p:nvSpPr>
          <p:cNvPr id="16" name="Subject Placeholder">
            <a:extLst>
              <a:ext uri="{FF2B5EF4-FFF2-40B4-BE49-F238E27FC236}">
                <a16:creationId xmlns:a16="http://schemas.microsoft.com/office/drawing/2014/main" id="{C0612D96-9BC3-9442-BA58-3850F396C3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12372" y="1720851"/>
            <a:ext cx="2982913" cy="2984500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467"/>
            </a:lvl1pPr>
          </a:lstStyle>
          <a:p>
            <a:pPr lvl="0"/>
            <a:r>
              <a:rPr lang="en-US" dirty="0"/>
              <a:t>Subject Headline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4886807" y="1006369"/>
            <a:ext cx="6815667" cy="4505508"/>
          </a:xfrm>
        </p:spPr>
        <p:txBody>
          <a:bodyPr anchor="ctr" anchorCtr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 or</a:t>
            </a:r>
            <a:br>
              <a:rPr lang="en-US" dirty="0"/>
            </a:br>
            <a:r>
              <a:rPr lang="en-US" dirty="0"/>
              <a:t>select a content icon</a:t>
            </a:r>
          </a:p>
        </p:txBody>
      </p:sp>
      <p:sp>
        <p:nvSpPr>
          <p:cNvPr id="2" name="Slide Number" descr="Page Number">
            <a:extLst>
              <a:ext uri="{FF2B5EF4-FFF2-40B4-BE49-F238E27FC236}">
                <a16:creationId xmlns:a16="http://schemas.microsoft.com/office/drawing/2014/main" id="{2ADB1697-E21C-98ED-9BA8-D0FF71404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9936" y="6346518"/>
            <a:ext cx="639367" cy="365125"/>
          </a:xfrm>
          <a:prstGeom prst="rect">
            <a:avLst/>
          </a:prstGeom>
        </p:spPr>
        <p:txBody>
          <a:bodyPr tIns="46800" rIns="0" anchor="ctr" anchorCtr="0"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6657ADE-9351-405E-AB82-45F6C7A1C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Placeholder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Picture Placeholder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  <a:solidFill>
            <a:schemeClr val="tx1"/>
          </a:solidFill>
          <a:effectLst>
            <a:outerShdw blurRad="393700" dist="50800" dir="5400000" sx="105000" sy="105000" algn="ctr" rotWithShape="0">
              <a:srgbClr val="000000">
                <a:alpha val="20000"/>
              </a:srgb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67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the picture icon to insert a picture. </a:t>
            </a:r>
            <a:br>
              <a:rPr lang="en-US" dirty="0"/>
            </a:br>
            <a:r>
              <a:rPr lang="en-US" dirty="0"/>
              <a:t>Make sure to include an image description by right clicking on your image and selecting ‘Edit Alt Text…’ </a:t>
            </a:r>
          </a:p>
        </p:txBody>
      </p:sp>
      <p:sp>
        <p:nvSpPr>
          <p:cNvPr id="5" name="Slide Number" descr="Page Number">
            <a:extLst>
              <a:ext uri="{FF2B5EF4-FFF2-40B4-BE49-F238E27FC236}">
                <a16:creationId xmlns:a16="http://schemas.microsoft.com/office/drawing/2014/main" id="{E1FDF82E-8C0A-742C-F7C1-62F84A8D1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9936" y="6346518"/>
            <a:ext cx="639367" cy="365125"/>
          </a:xfrm>
          <a:prstGeom prst="rect">
            <a:avLst/>
          </a:prstGeom>
        </p:spPr>
        <p:txBody>
          <a:bodyPr tIns="46800" rIns="0" anchor="ctr" anchorCtr="0"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6657ADE-9351-405E-AB82-45F6C7A1C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2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Picture">
            <a:extLst>
              <a:ext uri="{FF2B5EF4-FFF2-40B4-BE49-F238E27FC236}">
                <a16:creationId xmlns:a16="http://schemas.microsoft.com/office/drawing/2014/main" id="{409D0A44-800A-1E41-B4A3-4200850312E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the picture icon to insert a background picture. </a:t>
            </a:r>
            <a:br>
              <a:rPr lang="en-US" dirty="0"/>
            </a:br>
            <a:r>
              <a:rPr lang="en-US" dirty="0"/>
              <a:t>Make sure to include an image description by right </a:t>
            </a:r>
            <a:br>
              <a:rPr lang="en-US" dirty="0"/>
            </a:br>
            <a:r>
              <a:rPr lang="en-US" dirty="0"/>
              <a:t>clicking on your image and selecting ‘Edit Alt Text…’ </a:t>
            </a:r>
          </a:p>
          <a:p>
            <a:endParaRPr lang="en-US" dirty="0"/>
          </a:p>
        </p:txBody>
      </p:sp>
      <p:sp>
        <p:nvSpPr>
          <p:cNvPr id="8" name="Background Circle">
            <a:extLst>
              <a:ext uri="{FF2B5EF4-FFF2-40B4-BE49-F238E27FC236}">
                <a16:creationId xmlns:a16="http://schemas.microsoft.com/office/drawing/2014/main" id="{79F78E7C-BD8A-B74C-8DDE-969A46B4B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87057" y="-939508"/>
            <a:ext cx="5555052" cy="5555051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640BBB7F-73D8-794B-A9B5-A5869AB0A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05018" y="661664"/>
            <a:ext cx="2705649" cy="2753784"/>
          </a:xfrm>
        </p:spPr>
        <p:txBody>
          <a:bodyPr>
            <a:normAutofit/>
          </a:bodyPr>
          <a:lstStyle>
            <a:lvl1pPr>
              <a:lnSpc>
                <a:spcPct val="112000"/>
              </a:lnSpc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Name, </a:t>
            </a:r>
            <a:br>
              <a:rPr lang="en-US" dirty="0"/>
            </a:br>
            <a:r>
              <a:rPr lang="en-US" dirty="0"/>
              <a:t>Title, </a:t>
            </a:r>
            <a:br>
              <a:rPr lang="en-US" dirty="0"/>
            </a:br>
            <a:r>
              <a:rPr lang="en-US" dirty="0"/>
              <a:t>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5352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 descr="Master Title"/>
          <p:cNvSpPr>
            <a:spLocks noGrp="1"/>
          </p:cNvSpPr>
          <p:nvPr>
            <p:ph type="title"/>
          </p:nvPr>
        </p:nvSpPr>
        <p:spPr>
          <a:xfrm>
            <a:off x="267858" y="0"/>
            <a:ext cx="11708068" cy="1006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Content Placeholder" descr="Slide Content"/>
          <p:cNvSpPr>
            <a:spLocks noGrp="1"/>
          </p:cNvSpPr>
          <p:nvPr>
            <p:ph type="body" idx="1"/>
          </p:nvPr>
        </p:nvSpPr>
        <p:spPr>
          <a:xfrm>
            <a:off x="267858" y="1137999"/>
            <a:ext cx="5007527" cy="4988165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Brighter World Line">
            <a:extLst>
              <a:ext uri="{FF2B5EF4-FFF2-40B4-BE49-F238E27FC236}">
                <a16:creationId xmlns:a16="http://schemas.microsoft.com/office/drawing/2014/main" id="{99DC7CF7-5982-6749-B770-08C5172A3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" y="6214887"/>
            <a:ext cx="11199302" cy="0"/>
          </a:xfrm>
          <a:prstGeom prst="line">
            <a:avLst/>
          </a:prstGeom>
          <a:ln w="38100" cap="flat">
            <a:solidFill>
              <a:srgbClr val="7C004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" descr="Page Number"/>
          <p:cNvSpPr>
            <a:spLocks noGrp="1"/>
          </p:cNvSpPr>
          <p:nvPr>
            <p:ph type="sldNum" sz="quarter" idx="4"/>
          </p:nvPr>
        </p:nvSpPr>
        <p:spPr>
          <a:xfrm>
            <a:off x="10559936" y="6346518"/>
            <a:ext cx="639367" cy="365125"/>
          </a:xfrm>
          <a:prstGeom prst="rect">
            <a:avLst/>
          </a:prstGeom>
        </p:spPr>
        <p:txBody>
          <a:bodyPr tIns="46800" rIns="0" anchor="ctr" anchorCtr="0"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6657ADE-9351-405E-AB82-45F6C7A1C5E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Divider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10729985" y="6346517"/>
            <a:ext cx="299268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929292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>
                <a:solidFill>
                  <a:schemeClr val="tx1"/>
                </a:solidFill>
              </a:rPr>
              <a:t>|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4" name="Picture 3" descr="A yellow and red shield with a bird and a cross&#10;&#10;Description automatically generated">
            <a:extLst>
              <a:ext uri="{FF2B5EF4-FFF2-40B4-BE49-F238E27FC236}">
                <a16:creationId xmlns:a16="http://schemas.microsoft.com/office/drawing/2014/main" id="{BFD7E4C2-401F-C376-6FF7-F0F526BE5EF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92" y="5917912"/>
            <a:ext cx="649284" cy="85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8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3" r:id="rId6"/>
    <p:sldLayoutId id="2147483674" r:id="rId7"/>
    <p:sldLayoutId id="2147483675" r:id="rId8"/>
    <p:sldLayoutId id="2147483676" r:id="rId9"/>
  </p:sldLayoutIdLst>
  <p:hf hdr="0" ftr="0" dt="0"/>
  <p:txStyles>
    <p:titleStyle>
      <a:lvl1pPr algn="l" defTabSz="457189" rtl="0" eaLnBrk="1" latinLnBrk="0" hangingPunct="1">
        <a:lnSpc>
          <a:spcPct val="150000"/>
        </a:lnSpc>
        <a:spcBef>
          <a:spcPct val="0"/>
        </a:spcBef>
        <a:buNone/>
        <a:defRPr sz="2400" b="0" i="0" kern="1200">
          <a:solidFill>
            <a:schemeClr val="accent1"/>
          </a:solidFill>
          <a:latin typeface="Arial" charset="0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rgbClr val="7C0040"/>
        </a:buClr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46934" indent="-285744" algn="l" defTabSz="457189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rgbClr val="7C0040"/>
        </a:buClr>
        <a:buSzPct val="65000"/>
        <a:buFont typeface="Courier New" panose="02070309020205020404" pitchFamily="49" charset="0"/>
        <a:buChar char="o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02977" indent="-228594" algn="l" defTabSz="457189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chemeClr val="tx1">
            <a:lumMod val="60000"/>
            <a:lumOff val="40000"/>
          </a:schemeClr>
        </a:buClr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168171" indent="-228594" algn="l" defTabSz="457189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chemeClr val="tx1">
            <a:lumMod val="60000"/>
            <a:lumOff val="40000"/>
          </a:schemeClr>
        </a:buClr>
        <a:buSzPct val="65000"/>
        <a:buFont typeface="Courier New" panose="02070309020205020404" pitchFamily="49" charset="0"/>
        <a:buChar char="o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33364" indent="-228594" algn="l" defTabSz="457189" rtl="0" eaLnBrk="1" latinLnBrk="0" hangingPunct="1">
        <a:lnSpc>
          <a:spcPct val="112000"/>
        </a:lnSpc>
        <a:spcBef>
          <a:spcPts val="0"/>
        </a:spcBef>
        <a:spcAft>
          <a:spcPts val="800"/>
        </a:spcAft>
        <a:buClr>
          <a:schemeClr val="tx1">
            <a:lumMod val="60000"/>
            <a:lumOff val="40000"/>
          </a:schemeClr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9086-BFC0-23AE-F7CF-5ED4DA36A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MACE - Machine Learning Force Fields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8FD7D-98FF-E4A0-EF73-F5CBCAE254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Cameron Gurwell</a:t>
            </a:r>
          </a:p>
        </p:txBody>
      </p:sp>
    </p:spTree>
    <p:extLst>
      <p:ext uri="{BB962C8B-B14F-4D97-AF65-F5344CB8AC3E}">
        <p14:creationId xmlns:p14="http://schemas.microsoft.com/office/powerpoint/2010/main" val="80637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9D22-2A6E-D20B-E98E-901C75D1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58" y="1"/>
            <a:ext cx="11708068" cy="655383"/>
          </a:xfrm>
        </p:spPr>
        <p:txBody>
          <a:bodyPr anchor="b">
            <a:normAutofit/>
          </a:bodyPr>
          <a:lstStyle/>
          <a:p>
            <a:r>
              <a:rPr lang="en-US" dirty="0"/>
              <a:t>Inspiration for the Project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27E91DA-FBCC-2CF1-8165-951F206055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8817" y="658946"/>
            <a:ext cx="11707283" cy="831079"/>
          </a:xfrm>
        </p:spPr>
        <p:txBody>
          <a:bodyPr/>
          <a:lstStyle/>
          <a:p>
            <a:pPr algn="l"/>
            <a:r>
              <a:rPr 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Na</a:t>
            </a:r>
            <a:r>
              <a:rPr lang="en-US" sz="1100" b="1" i="0" baseline="-25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4–</a:t>
            </a:r>
            <a:r>
              <a:rPr lang="en-US" sz="1100" b="1" i="1" baseline="-25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x</a:t>
            </a:r>
            <a:r>
              <a:rPr 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Sn</a:t>
            </a:r>
            <a:r>
              <a:rPr lang="en-US" sz="1100" b="1" i="0" baseline="-25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2–</a:t>
            </a:r>
            <a:r>
              <a:rPr lang="en-US" sz="1100" b="1" i="1" baseline="-25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x</a:t>
            </a:r>
            <a:r>
              <a:rPr 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Sb</a:t>
            </a:r>
            <a:r>
              <a:rPr lang="en-US" sz="1100" b="1" i="1" baseline="-25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x</a:t>
            </a:r>
            <a:r>
              <a:rPr 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Ge</a:t>
            </a:r>
            <a:r>
              <a:rPr lang="en-US" sz="1100" b="1" i="0" baseline="-25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5</a:t>
            </a:r>
            <a:r>
              <a:rPr 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O</a:t>
            </a:r>
            <a:r>
              <a:rPr lang="en-US" sz="1100" b="1" i="0" baseline="-25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16</a:t>
            </a:r>
            <a:r>
              <a:rPr 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an Air-Stable Solid-State Na-Ion Conductor</a:t>
            </a:r>
          </a:p>
          <a:p>
            <a:pPr algn="l"/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Sergei Novikov, Christopher J. Franko, </a:t>
            </a:r>
            <a:r>
              <a:rPr lang="en-US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Mengyang</a:t>
            </a:r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Cui, Zan Yang, Gillian R. </a:t>
            </a:r>
            <a:r>
              <a:rPr lang="en-US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Goward</a:t>
            </a:r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and </a:t>
            </a:r>
            <a:r>
              <a:rPr lang="en-US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Yurij</a:t>
            </a:r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Mozharivskyj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, </a:t>
            </a:r>
            <a:r>
              <a:rPr lang="en-US" sz="11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Inorganic Chemistry</a:t>
            </a:r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</a:t>
            </a:r>
            <a:r>
              <a:rPr lang="en-US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2023</a:t>
            </a:r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</a:t>
            </a:r>
            <a:r>
              <a:rPr lang="en-US" sz="11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62</a:t>
            </a:r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(39), 16068-16076</a:t>
            </a:r>
          </a:p>
          <a:p>
            <a:pPr algn="l"/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DOI: 10.1021/acs.inorgchem.3c02247</a:t>
            </a:r>
          </a:p>
          <a:p>
            <a:endParaRPr lang="en-US" dirty="0"/>
          </a:p>
        </p:txBody>
      </p:sp>
      <p:pic>
        <p:nvPicPr>
          <p:cNvPr id="7" name="Content Placeholder 6" descr="A diagram of a structure&#10;&#10;Description automatically generated">
            <a:extLst>
              <a:ext uri="{FF2B5EF4-FFF2-40B4-BE49-F238E27FC236}">
                <a16:creationId xmlns:a16="http://schemas.microsoft.com/office/drawing/2014/main" id="{0BF4EE43-EE64-7419-F4FF-60A7FE4581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8153" y="1600201"/>
            <a:ext cx="4827693" cy="4525963"/>
          </a:xfrm>
          <a:noFill/>
        </p:spPr>
      </p:pic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CAD0DF5-670E-B4D6-5931-D85A5B8A1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r>
              <a:rPr lang="en-US" dirty="0"/>
              <a:t>DFT Relaxation</a:t>
            </a:r>
          </a:p>
          <a:p>
            <a:pPr lvl="1"/>
            <a:r>
              <a:rPr lang="en-US" dirty="0"/>
              <a:t>Quantum Espresso</a:t>
            </a:r>
          </a:p>
          <a:p>
            <a:pPr lvl="1"/>
            <a:endParaRPr lang="en-US" dirty="0"/>
          </a:p>
          <a:p>
            <a:r>
              <a:rPr lang="en-US" dirty="0"/>
              <a:t>BVEL/BVS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39064-1CC1-61E9-A8D8-141376394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9936" y="6346518"/>
            <a:ext cx="639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6657ADE-9351-405E-AB82-45F6C7A1C5E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7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89DF-A878-B359-2296-1D2CA119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for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2FBF5-9DB9-67AA-41AD-C1E3F3ECAF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marR="0" lvl="0" indent="0" algn="l" defTabSz="457189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rgbClr val="7C0040"/>
              </a:buClr>
              <a:buSzTx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Na</a:t>
            </a:r>
            <a:r>
              <a:rPr kumimoji="0" lang="en-US" sz="11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4–</a:t>
            </a:r>
            <a:r>
              <a:rPr kumimoji="0" lang="en-US" sz="11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x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Sn</a:t>
            </a:r>
            <a:r>
              <a:rPr kumimoji="0" lang="en-US" sz="11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2–</a:t>
            </a:r>
            <a:r>
              <a:rPr kumimoji="0" lang="en-US" sz="11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x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Sb</a:t>
            </a:r>
            <a:r>
              <a:rPr kumimoji="0" lang="en-US" sz="11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x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Ge</a:t>
            </a:r>
            <a:r>
              <a:rPr kumimoji="0" lang="en-US" sz="11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5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O</a:t>
            </a:r>
            <a:r>
              <a:rPr kumimoji="0" lang="en-US" sz="11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16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, an Air-Stable Solid-State Na-Ion Conductor</a:t>
            </a:r>
          </a:p>
          <a:p>
            <a:pPr marL="0" marR="0" lvl="0" indent="0" algn="l" defTabSz="457189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rgbClr val="7C004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Sergei Novikov, Christopher J. Franko,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Mengyang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Cui, Zan Yang, Gillian R.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Goward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, and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Yurij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Mozharivskyj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,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Inorganic Chemistry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 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2023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 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62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 (39), 16068-16076</a:t>
            </a:r>
          </a:p>
          <a:p>
            <a:pPr marL="0" marR="0" lvl="0" indent="0" algn="l" defTabSz="457189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rgbClr val="7C004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DOI: 10.1021/acs.inorgchem.3c02247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8CE78-DDC3-9CAF-5DD3-5E56459A2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66" y="2175628"/>
            <a:ext cx="11708068" cy="4536015"/>
          </a:xfrm>
        </p:spPr>
        <p:txBody>
          <a:bodyPr/>
          <a:lstStyle/>
          <a:p>
            <a:r>
              <a:rPr lang="en-US" dirty="0"/>
              <a:t>More in-depth parameters:</a:t>
            </a:r>
          </a:p>
          <a:p>
            <a:pPr lvl="1"/>
            <a:r>
              <a:rPr lang="en-US" b="0" i="0" u="none" strike="noStrike" baseline="0" dirty="0">
                <a:latin typeface="ArnoPro-Regular"/>
              </a:rPr>
              <a:t>Exchange correlation</a:t>
            </a:r>
            <a:r>
              <a:rPr lang="en-US" dirty="0">
                <a:latin typeface="ArnoPro-Regular"/>
              </a:rPr>
              <a:t> </a:t>
            </a:r>
            <a:r>
              <a:rPr lang="en-US" b="0" i="0" u="none" strike="noStrike" baseline="0" dirty="0">
                <a:latin typeface="ArnoPro-Regular"/>
              </a:rPr>
              <a:t>energy was in the form of </a:t>
            </a:r>
            <a:r>
              <a:rPr lang="en-US" b="0" i="0" u="none" strike="noStrike" baseline="0" dirty="0" err="1">
                <a:latin typeface="ArnoPro-Regular"/>
              </a:rPr>
              <a:t>Perdew</a:t>
            </a:r>
            <a:r>
              <a:rPr lang="en-US" b="0" i="0" u="none" strike="noStrike" baseline="0" dirty="0">
                <a:latin typeface="STIXGeneral-Regular"/>
              </a:rPr>
              <a:t>−</a:t>
            </a:r>
            <a:r>
              <a:rPr lang="en-US" b="0" i="0" u="none" strike="noStrike" baseline="0" dirty="0">
                <a:latin typeface="ArnoPro-Regular"/>
              </a:rPr>
              <a:t>Burke</a:t>
            </a:r>
            <a:r>
              <a:rPr lang="en-US" b="0" i="0" u="none" strike="noStrike" baseline="0" dirty="0">
                <a:latin typeface="STIXGeneral-Regular"/>
              </a:rPr>
              <a:t>−</a:t>
            </a:r>
            <a:r>
              <a:rPr lang="en-US" b="0" i="0" u="none" strike="noStrike" baseline="0" dirty="0" err="1">
                <a:latin typeface="ArnoPro-Regular"/>
              </a:rPr>
              <a:t>Ernzerhof</a:t>
            </a:r>
            <a:r>
              <a:rPr lang="en-US" dirty="0">
                <a:latin typeface="ArnoPro-Regular"/>
              </a:rPr>
              <a:t> </a:t>
            </a:r>
            <a:r>
              <a:rPr lang="en-US" b="0" i="0" u="none" strike="noStrike" baseline="0" dirty="0">
                <a:latin typeface="ArnoPro-Regular"/>
              </a:rPr>
              <a:t>(PBE) pseudopotentials</a:t>
            </a:r>
          </a:p>
          <a:p>
            <a:pPr lvl="2"/>
            <a:r>
              <a:rPr lang="en-US" dirty="0">
                <a:latin typeface="ArnoPro-Regular"/>
              </a:rPr>
              <a:t>B</a:t>
            </a:r>
            <a:r>
              <a:rPr lang="en-US" b="0" i="0" u="none" strike="noStrike" baseline="0" dirty="0">
                <a:latin typeface="ArnoPro-Regular"/>
              </a:rPr>
              <a:t>ased on generalized gradient approximation </a:t>
            </a:r>
            <a:r>
              <a:rPr lang="en-US" sz="1800" b="0" i="0" u="none" strike="noStrike" baseline="0" dirty="0">
                <a:latin typeface="ArnoPro-Regular"/>
              </a:rPr>
              <a:t>(GGA)</a:t>
            </a:r>
          </a:p>
          <a:p>
            <a:pPr lvl="1"/>
            <a:r>
              <a:rPr lang="en-US" dirty="0">
                <a:latin typeface="ArnoPro-Regular"/>
              </a:rPr>
              <a:t>P</a:t>
            </a:r>
            <a:r>
              <a:rPr lang="en-US" b="0" i="0" u="none" strike="noStrike" baseline="0" dirty="0">
                <a:latin typeface="ArnoPro-Regular"/>
              </a:rPr>
              <a:t>rojector-augmented wave (PAW) technique was chosen to model the electron</a:t>
            </a:r>
            <a:r>
              <a:rPr lang="en-US" b="0" i="0" u="none" strike="noStrike" baseline="0" dirty="0">
                <a:latin typeface="STIXGeneral-Regular"/>
              </a:rPr>
              <a:t>−</a:t>
            </a:r>
            <a:r>
              <a:rPr lang="en-US" b="0" i="0" u="none" strike="noStrike" baseline="0" dirty="0">
                <a:latin typeface="ArnoPro-Regular"/>
              </a:rPr>
              <a:t>ion interaction</a:t>
            </a:r>
          </a:p>
          <a:p>
            <a:pPr lvl="1"/>
            <a:r>
              <a:rPr lang="en-US" b="0" i="0" u="none" strike="noStrike" baseline="0" dirty="0">
                <a:latin typeface="ArnoPro-Regular"/>
              </a:rPr>
              <a:t>Wave function cutoff energy </a:t>
            </a:r>
            <a:r>
              <a:rPr lang="en-US" sz="1800" b="0" i="0" u="none" strike="noStrike" baseline="0" dirty="0">
                <a:latin typeface="ArnoPro-Regular"/>
              </a:rPr>
              <a:t>was set to 80 Ry </a:t>
            </a:r>
          </a:p>
          <a:p>
            <a:pPr lvl="2"/>
            <a:r>
              <a:rPr lang="en-US" b="0" i="0" u="none" strike="noStrike" baseline="0" dirty="0">
                <a:latin typeface="ArnoPro-Regular"/>
              </a:rPr>
              <a:t>12 </a:t>
            </a:r>
            <a:r>
              <a:rPr lang="en-US" b="0" i="0" u="none" strike="noStrike" baseline="0" dirty="0">
                <a:latin typeface="STIXGeneral-Regular"/>
              </a:rPr>
              <a:t>× </a:t>
            </a:r>
            <a:r>
              <a:rPr lang="en-US" b="0" i="0" u="none" strike="noStrike" baseline="0" dirty="0">
                <a:latin typeface="ArnoPro-Regular"/>
              </a:rPr>
              <a:t>6 </a:t>
            </a:r>
            <a:r>
              <a:rPr lang="en-US" b="0" i="0" u="none" strike="noStrike" baseline="0" dirty="0">
                <a:latin typeface="STIXGeneral-Regular"/>
              </a:rPr>
              <a:t>× </a:t>
            </a:r>
            <a:r>
              <a:rPr lang="en-US" b="0" i="0" u="none" strike="noStrike" baseline="0" dirty="0">
                <a:latin typeface="ArnoPro-Regular"/>
              </a:rPr>
              <a:t>4 </a:t>
            </a:r>
            <a:r>
              <a:rPr lang="en-US" b="0" i="1" u="none" strike="noStrike" baseline="0" dirty="0">
                <a:latin typeface="ArnoPro-Italic"/>
              </a:rPr>
              <a:t>k </a:t>
            </a:r>
            <a:r>
              <a:rPr lang="en-US" b="0" i="0" u="none" strike="noStrike" baseline="0" dirty="0">
                <a:latin typeface="ArnoPro-Regular"/>
              </a:rPr>
              <a:t>mesh was adopted for Brillouin zone integration</a:t>
            </a:r>
          </a:p>
          <a:p>
            <a:pPr lvl="1"/>
            <a:r>
              <a:rPr lang="en-US" dirty="0">
                <a:latin typeface="ArnoPro-Regular"/>
              </a:rPr>
              <a:t>Full relaxation of cell parameters and atomic positions</a:t>
            </a:r>
          </a:p>
          <a:p>
            <a:pPr lvl="2"/>
            <a:r>
              <a:rPr lang="en-US" dirty="0">
                <a:latin typeface="ArnoPro-Regular"/>
              </a:rPr>
              <a:t>F = &lt;10</a:t>
            </a:r>
            <a:r>
              <a:rPr lang="en-US" baseline="30000" dirty="0">
                <a:latin typeface="ArnoPro-Regular"/>
              </a:rPr>
              <a:t>-4</a:t>
            </a:r>
            <a:r>
              <a:rPr lang="en-US" dirty="0">
                <a:latin typeface="ArnoPro-Regular"/>
              </a:rPr>
              <a:t> eV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81C6A-C813-09A8-54A5-94A05C7F5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657ADE-9351-405E-AB82-45F6C7A1C5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6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F1AE-484A-16A7-4B2A-60F333F0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of MACE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4A1CC-B951-DB19-E058-532F597D6C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Tensor-Reduced Atomic Density Representations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James P. Darby,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Dávid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 P.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Kovács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Ilyes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Batatia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, Miguel A. Caro, Gus L. W. Hart, Christoph Ortner, and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Gábor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Csányi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Phys. Rev. Lett. 131, 028001 – Published 13 July 2023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DOI:https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://doi.org/10.1103/PhysRevLett.131.028001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99EEE9-D596-7D42-20E5-D43ED90C72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is rotationally symmetrized to </a:t>
            </a:r>
            <a:r>
              <a:rPr lang="en-US" dirty="0" err="1"/>
              <a:t>C</a:t>
            </a:r>
            <a:r>
              <a:rPr lang="en-US" baseline="-25000" dirty="0" err="1"/>
              <a:t>m</a:t>
            </a:r>
            <a:r>
              <a:rPr lang="en-US" baseline="30000" dirty="0" err="1"/>
              <a:t>ln</a:t>
            </a:r>
            <a:r>
              <a:rPr lang="en-US" baseline="30000" dirty="0"/>
              <a:t> </a:t>
            </a:r>
            <a:endParaRPr lang="en-US" dirty="0"/>
          </a:p>
          <a:p>
            <a:pPr lvl="1"/>
            <a:r>
              <a:rPr lang="en-US" dirty="0" err="1"/>
              <a:t>Clebsch</a:t>
            </a:r>
            <a:r>
              <a:rPr lang="en-US" dirty="0"/>
              <a:t>-Gordon coefficients (n enumerates all possible symmetric couplings for l)</a:t>
            </a:r>
          </a:p>
          <a:p>
            <a:pPr lvl="1"/>
            <a:endParaRPr lang="en-US" dirty="0"/>
          </a:p>
          <a:p>
            <a:r>
              <a:rPr lang="en-US" dirty="0"/>
              <a:t>Linear ACE model fit</a:t>
            </a:r>
          </a:p>
          <a:p>
            <a:pPr lvl="1"/>
            <a:r>
              <a:rPr lang="en-US" dirty="0"/>
              <a:t>Invariant atomic property</a:t>
            </a:r>
          </a:p>
          <a:p>
            <a:endParaRPr lang="en-US" dirty="0"/>
          </a:p>
          <a:p>
            <a:r>
              <a:rPr lang="en-US" dirty="0" err="1"/>
              <a:t>C</a:t>
            </a:r>
            <a:r>
              <a:rPr lang="en-US" baseline="-25000" dirty="0" err="1"/>
              <a:t>znln</a:t>
            </a:r>
            <a:r>
              <a:rPr lang="en-US" dirty="0"/>
              <a:t> are model parameters</a:t>
            </a:r>
          </a:p>
          <a:p>
            <a:pPr lvl="1"/>
            <a:r>
              <a:rPr lang="en-US" dirty="0"/>
              <a:t>Truncated radial basis set using </a:t>
            </a:r>
          </a:p>
          <a:p>
            <a:pPr lvl="2"/>
            <a:r>
              <a:rPr lang="en-US" dirty="0"/>
              <a:t>V</a:t>
            </a:r>
            <a:r>
              <a:rPr lang="en-US" baseline="-25000" dirty="0"/>
              <a:t>max</a:t>
            </a:r>
            <a:r>
              <a:rPr lang="en-US" dirty="0"/>
              <a:t>, </a:t>
            </a:r>
            <a:r>
              <a:rPr lang="en-US" dirty="0" err="1"/>
              <a:t>l</a:t>
            </a:r>
            <a:r>
              <a:rPr lang="en-US" baseline="-25000" dirty="0" err="1"/>
              <a:t>max</a:t>
            </a:r>
            <a:r>
              <a:rPr lang="en-US" dirty="0"/>
              <a:t>, </a:t>
            </a:r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 := 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35B6-4661-94BD-B9DA-E83805CE0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657ADE-9351-405E-AB82-45F6C7A1C5E1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CC7095-0CA2-0BDF-AA41-634FF1D04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90" y="2054904"/>
            <a:ext cx="3107895" cy="357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74ED45-435F-6C34-6EA2-C13B7C3A2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011" y="2557008"/>
            <a:ext cx="2240005" cy="5042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3A0C66-C9D7-6CB3-4DBF-546795CF8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64" y="3345812"/>
            <a:ext cx="1826093" cy="13898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1CFF2C-A1C8-516F-519B-E8D86961A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1936" y="3769973"/>
            <a:ext cx="1634456" cy="5415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0BF09E-6559-469E-2437-7A6C2D3F0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5562" y="3873086"/>
            <a:ext cx="2328878" cy="25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2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3A25-8501-61FC-F0BE-5F428020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of MACE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83D65-A357-99B1-D606-D001D7A47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657ADE-9351-405E-AB82-45F6C7A1C5E1}" type="slidenum">
              <a:rPr lang="en-US" smtClean="0"/>
              <a:t>5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08D910-72C8-1A88-8284-6232F89D56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8817" y="658946"/>
            <a:ext cx="11707283" cy="831079"/>
          </a:xfrm>
        </p:spPr>
        <p:txBody>
          <a:bodyPr/>
          <a:lstStyle/>
          <a:p>
            <a:r>
              <a:rPr lang="en-US" sz="1100" b="1" dirty="0">
                <a:solidFill>
                  <a:schemeClr val="tx1">
                    <a:lumMod val="50000"/>
                  </a:schemeClr>
                </a:solidFill>
              </a:rPr>
              <a:t>Tensor-Reduced Atomic Density Representations</a:t>
            </a: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James P. Darby,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Dávid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 P.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Kovács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Ilyes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Batatia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, Miguel A. Caro, Gus L. W. Hart, Christoph Ortner, and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Gábor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Csányi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Phys. Rev. Lett. 131, 028001 – Published 13 July 2023 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DOI:https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://doi.org/10.1103/PhysRevLett.131.028001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F284478-3599-CAAF-6A46-D3F9CAA05AD2}"/>
              </a:ext>
            </a:extLst>
          </p:cNvPr>
          <p:cNvSpPr txBox="1">
            <a:spLocks/>
          </p:cNvSpPr>
          <p:nvPr/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 marL="342891" indent="-342891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rgbClr val="7C0040"/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46934" indent="-285744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rgbClr val="7C0040"/>
              </a:buClr>
              <a:buSzPct val="65000"/>
              <a:buFont typeface="Courier New" panose="02070309020205020404" pitchFamily="49" charset="0"/>
              <a:buChar char="o"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02977" indent="-228594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68171" indent="-228594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60000"/>
                  <a:lumOff val="40000"/>
                </a:schemeClr>
              </a:buClr>
              <a:buSzPct val="65000"/>
              <a:buFont typeface="Courier New" panose="02070309020205020404" pitchFamily="49" charset="0"/>
              <a:buChar char="o"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433364" indent="-228594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Tensor product causes features to grow rapidly</a:t>
            </a:r>
          </a:p>
          <a:p>
            <a:pPr lvl="1"/>
            <a:r>
              <a:rPr lang="en-US" sz="1800" b="0" i="0" u="none" strike="noStrike" baseline="0" dirty="0">
                <a:latin typeface="+mj-lt"/>
              </a:rPr>
              <a:t>O</a:t>
            </a:r>
            <a:r>
              <a:rPr lang="en-US" dirty="0">
                <a:latin typeface="+mj-lt"/>
              </a:rPr>
              <a:t>(</a:t>
            </a:r>
            <a:r>
              <a:rPr lang="en-US" sz="1800" b="0" i="0" u="none" strike="noStrike" baseline="0" dirty="0">
                <a:latin typeface="+mj-lt"/>
              </a:rPr>
              <a:t>N</a:t>
            </a:r>
            <a:r>
              <a:rPr lang="el-GR" sz="1800" b="0" i="0" u="none" strike="noStrike" baseline="30000" dirty="0">
                <a:latin typeface="+mj-lt"/>
              </a:rPr>
              <a:t>ν</a:t>
            </a:r>
            <a:r>
              <a:rPr lang="en-US" sz="1800" b="0" i="0" u="none" strike="noStrike" baseline="0" dirty="0">
                <a:latin typeface="+mj-lt"/>
              </a:rPr>
              <a:t>S</a:t>
            </a:r>
            <a:r>
              <a:rPr lang="el-GR" sz="1800" b="0" i="0" u="none" strike="noStrike" baseline="30000" dirty="0">
                <a:latin typeface="+mj-lt"/>
              </a:rPr>
              <a:t>ν</a:t>
            </a:r>
            <a:r>
              <a:rPr lang="en-US" dirty="0">
                <a:latin typeface="+mj-lt"/>
              </a:rPr>
              <a:t>)</a:t>
            </a:r>
          </a:p>
          <a:p>
            <a:pPr lvl="2"/>
            <a:r>
              <a:rPr lang="en-US" dirty="0">
                <a:latin typeface="+mj-lt"/>
              </a:rPr>
              <a:t>Previously reduced to </a:t>
            </a:r>
            <a:r>
              <a:rPr lang="en-US" sz="1800" b="0" i="0" u="none" strike="noStrike" baseline="0" dirty="0">
                <a:latin typeface="+mj-lt"/>
              </a:rPr>
              <a:t>O</a:t>
            </a:r>
            <a:r>
              <a:rPr lang="en-US" dirty="0">
                <a:latin typeface="+mj-lt"/>
              </a:rPr>
              <a:t>(K</a:t>
            </a:r>
            <a:r>
              <a:rPr lang="el-GR" sz="1800" b="0" i="0" u="none" strike="noStrike" baseline="30000" dirty="0">
                <a:latin typeface="+mj-lt"/>
              </a:rPr>
              <a:t>ν</a:t>
            </a:r>
            <a:r>
              <a:rPr lang="en-US" sz="1800" b="0" i="0" u="none" strike="noStrike" dirty="0">
                <a:latin typeface="+mj-lt"/>
              </a:rPr>
              <a:t>)</a:t>
            </a:r>
          </a:p>
          <a:p>
            <a:pPr lvl="2"/>
            <a:r>
              <a:rPr lang="en-US" dirty="0">
                <a:latin typeface="+mj-lt"/>
              </a:rPr>
              <a:t>First embedded chemical/radial info into K channels</a:t>
            </a:r>
          </a:p>
          <a:p>
            <a:r>
              <a:rPr lang="en-US" dirty="0">
                <a:latin typeface="+mj-lt"/>
              </a:rPr>
              <a:t>New principled approach to further reduce the basis</a:t>
            </a:r>
          </a:p>
          <a:p>
            <a:pPr lvl="1"/>
            <a:r>
              <a:rPr lang="en-US" sz="1800" b="0" i="0" u="none" strike="noStrike" baseline="0" dirty="0">
                <a:latin typeface="+mj-lt"/>
              </a:rPr>
              <a:t>O</a:t>
            </a:r>
            <a:r>
              <a:rPr lang="en-US" dirty="0">
                <a:latin typeface="+mj-lt"/>
              </a:rPr>
              <a:t>(K), expansion as a sum of products rank-1 tensors</a:t>
            </a:r>
          </a:p>
          <a:p>
            <a:pPr lvl="2"/>
            <a:r>
              <a:rPr lang="en-US" dirty="0">
                <a:latin typeface="+mj-lt"/>
              </a:rPr>
              <a:t>Uses symmetric  invariance of the system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CF4B54-9AB2-37D1-2675-AF28B732C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17" y="1936596"/>
            <a:ext cx="2801544" cy="12359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B00312-C448-E9BC-2E5C-2032330D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561" y="5375882"/>
            <a:ext cx="2328878" cy="2536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38206A-CE79-BACA-D001-FA476EEA5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517" y="3685430"/>
            <a:ext cx="2679134" cy="8310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513086-DA92-5C53-2B09-65D3EE65B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948" y="4516508"/>
            <a:ext cx="257032" cy="1986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C9C6B1-BA9D-23AC-EAF7-A07B1E13B4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7717" y="4822634"/>
            <a:ext cx="2101318" cy="72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0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E01D-BDEF-1FC2-0426-E5E33946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Notation of MACE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1E618-87B7-1E85-82F3-72E7D0ABB1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marR="0" lvl="0" indent="0" algn="l" defTabSz="457189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rgbClr val="7C0040"/>
              </a:buClr>
              <a:buSzTx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Tensor-Reduced Atomic Density Representations</a:t>
            </a:r>
          </a:p>
          <a:p>
            <a:pPr marL="0" marR="0" lvl="0" indent="0" algn="l" defTabSz="457189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rgbClr val="7C004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James P. Darby,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Dávid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P.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Kovács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Ilyes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Batatia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Miguel A. Caro, Gus L. W. Hart, Christoph Ortner, and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Gábor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Csányi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C555C">
                  <a:lumMod val="5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457189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rgbClr val="7C004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Phys. Rev. Lett. 131, 028001 – Published 13 July 2023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DOI:https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://doi.org/10.1103/PhysRevLett.131.028001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67FBA1-CF80-21BF-C578-D2BF4E837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4410" y="1600201"/>
            <a:ext cx="5117990" cy="4525963"/>
          </a:xfrm>
        </p:spPr>
        <p:txBody>
          <a:bodyPr/>
          <a:lstStyle/>
          <a:p>
            <a:r>
              <a:rPr lang="en-US" dirty="0"/>
              <a:t>Kronecker Product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Hadamard Product</a:t>
            </a:r>
          </a:p>
          <a:p>
            <a:pPr lvl="1"/>
            <a:r>
              <a:rPr lang="en-US" dirty="0"/>
              <a:t>Commutative</a:t>
            </a:r>
          </a:p>
          <a:p>
            <a:pPr lvl="1"/>
            <a:r>
              <a:rPr lang="en-US" dirty="0"/>
              <a:t>Element-wise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FB22-299A-DF2A-628F-B4F30C1E7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657ADE-9351-405E-AB82-45F6C7A1C5E1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F09F70-B4A5-A633-DD87-A760E6038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1" y="2305168"/>
            <a:ext cx="1678302" cy="616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0287B1-A5BA-2ACE-1E0C-6E4C0BCF8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83" y="1600201"/>
            <a:ext cx="4324917" cy="20264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1D19D8-A8A8-9946-716F-680DE1C30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488" y="4125393"/>
            <a:ext cx="1295512" cy="21337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EE1DF774-64EF-7D23-4572-FD9276315391}"/>
              </a:ext>
            </a:extLst>
          </p:cNvPr>
          <p:cNvSpPr txBox="1">
            <a:spLocks/>
          </p:cNvSpPr>
          <p:nvPr/>
        </p:nvSpPr>
        <p:spPr>
          <a:xfrm>
            <a:off x="267858" y="5220512"/>
            <a:ext cx="5117990" cy="978542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>
            <a:lvl1pPr marL="342891" indent="-342891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rgbClr val="7C0040"/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46934" indent="-285744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rgbClr val="7C0040"/>
              </a:buClr>
              <a:buSzPct val="65000"/>
              <a:buFont typeface="Courier New" panose="02070309020205020404" pitchFamily="49" charset="0"/>
              <a:buChar char="o"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02977" indent="-228594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60000"/>
                  <a:lumOff val="40000"/>
                </a:schemeClr>
              </a:buClr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168171" indent="-228594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60000"/>
                  <a:lumOff val="40000"/>
                </a:schemeClr>
              </a:buClr>
              <a:buSzPct val="65000"/>
              <a:buFont typeface="Courier New" panose="02070309020205020404" pitchFamily="49" charset="0"/>
              <a:buChar char="o"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433364" indent="-228594" algn="l" defTabSz="457189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Taking the tensor product over </a:t>
            </a:r>
            <a:r>
              <a:rPr lang="en-US" dirty="0" err="1"/>
              <a:t>lm</a:t>
            </a:r>
            <a:r>
              <a:rPr lang="en-US" dirty="0"/>
              <a:t> and elementwise product over 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D7C82D-4722-9E5D-52EB-B950F9CB2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49" y="4777364"/>
            <a:ext cx="3426291" cy="44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9EBF-A2EE-A97C-128A-875F34AA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of MACE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5E523-2E14-953B-6C8F-258D739271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marR="0" lvl="0" indent="0" algn="l" defTabSz="457189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rgbClr val="7C0040"/>
              </a:buClr>
              <a:buSzTx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Tensor-Reduced Atomic Density Representations</a:t>
            </a:r>
          </a:p>
          <a:p>
            <a:pPr marL="0" marR="0" lvl="0" indent="0" algn="l" defTabSz="457189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rgbClr val="7C004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James P. Darby,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Dávid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P.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Kovács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Ilyes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Batatia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, Miguel A. Caro, Gus L. W. Hart, Christoph Ortner, and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Gábor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Csányi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C555C">
                  <a:lumMod val="5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457189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800"/>
              </a:spcAft>
              <a:buClr>
                <a:srgbClr val="7C0040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Phys. Rev. Lett. 131, 028001 – Published 13 July 2023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DOI:https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C555C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://doi.org/10.1103/PhysRevLett.131.028001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D0D43C-CC3A-D7D7-7404-CF74B1FA2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825" y="2340078"/>
            <a:ext cx="9854134" cy="261907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6F60E-3CD3-9AFE-6247-ECB7A0BE6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657ADE-9351-405E-AB82-45F6C7A1C5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3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5318-2A7E-2168-3CEC-BE95A975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of MACE-MP-0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F3C37-D5B3-DB00-908C-CF0622139D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100" b="1" dirty="0"/>
              <a:t>A foundation model for atomistic materials chemistry</a:t>
            </a:r>
            <a:endParaRPr lang="en-US" sz="1100" dirty="0"/>
          </a:p>
          <a:p>
            <a:r>
              <a:rPr lang="en-US" sz="1100" dirty="0" err="1"/>
              <a:t>Batatia</a:t>
            </a:r>
            <a:r>
              <a:rPr lang="en-US" sz="1100" dirty="0"/>
              <a:t>, </a:t>
            </a:r>
            <a:r>
              <a:rPr lang="en-US" sz="1100" dirty="0" err="1"/>
              <a:t>Ilyes</a:t>
            </a:r>
            <a:r>
              <a:rPr lang="en-US" sz="1100" dirty="0"/>
              <a:t> et al. (March 4, 2024) on arXiv:2401.00096v2 [</a:t>
            </a:r>
            <a:r>
              <a:rPr lang="en-US" sz="1100" dirty="0" err="1"/>
              <a:t>physics.chem-ph</a:t>
            </a:r>
            <a:r>
              <a:rPr lang="en-US" sz="1100" dirty="0"/>
              <a:t>] 1 Mar 2024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1655C0-1F1F-AAE3-D639-B85072450E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Normalization of the whole structure energy</a:t>
            </a:r>
          </a:p>
          <a:p>
            <a:pPr lvl="1"/>
            <a:r>
              <a:rPr lang="en-US" dirty="0"/>
              <a:t>K is the total number of message passing layers, ϵ</a:t>
            </a:r>
            <a:r>
              <a:rPr lang="en-US" baseline="-25000" dirty="0"/>
              <a:t>a</a:t>
            </a:r>
            <a:r>
              <a:rPr lang="en-US" baseline="30000" dirty="0"/>
              <a:t>(k) </a:t>
            </a:r>
            <a:r>
              <a:rPr lang="en-US" dirty="0"/>
              <a:t>is the energy of atom a at layer k</a:t>
            </a:r>
          </a:p>
          <a:p>
            <a:pPr lvl="1"/>
            <a:r>
              <a:rPr lang="en-US" dirty="0"/>
              <a:t>μ / σ are mean atomic energies / mean square atomic forces on the training set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Training loss function</a:t>
            </a:r>
          </a:p>
          <a:p>
            <a:pPr lvl="1"/>
            <a:r>
              <a:rPr lang="en-US" dirty="0" err="1"/>
              <a:t>λE</a:t>
            </a:r>
            <a:r>
              <a:rPr lang="en-US" dirty="0"/>
              <a:t>, </a:t>
            </a:r>
            <a:r>
              <a:rPr lang="en-US" dirty="0" err="1"/>
              <a:t>λF</a:t>
            </a:r>
            <a:r>
              <a:rPr lang="en-US" dirty="0"/>
              <a:t> , </a:t>
            </a:r>
            <a:r>
              <a:rPr lang="en-US" dirty="0" err="1"/>
              <a:t>λσ</a:t>
            </a:r>
            <a:r>
              <a:rPr lang="en-US" dirty="0"/>
              <a:t> predetermined weights energy (E), forces (F), and stress (σ) losses, symbols under hat = predicted values, N</a:t>
            </a:r>
            <a:r>
              <a:rPr lang="en-US" baseline="-25000" dirty="0"/>
              <a:t>b</a:t>
            </a:r>
            <a:r>
              <a:rPr lang="en-US" dirty="0"/>
              <a:t> / N</a:t>
            </a:r>
            <a:r>
              <a:rPr lang="en-US" baseline="-25000" dirty="0"/>
              <a:t>a</a:t>
            </a:r>
            <a:r>
              <a:rPr lang="en-US" dirty="0"/>
              <a:t> are batch size / number of atoms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78F8A-2069-977A-AF32-B953A095B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657ADE-9351-405E-AB82-45F6C7A1C5E1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C02E9-2F74-FAD2-75AD-B2319E9FD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569" y="2174715"/>
            <a:ext cx="1961023" cy="6041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5AD53A-BD38-633F-8837-9B8E6B554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752" y="4413087"/>
            <a:ext cx="3524656" cy="159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FA9F-3C9A-5552-D111-7A3CAAB6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TLDR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AA8F5-A27B-033B-CDAF-9A8CFF272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58" y="1031827"/>
            <a:ext cx="11708068" cy="4536015"/>
          </a:xfrm>
        </p:spPr>
        <p:txBody>
          <a:bodyPr/>
          <a:lstStyle/>
          <a:p>
            <a:r>
              <a:rPr lang="en-US" dirty="0"/>
              <a:t>Unique innovations: </a:t>
            </a:r>
          </a:p>
          <a:p>
            <a:pPr lvl="1"/>
            <a:r>
              <a:rPr lang="en-US" dirty="0"/>
              <a:t>High body order equivariant features in each layer (only 2 layers of message passing needed)</a:t>
            </a:r>
          </a:p>
          <a:p>
            <a:pPr lvl="1"/>
            <a:r>
              <a:rPr lang="en-US" dirty="0"/>
              <a:t>Only slightly nonlinear (only nonlinearity in the radial basis / final readout layer</a:t>
            </a:r>
          </a:p>
          <a:p>
            <a:pPr lvl="1"/>
            <a:endParaRPr lang="en-US" dirty="0"/>
          </a:p>
          <a:p>
            <a:r>
              <a:rPr lang="en-US" dirty="0"/>
              <a:t>Graph Neural Network</a:t>
            </a:r>
          </a:p>
          <a:p>
            <a:pPr lvl="1"/>
            <a:r>
              <a:rPr lang="en-US" dirty="0"/>
              <a:t>Computational cost of evaluation ~ equal to other GNNs</a:t>
            </a:r>
          </a:p>
          <a:p>
            <a:pPr lvl="1"/>
            <a:r>
              <a:rPr lang="en-US" dirty="0"/>
              <a:t>Simulations of ~ 1,000 atoms for nanoseconds / day on GPU</a:t>
            </a:r>
          </a:p>
          <a:p>
            <a:pPr lvl="1"/>
            <a:endParaRPr lang="en-US" dirty="0"/>
          </a:p>
          <a:p>
            <a:r>
              <a:rPr lang="en-US" dirty="0"/>
              <a:t>Primary applications</a:t>
            </a:r>
          </a:p>
          <a:p>
            <a:pPr lvl="1"/>
            <a:r>
              <a:rPr lang="en-US" dirty="0"/>
              <a:t>Solid / Liquid (water)</a:t>
            </a:r>
          </a:p>
          <a:p>
            <a:pPr lvl="1"/>
            <a:r>
              <a:rPr lang="en-US" dirty="0"/>
              <a:t>Heterogenous Catalysis</a:t>
            </a:r>
          </a:p>
          <a:p>
            <a:pPr lvl="1"/>
            <a:r>
              <a:rPr lang="en-US" dirty="0"/>
              <a:t>MOFs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9E5B0-6C07-70D4-49C6-CCD2792A7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657ADE-9351-405E-AB82-45F6C7A1C5E1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F07C56-A76F-51E1-6040-F56E73D42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44" b="9333"/>
          <a:stretch/>
        </p:blipFill>
        <p:spPr>
          <a:xfrm>
            <a:off x="7379015" y="2417197"/>
            <a:ext cx="4596911" cy="3347499"/>
          </a:xfrm>
          <a:prstGeom prst="rect">
            <a:avLst/>
          </a:prstGeom>
        </p:spPr>
      </p:pic>
      <p:pic>
        <p:nvPicPr>
          <p:cNvPr id="1026" name="Picture 2" descr="A Comprehensive Introduction to Graph Neural Networks (GNNs) | DataCamp">
            <a:extLst>
              <a:ext uri="{FF2B5EF4-FFF2-40B4-BE49-F238E27FC236}">
                <a16:creationId xmlns:a16="http://schemas.microsoft.com/office/drawing/2014/main" id="{503620B8-7D94-6DAD-3058-06FCAD49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500" y="3302322"/>
            <a:ext cx="4109665" cy="304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983089"/>
      </p:ext>
    </p:extLst>
  </p:cSld>
  <p:clrMapOvr>
    <a:masterClrMapping/>
  </p:clrMapOvr>
</p:sld>
</file>

<file path=ppt/theme/theme1.xml><?xml version="1.0" encoding="utf-8"?>
<a:theme xmlns:a="http://schemas.openxmlformats.org/drawingml/2006/main" name="McMaster Brighter World Theme">
  <a:themeElements>
    <a:clrScheme name="Custom 7">
      <a:dk1>
        <a:srgbClr val="4C555C"/>
      </a:dk1>
      <a:lt1>
        <a:srgbClr val="FFFFFF"/>
      </a:lt1>
      <a:dk2>
        <a:srgbClr val="FFFFFF"/>
      </a:dk2>
      <a:lt2>
        <a:srgbClr val="FFFFFF"/>
      </a:lt2>
      <a:accent1>
        <a:srgbClr val="79003B"/>
      </a:accent1>
      <a:accent2>
        <a:srgbClr val="FCBE57"/>
      </a:accent2>
      <a:accent3>
        <a:srgbClr val="FFD000"/>
      </a:accent3>
      <a:accent4>
        <a:srgbClr val="D2D654"/>
      </a:accent4>
      <a:accent5>
        <a:srgbClr val="6FD3E3"/>
      </a:accent5>
      <a:accent6>
        <a:srgbClr val="A71930"/>
      </a:accent6>
      <a:hlink>
        <a:srgbClr val="79003B"/>
      </a:hlink>
      <a:folHlink>
        <a:srgbClr val="79003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oward_McMaster.potx" id="{9C45B1A8-E032-41AA-BE09-78F56136DEFD}" vid="{2C6B79AC-EC5A-448D-A1D1-E352ADF791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E78C70B1258445A62904023990917F" ma:contentTypeVersion="15" ma:contentTypeDescription="Create a new document." ma:contentTypeScope="" ma:versionID="96ac502c152951b1f5ee9306cf49f9ea">
  <xsd:schema xmlns:xsd="http://www.w3.org/2001/XMLSchema" xmlns:xs="http://www.w3.org/2001/XMLSchema" xmlns:p="http://schemas.microsoft.com/office/2006/metadata/properties" xmlns:ns3="16148e4d-9d96-4b4c-a6d4-77372bb98d19" xmlns:ns4="be01789d-3e48-4afc-a1bf-dda9535f43c5" targetNamespace="http://schemas.microsoft.com/office/2006/metadata/properties" ma:root="true" ma:fieldsID="b6eede0de3b447824525ac2dea968da6" ns3:_="" ns4:_="">
    <xsd:import namespace="16148e4d-9d96-4b4c-a6d4-77372bb98d19"/>
    <xsd:import namespace="be01789d-3e48-4afc-a1bf-dda9535f43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148e4d-9d96-4b4c-a6d4-77372bb98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01789d-3e48-4afc-a1bf-dda9535f43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148e4d-9d96-4b4c-a6d4-77372bb98d19" xsi:nil="true"/>
  </documentManagement>
</p:properties>
</file>

<file path=customXml/itemProps1.xml><?xml version="1.0" encoding="utf-8"?>
<ds:datastoreItem xmlns:ds="http://schemas.openxmlformats.org/officeDocument/2006/customXml" ds:itemID="{1D550BE2-A1EA-421A-A0F9-E428BCA3D9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148e4d-9d96-4b4c-a6d4-77372bb98d19"/>
    <ds:schemaRef ds:uri="be01789d-3e48-4afc-a1bf-dda9535f43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A1B869-DFC7-463B-B3B7-38BB8FA913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6F4845-916C-4E3B-B096-E86EB6189ADA}">
  <ds:schemaRefs>
    <ds:schemaRef ds:uri="16148e4d-9d96-4b4c-a6d4-77372bb98d19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be01789d-3e48-4afc-a1bf-dda9535f43c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Goward_McMaster</Template>
  <TotalTime>167</TotalTime>
  <Words>778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ArnoPro-Italic</vt:lpstr>
      <vt:lpstr>ArnoPro-Regular</vt:lpstr>
      <vt:lpstr>ＭＳ Ｐゴシック</vt:lpstr>
      <vt:lpstr>STIXGeneral-Regular</vt:lpstr>
      <vt:lpstr>Arial</vt:lpstr>
      <vt:lpstr>Calibri</vt:lpstr>
      <vt:lpstr>Courier New</vt:lpstr>
      <vt:lpstr>Roboto</vt:lpstr>
      <vt:lpstr>Utsaah</vt:lpstr>
      <vt:lpstr>McMaster Brighter World Theme</vt:lpstr>
      <vt:lpstr>MACE - Machine Learning Force Fields</vt:lpstr>
      <vt:lpstr>Inspiration for the Project</vt:lpstr>
      <vt:lpstr>Inspiration for the Project</vt:lpstr>
      <vt:lpstr>Math of MACE</vt:lpstr>
      <vt:lpstr>Math of MACE</vt:lpstr>
      <vt:lpstr>Math Notation of MACE</vt:lpstr>
      <vt:lpstr>Math of MACE</vt:lpstr>
      <vt:lpstr>Math of MACE-MP-0</vt:lpstr>
      <vt:lpstr>TLDR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MACE - Machine Learning Force Fields</dc:title>
  <dc:creator>Cameron Gurwell</dc:creator>
  <cp:lastModifiedBy>Cameron Gurwell</cp:lastModifiedBy>
  <cp:revision>3</cp:revision>
  <dcterms:created xsi:type="dcterms:W3CDTF">2024-04-10T15:11:31Z</dcterms:created>
  <dcterms:modified xsi:type="dcterms:W3CDTF">2024-04-10T18:58:44Z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0x01010069E78C70B1258445A62904023990917F</vt:lpwstr>
  </property>
</Properties>
</file>