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gYT9vlKmIcSwr/OcHB717Oohz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80925F-7806-4939-8877-861DB303F1CE}">
  <a:tblStyle styleId="{2580925F-7806-4939-8877-861DB303F1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amiBibiloni/Mi_Primer_Proyecto_SQ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Centro de Estética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cliente</a:t>
            </a:r>
            <a:endParaRPr/>
          </a:p>
        </p:txBody>
      </p:sp>
      <p:graphicFrame>
        <p:nvGraphicFramePr>
          <p:cNvPr id="107" name="Google Shape;107;p11"/>
          <p:cNvGraphicFramePr/>
          <p:nvPr/>
        </p:nvGraphicFramePr>
        <p:xfrm>
          <a:off x="952500" y="118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{2580925F-7806-4939-8877-861DB303F1CE}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id_cliente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id_turnos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FK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int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text (</a:t>
                      </a:r>
                      <a:r>
                        <a:rPr lang="es"/>
                        <a:t>3</a:t>
                      </a:r>
                      <a:r>
                        <a:rPr lang="es" sz="1400" u="none" cap="none" strike="noStrike"/>
                        <a:t>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text (</a:t>
                      </a:r>
                      <a:r>
                        <a:rPr lang="es"/>
                        <a:t>3</a:t>
                      </a:r>
                      <a:r>
                        <a:rPr lang="es" sz="1400" u="none" cap="none" strike="noStrike"/>
                        <a:t>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telefono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int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email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varchar (50)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fecha_nacimiento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311700" y="1313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Script de SQL</a:t>
            </a:r>
            <a:endParaRPr/>
          </a:p>
        </p:txBody>
      </p:sp>
      <p:sp>
        <p:nvSpPr>
          <p:cNvPr id="113" name="Google Shape;113;p1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Link de acceso a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El cliente solicita un servicio, el empleado perteneciente a un puesto </a:t>
            </a:r>
            <a:r>
              <a:rPr lang="es"/>
              <a:t>específico</a:t>
            </a:r>
            <a:r>
              <a:rPr lang="es"/>
              <a:t> le da el turno con fecha y hora.</a:t>
            </a:r>
            <a:endParaRPr/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Descripción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147825"/>
            <a:ext cx="8520600" cy="572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Diagrama Entidad - Relación</a:t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25651" l="2409" r="3080" t="2935"/>
          <a:stretch/>
        </p:blipFill>
        <p:spPr>
          <a:xfrm>
            <a:off x="1207013" y="1036325"/>
            <a:ext cx="6729975" cy="35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155850" y="1885650"/>
            <a:ext cx="88323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5200"/>
              <a:t>Tablas</a:t>
            </a:r>
            <a:endParaRPr sz="5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ubicaciones_locales</a:t>
            </a:r>
            <a:endParaRPr/>
          </a:p>
        </p:txBody>
      </p:sp>
      <p:graphicFrame>
        <p:nvGraphicFramePr>
          <p:cNvPr id="77" name="Google Shape;77;p5"/>
          <p:cNvGraphicFramePr/>
          <p:nvPr/>
        </p:nvGraphicFramePr>
        <p:xfrm>
          <a:off x="1857375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{2580925F-7806-4939-8877-861DB303F1CE}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id_ubicacion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locales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varchar (</a:t>
                      </a:r>
                      <a:r>
                        <a:rPr lang="es"/>
                        <a:t>3</a:t>
                      </a:r>
                      <a:r>
                        <a:rPr lang="es" sz="1400" u="none" cap="none" strike="noStrike"/>
                        <a:t>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puestos</a:t>
            </a:r>
            <a:endParaRPr/>
          </a:p>
        </p:txBody>
      </p:sp>
      <p:graphicFrame>
        <p:nvGraphicFramePr>
          <p:cNvPr id="83" name="Google Shape;83;p6"/>
          <p:cNvGraphicFramePr/>
          <p:nvPr/>
        </p:nvGraphicFramePr>
        <p:xfrm>
          <a:off x="1857375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{2580925F-7806-4939-8877-861DB303F1CE}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id_puesto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id_empleado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FK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int not null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ubicacion_locales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FK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puesto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text (</a:t>
                      </a:r>
                      <a:r>
                        <a:rPr lang="es"/>
                        <a:t>2</a:t>
                      </a:r>
                      <a:r>
                        <a:rPr lang="es" sz="1400" u="none" cap="none" strike="noStrike"/>
                        <a:t>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descripcion_puesto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varchar (</a:t>
                      </a:r>
                      <a:r>
                        <a:rPr lang="es"/>
                        <a:t>4</a:t>
                      </a:r>
                      <a:r>
                        <a:rPr lang="es" sz="1400" u="none" cap="none" strike="noStrike"/>
                        <a:t>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311700" y="25575"/>
            <a:ext cx="8520600" cy="572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empleados</a:t>
            </a:r>
            <a:endParaRPr/>
          </a:p>
        </p:txBody>
      </p:sp>
      <p:graphicFrame>
        <p:nvGraphicFramePr>
          <p:cNvPr id="89" name="Google Shape;89;p7"/>
          <p:cNvGraphicFramePr/>
          <p:nvPr/>
        </p:nvGraphicFramePr>
        <p:xfrm>
          <a:off x="1022525" y="790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{2580925F-7806-4939-8877-861DB303F1CE}</a:tableStyleId>
              </a:tblPr>
              <a:tblGrid>
                <a:gridCol w="3626150"/>
                <a:gridCol w="1736400"/>
                <a:gridCol w="1736400"/>
              </a:tblGrid>
              <a:tr h="63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id_empleado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PK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/>
                        <a:t>int not null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id_turnos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/>
                        <a:t>FK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/>
                        <a:t>int not null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/>
                        <a:t>id_puesto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/>
                        <a:t>FK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/>
                        <a:t>varchar(20)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nombre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1"/>
                          </a:solidFill>
                        </a:rPr>
                        <a:t>text (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s" sz="1200" u="none" cap="none" strike="noStrike">
                          <a:solidFill>
                            <a:schemeClr val="dk1"/>
                          </a:solidFill>
                        </a:rPr>
                        <a:t>0)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apellido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text (</a:t>
                      </a:r>
                      <a:r>
                        <a:rPr lang="es" sz="1200"/>
                        <a:t>3</a:t>
                      </a:r>
                      <a:r>
                        <a:rPr lang="es" sz="1200" u="none" cap="none" strike="noStrike"/>
                        <a:t>0)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74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/>
                        <a:t>email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/>
                        <a:t>varchar</a:t>
                      </a:r>
                      <a:r>
                        <a:rPr lang="es" sz="1200" u="none" cap="none" strike="noStrike"/>
                        <a:t>(</a:t>
                      </a:r>
                      <a:r>
                        <a:rPr lang="es" sz="1200"/>
                        <a:t>50</a:t>
                      </a:r>
                      <a:r>
                        <a:rPr lang="es" sz="1200" u="none" cap="none" strike="noStrike"/>
                        <a:t>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2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fecha_contratacion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/>
                        <a:t>Date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servicio</a:t>
            </a:r>
            <a:endParaRPr/>
          </a:p>
        </p:txBody>
      </p:sp>
      <p:graphicFrame>
        <p:nvGraphicFramePr>
          <p:cNvPr id="95" name="Google Shape;95;p8"/>
          <p:cNvGraphicFramePr/>
          <p:nvPr/>
        </p:nvGraphicFramePr>
        <p:xfrm>
          <a:off x="1857375" y="167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{2580925F-7806-4939-8877-861DB303F1CE}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id_servicio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int autoincrement not null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text (</a:t>
                      </a:r>
                      <a:r>
                        <a:rPr lang="es"/>
                        <a:t>3</a:t>
                      </a:r>
                      <a:r>
                        <a:rPr lang="es" sz="1400" u="none" cap="none" strike="noStrike"/>
                        <a:t>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descripcion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varchar (</a:t>
                      </a:r>
                      <a:r>
                        <a:rPr lang="es"/>
                        <a:t>5</a:t>
                      </a:r>
                      <a:r>
                        <a:rPr lang="es" sz="1400" u="none" cap="none" strike="noStrike"/>
                        <a:t>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precio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decimal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turnos</a:t>
            </a:r>
            <a:endParaRPr/>
          </a:p>
        </p:txBody>
      </p:sp>
      <p:graphicFrame>
        <p:nvGraphicFramePr>
          <p:cNvPr id="101" name="Google Shape;101;p9"/>
          <p:cNvGraphicFramePr/>
          <p:nvPr/>
        </p:nvGraphicFramePr>
        <p:xfrm>
          <a:off x="1857375" y="13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{2580925F-7806-4939-8877-861DB303F1CE}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id_turnos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int not null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id_cliente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FK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varchar(20)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id_servicio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FK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int not null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hora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time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comentarios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varchar (</a:t>
                      </a:r>
                      <a:r>
                        <a:rPr lang="es"/>
                        <a:t>4</a:t>
                      </a:r>
                      <a:r>
                        <a:rPr lang="es" sz="1400" u="none" cap="none" strike="noStrike"/>
                        <a:t>0)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